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37" autoAdjust="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005-021-00538-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implicial_compl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335BB-E59A-45B4-BC33-8D649AAA448B}"/>
              </a:ext>
            </a:extLst>
          </p:cNvPr>
          <p:cNvSpPr txBox="1"/>
          <p:nvPr/>
        </p:nvSpPr>
        <p:spPr>
          <a:xfrm>
            <a:off x="426198" y="2397059"/>
            <a:ext cx="8196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通过构建分析模型理解点相互作用在网络增长中影响：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）基于单纯复形。单纯复形是由单纯形组合成的复杂拓扑对象。简单化例子：多个三角形（单一纯形）通过点或边相连构成一个单纯复形</a:t>
            </a:r>
            <a:r>
              <a:rPr lang="en-US" altLang="zh-CN" sz="1400" dirty="0"/>
              <a:t>[2]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）用点</a:t>
            </a:r>
            <a:r>
              <a:rPr lang="en-US" altLang="zh-CN" sz="1400" dirty="0"/>
              <a:t>(node,</a:t>
            </a:r>
            <a:r>
              <a:rPr lang="zh-CN" altLang="en-US" sz="1400" dirty="0"/>
              <a:t> </a:t>
            </a:r>
            <a:r>
              <a:rPr lang="en-US" altLang="zh-CN" sz="1400" dirty="0"/>
              <a:t>k)</a:t>
            </a:r>
            <a:r>
              <a:rPr lang="zh-CN" altLang="en-US" sz="1400" dirty="0"/>
              <a:t>和三角形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, l</a:t>
            </a:r>
            <a:r>
              <a:rPr lang="zh-CN" altLang="en-US" sz="1400" dirty="0"/>
              <a:t>为两点组成的线</a:t>
            </a:r>
            <a:r>
              <a:rPr lang="en-US" altLang="zh-CN" sz="1400" dirty="0"/>
              <a:t>)</a:t>
            </a:r>
            <a:r>
              <a:rPr lang="zh-CN" altLang="en-US" sz="1400" dirty="0"/>
              <a:t>作为参数。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）结合优先</a:t>
            </a:r>
            <a:r>
              <a:rPr lang="en-US" altLang="zh-CN" sz="1400" dirty="0"/>
              <a:t>(preferential)</a:t>
            </a:r>
            <a:r>
              <a:rPr lang="zh-CN" altLang="en-US" sz="1400" dirty="0"/>
              <a:t>和</a:t>
            </a:r>
            <a:r>
              <a:rPr lang="en-US" altLang="zh-CN" sz="1400" dirty="0"/>
              <a:t>/</a:t>
            </a:r>
            <a:r>
              <a:rPr lang="zh-CN" altLang="en-US" sz="1400" dirty="0"/>
              <a:t>或非优先的组合机制。优先表现为当网络增长时，优先在网络中某边或点上增长。优先在模型中通过概率表现。</a:t>
            </a:r>
            <a:endParaRPr lang="en-US" altLang="zh-CN" sz="1400" dirty="0"/>
          </a:p>
          <a:p>
            <a:pPr marL="342900" indent="-342900">
              <a:buAutoNum type="arabicParenR" startAt="4"/>
            </a:pPr>
            <a:r>
              <a:rPr lang="zh-CN" altLang="en-US" sz="1400" dirty="0"/>
              <a:t>使用函数</a:t>
            </a:r>
            <a:r>
              <a:rPr lang="en-US" altLang="zh-CN" sz="1400" dirty="0"/>
              <a:t>: </a:t>
            </a:r>
            <a:r>
              <a:rPr lang="zh-CN" altLang="en-US" sz="1400" dirty="0"/>
              <a:t>经典的度分布</a:t>
            </a:r>
            <a:r>
              <a:rPr lang="en-US" altLang="zh-CN" sz="1400" dirty="0"/>
              <a:t>(P(k), degree distribution)</a:t>
            </a:r>
            <a:r>
              <a:rPr lang="zh-CN" altLang="en-US" sz="1400" dirty="0"/>
              <a:t>和广义度分布</a:t>
            </a:r>
            <a:r>
              <a:rPr lang="en-US" altLang="zh-CN" sz="1400" dirty="0"/>
              <a:t>(P(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), generalized degree distribution)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AutoNum type="arabicParenR" startAt="4"/>
            </a:pPr>
            <a:r>
              <a:rPr lang="zh-CN" altLang="en-US" sz="1400" dirty="0"/>
              <a:t>模型显示：</a:t>
            </a:r>
            <a:r>
              <a:rPr lang="en-US" altLang="zh-CN" sz="1400" dirty="0"/>
              <a:t>P(</a:t>
            </a:r>
            <a:r>
              <a:rPr lang="en-US" altLang="zh-CN" sz="1400" dirty="0" err="1"/>
              <a:t>k_l</a:t>
            </a:r>
            <a:r>
              <a:rPr lang="en-US" altLang="zh-CN" sz="1400" dirty="0"/>
              <a:t>)</a:t>
            </a:r>
            <a:r>
              <a:rPr lang="zh-CN" altLang="en-US" sz="1400" dirty="0"/>
              <a:t>在集体行为</a:t>
            </a:r>
            <a:r>
              <a:rPr lang="en-US" altLang="zh-CN" sz="1400" dirty="0"/>
              <a:t>(</a:t>
            </a:r>
            <a:r>
              <a:rPr lang="zh-CN" altLang="en-US" sz="1400" dirty="0"/>
              <a:t>如同步</a:t>
            </a:r>
            <a:r>
              <a:rPr lang="en-US" altLang="zh-CN" sz="1400" dirty="0"/>
              <a:t>)</a:t>
            </a:r>
            <a:r>
              <a:rPr lang="zh-CN" altLang="en-US" sz="1400" dirty="0"/>
              <a:t>中发挥关键作用；网络可为无尺度度分布或有度</a:t>
            </a:r>
            <a:r>
              <a:rPr lang="en-US" altLang="zh-CN" sz="1400" dirty="0"/>
              <a:t>/</a:t>
            </a:r>
            <a:r>
              <a:rPr lang="zh-CN" altLang="en-US" sz="1400" dirty="0"/>
              <a:t>无度广义度分布；无优先增长倾向于</a:t>
            </a:r>
            <a:r>
              <a:rPr lang="en-US" altLang="zh-CN" sz="1400" dirty="0" err="1"/>
              <a:t>k_l</a:t>
            </a:r>
            <a:r>
              <a:rPr lang="zh-CN" altLang="en-US" sz="1400" dirty="0"/>
              <a:t>同构，有优先则产生高</a:t>
            </a:r>
            <a:r>
              <a:rPr lang="en-US" altLang="zh-CN" sz="1400" dirty="0" err="1"/>
              <a:t>k_l</a:t>
            </a:r>
            <a:r>
              <a:rPr lang="zh-CN" altLang="en-US" sz="1400" dirty="0"/>
              <a:t>异构；单纯形不局限于三角形，可为四边形，五边形等多边形。</a:t>
            </a:r>
            <a:r>
              <a:rPr lang="en-US" altLang="zh-CN" sz="1400" dirty="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16186" y="882721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问题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306922" y="1982938"/>
            <a:ext cx="1590108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方法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436984" y="4670137"/>
            <a:ext cx="139181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结论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89734-2D57-405A-A23D-01C189721C6F}"/>
              </a:ext>
            </a:extLst>
          </p:cNvPr>
          <p:cNvSpPr txBox="1"/>
          <p:nvPr/>
        </p:nvSpPr>
        <p:spPr>
          <a:xfrm>
            <a:off x="436587" y="1330827"/>
            <a:ext cx="10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高阶结构存在于多数现实世界网络，例如脑神经网络和语义网络。尽管已在理解网络系统方面取得了成功</a:t>
            </a:r>
            <a:r>
              <a:rPr lang="en-US" altLang="zh-CN" sz="1400" dirty="0"/>
              <a:t>, </a:t>
            </a:r>
            <a:r>
              <a:rPr lang="zh-CN" altLang="en-US" sz="1400" dirty="0"/>
              <a:t>但对网络中点的相互作用的了解一般只限点对点，缺少</a:t>
            </a:r>
            <a:r>
              <a:rPr lang="zh-CN" altLang="en-US" sz="1400" b="1" dirty="0">
                <a:solidFill>
                  <a:srgbClr val="C00000"/>
                </a:solidFill>
              </a:rPr>
              <a:t>网络中点相互作用对网络增长的影响</a:t>
            </a:r>
            <a:r>
              <a:rPr lang="zh-CN" altLang="en-US" sz="1400" dirty="0"/>
              <a:t>的理解。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504C4-E5F7-4E68-83BF-B655088D8B0E}"/>
              </a:ext>
            </a:extLst>
          </p:cNvPr>
          <p:cNvSpPr txBox="1"/>
          <p:nvPr/>
        </p:nvSpPr>
        <p:spPr>
          <a:xfrm>
            <a:off x="536959" y="5167906"/>
            <a:ext cx="81522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</a:rPr>
              <a:t>颠覆性的结论</a:t>
            </a:r>
            <a:r>
              <a:rPr lang="zh-CN" altLang="en-US" sz="1400" dirty="0"/>
              <a:t>：</a:t>
            </a:r>
            <a:r>
              <a:rPr lang="zh-CN" altLang="en-US" sz="1400" b="1" dirty="0">
                <a:solidFill>
                  <a:srgbClr val="C00000"/>
                </a:solidFill>
              </a:rPr>
              <a:t>现实世界的很多网络是中心化的</a:t>
            </a:r>
            <a:r>
              <a:rPr lang="en-US" altLang="zh-CN" sz="1400" dirty="0"/>
              <a:t>(</a:t>
            </a:r>
            <a:r>
              <a:rPr lang="zh-CN" altLang="en-US" sz="1400" dirty="0"/>
              <a:t>度异构程度高，如果是非中心化的，则会是同构</a:t>
            </a:r>
            <a:r>
              <a:rPr lang="en-US" altLang="zh-CN" sz="1400" dirty="0"/>
              <a:t>)</a:t>
            </a:r>
            <a:r>
              <a:rPr lang="zh-CN" altLang="en-US" sz="1400" dirty="0"/>
              <a:t>，小部分成员扮演了潜在不成比例的角色。需要寻求规定中心性和治理中心性的基本规则。言下之意为，</a:t>
            </a:r>
            <a:r>
              <a:rPr lang="zh-CN" altLang="en-US" sz="1400" b="1" dirty="0">
                <a:solidFill>
                  <a:srgbClr val="C00000"/>
                </a:solidFill>
              </a:rPr>
              <a:t>去中心化只能“去”到一定程度而不能完全去中心化，还是需要处理中心化问题。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0194107" cy="872465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笔记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zh-CN" altLang="en-US" sz="2400" b="1" dirty="0">
                <a:solidFill>
                  <a:srgbClr val="C00000"/>
                </a:solidFill>
              </a:rPr>
              <a:t>扩展无尺度单形</a:t>
            </a:r>
            <a:r>
              <a:rPr lang="en-US" altLang="zh-CN" sz="2400" b="1" dirty="0">
                <a:solidFill>
                  <a:srgbClr val="C00000"/>
                </a:solidFill>
              </a:rPr>
              <a:t>(Growing scale-free simplices)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E10C5-5EB2-4F79-8EB3-644D2C0B9DFF}"/>
              </a:ext>
            </a:extLst>
          </p:cNvPr>
          <p:cNvSpPr txBox="1"/>
          <p:nvPr/>
        </p:nvSpPr>
        <p:spPr>
          <a:xfrm>
            <a:off x="8033047" y="6100049"/>
            <a:ext cx="4227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https://www.nature.com/articles/s42005-021-00538-y</a:t>
            </a:r>
            <a:endParaRPr lang="en-US" sz="1000" dirty="0"/>
          </a:p>
          <a:p>
            <a:r>
              <a:rPr lang="en-US" sz="1000" dirty="0"/>
              <a:t>[2] </a:t>
            </a:r>
            <a:r>
              <a:rPr lang="en-US" sz="1000" dirty="0">
                <a:hlinkClick r:id="rId4"/>
              </a:rPr>
              <a:t>https://en.wikipedia.org/wiki/Simplicial_complex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C9AC7-E077-4D8E-83F2-990747862485}"/>
              </a:ext>
            </a:extLst>
          </p:cNvPr>
          <p:cNvSpPr txBox="1"/>
          <p:nvPr/>
        </p:nvSpPr>
        <p:spPr>
          <a:xfrm>
            <a:off x="9449510" y="4853079"/>
            <a:ext cx="1583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图源：</a:t>
            </a:r>
            <a:r>
              <a:rPr lang="en-US" altLang="zh-CN" sz="1400" dirty="0"/>
              <a:t>[2]</a:t>
            </a:r>
            <a:endParaRPr lang="en-US" sz="1400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279D256-115B-43A0-B908-A4B22929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99" y="2824563"/>
            <a:ext cx="1874331" cy="18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402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笔记: 扩展无尺度单形(Growing scale-free simplices)[1]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203</cp:revision>
  <dcterms:created xsi:type="dcterms:W3CDTF">2021-03-22T17:08:32Z</dcterms:created>
  <dcterms:modified xsi:type="dcterms:W3CDTF">2022-03-02T04:56:03Z</dcterms:modified>
</cp:coreProperties>
</file>