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sldIdLst>
    <p:sldId id="298" r:id="rId5"/>
    <p:sldId id="305" r:id="rId6"/>
    <p:sldId id="302" r:id="rId7"/>
    <p:sldId id="324" r:id="rId8"/>
    <p:sldId id="323" r:id="rId9"/>
    <p:sldId id="308" r:id="rId10"/>
    <p:sldId id="311" r:id="rId11"/>
    <p:sldId id="315" r:id="rId12"/>
    <p:sldId id="316" r:id="rId13"/>
    <p:sldId id="312" r:id="rId14"/>
    <p:sldId id="319" r:id="rId15"/>
    <p:sldId id="320" r:id="rId16"/>
    <p:sldId id="327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5074" autoAdjust="0"/>
  </p:normalViewPr>
  <p:slideViewPr>
    <p:cSldViewPr snapToGrid="0">
      <p:cViewPr varScale="1">
        <p:scale>
          <a:sx n="111" d="100"/>
          <a:sy n="111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9A5B-7FA4-4EF8-B6AF-B62530C421A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E9ED-E5F9-4986-B24D-5A7EDDA4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E9ED-E5F9-4986-B24D-5A7EDDA4E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https://www.reddit.com/r/MachineLearning/comments/qi0act/d_google_research_introducing_pathways_a/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E9ED-E5F9-4986-B24D-5A7EDDA4E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047-C2F0-45C7-A92F-7A1B1191C815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F78-A0E1-4155-9338-24DEECCF5060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162E-55AA-44D4-9B51-9B3B77CF2E77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1538-D994-4938-8255-50CFD41AF2AB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775C-107D-4C4E-81D5-75BB774393B0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F747-1CBE-4037-BAE8-85518C0D05EC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7423-37C5-475F-A9D1-E2BF35AFEBAD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FB958F0-7A46-4236-A945-F08F882B7703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0102D1-AC07-4A47-A351-295814BB2FB9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5E9A8B2-15BE-412B-9713-0983DB52EE9D}" type="datetime1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chineLearning/comments/qi0act/d_google_research_introducing_pathways_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.googleblog.com/2022/04/pathways-language-model-palm-scaling-to.html" TargetMode="External"/><Relationship Id="rId4" Type="http://schemas.openxmlformats.org/officeDocument/2006/relationships/hyperlink" Target="https://blog.google/technology/ai/introducing-pathways-next-generation-ai-architectur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09/CGO51591.2021.93703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mlir" TargetMode="External"/><Relationship Id="rId2" Type="http://schemas.openxmlformats.org/officeDocument/2006/relationships/hyperlink" Target="https://arxiv.org/abs/2002.1105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Pathways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July 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Scheduling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F7A839-62CE-8FFB-4A08-F3F8B5D2BEE3}"/>
              </a:ext>
            </a:extLst>
          </p:cNvPr>
          <p:cNvGrpSpPr/>
          <p:nvPr/>
        </p:nvGrpSpPr>
        <p:grpSpPr>
          <a:xfrm>
            <a:off x="319314" y="2211193"/>
            <a:ext cx="11533381" cy="4283508"/>
            <a:chOff x="233967" y="2289932"/>
            <a:chExt cx="11533381" cy="428350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1EAFF7-4C80-E35E-C059-526B6FC82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0479" y="2289932"/>
              <a:ext cx="8810467" cy="3138101"/>
            </a:xfrm>
            <a:prstGeom prst="rect">
              <a:avLst/>
            </a:prstGeom>
          </p:spPr>
        </p:pic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55E067B-A7E3-F7EC-282C-8D98260AA5F7}"/>
                </a:ext>
              </a:extLst>
            </p:cNvPr>
            <p:cNvSpPr/>
            <p:nvPr/>
          </p:nvSpPr>
          <p:spPr>
            <a:xfrm rot="20478601">
              <a:off x="2230639" y="5043717"/>
              <a:ext cx="598943" cy="23346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BEB6ED-AB63-4B43-FC89-7C8B48AFF0E3}"/>
                </a:ext>
              </a:extLst>
            </p:cNvPr>
            <p:cNvSpPr txBox="1"/>
            <p:nvPr/>
          </p:nvSpPr>
          <p:spPr>
            <a:xfrm>
              <a:off x="233967" y="5200878"/>
              <a:ext cx="1993668" cy="6463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Island (consisting of accelerators)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C47A04F-FF65-63B8-27CE-96B3862DA2E8}"/>
                </a:ext>
              </a:extLst>
            </p:cNvPr>
            <p:cNvSpPr/>
            <p:nvPr/>
          </p:nvSpPr>
          <p:spPr>
            <a:xfrm>
              <a:off x="2774033" y="3171217"/>
              <a:ext cx="2031431" cy="205804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AE68042-A7F9-8BE5-9686-AA11B1B240C2}"/>
                </a:ext>
              </a:extLst>
            </p:cNvPr>
            <p:cNvSpPr/>
            <p:nvPr/>
          </p:nvSpPr>
          <p:spPr>
            <a:xfrm>
              <a:off x="2714017" y="2867273"/>
              <a:ext cx="301557" cy="39149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195857-300D-A3F2-9091-74DD0706C942}"/>
                </a:ext>
              </a:extLst>
            </p:cNvPr>
            <p:cNvSpPr txBox="1"/>
            <p:nvPr/>
          </p:nvSpPr>
          <p:spPr>
            <a:xfrm>
              <a:off x="243192" y="2814359"/>
              <a:ext cx="2026472" cy="203132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Scheduler (one per island): implement policies for allocating accelerators at a time-scale of milliseconds.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19FB9F82-E228-C6ED-58E7-C703B7D96933}"/>
                </a:ext>
              </a:extLst>
            </p:cNvPr>
            <p:cNvSpPr/>
            <p:nvPr/>
          </p:nvSpPr>
          <p:spPr>
            <a:xfrm>
              <a:off x="2217905" y="2960451"/>
              <a:ext cx="496111" cy="23995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737A36-927F-2AF0-6CAD-6D6D3B1FE2FC}"/>
                </a:ext>
              </a:extLst>
            </p:cNvPr>
            <p:cNvSpPr txBox="1"/>
            <p:nvPr/>
          </p:nvSpPr>
          <p:spPr>
            <a:xfrm>
              <a:off x="2235159" y="5250001"/>
              <a:ext cx="95321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The </a:t>
              </a:r>
              <a:r>
                <a:rPr lang="en-US" sz="1600" b="1" dirty="0">
                  <a:solidFill>
                    <a:srgbClr val="0070C0"/>
                  </a:solidFill>
                </a:rPr>
                <a:t>PLAQUE</a:t>
              </a:r>
              <a:r>
                <a:rPr lang="en-US" sz="1600" dirty="0"/>
                <a:t> dataﬂow program </a:t>
              </a:r>
              <a:r>
                <a:rPr lang="en-US" sz="1600" b="1" dirty="0">
                  <a:solidFill>
                    <a:srgbClr val="0070C0"/>
                  </a:solidFill>
                </a:rPr>
                <a:t>coordinates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0070C0"/>
                  </a:solidFill>
                </a:rPr>
                <a:t>with the scheduler</a:t>
              </a:r>
              <a:r>
                <a:rPr lang="en-US" sz="1600" dirty="0"/>
                <a:t>: </a:t>
              </a:r>
            </a:p>
            <a:p>
              <a:pPr marL="400050" indent="-400050">
                <a:buAutoNum type="romanLcParenBoth"/>
              </a:pPr>
              <a:r>
                <a:rPr lang="en-US" sz="1600" dirty="0">
                  <a:solidFill>
                    <a:srgbClr val="0070C0"/>
                  </a:solidFill>
                </a:rPr>
                <a:t>enqueueing the execution</a:t>
              </a:r>
              <a:r>
                <a:rPr lang="en-US" sz="1600" dirty="0"/>
                <a:t> of local compiled functions at each accelerator, with buffer futures as inputs; </a:t>
              </a:r>
            </a:p>
            <a:p>
              <a:pPr marL="400050" indent="-400050">
                <a:buAutoNum type="romanLcParenBoth"/>
              </a:pPr>
              <a:r>
                <a:rPr lang="en-US" sz="1600" dirty="0">
                  <a:solidFill>
                    <a:srgbClr val="0070C0"/>
                  </a:solidFill>
                </a:rPr>
                <a:t>enqueueing network sends </a:t>
              </a:r>
              <a:r>
                <a:rPr lang="en-US" sz="1600" dirty="0"/>
                <a:t>to remote accelerators for the buffer futures output by function executions;</a:t>
              </a:r>
            </a:p>
            <a:p>
              <a:pPr marL="400050" indent="-400050">
                <a:buAutoNum type="romanLcParenBoth"/>
              </a:pPr>
              <a:r>
                <a:rPr lang="en-US" sz="1600" dirty="0"/>
                <a:t>communicating with the scheduler to </a:t>
              </a:r>
              <a:r>
                <a:rPr lang="en-US" sz="1600" dirty="0">
                  <a:solidFill>
                    <a:srgbClr val="0070C0"/>
                  </a:solidFill>
                </a:rPr>
                <a:t>determine a consistent order of function executions </a:t>
              </a:r>
              <a:r>
                <a:rPr lang="en-US" sz="1600" dirty="0"/>
                <a:t>across all programs running on the island.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2E87F5E-41B9-A278-BF36-02999BF6F14E}"/>
              </a:ext>
            </a:extLst>
          </p:cNvPr>
          <p:cNvSpPr txBox="1"/>
          <p:nvPr/>
        </p:nvSpPr>
        <p:spPr>
          <a:xfrm>
            <a:off x="212339" y="1848229"/>
            <a:ext cx="11794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PATHWAYS runtime includes a </a:t>
            </a:r>
            <a:r>
              <a:rPr lang="en-US" b="1" dirty="0">
                <a:solidFill>
                  <a:srgbClr val="0070C0"/>
                </a:solidFill>
              </a:rPr>
              <a:t>centralized gang-scheduler </a:t>
            </a:r>
            <a:r>
              <a:rPr lang="en-US" dirty="0"/>
              <a:t>per island that consistently orders all of the </a:t>
            </a:r>
            <a:r>
              <a:rPr lang="en-US" b="1" dirty="0">
                <a:solidFill>
                  <a:srgbClr val="0070C0"/>
                </a:solidFill>
              </a:rPr>
              <a:t>computations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 the island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8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" y="354288"/>
            <a:ext cx="11966331" cy="1450757"/>
          </a:xfrm>
        </p:spPr>
        <p:txBody>
          <a:bodyPr/>
          <a:lstStyle/>
          <a:p>
            <a:r>
              <a:rPr lang="en-US" dirty="0"/>
              <a:t>PATHWAYS System: </a:t>
            </a:r>
            <a:r>
              <a:rPr lang="en-US" sz="2800" b="1" dirty="0">
                <a:solidFill>
                  <a:srgbClr val="0070C0"/>
                </a:solidFill>
              </a:rPr>
              <a:t>Parallel asynchronous dispatch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ECA337-80F3-E581-3094-2E425F03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83" y="1973633"/>
            <a:ext cx="8893834" cy="25919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3F9F67-7DEB-9EA9-09F6-B53CA920003E}"/>
              </a:ext>
            </a:extLst>
          </p:cNvPr>
          <p:cNvSpPr txBox="1"/>
          <p:nvPr/>
        </p:nvSpPr>
        <p:spPr>
          <a:xfrm>
            <a:off x="388188" y="2011465"/>
            <a:ext cx="21106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Stall: when a computation’s on-device </a:t>
            </a:r>
            <a:r>
              <a:rPr lang="en-US" dirty="0">
                <a:solidFill>
                  <a:srgbClr val="0070C0"/>
                </a:solidFill>
              </a:rPr>
              <a:t>execution time is shorter than </a:t>
            </a:r>
            <a:r>
              <a:rPr lang="en-US" dirty="0"/>
              <a:t>the time spent in </a:t>
            </a:r>
            <a:r>
              <a:rPr lang="en-US" dirty="0">
                <a:solidFill>
                  <a:srgbClr val="0070C0"/>
                </a:solidFill>
              </a:rPr>
              <a:t>sequential dispatch</a:t>
            </a:r>
            <a:r>
              <a:rPr lang="en-US" altLang="zh-CN" dirty="0">
                <a:solidFill>
                  <a:srgbClr val="0070C0"/>
                </a:solidFill>
              </a:rPr>
              <a:t>ed</a:t>
            </a:r>
            <a:r>
              <a:rPr lang="en-US" dirty="0">
                <a:solidFill>
                  <a:srgbClr val="0070C0"/>
                </a:solidFill>
              </a:rPr>
              <a:t> host-side work</a:t>
            </a:r>
            <a:r>
              <a:rPr lang="en-US" dirty="0"/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807DA-D8CA-85AC-2AEB-B13AEBA2A668}"/>
              </a:ext>
            </a:extLst>
          </p:cNvPr>
          <p:cNvSpPr txBox="1"/>
          <p:nvPr/>
        </p:nvSpPr>
        <p:spPr>
          <a:xfrm>
            <a:off x="7263442" y="4563374"/>
            <a:ext cx="4779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 asynchronous dispatch exploits the statically known resource usage of regular compiled functions to run most of the host-side work for a computation’s nodes in parallel, and overcomes the issue by </a:t>
            </a:r>
            <a:r>
              <a:rPr lang="en-US" dirty="0">
                <a:solidFill>
                  <a:srgbClr val="0070C0"/>
                </a:solidFill>
              </a:rPr>
              <a:t>running the host-side work in parallel</a:t>
            </a:r>
            <a:r>
              <a:rPr lang="en-US" dirty="0"/>
              <a:t>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0B137-C24C-B5D1-4D15-0EB0BC82FEF8}"/>
              </a:ext>
            </a:extLst>
          </p:cNvPr>
          <p:cNvSpPr txBox="1"/>
          <p:nvPr/>
        </p:nvSpPr>
        <p:spPr>
          <a:xfrm>
            <a:off x="2413405" y="4561065"/>
            <a:ext cx="4171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that the </a:t>
            </a:r>
            <a:r>
              <a:rPr lang="en-US" dirty="0">
                <a:solidFill>
                  <a:srgbClr val="0070C0"/>
                </a:solidFill>
              </a:rPr>
              <a:t>compiled functions are all regular</a:t>
            </a:r>
            <a:r>
              <a:rPr lang="en-US" dirty="0"/>
              <a:t>, a successor node’s input shapes can in practice be </a:t>
            </a:r>
            <a:r>
              <a:rPr lang="en-US" dirty="0">
                <a:solidFill>
                  <a:srgbClr val="0070C0"/>
                </a:solidFill>
              </a:rPr>
              <a:t>computed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before the predecessor computation was even enqueued</a:t>
            </a:r>
            <a:r>
              <a:rPr lang="en-US" dirty="0"/>
              <a:t>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0F3AC4-313A-27C2-D22C-1B3CCD8682E8}"/>
              </a:ext>
            </a:extLst>
          </p:cNvPr>
          <p:cNvSpPr/>
          <p:nvPr/>
        </p:nvSpPr>
        <p:spPr>
          <a:xfrm>
            <a:off x="2399427" y="2323073"/>
            <a:ext cx="1672241" cy="23346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9920" cy="1450757"/>
          </a:xfrm>
        </p:spPr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Data Management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37A36-927F-2AF0-6CAD-6D6D3B1FE2FC}"/>
              </a:ext>
            </a:extLst>
          </p:cNvPr>
          <p:cNvSpPr txBox="1"/>
          <p:nvPr/>
        </p:nvSpPr>
        <p:spPr>
          <a:xfrm>
            <a:off x="1106337" y="1964287"/>
            <a:ext cx="104530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host manages a </a:t>
            </a:r>
            <a:r>
              <a:rPr lang="en-US" dirty="0">
                <a:solidFill>
                  <a:srgbClr val="0070C0"/>
                </a:solidFill>
              </a:rPr>
              <a:t>sharded object store </a:t>
            </a:r>
            <a:r>
              <a:rPr lang="en-US" dirty="0"/>
              <a:t>that is similar to Ray’s* object stores, but extended to also </a:t>
            </a:r>
            <a:r>
              <a:rPr lang="en-US" dirty="0">
                <a:solidFill>
                  <a:srgbClr val="0070C0"/>
                </a:solidFill>
              </a:rPr>
              <a:t>track buffers held in accelerator </a:t>
            </a:r>
            <a:r>
              <a:rPr lang="en-US" altLang="zh-CN" dirty="0">
                <a:solidFill>
                  <a:srgbClr val="0070C0"/>
                </a:solidFill>
              </a:rPr>
              <a:t>high-bandwidth memory (</a:t>
            </a:r>
            <a:r>
              <a:rPr lang="en-US" dirty="0">
                <a:solidFill>
                  <a:srgbClr val="0070C0"/>
                </a:solidFill>
              </a:rPr>
              <a:t>HBM) </a:t>
            </a:r>
            <a:r>
              <a:rPr lang="en-US" dirty="0"/>
              <a:t>at each shard.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programs can </a:t>
            </a:r>
            <a:r>
              <a:rPr lang="en-US" dirty="0">
                <a:solidFill>
                  <a:srgbClr val="0070C0"/>
                </a:solidFill>
              </a:rPr>
              <a:t>hold references to objects in remote host or accelerator memory</a:t>
            </a:r>
            <a:r>
              <a:rPr lang="en-US" dirty="0"/>
              <a:t>, and the client and servers refer to them using opaque handles that allow the system to migrate them if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Intermediate program values are also kept in the object stores</a:t>
            </a:r>
            <a:r>
              <a:rPr lang="en-US" dirty="0"/>
              <a:t>, for example while the system is waiting to transfer them between accelerators, or pass them to a subsequent computation.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objects are </a:t>
            </a:r>
            <a:r>
              <a:rPr lang="en-US" dirty="0">
                <a:solidFill>
                  <a:srgbClr val="0070C0"/>
                </a:solidFill>
              </a:rPr>
              <a:t>tagged with ownership labels </a:t>
            </a:r>
            <a:r>
              <a:rPr lang="en-US" dirty="0"/>
              <a:t>so that they can be garbage collected if a program or client fails.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use simple back-pressure to stall a computation </a:t>
            </a:r>
            <a:r>
              <a:rPr lang="en-US" dirty="0"/>
              <a:t>if it cannot allocate memory because other computations’ buffers are temporarily occupying HBM.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9D0AD-C8CC-0C1C-8B0E-415BF983E2B4}"/>
              </a:ext>
            </a:extLst>
          </p:cNvPr>
          <p:cNvSpPr txBox="1"/>
          <p:nvPr/>
        </p:nvSpPr>
        <p:spPr>
          <a:xfrm>
            <a:off x="1190446" y="5683704"/>
            <a:ext cx="10101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Ray: use object stores, but has no HBM (Ray suffer from their lack of a device object store: Ray must transfer the result of a computation from GPU to DRAM before returning the object handle to the client)</a:t>
            </a:r>
          </a:p>
        </p:txBody>
      </p:sp>
    </p:spTree>
    <p:extLst>
      <p:ext uri="{BB962C8B-B14F-4D97-AF65-F5344CB8AC3E}">
        <p14:creationId xmlns:p14="http://schemas.microsoft.com/office/powerpoint/2010/main" val="148108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06F3C-57F7-2272-FBFE-AB1294150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584" y="1894544"/>
            <a:ext cx="10730082" cy="29782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8BA6-6867-93CA-7C7E-7A9101BFB492}"/>
              </a:ext>
            </a:extLst>
          </p:cNvPr>
          <p:cNvSpPr txBox="1"/>
          <p:nvPr/>
        </p:nvSpPr>
        <p:spPr>
          <a:xfrm>
            <a:off x="4789818" y="4624566"/>
            <a:ext cx="205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Resource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272D1C-54AE-C559-FFE3-B8CA1A29224F}"/>
              </a:ext>
            </a:extLst>
          </p:cNvPr>
          <p:cNvSpPr txBox="1"/>
          <p:nvPr/>
        </p:nvSpPr>
        <p:spPr>
          <a:xfrm>
            <a:off x="8540152" y="4641813"/>
            <a:ext cx="315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Centralized gang-scheduling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7F5E-41B9-A278-BF36-02999BF6F14E}"/>
              </a:ext>
            </a:extLst>
          </p:cNvPr>
          <p:cNvSpPr txBox="1"/>
          <p:nvPr/>
        </p:nvSpPr>
        <p:spPr>
          <a:xfrm>
            <a:off x="4149306" y="4985274"/>
            <a:ext cx="42096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Support features like transparent suspend/resume and migration, where a </a:t>
            </a:r>
            <a:r>
              <a:rPr lang="en-US" sz="1600" dirty="0">
                <a:solidFill>
                  <a:srgbClr val="0070C0"/>
                </a:solidFill>
              </a:rPr>
              <a:t>client’s virtual devices are temporarily reclaimed or reassigned without the need for cooperation from the user program.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21C6DA-11AE-1829-6E46-54D209004E69}"/>
              </a:ext>
            </a:extLst>
          </p:cNvPr>
          <p:cNvCxnSpPr/>
          <p:nvPr/>
        </p:nvCxnSpPr>
        <p:spPr>
          <a:xfrm flipH="1" flipV="1">
            <a:off x="3407434" y="3700732"/>
            <a:ext cx="646981" cy="5348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2B9EDD-D88D-0268-EC4D-49905CF34B6C}"/>
              </a:ext>
            </a:extLst>
          </p:cNvPr>
          <p:cNvSpPr txBox="1"/>
          <p:nvPr/>
        </p:nvSpPr>
        <p:spPr>
          <a:xfrm>
            <a:off x="7317357" y="2631864"/>
            <a:ext cx="10933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virtual slice contains virtual devices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B086F-7EE6-0BCB-874C-85C46DDAC1DF}"/>
              </a:ext>
            </a:extLst>
          </p:cNvPr>
          <p:cNvSpPr txBox="1"/>
          <p:nvPr/>
        </p:nvSpPr>
        <p:spPr>
          <a:xfrm>
            <a:off x="141465" y="4692770"/>
            <a:ext cx="39733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Replace PATHWAYS executors and schedulers by long-running Ray actors </a:t>
            </a:r>
            <a:r>
              <a:rPr lang="en-US" sz="1600" dirty="0"/>
              <a:t>that would implement PATHWAYS scheduling on top of the underlying Ray cluster scheduling, and executors could use </a:t>
            </a:r>
            <a:r>
              <a:rPr lang="en-US" sz="1600" dirty="0" err="1"/>
              <a:t>PyTorch</a:t>
            </a:r>
            <a:r>
              <a:rPr lang="en-US" sz="1600" dirty="0"/>
              <a:t> for GPU computation and collectives.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03C9B-F9D5-EE40-169C-910EB9D1B721}"/>
              </a:ext>
            </a:extLst>
          </p:cNvPr>
          <p:cNvSpPr txBox="1"/>
          <p:nvPr/>
        </p:nvSpPr>
        <p:spPr>
          <a:xfrm>
            <a:off x="8267754" y="5064052"/>
            <a:ext cx="33606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Our current implementation simply enqueues work in FIFO order, but more </a:t>
            </a:r>
            <a:r>
              <a:rPr lang="en-US" sz="1600" dirty="0">
                <a:solidFill>
                  <a:srgbClr val="0070C0"/>
                </a:solidFill>
              </a:rPr>
              <a:t>sophisticated schedulers </a:t>
            </a:r>
            <a:r>
              <a:rPr lang="en-US" sz="1600" dirty="0"/>
              <a:t>might for example reorder computations based on estimated execution times.</a:t>
            </a:r>
            <a:endParaRPr lang="en-US" sz="1600" cap="none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353474"/>
              </p:ext>
            </p:extLst>
          </p:nvPr>
        </p:nvGraphicFramePr>
        <p:xfrm>
          <a:off x="422695" y="1993327"/>
          <a:ext cx="11274724" cy="401800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63105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88122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424023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3338422">
                  <a:extLst>
                    <a:ext uri="{9D8B030D-6E8A-4147-A177-3AD203B41FA5}">
                      <a16:colId xmlns:a16="http://schemas.microsoft.com/office/drawing/2014/main" val="1846154175"/>
                    </a:ext>
                  </a:extLst>
                </a:gridCol>
              </a:tblGrid>
              <a:tr h="985255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Resource Manager*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communication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Management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Clients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525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more sophisticated allocation algorithm, for example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taking into account the resource requirements of all client computations and the current state of the system</a:t>
                      </a:r>
                      <a:r>
                        <a:rPr lang="en-US" sz="1600" dirty="0"/>
                        <a:t>, to approximate an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optimal allocation of physical devices to computations</a:t>
                      </a:r>
                      <a:r>
                        <a:rPr lang="en-US" sz="1600" dirty="0"/>
                        <a:t>.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 an extensible, general-purpose,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dataﬂow engine to handle DCN communication</a:t>
                      </a:r>
                      <a:r>
                        <a:rPr lang="en-US" sz="1600" dirty="0"/>
                        <a:t>. The dataflow engine can also be used for background house keeping tasks such as distributing conﬁguration information, monitoring programs, cleaning them up, delivering errors on failures, and so on.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 data-dependent vectorized control ﬂow.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Handle diverse resource types </a:t>
                      </a:r>
                      <a:r>
                        <a:rPr lang="en-US" sz="1600" dirty="0"/>
                        <a:t>including but not limited to device and host memory, and ICI, DCN, and PCIe bandwidth; explore common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 multi-tenancy requirements</a:t>
                      </a:r>
                      <a:r>
                        <a:rPr lang="en-US" sz="1600" dirty="0"/>
                        <a:t> such as priorities, performance isolation, access control, and resource accounting, </a:t>
                      </a:r>
                    </a:p>
                    <a:p>
                      <a:endParaRPr lang="en-US" sz="1400" dirty="0"/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D44E-1A9F-0F26-74D1-0848CED8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FC6FE-5FE4-F0DC-21ED-7F9A3715A65F}"/>
              </a:ext>
            </a:extLst>
          </p:cNvPr>
          <p:cNvSpPr txBox="1"/>
          <p:nvPr/>
        </p:nvSpPr>
        <p:spPr>
          <a:xfrm>
            <a:off x="545620" y="5917569"/>
            <a:ext cx="11488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Current resource manager simply attempts to statically balance load by </a:t>
            </a:r>
            <a:r>
              <a:rPr lang="en-US" sz="1400" dirty="0">
                <a:solidFill>
                  <a:srgbClr val="0070C0"/>
                </a:solidFill>
              </a:rPr>
              <a:t>spreading computations across all available devices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564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EDFAD-2209-D594-EA7B-6AC244DA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567" y="2091726"/>
            <a:ext cx="10058400" cy="3760891"/>
          </a:xfrm>
        </p:spPr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Introduction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PATHWAYS System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Future Work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F978-75DE-8863-D8FA-1A7CE18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D9D-5A53-A69C-9296-15322494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r>
              <a:rPr lang="en-US" sz="3600" b="1" dirty="0">
                <a:solidFill>
                  <a:srgbClr val="0070C0"/>
                </a:solidFill>
              </a:rPr>
              <a:t>Motivation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9556-75A1-6A7C-A21E-75DC9A6A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55" y="5318330"/>
            <a:ext cx="10361903" cy="479356"/>
          </a:xfrm>
        </p:spPr>
        <p:txBody>
          <a:bodyPr>
            <a:normAutofit/>
          </a:bodyPr>
          <a:lstStyle/>
          <a:p>
            <a:r>
              <a:rPr lang="en-US" dirty="0"/>
              <a:t>“…develop the new PATHWAYS system to orchestrate </a:t>
            </a:r>
            <a:r>
              <a:rPr lang="en-US" b="1" dirty="0">
                <a:solidFill>
                  <a:srgbClr val="0070C0"/>
                </a:solidFill>
              </a:rPr>
              <a:t>distributed computation for accelerators</a:t>
            </a:r>
            <a:r>
              <a:rPr lang="en-US" dirty="0"/>
              <a:t>.” 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D0914-71BA-56E7-51FB-F8FFB24F2DAE}"/>
              </a:ext>
            </a:extLst>
          </p:cNvPr>
          <p:cNvSpPr txBox="1"/>
          <p:nvPr/>
        </p:nvSpPr>
        <p:spPr>
          <a:xfrm>
            <a:off x="1135027" y="6257836"/>
            <a:ext cx="70565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[1] </a:t>
            </a:r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  <a:hlinkClick r:id="rId3"/>
              </a:rPr>
              <a:t>https://www.reddit.com/r/MachineLearning/comments/qi0act/d_google_research_introducing_pathways_a/</a:t>
            </a:r>
            <a:endParaRPr lang="en-US" sz="11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[2] </a:t>
            </a:r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  <a:hlinkClick r:id="rId4"/>
              </a:rPr>
              <a:t>https://blog.google/technology/ai/introducing-pathways-next-generation-ai-architecture/</a:t>
            </a:r>
            <a:endParaRPr lang="en-US" sz="11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[3] </a:t>
            </a:r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  <a:hlinkClick r:id="rId5"/>
              </a:rPr>
              <a:t>https://ai.googleblog.com/2022/04/pathways-language-model-palm-scaling-to.html</a:t>
            </a:r>
            <a:endParaRPr lang="en-US" sz="11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82CD-7D77-B3B3-7B7C-7B9AC5B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53AA4B1-D78B-77C4-F686-311BB3D95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027895"/>
              </p:ext>
            </p:extLst>
          </p:nvPr>
        </p:nvGraphicFramePr>
        <p:xfrm>
          <a:off x="1242878" y="3343614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386">
                  <a:extLst>
                    <a:ext uri="{9D8B030D-6E8A-4147-A177-3AD203B41FA5}">
                      <a16:colId xmlns:a16="http://schemas.microsoft.com/office/drawing/2014/main" val="96728153"/>
                    </a:ext>
                  </a:extLst>
                </a:gridCol>
                <a:gridCol w="6953014">
                  <a:extLst>
                    <a:ext uri="{9D8B030D-6E8A-4147-A177-3AD203B41FA5}">
                      <a16:colId xmlns:a16="http://schemas.microsoft.com/office/drawing/2014/main" val="176233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Today's AI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Pathways 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Typically trained to do only one thing.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Pathways will enable us to train a single model to do thousands or millions of things.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5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Mostly focus on one sense.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Pathways will enable multiple senses.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2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Dense</a:t>
                      </a:r>
                      <a:r>
                        <a:rPr lang="en-US" baseline="30000" dirty="0"/>
                        <a:t>1</a:t>
                      </a:r>
                      <a:r>
                        <a:rPr lang="en-US" dirty="0"/>
                        <a:t> and inefficient.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Pathways will make them sparse and efficient.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9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A0275F-9C31-928A-67EB-910B5FF13EEE}"/>
              </a:ext>
            </a:extLst>
          </p:cNvPr>
          <p:cNvSpPr txBox="1"/>
          <p:nvPr/>
        </p:nvSpPr>
        <p:spPr>
          <a:xfrm>
            <a:off x="1075347" y="5930003"/>
            <a:ext cx="10344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“Dense” means the whole neural network activates to accomplish a task, regardless of whether it’s very simple or really complicated.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CDE57-168F-08AE-AB3B-811E685A2BCD}"/>
              </a:ext>
            </a:extLst>
          </p:cNvPr>
          <p:cNvSpPr txBox="1"/>
          <p:nvPr/>
        </p:nvSpPr>
        <p:spPr>
          <a:xfrm>
            <a:off x="1218388" y="2009639"/>
            <a:ext cx="10094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“Pathways will enable </a:t>
            </a:r>
            <a:r>
              <a:rPr lang="en-US" b="1" dirty="0">
                <a:solidFill>
                  <a:srgbClr val="0070C0"/>
                </a:solidFill>
              </a:rPr>
              <a:t>a single AI system </a:t>
            </a:r>
            <a:r>
              <a:rPr lang="en-US" dirty="0"/>
              <a:t>to generalize across thousands or millions of tasks, to understand different types of data, and to do so with remarkable efficiency – advancing us from the era of </a:t>
            </a:r>
            <a:r>
              <a:rPr lang="en-US" b="1" dirty="0">
                <a:solidFill>
                  <a:srgbClr val="0070C0"/>
                </a:solidFill>
              </a:rPr>
              <a:t>single-purpose models </a:t>
            </a:r>
            <a:r>
              <a:rPr lang="en-US" dirty="0"/>
              <a:t>that merely recognize patterns to one in which more </a:t>
            </a:r>
            <a:r>
              <a:rPr lang="en-US" b="1" dirty="0">
                <a:solidFill>
                  <a:srgbClr val="0070C0"/>
                </a:solidFill>
              </a:rPr>
              <a:t>general-purpose intelligent systems</a:t>
            </a:r>
            <a:r>
              <a:rPr lang="en-US" dirty="0"/>
              <a:t> reflect a deeper understanding of our world and can adapt to new needs.” [1]</a:t>
            </a:r>
          </a:p>
        </p:txBody>
      </p:sp>
    </p:spTree>
    <p:extLst>
      <p:ext uri="{BB962C8B-B14F-4D97-AF65-F5344CB8AC3E}">
        <p14:creationId xmlns:p14="http://schemas.microsoft.com/office/powerpoint/2010/main" val="34803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D9D-5A53-A69C-9296-15322494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r>
              <a:rPr lang="en-US" sz="3600" b="1" dirty="0">
                <a:solidFill>
                  <a:srgbClr val="0070C0"/>
                </a:solidFill>
              </a:rPr>
              <a:t>PATHWAYS 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9556-75A1-6A7C-A21E-75DC9A6A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994202" cy="2920999"/>
          </a:xfrm>
        </p:spPr>
        <p:txBody>
          <a:bodyPr>
            <a:norm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Focus on TPU computations.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Adopt a single-controller model.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Use asynchronous distributed (sharded) dataﬂow design.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Apply centralized gang-scheduling heterogeneous parallel computations on distributed accelerators.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Support concurrent execution of MPMD programs with SPMD sub-computations,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82CD-7D77-B3B3-7B7C-7B9AC5B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0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45F4-C0D1-0C1A-79A8-7BDDABD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r>
              <a:rPr lang="en-US" sz="3600" b="1" dirty="0">
                <a:solidFill>
                  <a:srgbClr val="0070C0"/>
                </a:solidFill>
              </a:rPr>
              <a:t>GPU vs. TPU[4]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ACB98A-5CF6-D5F3-1300-A0220F725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72979"/>
              </p:ext>
            </p:extLst>
          </p:nvPr>
        </p:nvGraphicFramePr>
        <p:xfrm>
          <a:off x="569342" y="1979966"/>
          <a:ext cx="11447253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786">
                  <a:extLst>
                    <a:ext uri="{9D8B030D-6E8A-4147-A177-3AD203B41FA5}">
                      <a16:colId xmlns:a16="http://schemas.microsoft.com/office/drawing/2014/main" val="1055574087"/>
                    </a:ext>
                  </a:extLst>
                </a:gridCol>
                <a:gridCol w="5900467">
                  <a:extLst>
                    <a:ext uri="{9D8B030D-6E8A-4147-A177-3AD203B41FA5}">
                      <a16:colId xmlns:a16="http://schemas.microsoft.com/office/drawing/2014/main" val="348753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TPU*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10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SPMD and MPMD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Single program multiple data (SPMD)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Multithreaded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Single-threaded and only run non-preemptible kernels (centralized gang-scheduling is essential)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 kernel running shorter than TPU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TPU kernel can handle far longer-running and more complex computations (written in XLA) without any host interaction, because of using static buffer assignment.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7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Programmed by dispatching many small pre-compiled “kernels” to the accelerator, and because they are pre-compiled, the kernels must support dynamic shapes.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Because of using static buffer assignment, TPUs have only limited support for dynamic shapes, and adopt the concept of regular compiled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 control ﬂow and communication primitives must be executed by driver code on GPU systems.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rich control ﬂow and communication primitives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Communicate over NVLink or </a:t>
                      </a:r>
                      <a:r>
                        <a:rPr lang="en-US" b="1" dirty="0"/>
                        <a:t>datacenter network (DCN)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Collective communication across the dedicated ICI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254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E4E46-5A9F-DBA1-3F8E-9ACCAB28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8F473-6F08-B8AF-3DFD-3092ADD50664}"/>
              </a:ext>
            </a:extLst>
          </p:cNvPr>
          <p:cNvSpPr txBox="1"/>
          <p:nvPr/>
        </p:nvSpPr>
        <p:spPr>
          <a:xfrm>
            <a:off x="1932110" y="6488696"/>
            <a:ext cx="609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[4] </a:t>
            </a:r>
            <a:r>
              <a:rPr lang="en-US" sz="1200" dirty="0">
                <a:hlinkClick r:id="rId2"/>
              </a:rPr>
              <a:t>https://dl.acm.org/doi/10.1109/CGO51591.2021.9370308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65856-C336-482D-9080-912A8256F44C}"/>
              </a:ext>
            </a:extLst>
          </p:cNvPr>
          <p:cNvSpPr txBox="1"/>
          <p:nvPr/>
        </p:nvSpPr>
        <p:spPr>
          <a:xfrm>
            <a:off x="495927" y="6138362"/>
            <a:ext cx="5180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In addition to its specialty in (matrix) computation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778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06F3C-57F7-2272-FBFE-AB1294150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220" y="2884563"/>
            <a:ext cx="9753671" cy="27072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97E44-CBE5-B0D6-9191-37BCF39E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31" y="2023215"/>
            <a:ext cx="4422886" cy="691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493D3D-BDD0-0D21-D7A9-954F0FE5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81" y="2027670"/>
            <a:ext cx="4637951" cy="681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0DE4A4-941F-6464-28AF-9C35992B89E3}"/>
              </a:ext>
            </a:extLst>
          </p:cNvPr>
          <p:cNvSpPr txBox="1"/>
          <p:nvPr/>
        </p:nvSpPr>
        <p:spPr>
          <a:xfrm>
            <a:off x="925188" y="5469950"/>
            <a:ext cx="3025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distributed computation expressed as a directed acyclic graph (DAG)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8BA6-6867-93CA-7C7E-7A9101BFB492}"/>
              </a:ext>
            </a:extLst>
          </p:cNvPr>
          <p:cNvSpPr txBox="1"/>
          <p:nvPr/>
        </p:nvSpPr>
        <p:spPr>
          <a:xfrm>
            <a:off x="4315371" y="5504456"/>
            <a:ext cx="205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Resource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272D1C-54AE-C559-FFE3-B8CA1A29224F}"/>
              </a:ext>
            </a:extLst>
          </p:cNvPr>
          <p:cNvSpPr txBox="1"/>
          <p:nvPr/>
        </p:nvSpPr>
        <p:spPr>
          <a:xfrm>
            <a:off x="8108837" y="5487203"/>
            <a:ext cx="315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Centralized gang-scheduling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1BC6FC-EA6D-7928-3585-D34B856AF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2851" y="2165230"/>
            <a:ext cx="1779149" cy="11221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0BB86D-17D8-152A-EBCA-700B6B7F826B}"/>
              </a:ext>
            </a:extLst>
          </p:cNvPr>
          <p:cNvSpPr/>
          <p:nvPr/>
        </p:nvSpPr>
        <p:spPr>
          <a:xfrm>
            <a:off x="1475124" y="4287329"/>
            <a:ext cx="1708030" cy="1078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934C6-A06B-356B-E9D3-55FBB8B26B74}"/>
              </a:ext>
            </a:extLst>
          </p:cNvPr>
          <p:cNvSpPr txBox="1"/>
          <p:nvPr/>
        </p:nvSpPr>
        <p:spPr>
          <a:xfrm>
            <a:off x="948913" y="4193513"/>
            <a:ext cx="277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Each </a:t>
            </a:r>
            <a:r>
              <a:rPr lang="en-US" sz="1600" b="1" dirty="0">
                <a:solidFill>
                  <a:srgbClr val="0070C0"/>
                </a:solidFill>
              </a:rPr>
              <a:t>node</a:t>
            </a:r>
            <a:r>
              <a:rPr lang="en-US" sz="1600" dirty="0"/>
              <a:t> (A, B, and C) represents an individual </a:t>
            </a:r>
            <a:r>
              <a:rPr lang="en-US" sz="1600" b="1" dirty="0">
                <a:solidFill>
                  <a:srgbClr val="0070C0"/>
                </a:solidFill>
              </a:rPr>
              <a:t>complied function; edges</a:t>
            </a:r>
            <a:r>
              <a:rPr lang="en-US" sz="1600" dirty="0"/>
              <a:t> between nodes represent </a:t>
            </a:r>
            <a:r>
              <a:rPr lang="en-US" sz="1600" b="1" dirty="0">
                <a:solidFill>
                  <a:srgbClr val="0070C0"/>
                </a:solidFill>
              </a:rPr>
              <a:t>data ﬂows </a:t>
            </a:r>
            <a:r>
              <a:rPr lang="en-US" sz="1600" dirty="0"/>
              <a:t>between functions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9B1E9F-15E8-C78C-B9C2-EC91018D913E}"/>
              </a:ext>
            </a:extLst>
          </p:cNvPr>
          <p:cNvCxnSpPr>
            <a:cxnSpLocks/>
          </p:cNvCxnSpPr>
          <p:nvPr/>
        </p:nvCxnSpPr>
        <p:spPr>
          <a:xfrm>
            <a:off x="2501660" y="3562709"/>
            <a:ext cx="2130725" cy="258793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BB9BDB8-C12E-8D9B-A08F-EBCD2D95B539}"/>
              </a:ext>
            </a:extLst>
          </p:cNvPr>
          <p:cNvSpPr/>
          <p:nvPr/>
        </p:nvSpPr>
        <p:spPr>
          <a:xfrm>
            <a:off x="2044462" y="3407435"/>
            <a:ext cx="422694" cy="370936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FD684C-F566-10A5-EDA0-B15B24ED0E8B}"/>
              </a:ext>
            </a:extLst>
          </p:cNvPr>
          <p:cNvSpPr/>
          <p:nvPr/>
        </p:nvSpPr>
        <p:spPr>
          <a:xfrm>
            <a:off x="4681269" y="3585714"/>
            <a:ext cx="1038043" cy="736119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28" y="383879"/>
            <a:ext cx="11451400" cy="1450757"/>
          </a:xfrm>
        </p:spPr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Resource Management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7F5E-41B9-A278-BF36-02999BF6F14E}"/>
              </a:ext>
            </a:extLst>
          </p:cNvPr>
          <p:cNvSpPr txBox="1"/>
          <p:nvPr/>
        </p:nvSpPr>
        <p:spPr>
          <a:xfrm>
            <a:off x="9561141" y="3367214"/>
            <a:ext cx="263085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Client</a:t>
            </a:r>
            <a:r>
              <a:rPr lang="en-US" sz="16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Demand “</a:t>
            </a:r>
            <a:r>
              <a:rPr lang="en-US" sz="1600" dirty="0">
                <a:solidFill>
                  <a:srgbClr val="00B050"/>
                </a:solidFill>
              </a:rPr>
              <a:t>virtual slices</a:t>
            </a:r>
            <a:r>
              <a:rPr lang="en-US" sz="1600" dirty="0"/>
              <a:t>” of the island for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a </a:t>
            </a:r>
            <a:r>
              <a:rPr lang="en-US" sz="1600" dirty="0">
                <a:solidFill>
                  <a:srgbClr val="00B050"/>
                </a:solidFill>
              </a:rPr>
              <a:t>sharded buffer abstraction </a:t>
            </a:r>
            <a:r>
              <a:rPr lang="en-US" sz="1600" dirty="0"/>
              <a:t>to represent a logical buffer that may be distributed over multiple devices for </a:t>
            </a:r>
            <a:r>
              <a:rPr lang="en-US" sz="1600" dirty="0">
                <a:solidFill>
                  <a:srgbClr val="00B050"/>
                </a:solidFill>
              </a:rPr>
              <a:t>book keeping tasks</a:t>
            </a:r>
            <a:r>
              <a:rPr lang="en-US" sz="1600" dirty="0"/>
              <a:t> (such as reference counting)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AE77BD-6A77-5F1B-FAC8-8A44E63BE707}"/>
              </a:ext>
            </a:extLst>
          </p:cNvPr>
          <p:cNvGrpSpPr/>
          <p:nvPr/>
        </p:nvGrpSpPr>
        <p:grpSpPr>
          <a:xfrm>
            <a:off x="4660648" y="1841348"/>
            <a:ext cx="5115650" cy="4627812"/>
            <a:chOff x="3522513" y="1928898"/>
            <a:chExt cx="5115650" cy="462781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E04B816-0CCA-90D5-B250-7E5FA780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513" y="2192055"/>
              <a:ext cx="4778327" cy="31387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0DE4A4-941F-6464-28AF-9C35992B89E3}"/>
                </a:ext>
              </a:extLst>
            </p:cNvPr>
            <p:cNvSpPr txBox="1"/>
            <p:nvPr/>
          </p:nvSpPr>
          <p:spPr>
            <a:xfrm>
              <a:off x="4397407" y="5609441"/>
              <a:ext cx="1993668" cy="6463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Islands (consisting of accelerators)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18BA6-6867-93CA-7C7E-7A9101BFB492}"/>
                </a:ext>
              </a:extLst>
            </p:cNvPr>
            <p:cNvSpPr txBox="1"/>
            <p:nvPr/>
          </p:nvSpPr>
          <p:spPr>
            <a:xfrm>
              <a:off x="5676136" y="1928898"/>
              <a:ext cx="20595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Resource Manager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D332BF-2DB0-21FE-903A-A52FF54B7FBC}"/>
                </a:ext>
              </a:extLst>
            </p:cNvPr>
            <p:cNvSpPr/>
            <p:nvPr/>
          </p:nvSpPr>
          <p:spPr>
            <a:xfrm>
              <a:off x="4379098" y="3061827"/>
              <a:ext cx="2031431" cy="2147977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A826E36-4291-EAE4-50E6-D4C1FCD6467D}"/>
                </a:ext>
              </a:extLst>
            </p:cNvPr>
            <p:cNvSpPr/>
            <p:nvPr/>
          </p:nvSpPr>
          <p:spPr>
            <a:xfrm>
              <a:off x="6944570" y="4112780"/>
              <a:ext cx="506083" cy="100397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2B9EDD-D88D-0268-EC4D-49905CF34B6C}"/>
                </a:ext>
              </a:extLst>
            </p:cNvPr>
            <p:cNvSpPr txBox="1"/>
            <p:nvPr/>
          </p:nvSpPr>
          <p:spPr>
            <a:xfrm>
              <a:off x="6643993" y="5479492"/>
              <a:ext cx="1994170" cy="107721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Virtual slice </a:t>
              </a:r>
              <a:r>
                <a:rPr lang="en-US" sz="1600" dirty="0"/>
                <a:t>contains </a:t>
              </a:r>
              <a:r>
                <a:rPr lang="en-US" sz="1600" dirty="0">
                  <a:solidFill>
                    <a:srgbClr val="00B050"/>
                  </a:solidFill>
                </a:rPr>
                <a:t>virtual devices</a:t>
              </a:r>
              <a:r>
                <a:rPr lang="en-US" sz="1600" dirty="0"/>
                <a:t>,  assigned by </a:t>
              </a:r>
              <a:r>
                <a:rPr lang="en-US" sz="1600" dirty="0">
                  <a:solidFill>
                    <a:srgbClr val="0070C0"/>
                  </a:solidFill>
                </a:rPr>
                <a:t>resource manager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435A0BD-1AE2-2334-442D-41CA046F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70" y="2021812"/>
            <a:ext cx="2086491" cy="1314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57A475-BA2A-5B1B-9FF6-93EFF134F4C5}"/>
              </a:ext>
            </a:extLst>
          </p:cNvPr>
          <p:cNvSpPr txBox="1"/>
          <p:nvPr/>
        </p:nvSpPr>
        <p:spPr>
          <a:xfrm>
            <a:off x="292014" y="2040014"/>
            <a:ext cx="4406446" cy="40010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Resource manager </a:t>
            </a:r>
            <a:r>
              <a:rPr lang="en-US" sz="2000" dirty="0"/>
              <a:t>(server side)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Single controller </a:t>
            </a:r>
            <a:r>
              <a:rPr lang="en-US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the </a:t>
            </a:r>
            <a:r>
              <a:rPr lang="en-US" b="1" dirty="0">
                <a:solidFill>
                  <a:srgbClr val="0070C0"/>
                </a:solidFill>
              </a:rPr>
              <a:t>centralized</a:t>
            </a:r>
            <a:r>
              <a:rPr lang="en-US" dirty="0"/>
              <a:t> management of devices across all of the islands.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</a:t>
            </a:r>
            <a:r>
              <a:rPr lang="en-US" dirty="0">
                <a:solidFill>
                  <a:srgbClr val="0070C0"/>
                </a:solidFill>
              </a:rPr>
              <a:t>assign physical devices for virtual devices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a </a:t>
            </a:r>
            <a:r>
              <a:rPr lang="en-US" dirty="0">
                <a:solidFill>
                  <a:srgbClr val="0070C0"/>
                </a:solidFill>
              </a:rPr>
              <a:t>one to one </a:t>
            </a:r>
            <a:r>
              <a:rPr lang="en-US" dirty="0"/>
              <a:t>mapping between virtual and physical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Statically balance load </a:t>
            </a:r>
            <a:r>
              <a:rPr lang="en-US" dirty="0"/>
              <a:t>by spreading computations across all available devices,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Track available devices</a:t>
            </a:r>
            <a:r>
              <a:rPr lang="en-US" dirty="0"/>
              <a:t>; add and remove resource dynamically.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AEF94E-BFD1-5C77-4ACA-D4EFC15E8394}"/>
              </a:ext>
            </a:extLst>
          </p:cNvPr>
          <p:cNvSpPr/>
          <p:nvPr/>
        </p:nvSpPr>
        <p:spPr>
          <a:xfrm>
            <a:off x="4659548" y="3832697"/>
            <a:ext cx="466929" cy="23346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1A945F3-004D-7B51-AC7F-7ACBC51837A6}"/>
              </a:ext>
            </a:extLst>
          </p:cNvPr>
          <p:cNvSpPr/>
          <p:nvPr/>
        </p:nvSpPr>
        <p:spPr>
          <a:xfrm rot="16200000">
            <a:off x="6290553" y="5191327"/>
            <a:ext cx="466929" cy="23346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1AF6BF5-5F06-3196-26FB-EB67134E7CB5}"/>
              </a:ext>
            </a:extLst>
          </p:cNvPr>
          <p:cNvSpPr/>
          <p:nvPr/>
        </p:nvSpPr>
        <p:spPr>
          <a:xfrm rot="16200000">
            <a:off x="8247436" y="5212405"/>
            <a:ext cx="415046" cy="17185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6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Client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3BBB6-0EC5-7039-0308-99E88CB40933}"/>
              </a:ext>
            </a:extLst>
          </p:cNvPr>
          <p:cNvSpPr txBox="1"/>
          <p:nvPr/>
        </p:nvSpPr>
        <p:spPr>
          <a:xfrm>
            <a:off x="172928" y="2240785"/>
            <a:ext cx="2490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Client: run a program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A26B25-FBF8-D80A-03CD-089A641F7914}"/>
              </a:ext>
            </a:extLst>
          </p:cNvPr>
          <p:cNvCxnSpPr>
            <a:cxnSpLocks/>
          </p:cNvCxnSpPr>
          <p:nvPr/>
        </p:nvCxnSpPr>
        <p:spPr>
          <a:xfrm>
            <a:off x="1072662" y="3778377"/>
            <a:ext cx="104364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19544-D3F5-D72D-A824-08774391C6DB}"/>
              </a:ext>
            </a:extLst>
          </p:cNvPr>
          <p:cNvSpPr txBox="1"/>
          <p:nvPr/>
        </p:nvSpPr>
        <p:spPr>
          <a:xfrm>
            <a:off x="278640" y="2676196"/>
            <a:ext cx="1742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PATHWAYS client library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8C174-3293-F302-A00C-1B55C4280D24}"/>
              </a:ext>
            </a:extLst>
          </p:cNvPr>
          <p:cNvSpPr txBox="1"/>
          <p:nvPr/>
        </p:nvSpPr>
        <p:spPr>
          <a:xfrm>
            <a:off x="153041" y="4153360"/>
            <a:ext cx="15021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Assign virtual devices to computations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47986-BB67-DA4D-3FB3-00A6D7207CAA}"/>
              </a:ext>
            </a:extLst>
          </p:cNvPr>
          <p:cNvSpPr txBox="1"/>
          <p:nvPr/>
        </p:nvSpPr>
        <p:spPr>
          <a:xfrm>
            <a:off x="1650872" y="4165823"/>
            <a:ext cx="1525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Register computations with resource manager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6279E-FC86-AE9F-C1D8-83926D092392}"/>
              </a:ext>
            </a:extLst>
          </p:cNvPr>
          <p:cNvSpPr txBox="1"/>
          <p:nvPr/>
        </p:nvSpPr>
        <p:spPr>
          <a:xfrm>
            <a:off x="3224864" y="4154529"/>
            <a:ext cx="1558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Compile computations in background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18206-AD3F-255A-4B2E-DC125BF8A1A5}"/>
              </a:ext>
            </a:extLst>
          </p:cNvPr>
          <p:cNvSpPr txBox="1"/>
          <p:nvPr/>
        </p:nvSpPr>
        <p:spPr>
          <a:xfrm>
            <a:off x="4499259" y="2059338"/>
            <a:ext cx="31855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Construct a device location-agnostic PATHWAYS intermediate representation (IR) for the program (expressed as a custom MLIR* dialect)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8EB41-11DF-E3EB-39C7-31E6E26D9CBD}"/>
              </a:ext>
            </a:extLst>
          </p:cNvPr>
          <p:cNvSpPr txBox="1"/>
          <p:nvPr/>
        </p:nvSpPr>
        <p:spPr>
          <a:xfrm>
            <a:off x="5904689" y="5655291"/>
            <a:ext cx="5817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low-level program takes into account the network connectivity between physical devices and includes operations of output transformation.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1E162-9A04-94A1-14C2-A87991065316}"/>
              </a:ext>
            </a:extLst>
          </p:cNvPr>
          <p:cNvSpPr txBox="1"/>
          <p:nvPr/>
        </p:nvSpPr>
        <p:spPr>
          <a:xfrm>
            <a:off x="5768502" y="4008417"/>
            <a:ext cx="30642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“Lower” IR progressively via a series of standard compiler passes, output a low-level representation that includes the physical device locations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8BA6-6867-93CA-7C7E-7A9101BFB492}"/>
              </a:ext>
            </a:extLst>
          </p:cNvPr>
          <p:cNvSpPr txBox="1"/>
          <p:nvPr/>
        </p:nvSpPr>
        <p:spPr>
          <a:xfrm>
            <a:off x="184824" y="5401672"/>
            <a:ext cx="2299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Resource Manager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13EFAE-08C8-490E-7919-C0CEB6CA2495}"/>
              </a:ext>
            </a:extLst>
          </p:cNvPr>
          <p:cNvCxnSpPr/>
          <p:nvPr/>
        </p:nvCxnSpPr>
        <p:spPr>
          <a:xfrm>
            <a:off x="1151792" y="3493540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3A7D81-2792-3212-2991-E48BCCA6CDE2}"/>
              </a:ext>
            </a:extLst>
          </p:cNvPr>
          <p:cNvCxnSpPr/>
          <p:nvPr/>
        </p:nvCxnSpPr>
        <p:spPr>
          <a:xfrm>
            <a:off x="1409700" y="3812994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CB3CBD-D365-3420-C96D-1FFFC868822E}"/>
              </a:ext>
            </a:extLst>
          </p:cNvPr>
          <p:cNvSpPr txBox="1"/>
          <p:nvPr/>
        </p:nvSpPr>
        <p:spPr>
          <a:xfrm>
            <a:off x="84637" y="6028972"/>
            <a:ext cx="4753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*MLIR is a compiler infrastructure designed by Google [5, 6].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72320-CA1A-A976-221E-49BB2A32586F}"/>
              </a:ext>
            </a:extLst>
          </p:cNvPr>
          <p:cNvSpPr txBox="1"/>
          <p:nvPr/>
        </p:nvSpPr>
        <p:spPr>
          <a:xfrm>
            <a:off x="9212094" y="4043076"/>
            <a:ext cx="2869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low-level PATHWAYS IR directly to a PLAQUE program, represent it as a dataﬂow graph.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BF7588-D8EA-954D-60C7-88377C6F36C3}"/>
              </a:ext>
            </a:extLst>
          </p:cNvPr>
          <p:cNvCxnSpPr/>
          <p:nvPr/>
        </p:nvCxnSpPr>
        <p:spPr>
          <a:xfrm>
            <a:off x="1960934" y="3770841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024DCB-8340-7DCE-9A84-833F72E387DA}"/>
              </a:ext>
            </a:extLst>
          </p:cNvPr>
          <p:cNvCxnSpPr/>
          <p:nvPr/>
        </p:nvCxnSpPr>
        <p:spPr>
          <a:xfrm>
            <a:off x="3692458" y="3751385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88C3CE-7413-874C-C3B8-56538C2AC9E4}"/>
              </a:ext>
            </a:extLst>
          </p:cNvPr>
          <p:cNvCxnSpPr/>
          <p:nvPr/>
        </p:nvCxnSpPr>
        <p:spPr>
          <a:xfrm>
            <a:off x="5560168" y="3498466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C69AFD-21A1-4CBC-C7EC-9DE643E7A4BD}"/>
              </a:ext>
            </a:extLst>
          </p:cNvPr>
          <p:cNvSpPr txBox="1"/>
          <p:nvPr/>
        </p:nvSpPr>
        <p:spPr>
          <a:xfrm>
            <a:off x="2123061" y="6396335"/>
            <a:ext cx="3421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[5] </a:t>
            </a:r>
            <a:r>
              <a:rPr lang="en-US" sz="1100" dirty="0">
                <a:hlinkClick r:id="rId2"/>
              </a:rPr>
              <a:t>https://arxiv.org/abs/2002.11054</a:t>
            </a:r>
            <a:endParaRPr lang="en-US" sz="1100" dirty="0"/>
          </a:p>
          <a:p>
            <a:r>
              <a:rPr lang="en-US" sz="1100" dirty="0">
                <a:solidFill>
                  <a:schemeClr val="bg1"/>
                </a:solidFill>
              </a:rPr>
              <a:t>[6] </a:t>
            </a:r>
            <a:r>
              <a:rPr lang="en-US" sz="1100" dirty="0">
                <a:hlinkClick r:id="rId3"/>
              </a:rPr>
              <a:t>https://www.tensorflow.org/mlir</a:t>
            </a:r>
            <a:endParaRPr lang="en-US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454941-A587-EB6B-1D76-1B5C52F4D13B}"/>
              </a:ext>
            </a:extLst>
          </p:cNvPr>
          <p:cNvCxnSpPr/>
          <p:nvPr/>
        </p:nvCxnSpPr>
        <p:spPr>
          <a:xfrm>
            <a:off x="7327360" y="3757870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6E90D9-1FEB-BFB4-2872-061D860CD744}"/>
              </a:ext>
            </a:extLst>
          </p:cNvPr>
          <p:cNvCxnSpPr/>
          <p:nvPr/>
        </p:nvCxnSpPr>
        <p:spPr>
          <a:xfrm>
            <a:off x="10041377" y="3757870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9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26" y="286603"/>
            <a:ext cx="10058400" cy="1450757"/>
          </a:xfrm>
        </p:spPr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Coordination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3BBB6-0EC5-7039-0308-99E88CB40933}"/>
              </a:ext>
            </a:extLst>
          </p:cNvPr>
          <p:cNvSpPr txBox="1"/>
          <p:nvPr/>
        </p:nvSpPr>
        <p:spPr>
          <a:xfrm>
            <a:off x="623702" y="1935884"/>
            <a:ext cx="75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PATHWAYS relies on </a:t>
            </a:r>
            <a:r>
              <a:rPr lang="en-US" b="1" dirty="0">
                <a:solidFill>
                  <a:srgbClr val="0070C0"/>
                </a:solidFill>
              </a:rPr>
              <a:t>PLAQUE</a:t>
            </a:r>
            <a:r>
              <a:rPr lang="en-US" dirty="0"/>
              <a:t> for all cross-host coordination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13A97-8A7E-6C10-1F38-664281580F0A}"/>
              </a:ext>
            </a:extLst>
          </p:cNvPr>
          <p:cNvSpPr txBox="1"/>
          <p:nvPr/>
        </p:nvSpPr>
        <p:spPr>
          <a:xfrm>
            <a:off x="455076" y="2335552"/>
            <a:ext cx="107220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PLAQUE: an existing (closed-source by Google) </a:t>
            </a:r>
            <a:r>
              <a:rPr lang="en-US" sz="2000" dirty="0">
                <a:solidFill>
                  <a:srgbClr val="0070C0"/>
                </a:solidFill>
              </a:rPr>
              <a:t>sharded dataﬂow system </a:t>
            </a:r>
            <a:r>
              <a:rPr lang="en-US" sz="2000" dirty="0"/>
              <a:t>for high-fanout or high-</a:t>
            </a:r>
            <a:r>
              <a:rPr lang="en-US" sz="2000" dirty="0" err="1"/>
              <a:t>fanin</a:t>
            </a:r>
            <a:r>
              <a:rPr lang="en-US" sz="2000" dirty="0"/>
              <a:t>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Representation of PATHWAYS IR must contain </a:t>
            </a:r>
            <a:r>
              <a:rPr lang="en-US" sz="2000" dirty="0">
                <a:solidFill>
                  <a:srgbClr val="0070C0"/>
                </a:solidFill>
              </a:rPr>
              <a:t>a single node for each sharded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node generates </a:t>
            </a:r>
            <a:r>
              <a:rPr lang="en-US" sz="2000" dirty="0">
                <a:solidFill>
                  <a:srgbClr val="0070C0"/>
                </a:solidFill>
              </a:rPr>
              <a:t>output data tuples tagged with a destination shard</a:t>
            </a:r>
            <a:r>
              <a:rPr lang="en-US" sz="2000" dirty="0"/>
              <a:t>, so when performing data-parallel execution N data tuples would ﬂow, one between each adjacent pair of IR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 </a:t>
            </a:r>
            <a:r>
              <a:rPr lang="en-US" sz="2000" dirty="0">
                <a:solidFill>
                  <a:srgbClr val="0070C0"/>
                </a:solidFill>
              </a:rPr>
              <a:t>sparse data exchanges along sharded edges</a:t>
            </a:r>
            <a:r>
              <a:rPr lang="en-US" sz="2000" dirty="0"/>
              <a:t>: messages can be sent between a dynamically chosen subset of shards; using standard progress tracking mechanisms to detect when all messages for a shard have been received; avoid the DCN becoming a bottleneck for data-dependent control ﬂow on accelerators (one of the key capabilities of PATHWAYS).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Use coordination substrate</a:t>
            </a:r>
            <a:r>
              <a:rPr lang="en-US" sz="2000" dirty="0"/>
              <a:t>: to send DCN messages that are in the critical path for transmitting scheduling messages and data handles; to send critical messages with low latency; to batch messages destined for the same host when high throughput is required.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8C66CB9-E727-FA99-C769-2AA84C18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14" y="210991"/>
            <a:ext cx="2385061" cy="21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802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{5CF33CF8-6D10-40D3-9C65-82D9D24CC02B}tf22712842_win32</Template>
  <TotalTime>13959</TotalTime>
  <Words>1663</Words>
  <Application>Microsoft Office PowerPoint</Application>
  <PresentationFormat>Widescreen</PresentationFormat>
  <Paragraphs>137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Pathways</vt:lpstr>
      <vt:lpstr>Table of Contents</vt:lpstr>
      <vt:lpstr>Introduction: Motivation</vt:lpstr>
      <vt:lpstr>Introduction: PATHWAYS Summary</vt:lpstr>
      <vt:lpstr>Introduction: GPU vs. TPU[4]</vt:lpstr>
      <vt:lpstr>PATHWAYS System</vt:lpstr>
      <vt:lpstr>PATHWAYS System: Resource Management</vt:lpstr>
      <vt:lpstr>PATHWAYS System: Client</vt:lpstr>
      <vt:lpstr>PATHWAYS System: Coordination</vt:lpstr>
      <vt:lpstr>PATHWAYS System: Scheduling</vt:lpstr>
      <vt:lpstr>PATHWAYS System: Parallel asynchronous dispatch</vt:lpstr>
      <vt:lpstr>PATHWAYS System: Data Management</vt:lpstr>
      <vt:lpstr>Future Work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Yingxuan Zhu</dc:creator>
  <cp:lastModifiedBy>Yingxuan Zhu</cp:lastModifiedBy>
  <cp:revision>202</cp:revision>
  <dcterms:created xsi:type="dcterms:W3CDTF">2022-07-01T16:05:28Z</dcterms:created>
  <dcterms:modified xsi:type="dcterms:W3CDTF">2022-07-13T01:53:24Z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