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7" r:id="rId2"/>
    <p:sldId id="293" r:id="rId3"/>
    <p:sldId id="310" r:id="rId4"/>
    <p:sldId id="307" r:id="rId5"/>
    <p:sldId id="314" r:id="rId6"/>
    <p:sldId id="311" r:id="rId7"/>
    <p:sldId id="313" r:id="rId8"/>
    <p:sldId id="308" r:id="rId9"/>
    <p:sldId id="309" r:id="rId10"/>
    <p:sldId id="3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p:scale>
          <a:sx n="116" d="100"/>
          <a:sy n="116" d="100"/>
        </p:scale>
        <p:origin x="1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External\2022\DataMovement\DataMovemen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157260734464845"/>
          <c:y val="0.1361440458240592"/>
          <c:w val="0.55046015459502518"/>
          <c:h val="0.69769587312224268"/>
        </c:manualLayout>
      </c:layout>
      <c:pieChart>
        <c:varyColors val="1"/>
        <c:ser>
          <c:idx val="0"/>
          <c:order val="0"/>
          <c:tx>
            <c:strRef>
              <c:f>Sheet1!$B$1</c:f>
              <c:strCache>
                <c:ptCount val="1"/>
                <c:pt idx="0">
                  <c:v>Runtime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4CA-4466-B4EE-1750002E1C2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4CA-4466-B4EE-1750002E1C2C}"/>
              </c:ext>
            </c:extLst>
          </c:dPt>
          <c:dLbls>
            <c:dLbl>
              <c:idx val="0"/>
              <c:layout>
                <c:manualLayout>
                  <c:x val="-0.26478879515882214"/>
                  <c:y val="-0.10672346807712865"/>
                </c:manualLayout>
              </c:layout>
              <c:tx>
                <c:rich>
                  <a:bodyPr/>
                  <a:lstStyle/>
                  <a:p>
                    <a:fld id="{F7395715-73E9-432B-BB90-230062046B73}" type="PERCENTAGE">
                      <a:rPr lang="en-US" sz="1400" smtClean="0"/>
                      <a:pPr/>
                      <a:t>[PERCENTAGE]</a:t>
                    </a:fld>
                    <a:r>
                      <a:rPr lang="en-US" sz="1400" dirty="0"/>
                      <a:t>,</a:t>
                    </a:r>
                    <a:r>
                      <a:rPr lang="en-US" sz="1400" baseline="0" dirty="0"/>
                      <a:t> and 99% here are tensor contractions</a:t>
                    </a:r>
                  </a:p>
                </c:rich>
              </c:tx>
              <c:dLblPos val="bestFit"/>
              <c:showLegendKey val="0"/>
              <c:showVal val="0"/>
              <c:showCatName val="0"/>
              <c:showSerName val="0"/>
              <c:showPercent val="1"/>
              <c:showBubbleSize val="0"/>
              <c:extLst>
                <c:ext xmlns:c15="http://schemas.microsoft.com/office/drawing/2012/chart" uri="{CE6537A1-D6FC-4f65-9D91-7224C49458BB}">
                  <c15:layout>
                    <c:manualLayout>
                      <c:w val="0.25577918621847434"/>
                      <c:h val="0.42772036474164132"/>
                    </c:manualLayout>
                  </c15:layout>
                  <c15:dlblFieldTable/>
                  <c15:showDataLabelsRange val="0"/>
                </c:ext>
                <c:ext xmlns:c16="http://schemas.microsoft.com/office/drawing/2014/chart" uri="{C3380CC4-5D6E-409C-BE32-E72D297353CC}">
                  <c16:uniqueId val="{00000001-14CA-4466-B4EE-1750002E1C2C}"/>
                </c:ext>
              </c:extLst>
            </c:dLbl>
            <c:dLbl>
              <c:idx val="1"/>
              <c:layout>
                <c:manualLayout>
                  <c:x val="0.18165570053419927"/>
                  <c:y val="7.0249623052437593E-2"/>
                </c:manualLayout>
              </c:layout>
              <c:tx>
                <c:rich>
                  <a:bodyPr/>
                  <a:lstStyle/>
                  <a:p>
                    <a:fld id="{51667E3E-278E-44E4-AC23-CFD37A319818}" type="PERCENTAGE">
                      <a:rPr lang="en-US" sz="1400"/>
                      <a:pPr/>
                      <a:t>[PERCENTAGE]</a:t>
                    </a:fld>
                    <a:endParaRPr 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4CA-4466-B4EE-1750002E1C2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arithmetic operations</c:v>
                </c:pt>
                <c:pt idx="1">
                  <c:v>memory-bound operations</c:v>
                </c:pt>
              </c:strCache>
            </c:strRef>
          </c:cat>
          <c:val>
            <c:numRef>
              <c:f>Sheet1!$B$2:$B$3</c:f>
              <c:numCache>
                <c:formatCode>0%</c:formatCode>
                <c:ptCount val="2"/>
                <c:pt idx="0">
                  <c:v>0.61</c:v>
                </c:pt>
                <c:pt idx="1">
                  <c:v>0.39</c:v>
                </c:pt>
              </c:numCache>
            </c:numRef>
          </c:val>
          <c:extLst>
            <c:ext xmlns:c16="http://schemas.microsoft.com/office/drawing/2014/chart" uri="{C3380CC4-5D6E-409C-BE32-E72D297353CC}">
              <c16:uniqueId val="{00000004-14CA-4466-B4EE-1750002E1C2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12354107302099787"/>
          <c:y val="0.83990458639478571"/>
          <c:w val="0.67937645363987142"/>
          <c:h val="0.1600954136052142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0.1348</cdr:x>
      <cdr:y>0</cdr:y>
    </cdr:from>
    <cdr:to>
      <cdr:x>0.35451</cdr:x>
      <cdr:y>0.14276</cdr:y>
    </cdr:to>
    <cdr:sp macro="" textlink="">
      <cdr:nvSpPr>
        <cdr:cNvPr id="2" name="Callout: Line 1">
          <a:extLst xmlns:a="http://schemas.openxmlformats.org/drawingml/2006/main">
            <a:ext uri="{FF2B5EF4-FFF2-40B4-BE49-F238E27FC236}">
              <a16:creationId xmlns:a16="http://schemas.microsoft.com/office/drawing/2014/main" id="{E145D08B-C765-4A88-869E-03061D1A661A}"/>
            </a:ext>
          </a:extLst>
        </cdr:cNvPr>
        <cdr:cNvSpPr/>
      </cdr:nvSpPr>
      <cdr:spPr>
        <a:xfrm xmlns:a="http://schemas.openxmlformats.org/drawingml/2006/main">
          <a:off x="535421" y="0"/>
          <a:ext cx="872648" cy="447377"/>
        </a:xfrm>
        <a:prstGeom xmlns:a="http://schemas.openxmlformats.org/drawingml/2006/main" prst="borderCallout1">
          <a:avLst>
            <a:gd name="adj1" fmla="val 53312"/>
            <a:gd name="adj2" fmla="val 103509"/>
            <a:gd name="adj3" fmla="val 113688"/>
            <a:gd name="adj4" fmla="val 116672"/>
          </a:avLst>
        </a:prstGeom>
      </cdr:spPr>
      <cdr:style>
        <a:lnRef xmlns:a="http://schemas.openxmlformats.org/drawingml/2006/main" idx="2">
          <a:schemeClr val="accent2"/>
        </a:lnRef>
        <a:fillRef xmlns:a="http://schemas.openxmlformats.org/drawingml/2006/main" idx="1">
          <a:schemeClr val="lt1"/>
        </a:fillRef>
        <a:effectRef xmlns:a="http://schemas.openxmlformats.org/drawingml/2006/main" idx="0">
          <a:schemeClr val="accent2"/>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b="1" dirty="0"/>
            <a:t>Data Movement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273A7-5123-4558-86D5-46A925C5F319}"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02805-7BB1-4F78-867F-BA78AC6AF5EE}" type="slidenum">
              <a:rPr lang="en-US" smtClean="0"/>
              <a:t>‹#›</a:t>
            </a:fld>
            <a:endParaRPr lang="en-US"/>
          </a:p>
        </p:txBody>
      </p:sp>
    </p:spTree>
    <p:extLst>
      <p:ext uri="{BB962C8B-B14F-4D97-AF65-F5344CB8AC3E}">
        <p14:creationId xmlns:p14="http://schemas.microsoft.com/office/powerpoint/2010/main" val="427554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213024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10</a:t>
            </a:fld>
            <a:endParaRPr lang="en-US"/>
          </a:p>
        </p:txBody>
      </p:sp>
    </p:spTree>
    <p:extLst>
      <p:ext uri="{BB962C8B-B14F-4D97-AF65-F5344CB8AC3E}">
        <p14:creationId xmlns:p14="http://schemas.microsoft.com/office/powerpoint/2010/main" val="324739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275451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323402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388737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5</a:t>
            </a:fld>
            <a:endParaRPr lang="en-US"/>
          </a:p>
        </p:txBody>
      </p:sp>
    </p:spTree>
    <p:extLst>
      <p:ext uri="{BB962C8B-B14F-4D97-AF65-F5344CB8AC3E}">
        <p14:creationId xmlns:p14="http://schemas.microsoft.com/office/powerpoint/2010/main" val="269610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6</a:t>
            </a:fld>
            <a:endParaRPr lang="en-US"/>
          </a:p>
        </p:txBody>
      </p:sp>
    </p:spTree>
    <p:extLst>
      <p:ext uri="{BB962C8B-B14F-4D97-AF65-F5344CB8AC3E}">
        <p14:creationId xmlns:p14="http://schemas.microsoft.com/office/powerpoint/2010/main" val="2728624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7</a:t>
            </a:fld>
            <a:endParaRPr lang="en-US"/>
          </a:p>
        </p:txBody>
      </p:sp>
    </p:spTree>
    <p:extLst>
      <p:ext uri="{BB962C8B-B14F-4D97-AF65-F5344CB8AC3E}">
        <p14:creationId xmlns:p14="http://schemas.microsoft.com/office/powerpoint/2010/main" val="1073424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8</a:t>
            </a:fld>
            <a:endParaRPr lang="en-US"/>
          </a:p>
        </p:txBody>
      </p:sp>
    </p:spTree>
    <p:extLst>
      <p:ext uri="{BB962C8B-B14F-4D97-AF65-F5344CB8AC3E}">
        <p14:creationId xmlns:p14="http://schemas.microsoft.com/office/powerpoint/2010/main" val="229758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9</a:t>
            </a:fld>
            <a:endParaRPr lang="en-US"/>
          </a:p>
        </p:txBody>
      </p:sp>
    </p:spTree>
    <p:extLst>
      <p:ext uri="{BB962C8B-B14F-4D97-AF65-F5344CB8AC3E}">
        <p14:creationId xmlns:p14="http://schemas.microsoft.com/office/powerpoint/2010/main" val="2227056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4D8-DBA9-456C-9E56-CF3F8A288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577D5-0077-4FF4-B525-38BFC2826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FE75F-E9A3-470A-A3C6-DFDB87671757}"/>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5" name="Footer Placeholder 4">
            <a:extLst>
              <a:ext uri="{FF2B5EF4-FFF2-40B4-BE49-F238E27FC236}">
                <a16:creationId xmlns:a16="http://schemas.microsoft.com/office/drawing/2014/main" id="{B22132DE-9710-4111-A651-AA824A7B1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5B658-6E43-4F0D-9724-842EBBA683CE}"/>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9597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812A-82CA-44C2-8160-81F466A927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92050-0F22-434E-89E6-6ADC286A6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3F2E8-221C-45A7-BA24-7B6F4FB302A4}"/>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5" name="Footer Placeholder 4">
            <a:extLst>
              <a:ext uri="{FF2B5EF4-FFF2-40B4-BE49-F238E27FC236}">
                <a16:creationId xmlns:a16="http://schemas.microsoft.com/office/drawing/2014/main" id="{95F39160-6884-45E9-8E19-A4570BBD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5B677-A3B7-4675-94E7-B19B66CC8FF7}"/>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23461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C58E5-07D4-4827-A116-F6A5BC063E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A62A7-F888-492D-96F2-333631961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6A7A0-04FD-484E-8F4A-9A7BBE690211}"/>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5" name="Footer Placeholder 4">
            <a:extLst>
              <a:ext uri="{FF2B5EF4-FFF2-40B4-BE49-F238E27FC236}">
                <a16:creationId xmlns:a16="http://schemas.microsoft.com/office/drawing/2014/main" id="{82404FA5-294D-4A44-A571-22FA0158C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8018A-4B3C-4DFC-B1CE-53369B97DC71}"/>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26766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CC3B-04CC-4266-8723-81C108B08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3FEC9-3559-4B96-A7AE-8C58C75DD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CC6F6-62B2-4CD0-92D4-B91DBB1199E3}"/>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5" name="Footer Placeholder 4">
            <a:extLst>
              <a:ext uri="{FF2B5EF4-FFF2-40B4-BE49-F238E27FC236}">
                <a16:creationId xmlns:a16="http://schemas.microsoft.com/office/drawing/2014/main" id="{325F9CE7-4310-40B3-BDC8-F07E9A687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BA93-0764-4D98-8213-EE11C6EE6AD1}"/>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97702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B87C-0C31-4DC8-AF95-37CFACFBD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E3DFC-5D89-4BDD-9F95-B7CFF5C50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76756-9870-49B0-97B5-8D15C9E52F7A}"/>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5" name="Footer Placeholder 4">
            <a:extLst>
              <a:ext uri="{FF2B5EF4-FFF2-40B4-BE49-F238E27FC236}">
                <a16:creationId xmlns:a16="http://schemas.microsoft.com/office/drawing/2014/main" id="{3FA8A4B0-6035-41A1-A03D-8FD461F1F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8FD53-2406-4B5A-9F43-B10F8C31CD97}"/>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45716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5006-9100-4F78-999B-AAD34C1C5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890033-C442-4525-B154-98F2470E0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179C9-942F-4258-BCB5-B358B0250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2C5C4-7493-4D54-8F9A-29580B4C8E41}"/>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6" name="Footer Placeholder 5">
            <a:extLst>
              <a:ext uri="{FF2B5EF4-FFF2-40B4-BE49-F238E27FC236}">
                <a16:creationId xmlns:a16="http://schemas.microsoft.com/office/drawing/2014/main" id="{D19E8F69-7D5C-4839-B663-F77C169D1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947E6-8D92-45EC-8F31-289B8A32621F}"/>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233010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9171-BCD8-445D-B909-0B1390BED4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CC7D3-062F-4169-B043-7A235664F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16133-1EC2-496C-83FA-38EC84831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EC1B8-7C5A-48D8-AA32-D29D5CBF6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24EA9B-8AD1-4288-9D0C-B935793B80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756B3-0316-433E-BD2E-721BCD943FC7}"/>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8" name="Footer Placeholder 7">
            <a:extLst>
              <a:ext uri="{FF2B5EF4-FFF2-40B4-BE49-F238E27FC236}">
                <a16:creationId xmlns:a16="http://schemas.microsoft.com/office/drawing/2014/main" id="{28809501-4F5B-4F9A-8866-745979365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68A375-439E-4563-8DC1-3B8FBA62027C}"/>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266761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1D9-0175-4AFD-B72C-F1DD37621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89E10C-E707-43DD-8F33-83B270448C18}"/>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4" name="Footer Placeholder 3">
            <a:extLst>
              <a:ext uri="{FF2B5EF4-FFF2-40B4-BE49-F238E27FC236}">
                <a16:creationId xmlns:a16="http://schemas.microsoft.com/office/drawing/2014/main" id="{EE942700-50C7-4503-8EFF-DF433BFD6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AFC49F-C205-4DBF-A4BB-4F23BB24F545}"/>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276093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2116D-2DC8-454D-A2AF-E3E8AD87E3F0}"/>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3" name="Footer Placeholder 2">
            <a:extLst>
              <a:ext uri="{FF2B5EF4-FFF2-40B4-BE49-F238E27FC236}">
                <a16:creationId xmlns:a16="http://schemas.microsoft.com/office/drawing/2014/main" id="{682ECCF1-11DB-4157-929B-79CE53309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6F4BD6-C487-4307-A1B2-83C1F068BA0C}"/>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46987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6887-0893-403E-A49F-5E73E6FBD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DE4509-228C-4768-BA0D-990A0C517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C3216-C139-4116-9B9B-D8262627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D4B09-9AA3-44C4-BAE1-C41C79489EEE}"/>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6" name="Footer Placeholder 5">
            <a:extLst>
              <a:ext uri="{FF2B5EF4-FFF2-40B4-BE49-F238E27FC236}">
                <a16:creationId xmlns:a16="http://schemas.microsoft.com/office/drawing/2014/main" id="{BD157222-7573-4FFD-9641-E7479F5D4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A04E-6AFA-4F5D-9208-1D5C811DCA65}"/>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10849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55CA-0B78-44D4-B93B-6025DA70B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7DCACA-25F9-4837-8F57-D220A9766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D86B21-5782-46A9-84D2-4183F465A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AE888-C6A1-4273-881F-614F36D0A7F0}"/>
              </a:ext>
            </a:extLst>
          </p:cNvPr>
          <p:cNvSpPr>
            <a:spLocks noGrp="1"/>
          </p:cNvSpPr>
          <p:nvPr>
            <p:ph type="dt" sz="half" idx="10"/>
          </p:nvPr>
        </p:nvSpPr>
        <p:spPr/>
        <p:txBody>
          <a:bodyPr/>
          <a:lstStyle/>
          <a:p>
            <a:fld id="{E4E8CD0E-A033-4214-A3A3-DE6F201EB758}" type="datetimeFigureOut">
              <a:rPr lang="en-US" smtClean="0"/>
              <a:t>12/6/2022</a:t>
            </a:fld>
            <a:endParaRPr lang="en-US"/>
          </a:p>
        </p:txBody>
      </p:sp>
      <p:sp>
        <p:nvSpPr>
          <p:cNvPr id="6" name="Footer Placeholder 5">
            <a:extLst>
              <a:ext uri="{FF2B5EF4-FFF2-40B4-BE49-F238E27FC236}">
                <a16:creationId xmlns:a16="http://schemas.microsoft.com/office/drawing/2014/main" id="{06C20AAE-5990-471F-8266-91E521006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91476-FD2D-4A0C-933D-A590DD5374EE}"/>
              </a:ext>
            </a:extLst>
          </p:cNvPr>
          <p:cNvSpPr>
            <a:spLocks noGrp="1"/>
          </p:cNvSpPr>
          <p:nvPr>
            <p:ph type="sldNum" sz="quarter" idx="12"/>
          </p:nvPr>
        </p:nvSpPr>
        <p:spPr/>
        <p:txBody>
          <a:bodyPr/>
          <a:lstStyle/>
          <a:p>
            <a:fld id="{57F5C335-4245-4D72-B164-E06BC6144285}" type="slidenum">
              <a:rPr lang="en-US" smtClean="0"/>
              <a:t>‹#›</a:t>
            </a:fld>
            <a:endParaRPr lang="en-US"/>
          </a:p>
        </p:txBody>
      </p:sp>
    </p:spTree>
    <p:extLst>
      <p:ext uri="{BB962C8B-B14F-4D97-AF65-F5344CB8AC3E}">
        <p14:creationId xmlns:p14="http://schemas.microsoft.com/office/powerpoint/2010/main" val="377510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92911-6E3C-4B28-B3B2-4A109FED9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5FB0E2-3A99-4D02-AE73-F43A43424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544CB-128B-46A6-88D0-8BB9729B2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8CD0E-A033-4214-A3A3-DE6F201EB758}" type="datetimeFigureOut">
              <a:rPr lang="en-US" smtClean="0"/>
              <a:t>12/6/2022</a:t>
            </a:fld>
            <a:endParaRPr lang="en-US"/>
          </a:p>
        </p:txBody>
      </p:sp>
      <p:sp>
        <p:nvSpPr>
          <p:cNvPr id="5" name="Footer Placeholder 4">
            <a:extLst>
              <a:ext uri="{FF2B5EF4-FFF2-40B4-BE49-F238E27FC236}">
                <a16:creationId xmlns:a16="http://schemas.microsoft.com/office/drawing/2014/main" id="{DFD0A680-6D05-47D0-9EB1-8A8173598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86EB5D-A3A0-4230-963D-01F7F97F2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5C335-4245-4D72-B164-E06BC6144285}" type="slidenum">
              <a:rPr lang="en-US" smtClean="0"/>
              <a:t>‹#›</a:t>
            </a:fld>
            <a:endParaRPr lang="en-US"/>
          </a:p>
        </p:txBody>
      </p:sp>
    </p:spTree>
    <p:extLst>
      <p:ext uri="{BB962C8B-B14F-4D97-AF65-F5344CB8AC3E}">
        <p14:creationId xmlns:p14="http://schemas.microsoft.com/office/powerpoint/2010/main" val="292749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hyperlink" Target="https://arxiv.org/abs/2007.00072" TargetMode="External"/><Relationship Id="rId7" Type="http://schemas.openxmlformats.org/officeDocument/2006/relationships/hyperlink" Target="https://venturebeat.com/ai/ai-machine-learning-openai-gpt-3-size-isnt-everyth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rxiv.org/abs/2005.14165" TargetMode="External"/><Relationship Id="rId5" Type="http://schemas.openxmlformats.org/officeDocument/2006/relationships/hyperlink" Target="https://arxiv.org/abs/1907.11692" TargetMode="External"/><Relationship Id="rId4" Type="http://schemas.openxmlformats.org/officeDocument/2006/relationships/hyperlink" Target="https://github.com/spcl/substation"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iedelight.com/single-source-shortest-paths-dijkstras-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superdatascience.com/blogs/convolutional-neural-networks-cnn-step-1b-relu-layer" TargetMode="External"/><Relationship Id="rId4" Type="http://schemas.openxmlformats.org/officeDocument/2006/relationships/hyperlink" Target="https://learn.microsoft.com/en-us/windows/ai/directml/dml-fused-activa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boehm7.github.io/teaching/ss19_amls/04_AdvancedCompilation.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ieeexplore.ieee.org/document/7836416" TargetMode="External"/><Relationship Id="rId5" Type="http://schemas.openxmlformats.org/officeDocument/2006/relationships/hyperlink" Target="https://www.tensorflow.org/xla/shapes" TargetMode="External"/><Relationship Id="rId4" Type="http://schemas.openxmlformats.org/officeDocument/2006/relationships/hyperlink" Target="https://www.tensorflow.org/guide/tenso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foworld.com/article/3257770/understanding-why-data-layout-matter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www.nvidia.com/en-us/data-center/tensor-cor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463252"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10269469" y="5378553"/>
            <a:ext cx="1922531" cy="954107"/>
          </a:xfrm>
          <a:prstGeom prst="rect">
            <a:avLst/>
          </a:prstGeom>
          <a:noFill/>
        </p:spPr>
        <p:txBody>
          <a:bodyPr wrap="square">
            <a:spAutoFit/>
          </a:bodyPr>
          <a:lstStyle/>
          <a:p>
            <a:r>
              <a:rPr lang="en-US" sz="800" dirty="0"/>
              <a:t>[1] </a:t>
            </a:r>
            <a:r>
              <a:rPr lang="en-US" sz="800" dirty="0">
                <a:hlinkClick r:id="rId3"/>
              </a:rPr>
              <a:t>https://arxiv.org/abs/2007.00072</a:t>
            </a:r>
            <a:endParaRPr lang="en-US" sz="800" dirty="0"/>
          </a:p>
          <a:p>
            <a:r>
              <a:rPr lang="en-US" sz="800" dirty="0"/>
              <a:t>[2] </a:t>
            </a:r>
            <a:r>
              <a:rPr lang="en-US" sz="800" dirty="0">
                <a:hlinkClick r:id="rId4"/>
              </a:rPr>
              <a:t>https://github.com/spcl/substation</a:t>
            </a:r>
            <a:endParaRPr lang="en-US" sz="800" dirty="0"/>
          </a:p>
          <a:p>
            <a:r>
              <a:rPr lang="en-US" sz="800" dirty="0"/>
              <a:t>[3] </a:t>
            </a:r>
            <a:r>
              <a:rPr lang="en-US" sz="800" dirty="0">
                <a:hlinkClick r:id="rId5"/>
              </a:rPr>
              <a:t>https://arxiv.org/abs/1907.11692</a:t>
            </a:r>
            <a:endParaRPr lang="en-US" sz="800" dirty="0"/>
          </a:p>
          <a:p>
            <a:r>
              <a:rPr lang="en-US" sz="800" dirty="0"/>
              <a:t>[4] </a:t>
            </a:r>
            <a:r>
              <a:rPr lang="en-US" sz="800" dirty="0">
                <a:hlinkClick r:id="rId6"/>
              </a:rPr>
              <a:t>https://arxiv.org/abs/2005.14165</a:t>
            </a:r>
            <a:endParaRPr lang="en-US" sz="800" dirty="0"/>
          </a:p>
          <a:p>
            <a:r>
              <a:rPr lang="en-US" sz="800" dirty="0"/>
              <a:t>[5] </a:t>
            </a:r>
            <a:r>
              <a:rPr lang="en-US" sz="800" dirty="0">
                <a:hlinkClick r:id="rId7"/>
              </a:rPr>
              <a:t>https://venturebeat.com/ai/ai-machine-learning-openai-gpt-3-size-isnt-everything/</a:t>
            </a:r>
            <a:endParaRPr lang="en-US" sz="800" dirty="0"/>
          </a:p>
        </p:txBody>
      </p:sp>
      <p:sp>
        <p:nvSpPr>
          <p:cNvPr id="21" name="Rectangle 20">
            <a:extLst>
              <a:ext uri="{FF2B5EF4-FFF2-40B4-BE49-F238E27FC236}">
                <a16:creationId xmlns:a16="http://schemas.microsoft.com/office/drawing/2014/main" id="{2F15335F-2A07-F51B-B078-E0731C6484B4}"/>
              </a:ext>
            </a:extLst>
          </p:cNvPr>
          <p:cNvSpPr/>
          <p:nvPr/>
        </p:nvSpPr>
        <p:spPr>
          <a:xfrm>
            <a:off x="192405" y="700526"/>
            <a:ext cx="321581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Background and challenges</a:t>
            </a:r>
          </a:p>
        </p:txBody>
      </p:sp>
      <p:sp>
        <p:nvSpPr>
          <p:cNvPr id="18" name="TextBox 17">
            <a:extLst>
              <a:ext uri="{FF2B5EF4-FFF2-40B4-BE49-F238E27FC236}">
                <a16:creationId xmlns:a16="http://schemas.microsoft.com/office/drawing/2014/main" id="{D37F5B53-61E4-45FA-7B23-32F81D4F40E4}"/>
              </a:ext>
            </a:extLst>
          </p:cNvPr>
          <p:cNvSpPr txBox="1"/>
          <p:nvPr/>
        </p:nvSpPr>
        <p:spPr>
          <a:xfrm>
            <a:off x="192405" y="1080295"/>
            <a:ext cx="4882103" cy="3416320"/>
          </a:xfrm>
          <a:prstGeom prst="rect">
            <a:avLst/>
          </a:prstGeom>
          <a:noFill/>
        </p:spPr>
        <p:txBody>
          <a:bodyPr wrap="square">
            <a:spAutoFit/>
          </a:bodyPr>
          <a:lstStyle/>
          <a:p>
            <a:pPr marL="285750" indent="-285750">
              <a:buFont typeface="Arial" panose="020B0604020202020204" pitchFamily="34" charset="0"/>
              <a:buChar char="•"/>
            </a:pPr>
            <a:r>
              <a:rPr lang="en-US" dirty="0"/>
              <a:t>Transformers are becoming the dominant task for machine learning.</a:t>
            </a:r>
          </a:p>
          <a:p>
            <a:pPr marL="285750" indent="-285750">
              <a:buFont typeface="Arial" panose="020B0604020202020204" pitchFamily="34" charset="0"/>
              <a:buChar char="•"/>
            </a:pPr>
            <a:r>
              <a:rPr lang="en-US" dirty="0"/>
              <a:t>The transformer architecture consists of two main components: multi-head attention (MHA) and a feed-forward network.</a:t>
            </a:r>
          </a:p>
          <a:p>
            <a:pPr marL="285750" indent="-285750">
              <a:buFont typeface="Arial" panose="020B0604020202020204" pitchFamily="34" charset="0"/>
              <a:buChar char="•"/>
            </a:pPr>
            <a:r>
              <a:rPr lang="en-US" dirty="0">
                <a:solidFill>
                  <a:srgbClr val="C00000"/>
                </a:solidFill>
              </a:rPr>
              <a:t>Training has become memory-bound; Data movement is the key bottleneck when training transformers.</a:t>
            </a:r>
            <a:endParaRPr lang="en-US" dirty="0"/>
          </a:p>
          <a:p>
            <a:pPr marL="285750" indent="-285750">
              <a:buFont typeface="Arial" panose="020B0604020202020204" pitchFamily="34" charset="0"/>
              <a:buChar char="•"/>
            </a:pPr>
            <a:r>
              <a:rPr lang="en-US" dirty="0"/>
              <a:t>Existing frameworks use suboptimal data layouts.</a:t>
            </a:r>
          </a:p>
          <a:p>
            <a:pPr marL="285750" indent="-285750">
              <a:buFont typeface="Arial" panose="020B0604020202020204" pitchFamily="34" charset="0"/>
              <a:buChar char="•"/>
            </a:pPr>
            <a:r>
              <a:rPr lang="en-US" dirty="0"/>
              <a:t>Existing implementations do not efﬁciently utilize GPUs. </a:t>
            </a:r>
          </a:p>
        </p:txBody>
      </p:sp>
      <p:sp>
        <p:nvSpPr>
          <p:cNvPr id="24" name="TextBox 23">
            <a:extLst>
              <a:ext uri="{FF2B5EF4-FFF2-40B4-BE49-F238E27FC236}">
                <a16:creationId xmlns:a16="http://schemas.microsoft.com/office/drawing/2014/main" id="{474230BB-F68C-B4E6-F08F-996E921A4FBF}"/>
              </a:ext>
            </a:extLst>
          </p:cNvPr>
          <p:cNvSpPr txBox="1"/>
          <p:nvPr/>
        </p:nvSpPr>
        <p:spPr>
          <a:xfrm>
            <a:off x="192405" y="5070777"/>
            <a:ext cx="11169085" cy="1569660"/>
          </a:xfrm>
          <a:prstGeom prst="rect">
            <a:avLst/>
          </a:prstGeom>
          <a:noFill/>
        </p:spPr>
        <p:txBody>
          <a:bodyPr wrap="square">
            <a:spAutoFit/>
          </a:bodyPr>
          <a:lstStyle/>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Construct a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dataﬂow graph </a:t>
            </a:r>
            <a:r>
              <a:rPr kumimoji="0" lang="en-US" sz="1600" b="0" i="0" u="none" strike="noStrike" kern="1200" cap="none" spc="0" normalizeH="0" baseline="0" noProof="0" dirty="0">
                <a:ln>
                  <a:noFill/>
                </a:ln>
                <a:effectLst/>
                <a:uLnTx/>
                <a:uFillTx/>
                <a:latin typeface="Calibri" panose="020F0502020204030204"/>
                <a:ea typeface="+mn-ea"/>
                <a:cs typeface="+mn-cs"/>
              </a:rPr>
              <a:t>for the training process and use it to identify operator dependency patterns and data volume. </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Identify opportunities for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data movement reduction </a:t>
            </a:r>
            <a:r>
              <a:rPr kumimoji="0" lang="en-US" sz="1600" b="0" i="0" u="none" strike="noStrike" kern="1200" cap="none" spc="0" normalizeH="0" baseline="0" noProof="0" dirty="0">
                <a:ln>
                  <a:noFill/>
                </a:ln>
                <a:effectLst/>
                <a:uLnTx/>
                <a:uFillTx/>
                <a:latin typeface="Calibri" panose="020F0502020204030204"/>
                <a:ea typeface="+mn-ea"/>
                <a:cs typeface="+mn-cs"/>
              </a:rPr>
              <a:t>to guide optimization using the dataflow graph.</a:t>
            </a:r>
          </a:p>
          <a:p>
            <a:pPr marL="182880" indent="-182880">
              <a:buFont typeface="Arial" panose="020B0604020202020204" pitchFamily="34" charset="0"/>
              <a:buChar char="•"/>
            </a:pPr>
            <a:r>
              <a:rPr lang="en-US" sz="1600" dirty="0">
                <a:latin typeface="Calibri" panose="020F0502020204030204"/>
              </a:rPr>
              <a:t>Maximize</a:t>
            </a:r>
            <a:r>
              <a:rPr kumimoji="0" lang="en-US" sz="1600" b="0" i="0" u="none" strike="noStrike" kern="1200" cap="none" spc="0" normalizeH="0" baseline="0" noProof="0" dirty="0">
                <a:ln>
                  <a:noFill/>
                </a:ln>
                <a:effectLst/>
                <a:uLnTx/>
                <a:uFillTx/>
                <a:latin typeface="Calibri" panose="020F0502020204030204"/>
                <a:ea typeface="+mn-ea"/>
                <a:cs typeface="+mn-cs"/>
              </a:rPr>
              <a:t> data reuse using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fusion</a:t>
            </a:r>
            <a:r>
              <a:rPr kumimoji="0" lang="en-US" sz="1600" b="0" i="0" u="none" strike="noStrike" kern="1200" cap="none" spc="0" normalizeH="0" baseline="0" noProof="0" dirty="0">
                <a:ln>
                  <a:noFill/>
                </a:ln>
                <a:effectLst/>
                <a:uLnTx/>
                <a:uFillTx/>
                <a:latin typeface="Calibri" panose="020F0502020204030204"/>
                <a:ea typeface="+mn-ea"/>
                <a:cs typeface="+mn-cs"/>
              </a:rPr>
              <a:t>. </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Select </a:t>
            </a:r>
            <a:r>
              <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rPr>
              <a:t>performant data layouts </a:t>
            </a:r>
            <a:r>
              <a:rPr kumimoji="0" lang="en-US" sz="1600" b="0" i="0" u="none" strike="noStrike" kern="1200" cap="none" spc="0" normalizeH="0" baseline="0" noProof="0" dirty="0">
                <a:ln>
                  <a:noFill/>
                </a:ln>
                <a:effectLst/>
                <a:uLnTx/>
                <a:uFillTx/>
                <a:latin typeface="Calibri" panose="020F0502020204030204"/>
                <a:ea typeface="+mn-ea"/>
                <a:cs typeface="+mn-cs"/>
              </a:rPr>
              <a:t>for normalization and tensor contraction operators.</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Produce an optimized end-to-end implementation based on the above steps.</a:t>
            </a:r>
          </a:p>
          <a:p>
            <a:pPr marL="182880" indent="-182880">
              <a:buFont typeface="Arial" panose="020B0604020202020204" pitchFamily="34" charset="0"/>
              <a:buChar char="•"/>
            </a:pPr>
            <a:r>
              <a:rPr kumimoji="0" lang="en-US" sz="1600" b="0" i="0" u="none" strike="noStrike" kern="1200" cap="none" spc="0" normalizeH="0" baseline="0" noProof="0" dirty="0">
                <a:ln>
                  <a:noFill/>
                </a:ln>
                <a:effectLst/>
                <a:uLnTx/>
                <a:uFillTx/>
                <a:latin typeface="Calibri" panose="020F0502020204030204"/>
                <a:ea typeface="+mn-ea"/>
                <a:cs typeface="+mn-cs"/>
              </a:rPr>
              <a:t>The paper uses particular transformer models as examples, but its methods are applicable to other DNN models and architectures.</a:t>
            </a:r>
          </a:p>
        </p:txBody>
      </p:sp>
      <p:sp>
        <p:nvSpPr>
          <p:cNvPr id="51" name="Rectangle 50">
            <a:extLst>
              <a:ext uri="{FF2B5EF4-FFF2-40B4-BE49-F238E27FC236}">
                <a16:creationId xmlns:a16="http://schemas.microsoft.com/office/drawing/2014/main" id="{90122968-E23E-31B2-CFDC-D3BBDC7CB83E}"/>
              </a:ext>
            </a:extLst>
          </p:cNvPr>
          <p:cNvSpPr/>
          <p:nvPr/>
        </p:nvSpPr>
        <p:spPr>
          <a:xfrm>
            <a:off x="157942" y="648394"/>
            <a:ext cx="7379680" cy="3832508"/>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4B3473EF-9E34-7CA0-E8F5-6FD4A3B154F1}"/>
              </a:ext>
            </a:extLst>
          </p:cNvPr>
          <p:cNvSpPr/>
          <p:nvPr/>
        </p:nvSpPr>
        <p:spPr>
          <a:xfrm>
            <a:off x="7619154" y="648394"/>
            <a:ext cx="4432419" cy="3832508"/>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41" name="Chart 40">
            <a:extLst>
              <a:ext uri="{FF2B5EF4-FFF2-40B4-BE49-F238E27FC236}">
                <a16:creationId xmlns:a16="http://schemas.microsoft.com/office/drawing/2014/main" id="{CEDDA0FC-7CE2-4F7E-B1A6-0047CDE8D30D}"/>
              </a:ext>
            </a:extLst>
          </p:cNvPr>
          <p:cNvGraphicFramePr>
            <a:graphicFrameLocks/>
          </p:cNvGraphicFramePr>
          <p:nvPr>
            <p:extLst>
              <p:ext uri="{D42A27DB-BD31-4B8C-83A1-F6EECF244321}">
                <p14:modId xmlns:p14="http://schemas.microsoft.com/office/powerpoint/2010/main" val="3605344373"/>
              </p:ext>
            </p:extLst>
          </p:nvPr>
        </p:nvGraphicFramePr>
        <p:xfrm>
          <a:off x="4368878" y="1152241"/>
          <a:ext cx="3971926" cy="3133725"/>
        </p:xfrm>
        <a:graphic>
          <a:graphicData uri="http://schemas.openxmlformats.org/drawingml/2006/chart">
            <c:chart xmlns:c="http://schemas.openxmlformats.org/drawingml/2006/chart" xmlns:r="http://schemas.openxmlformats.org/officeDocument/2006/relationships" r:id="rId8"/>
          </a:graphicData>
        </a:graphic>
      </p:graphicFrame>
      <p:sp>
        <p:nvSpPr>
          <p:cNvPr id="47" name="TextBox 46">
            <a:extLst>
              <a:ext uri="{FF2B5EF4-FFF2-40B4-BE49-F238E27FC236}">
                <a16:creationId xmlns:a16="http://schemas.microsoft.com/office/drawing/2014/main" id="{EEDD868D-B314-4FFA-9CB5-AF0992DEEB49}"/>
              </a:ext>
            </a:extLst>
          </p:cNvPr>
          <p:cNvSpPr txBox="1"/>
          <p:nvPr/>
        </p:nvSpPr>
        <p:spPr>
          <a:xfrm>
            <a:off x="3477117" y="4630592"/>
            <a:ext cx="4376012" cy="369332"/>
          </a:xfrm>
          <a:prstGeom prst="rect">
            <a:avLst/>
          </a:prstGeom>
          <a:noFill/>
        </p:spPr>
        <p:txBody>
          <a:bodyPr wrap="square">
            <a:spAutoFit/>
          </a:bodyPr>
          <a:lstStyle/>
          <a:p>
            <a:r>
              <a:rPr lang="en-US" b="1" dirty="0"/>
              <a:t>Globally optimizing data movement</a:t>
            </a:r>
          </a:p>
        </p:txBody>
      </p:sp>
      <p:sp>
        <p:nvSpPr>
          <p:cNvPr id="48" name="TextBox 47">
            <a:extLst>
              <a:ext uri="{FF2B5EF4-FFF2-40B4-BE49-F238E27FC236}">
                <a16:creationId xmlns:a16="http://schemas.microsoft.com/office/drawing/2014/main" id="{193A4C60-EDCE-4410-BE85-6DE6EEF1A0EB}"/>
              </a:ext>
            </a:extLst>
          </p:cNvPr>
          <p:cNvSpPr txBox="1"/>
          <p:nvPr/>
        </p:nvSpPr>
        <p:spPr>
          <a:xfrm>
            <a:off x="7684388" y="1397897"/>
            <a:ext cx="4271991" cy="1477328"/>
          </a:xfrm>
          <a:prstGeom prst="rect">
            <a:avLst/>
          </a:prstGeom>
          <a:noFill/>
        </p:spPr>
        <p:txBody>
          <a:bodyPr wrap="square">
            <a:spAutoFit/>
          </a:bodyPr>
          <a:lstStyle/>
          <a:p>
            <a:pPr marL="285750" indent="-285750">
              <a:buFont typeface="Arial" panose="020B0604020202020204" pitchFamily="34" charset="0"/>
              <a:buChar char="•"/>
            </a:pPr>
            <a:r>
              <a:rPr lang="en-US" dirty="0"/>
              <a:t>Reduce data movement overheads by up to </a:t>
            </a:r>
            <a:r>
              <a:rPr lang="en-US" dirty="0">
                <a:solidFill>
                  <a:srgbClr val="C00000"/>
                </a:solidFill>
              </a:rPr>
              <a:t>22.91% </a:t>
            </a:r>
            <a:r>
              <a:rPr lang="en-US" dirty="0"/>
              <a:t>over existing implementations</a:t>
            </a:r>
          </a:p>
          <a:p>
            <a:pPr marL="285750" indent="-285750">
              <a:buFont typeface="Arial" panose="020B0604020202020204" pitchFamily="34" charset="0"/>
              <a:buChar char="•"/>
            </a:pPr>
            <a:r>
              <a:rPr lang="en-US" dirty="0"/>
              <a:t>Achieve at least 1.08 × performance improvements over specialized libraries </a:t>
            </a:r>
          </a:p>
          <a:p>
            <a:pPr marL="285750" indent="-285750">
              <a:buFont typeface="Arial" panose="020B0604020202020204" pitchFamily="34" charset="0"/>
              <a:buChar char="•"/>
            </a:pPr>
            <a:r>
              <a:rPr lang="en-US" dirty="0"/>
              <a:t>1.30 × over general-purpose frameworks</a:t>
            </a:r>
          </a:p>
        </p:txBody>
      </p:sp>
      <p:sp>
        <p:nvSpPr>
          <p:cNvPr id="23" name="Rectangle 22">
            <a:extLst>
              <a:ext uri="{FF2B5EF4-FFF2-40B4-BE49-F238E27FC236}">
                <a16:creationId xmlns:a16="http://schemas.microsoft.com/office/drawing/2014/main" id="{CCF83408-D0A8-4319-9EF6-0CB67C6579F8}"/>
              </a:ext>
            </a:extLst>
          </p:cNvPr>
          <p:cNvSpPr/>
          <p:nvPr/>
        </p:nvSpPr>
        <p:spPr>
          <a:xfrm>
            <a:off x="7684389" y="687456"/>
            <a:ext cx="1264889" cy="5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Results</a:t>
            </a:r>
            <a:endParaRPr lang="en-US" b="1" dirty="0">
              <a:solidFill>
                <a:schemeClr val="bg1"/>
              </a:solidFill>
            </a:endParaRPr>
          </a:p>
        </p:txBody>
      </p:sp>
      <p:graphicFrame>
        <p:nvGraphicFramePr>
          <p:cNvPr id="2" name="Table 2">
            <a:extLst>
              <a:ext uri="{FF2B5EF4-FFF2-40B4-BE49-F238E27FC236}">
                <a16:creationId xmlns:a16="http://schemas.microsoft.com/office/drawing/2014/main" id="{6747FAD0-9666-4B6B-8679-198F83B8A5C4}"/>
              </a:ext>
            </a:extLst>
          </p:cNvPr>
          <p:cNvGraphicFramePr>
            <a:graphicFrameLocks noGrp="1"/>
          </p:cNvGraphicFramePr>
          <p:nvPr>
            <p:extLst>
              <p:ext uri="{D42A27DB-BD31-4B8C-83A1-F6EECF244321}">
                <p14:modId xmlns:p14="http://schemas.microsoft.com/office/powerpoint/2010/main" val="3669774032"/>
              </p:ext>
            </p:extLst>
          </p:nvPr>
        </p:nvGraphicFramePr>
        <p:xfrm>
          <a:off x="7834110" y="3054033"/>
          <a:ext cx="3972548" cy="1259840"/>
        </p:xfrm>
        <a:graphic>
          <a:graphicData uri="http://schemas.openxmlformats.org/drawingml/2006/table">
            <a:tbl>
              <a:tblPr firstRow="1" bandRow="1">
                <a:tableStyleId>{5C22544A-7EE6-4342-B048-85BDC9FD1C3A}</a:tableStyleId>
              </a:tblPr>
              <a:tblGrid>
                <a:gridCol w="2102558">
                  <a:extLst>
                    <a:ext uri="{9D8B030D-6E8A-4147-A177-3AD203B41FA5}">
                      <a16:colId xmlns:a16="http://schemas.microsoft.com/office/drawing/2014/main" val="1963542786"/>
                    </a:ext>
                  </a:extLst>
                </a:gridCol>
                <a:gridCol w="1869990">
                  <a:extLst>
                    <a:ext uri="{9D8B030D-6E8A-4147-A177-3AD203B41FA5}">
                      <a16:colId xmlns:a16="http://schemas.microsoft.com/office/drawing/2014/main" val="389554241"/>
                    </a:ext>
                  </a:extLst>
                </a:gridCol>
              </a:tblGrid>
              <a:tr h="370840">
                <a:tc>
                  <a:txBody>
                    <a:bodyPr/>
                    <a:lstStyle/>
                    <a:p>
                      <a:r>
                        <a:rPr lang="en-US" sz="1400" dirty="0"/>
                        <a:t>Model</a:t>
                      </a:r>
                    </a:p>
                  </a:txBody>
                  <a:tcPr/>
                </a:tc>
                <a:tc>
                  <a:txBody>
                    <a:bodyPr/>
                    <a:lstStyle/>
                    <a:p>
                      <a:r>
                        <a:rPr lang="en-US" sz="1400" dirty="0">
                          <a:solidFill>
                            <a:srgbClr val="C00000"/>
                          </a:solidFill>
                        </a:rPr>
                        <a:t>Saving</a:t>
                      </a:r>
                    </a:p>
                  </a:txBody>
                  <a:tcPr/>
                </a:tc>
                <a:extLst>
                  <a:ext uri="{0D108BD9-81ED-4DB2-BD59-A6C34878D82A}">
                    <a16:rowId xmlns:a16="http://schemas.microsoft.com/office/drawing/2014/main" val="2375154022"/>
                  </a:ext>
                </a:extLst>
              </a:tr>
              <a:tr h="370840">
                <a:tc>
                  <a:txBody>
                    <a:bodyPr/>
                    <a:lstStyle/>
                    <a:p>
                      <a:r>
                        <a:rPr lang="en-US" sz="1400" dirty="0"/>
                        <a:t>Robustly training BERT [3]</a:t>
                      </a:r>
                    </a:p>
                  </a:txBody>
                  <a:tcPr/>
                </a:tc>
                <a:tc>
                  <a:txBody>
                    <a:bodyPr/>
                    <a:lstStyle/>
                    <a:p>
                      <a:r>
                        <a:rPr lang="en-US" sz="1400" dirty="0">
                          <a:solidFill>
                            <a:srgbClr val="C00000"/>
                          </a:solidFill>
                        </a:rPr>
                        <a:t>$85,000</a:t>
                      </a:r>
                    </a:p>
                  </a:txBody>
                  <a:tcPr/>
                </a:tc>
                <a:extLst>
                  <a:ext uri="{0D108BD9-81ED-4DB2-BD59-A6C34878D82A}">
                    <a16:rowId xmlns:a16="http://schemas.microsoft.com/office/drawing/2014/main" val="2201510087"/>
                  </a:ext>
                </a:extLst>
              </a:tr>
              <a:tr h="370840">
                <a:tc>
                  <a:txBody>
                    <a:bodyPr/>
                    <a:lstStyle/>
                    <a:p>
                      <a:r>
                        <a:rPr lang="en-US" sz="1400" dirty="0"/>
                        <a:t>GPT-3 transformer [4]</a:t>
                      </a:r>
                    </a:p>
                  </a:txBody>
                  <a:tcPr/>
                </a:tc>
                <a:tc>
                  <a:txBody>
                    <a:bodyPr/>
                    <a:lstStyle/>
                    <a:p>
                      <a:r>
                        <a:rPr lang="en-US" sz="1400" dirty="0">
                          <a:solidFill>
                            <a:srgbClr val="C00000"/>
                          </a:solidFill>
                        </a:rPr>
                        <a:t>$3,600,000 (training cost $12M) [5]</a:t>
                      </a:r>
                    </a:p>
                  </a:txBody>
                  <a:tcPr/>
                </a:tc>
                <a:extLst>
                  <a:ext uri="{0D108BD9-81ED-4DB2-BD59-A6C34878D82A}">
                    <a16:rowId xmlns:a16="http://schemas.microsoft.com/office/drawing/2014/main" val="2567430389"/>
                  </a:ext>
                </a:extLst>
              </a:tr>
            </a:tbl>
          </a:graphicData>
        </a:graphic>
      </p:graphicFrame>
      <p:sp>
        <p:nvSpPr>
          <p:cNvPr id="28" name="Rectangle 27">
            <a:extLst>
              <a:ext uri="{FF2B5EF4-FFF2-40B4-BE49-F238E27FC236}">
                <a16:creationId xmlns:a16="http://schemas.microsoft.com/office/drawing/2014/main" id="{94B71B2D-91C2-4511-93B7-DDDCD7536380}"/>
              </a:ext>
            </a:extLst>
          </p:cNvPr>
          <p:cNvSpPr/>
          <p:nvPr/>
        </p:nvSpPr>
        <p:spPr>
          <a:xfrm>
            <a:off x="157942" y="4565743"/>
            <a:ext cx="2469928"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 Methods (a summary)</a:t>
            </a:r>
            <a:endParaRPr lang="en-US" b="1" dirty="0">
              <a:solidFill>
                <a:schemeClr val="bg1"/>
              </a:solidFill>
            </a:endParaRPr>
          </a:p>
        </p:txBody>
      </p:sp>
      <p:sp>
        <p:nvSpPr>
          <p:cNvPr id="29" name="TextBox 28">
            <a:extLst>
              <a:ext uri="{FF2B5EF4-FFF2-40B4-BE49-F238E27FC236}">
                <a16:creationId xmlns:a16="http://schemas.microsoft.com/office/drawing/2014/main" id="{26C1F11A-6F9B-486B-AF10-C1998BD5D89D}"/>
              </a:ext>
            </a:extLst>
          </p:cNvPr>
          <p:cNvSpPr txBox="1"/>
          <p:nvPr/>
        </p:nvSpPr>
        <p:spPr>
          <a:xfrm>
            <a:off x="9014513" y="652007"/>
            <a:ext cx="2533897" cy="646331"/>
          </a:xfrm>
          <a:prstGeom prst="rect">
            <a:avLst/>
          </a:prstGeom>
          <a:noFill/>
        </p:spPr>
        <p:txBody>
          <a:bodyPr wrap="square">
            <a:spAutoFit/>
          </a:bodyPr>
          <a:lstStyle/>
          <a:p>
            <a:r>
              <a:rPr lang="en-US" b="1" dirty="0"/>
              <a:t>Signiﬁcant performance improvements</a:t>
            </a:r>
          </a:p>
        </p:txBody>
      </p:sp>
      <p:sp>
        <p:nvSpPr>
          <p:cNvPr id="30" name="Rectangle 29">
            <a:extLst>
              <a:ext uri="{FF2B5EF4-FFF2-40B4-BE49-F238E27FC236}">
                <a16:creationId xmlns:a16="http://schemas.microsoft.com/office/drawing/2014/main" id="{13AF9494-96CA-44E4-951E-507CD27E8ABF}"/>
              </a:ext>
            </a:extLst>
          </p:cNvPr>
          <p:cNvSpPr/>
          <p:nvPr/>
        </p:nvSpPr>
        <p:spPr>
          <a:xfrm>
            <a:off x="157941" y="4542109"/>
            <a:ext cx="11893631" cy="2128018"/>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045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21875" cy="4684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sp>
        <p:nvSpPr>
          <p:cNvPr id="9" name="TextBox 8">
            <a:extLst>
              <a:ext uri="{FF2B5EF4-FFF2-40B4-BE49-F238E27FC236}">
                <a16:creationId xmlns:a16="http://schemas.microsoft.com/office/drawing/2014/main" id="{70B349F7-7305-4566-AAD2-5DAB39D6FD60}"/>
              </a:ext>
            </a:extLst>
          </p:cNvPr>
          <p:cNvSpPr txBox="1"/>
          <p:nvPr/>
        </p:nvSpPr>
        <p:spPr>
          <a:xfrm>
            <a:off x="330410" y="5594999"/>
            <a:ext cx="5395785" cy="461665"/>
          </a:xfrm>
          <a:prstGeom prst="rect">
            <a:avLst/>
          </a:prstGeom>
          <a:noFill/>
        </p:spPr>
        <p:txBody>
          <a:bodyPr wrap="square">
            <a:spAutoFit/>
          </a:bodyPr>
          <a:lstStyle/>
          <a:p>
            <a:r>
              <a:rPr lang="en-US" sz="1200" dirty="0"/>
              <a:t>* QKV-fused: three input tensors queries (q), keys (k), and values (v) fused.</a:t>
            </a:r>
          </a:p>
          <a:p>
            <a:r>
              <a:rPr lang="en-US" sz="1200" dirty="0"/>
              <a:t>* AIB: Attention input bias.</a:t>
            </a:r>
          </a:p>
        </p:txBody>
      </p:sp>
      <p:sp>
        <p:nvSpPr>
          <p:cNvPr id="17" name="TextBox 16">
            <a:extLst>
              <a:ext uri="{FF2B5EF4-FFF2-40B4-BE49-F238E27FC236}">
                <a16:creationId xmlns:a16="http://schemas.microsoft.com/office/drawing/2014/main" id="{63102308-DC3C-4F9A-8298-0BCA53190A0D}"/>
              </a:ext>
            </a:extLst>
          </p:cNvPr>
          <p:cNvSpPr txBox="1"/>
          <p:nvPr/>
        </p:nvSpPr>
        <p:spPr>
          <a:xfrm>
            <a:off x="1958546" y="900428"/>
            <a:ext cx="3429000" cy="400110"/>
          </a:xfrm>
          <a:prstGeom prst="rect">
            <a:avLst/>
          </a:prstGeom>
          <a:noFill/>
        </p:spPr>
        <p:txBody>
          <a:bodyPr wrap="square">
            <a:spAutoFit/>
          </a:bodyPr>
          <a:lstStyle/>
          <a:p>
            <a:r>
              <a:rPr lang="en-US" sz="2000" b="1" dirty="0"/>
              <a:t>4. End-to-end optimization</a:t>
            </a:r>
          </a:p>
        </p:txBody>
      </p:sp>
      <p:sp>
        <p:nvSpPr>
          <p:cNvPr id="12" name="TextBox 11">
            <a:extLst>
              <a:ext uri="{FF2B5EF4-FFF2-40B4-BE49-F238E27FC236}">
                <a16:creationId xmlns:a16="http://schemas.microsoft.com/office/drawing/2014/main" id="{5D17E0A9-A77D-44FF-9EEB-B5A1E8650189}"/>
              </a:ext>
            </a:extLst>
          </p:cNvPr>
          <p:cNvSpPr txBox="1"/>
          <p:nvPr/>
        </p:nvSpPr>
        <p:spPr>
          <a:xfrm>
            <a:off x="485832" y="6152550"/>
            <a:ext cx="6174258" cy="261610"/>
          </a:xfrm>
          <a:prstGeom prst="rect">
            <a:avLst/>
          </a:prstGeom>
          <a:noFill/>
        </p:spPr>
        <p:txBody>
          <a:bodyPr wrap="square">
            <a:spAutoFit/>
          </a:bodyPr>
          <a:lstStyle/>
          <a:p>
            <a:r>
              <a:rPr lang="en-US" sz="1100" dirty="0"/>
              <a:t>[12] </a:t>
            </a:r>
            <a:r>
              <a:rPr lang="en-US" sz="1100" dirty="0">
                <a:hlinkClick r:id="rId3"/>
              </a:rPr>
              <a:t>https://www.techiedelight.com/single-source-shortest-paths-dijkstras-algorithm/</a:t>
            </a:r>
            <a:endParaRPr lang="en-US" sz="1100" dirty="0"/>
          </a:p>
        </p:txBody>
      </p:sp>
      <p:grpSp>
        <p:nvGrpSpPr>
          <p:cNvPr id="39" name="Group 38">
            <a:extLst>
              <a:ext uri="{FF2B5EF4-FFF2-40B4-BE49-F238E27FC236}">
                <a16:creationId xmlns:a16="http://schemas.microsoft.com/office/drawing/2014/main" id="{9505E602-5545-4502-81A5-F64F5C554FD0}"/>
              </a:ext>
            </a:extLst>
          </p:cNvPr>
          <p:cNvGrpSpPr/>
          <p:nvPr/>
        </p:nvGrpSpPr>
        <p:grpSpPr>
          <a:xfrm>
            <a:off x="5481184" y="1935026"/>
            <a:ext cx="5484474" cy="3392856"/>
            <a:chOff x="5481184" y="1935026"/>
            <a:chExt cx="5484474" cy="3392856"/>
          </a:xfrm>
        </p:grpSpPr>
        <p:pic>
          <p:nvPicPr>
            <p:cNvPr id="3" name="Picture 2">
              <a:extLst>
                <a:ext uri="{FF2B5EF4-FFF2-40B4-BE49-F238E27FC236}">
                  <a16:creationId xmlns:a16="http://schemas.microsoft.com/office/drawing/2014/main" id="{122F75AD-4F4D-484C-9A24-367A8EB8EAB2}"/>
                </a:ext>
              </a:extLst>
            </p:cNvPr>
            <p:cNvPicPr>
              <a:picLocks noChangeAspect="1"/>
            </p:cNvPicPr>
            <p:nvPr/>
          </p:nvPicPr>
          <p:blipFill>
            <a:blip r:embed="rId4"/>
            <a:stretch>
              <a:fillRect/>
            </a:stretch>
          </p:blipFill>
          <p:spPr>
            <a:xfrm>
              <a:off x="5481184" y="1935026"/>
              <a:ext cx="5484474" cy="3392856"/>
            </a:xfrm>
            <a:prstGeom prst="rect">
              <a:avLst/>
            </a:prstGeom>
          </p:spPr>
        </p:pic>
        <p:sp>
          <p:nvSpPr>
            <p:cNvPr id="16" name="TextBox 15">
              <a:extLst>
                <a:ext uri="{FF2B5EF4-FFF2-40B4-BE49-F238E27FC236}">
                  <a16:creationId xmlns:a16="http://schemas.microsoft.com/office/drawing/2014/main" id="{35DF28CA-3E30-429A-A93F-561A0F0C5F5E}"/>
                </a:ext>
              </a:extLst>
            </p:cNvPr>
            <p:cNvSpPr txBox="1"/>
            <p:nvPr/>
          </p:nvSpPr>
          <p:spPr>
            <a:xfrm>
              <a:off x="7516919" y="2317104"/>
              <a:ext cx="441904" cy="369332"/>
            </a:xfrm>
            <a:prstGeom prst="rect">
              <a:avLst/>
            </a:prstGeom>
            <a:noFill/>
          </p:spPr>
          <p:txBody>
            <a:bodyPr wrap="square">
              <a:spAutoFit/>
            </a:bodyPr>
            <a:lstStyle/>
            <a:p>
              <a:r>
                <a:rPr lang="en-US" b="1" dirty="0">
                  <a:solidFill>
                    <a:srgbClr val="C00000"/>
                  </a:solidFill>
                </a:rPr>
                <a:t>5</a:t>
              </a:r>
            </a:p>
          </p:txBody>
        </p:sp>
        <p:sp>
          <p:nvSpPr>
            <p:cNvPr id="18" name="TextBox 17">
              <a:extLst>
                <a:ext uri="{FF2B5EF4-FFF2-40B4-BE49-F238E27FC236}">
                  <a16:creationId xmlns:a16="http://schemas.microsoft.com/office/drawing/2014/main" id="{EFE32347-D324-4FF1-989D-0733ED02CEA6}"/>
                </a:ext>
              </a:extLst>
            </p:cNvPr>
            <p:cNvSpPr txBox="1"/>
            <p:nvPr/>
          </p:nvSpPr>
          <p:spPr>
            <a:xfrm>
              <a:off x="7424412" y="3744792"/>
              <a:ext cx="441904" cy="369332"/>
            </a:xfrm>
            <a:prstGeom prst="rect">
              <a:avLst/>
            </a:prstGeom>
            <a:noFill/>
          </p:spPr>
          <p:txBody>
            <a:bodyPr wrap="square">
              <a:spAutoFit/>
            </a:bodyPr>
            <a:lstStyle/>
            <a:p>
              <a:r>
                <a:rPr lang="en-US" b="1" dirty="0">
                  <a:solidFill>
                    <a:srgbClr val="FFFF00"/>
                  </a:solidFill>
                </a:rPr>
                <a:t>4</a:t>
              </a:r>
            </a:p>
          </p:txBody>
        </p:sp>
        <p:sp>
          <p:nvSpPr>
            <p:cNvPr id="20" name="TextBox 19">
              <a:extLst>
                <a:ext uri="{FF2B5EF4-FFF2-40B4-BE49-F238E27FC236}">
                  <a16:creationId xmlns:a16="http://schemas.microsoft.com/office/drawing/2014/main" id="{9A78376A-9076-4468-ABD3-B35BB112952E}"/>
                </a:ext>
              </a:extLst>
            </p:cNvPr>
            <p:cNvSpPr txBox="1"/>
            <p:nvPr/>
          </p:nvSpPr>
          <p:spPr>
            <a:xfrm>
              <a:off x="8944191" y="2211880"/>
              <a:ext cx="441904" cy="369332"/>
            </a:xfrm>
            <a:prstGeom prst="rect">
              <a:avLst/>
            </a:prstGeom>
            <a:noFill/>
          </p:spPr>
          <p:txBody>
            <a:bodyPr wrap="square">
              <a:spAutoFit/>
            </a:bodyPr>
            <a:lstStyle/>
            <a:p>
              <a:r>
                <a:rPr lang="en-US" b="1" dirty="0">
                  <a:solidFill>
                    <a:srgbClr val="C00000"/>
                  </a:solidFill>
                </a:rPr>
                <a:t>1</a:t>
              </a:r>
            </a:p>
          </p:txBody>
        </p:sp>
        <p:sp>
          <p:nvSpPr>
            <p:cNvPr id="21" name="TextBox 20">
              <a:extLst>
                <a:ext uri="{FF2B5EF4-FFF2-40B4-BE49-F238E27FC236}">
                  <a16:creationId xmlns:a16="http://schemas.microsoft.com/office/drawing/2014/main" id="{243BFA53-2A9E-4FFA-B493-400297334EB0}"/>
                </a:ext>
              </a:extLst>
            </p:cNvPr>
            <p:cNvSpPr txBox="1"/>
            <p:nvPr/>
          </p:nvSpPr>
          <p:spPr>
            <a:xfrm>
              <a:off x="8892295" y="2988494"/>
              <a:ext cx="441904" cy="369332"/>
            </a:xfrm>
            <a:prstGeom prst="rect">
              <a:avLst/>
            </a:prstGeom>
            <a:noFill/>
          </p:spPr>
          <p:txBody>
            <a:bodyPr wrap="square">
              <a:spAutoFit/>
            </a:bodyPr>
            <a:lstStyle/>
            <a:p>
              <a:r>
                <a:rPr lang="en-US" b="1" dirty="0">
                  <a:solidFill>
                    <a:srgbClr val="FFFF00"/>
                  </a:solidFill>
                </a:rPr>
                <a:t>10</a:t>
              </a:r>
            </a:p>
          </p:txBody>
        </p:sp>
        <p:cxnSp>
          <p:nvCxnSpPr>
            <p:cNvPr id="7" name="Straight Arrow Connector 6">
              <a:extLst>
                <a:ext uri="{FF2B5EF4-FFF2-40B4-BE49-F238E27FC236}">
                  <a16:creationId xmlns:a16="http://schemas.microsoft.com/office/drawing/2014/main" id="{98B1D04A-2C4B-49AC-B074-3FB2FFB6E3CE}"/>
                </a:ext>
              </a:extLst>
            </p:cNvPr>
            <p:cNvCxnSpPr/>
            <p:nvPr/>
          </p:nvCxnSpPr>
          <p:spPr>
            <a:xfrm flipV="1">
              <a:off x="6096000" y="2706167"/>
              <a:ext cx="477795" cy="81879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7D8519-7B0B-492E-9DDF-B114F338311D}"/>
                </a:ext>
              </a:extLst>
            </p:cNvPr>
            <p:cNvCxnSpPr>
              <a:cxnSpLocks/>
            </p:cNvCxnSpPr>
            <p:nvPr/>
          </p:nvCxnSpPr>
          <p:spPr>
            <a:xfrm>
              <a:off x="7178246" y="2763326"/>
              <a:ext cx="853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C6825E3-14EB-4989-800D-2C4856638A49}"/>
                </a:ext>
              </a:extLst>
            </p:cNvPr>
            <p:cNvCxnSpPr>
              <a:cxnSpLocks/>
            </p:cNvCxnSpPr>
            <p:nvPr/>
          </p:nvCxnSpPr>
          <p:spPr>
            <a:xfrm flipV="1">
              <a:off x="8572099" y="2763326"/>
              <a:ext cx="914385" cy="77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74F6CBB-2669-4C02-8BDE-42F2936D53F3}"/>
                </a:ext>
              </a:extLst>
            </p:cNvPr>
            <p:cNvCxnSpPr>
              <a:cxnSpLocks/>
            </p:cNvCxnSpPr>
            <p:nvPr/>
          </p:nvCxnSpPr>
          <p:spPr>
            <a:xfrm>
              <a:off x="9997479" y="2590637"/>
              <a:ext cx="514278" cy="93885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C9F4EE-EF90-4F11-BEBF-999837261D54}"/>
                </a:ext>
              </a:extLst>
            </p:cNvPr>
            <p:cNvCxnSpPr>
              <a:cxnSpLocks/>
            </p:cNvCxnSpPr>
            <p:nvPr/>
          </p:nvCxnSpPr>
          <p:spPr>
            <a:xfrm>
              <a:off x="6072282" y="3835498"/>
              <a:ext cx="525229" cy="81020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5AC0AC1-C5A0-4803-A3B0-459902DB73FD}"/>
                </a:ext>
              </a:extLst>
            </p:cNvPr>
            <p:cNvCxnSpPr>
              <a:cxnSpLocks/>
            </p:cNvCxnSpPr>
            <p:nvPr/>
          </p:nvCxnSpPr>
          <p:spPr>
            <a:xfrm flipV="1">
              <a:off x="7178246" y="3400088"/>
              <a:ext cx="928206" cy="151722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1EA8E9-F893-4D7A-A96D-613621F333C5}"/>
                </a:ext>
              </a:extLst>
            </p:cNvPr>
            <p:cNvCxnSpPr>
              <a:cxnSpLocks/>
            </p:cNvCxnSpPr>
            <p:nvPr/>
          </p:nvCxnSpPr>
          <p:spPr>
            <a:xfrm flipV="1">
              <a:off x="8546822" y="2780435"/>
              <a:ext cx="939662" cy="55925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56D7EB6-72C9-4B68-89C9-D14F9B9D726B}"/>
                </a:ext>
              </a:extLst>
            </p:cNvPr>
            <p:cNvCxnSpPr>
              <a:cxnSpLocks/>
            </p:cNvCxnSpPr>
            <p:nvPr/>
          </p:nvCxnSpPr>
          <p:spPr>
            <a:xfrm>
              <a:off x="9926442" y="2780435"/>
              <a:ext cx="460256" cy="79122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allout: Bent Line 14">
            <a:extLst>
              <a:ext uri="{FF2B5EF4-FFF2-40B4-BE49-F238E27FC236}">
                <a16:creationId xmlns:a16="http://schemas.microsoft.com/office/drawing/2014/main" id="{85845F84-DBD1-46D5-87DF-CD811DC924E2}"/>
              </a:ext>
            </a:extLst>
          </p:cNvPr>
          <p:cNvSpPr/>
          <p:nvPr/>
        </p:nvSpPr>
        <p:spPr>
          <a:xfrm>
            <a:off x="6426961" y="6068477"/>
            <a:ext cx="2319530" cy="429756"/>
          </a:xfrm>
          <a:prstGeom prst="borderCallout2">
            <a:avLst>
              <a:gd name="adj1" fmla="val 22527"/>
              <a:gd name="adj2" fmla="val 99833"/>
              <a:gd name="adj3" fmla="val 21583"/>
              <a:gd name="adj4" fmla="val 136137"/>
              <a:gd name="adj5" fmla="val -252939"/>
              <a:gd name="adj6" fmla="val 89912"/>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Different data layouts and sizes</a:t>
            </a:r>
          </a:p>
        </p:txBody>
      </p:sp>
      <p:sp>
        <p:nvSpPr>
          <p:cNvPr id="41" name="Rectangle: Rounded Corners 40">
            <a:extLst>
              <a:ext uri="{FF2B5EF4-FFF2-40B4-BE49-F238E27FC236}">
                <a16:creationId xmlns:a16="http://schemas.microsoft.com/office/drawing/2014/main" id="{1C12CF66-6845-4DEC-86F7-B72B25CCF4FC}"/>
              </a:ext>
            </a:extLst>
          </p:cNvPr>
          <p:cNvSpPr/>
          <p:nvPr/>
        </p:nvSpPr>
        <p:spPr>
          <a:xfrm>
            <a:off x="7194998" y="1874720"/>
            <a:ext cx="763825" cy="250550"/>
          </a:xfrm>
          <a:prstGeom prst="round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FC73268-4715-4AB9-8EDB-6A8479641255}"/>
              </a:ext>
            </a:extLst>
          </p:cNvPr>
          <p:cNvSpPr/>
          <p:nvPr/>
        </p:nvSpPr>
        <p:spPr>
          <a:xfrm>
            <a:off x="7242876" y="2275344"/>
            <a:ext cx="623439" cy="2871246"/>
          </a:xfrm>
          <a:prstGeom prst="round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Callout: Bent Line 42">
            <a:extLst>
              <a:ext uri="{FF2B5EF4-FFF2-40B4-BE49-F238E27FC236}">
                <a16:creationId xmlns:a16="http://schemas.microsoft.com/office/drawing/2014/main" id="{562BA902-2532-481F-8A12-EE74ACE1D103}"/>
              </a:ext>
            </a:extLst>
          </p:cNvPr>
          <p:cNvSpPr/>
          <p:nvPr/>
        </p:nvSpPr>
        <p:spPr>
          <a:xfrm>
            <a:off x="6394830" y="5276415"/>
            <a:ext cx="2319530" cy="506933"/>
          </a:xfrm>
          <a:prstGeom prst="borderCallout2">
            <a:avLst>
              <a:gd name="adj1" fmla="val 3027"/>
              <a:gd name="adj2" fmla="val 55084"/>
              <a:gd name="adj3" fmla="val -24548"/>
              <a:gd name="adj4" fmla="val 54452"/>
              <a:gd name="adj5" fmla="val -43795"/>
              <a:gd name="adj6" fmla="val 529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Corresponding performance (in time)</a:t>
            </a:r>
          </a:p>
        </p:txBody>
      </p:sp>
      <p:sp>
        <p:nvSpPr>
          <p:cNvPr id="6" name="Rectangle: Rounded Corners 5">
            <a:extLst>
              <a:ext uri="{FF2B5EF4-FFF2-40B4-BE49-F238E27FC236}">
                <a16:creationId xmlns:a16="http://schemas.microsoft.com/office/drawing/2014/main" id="{94F7B933-5534-49D9-9D29-305C3AC14FFA}"/>
              </a:ext>
            </a:extLst>
          </p:cNvPr>
          <p:cNvSpPr/>
          <p:nvPr/>
        </p:nvSpPr>
        <p:spPr>
          <a:xfrm>
            <a:off x="6573795" y="911186"/>
            <a:ext cx="2075935" cy="400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(fused) operator</a:t>
            </a:r>
          </a:p>
        </p:txBody>
      </p:sp>
      <p:cxnSp>
        <p:nvCxnSpPr>
          <p:cNvPr id="10" name="Straight Arrow Connector 9">
            <a:extLst>
              <a:ext uri="{FF2B5EF4-FFF2-40B4-BE49-F238E27FC236}">
                <a16:creationId xmlns:a16="http://schemas.microsoft.com/office/drawing/2014/main" id="{BCBF851E-0D1E-4283-A5AB-605E1130B2AB}"/>
              </a:ext>
            </a:extLst>
          </p:cNvPr>
          <p:cNvCxnSpPr>
            <a:cxnSpLocks/>
            <a:endCxn id="41" idx="0"/>
          </p:cNvCxnSpPr>
          <p:nvPr/>
        </p:nvCxnSpPr>
        <p:spPr>
          <a:xfrm>
            <a:off x="7549997" y="1334481"/>
            <a:ext cx="26914" cy="5402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7" name="Rectangle: Rounded Corners 36">
            <a:extLst>
              <a:ext uri="{FF2B5EF4-FFF2-40B4-BE49-F238E27FC236}">
                <a16:creationId xmlns:a16="http://schemas.microsoft.com/office/drawing/2014/main" id="{707980DF-DA8D-4D61-BBE7-C9BDAAD20E07}"/>
              </a:ext>
            </a:extLst>
          </p:cNvPr>
          <p:cNvSpPr/>
          <p:nvPr/>
        </p:nvSpPr>
        <p:spPr>
          <a:xfrm>
            <a:off x="8009797" y="2211880"/>
            <a:ext cx="518984" cy="2871246"/>
          </a:xfrm>
          <a:prstGeom prst="roundRect">
            <a:avLst/>
          </a:prstGeom>
          <a:noFill/>
          <a:ln w="28575">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198FCE4-DC52-41DC-B6CA-1F5B3FA9E93E}"/>
              </a:ext>
            </a:extLst>
          </p:cNvPr>
          <p:cNvSpPr/>
          <p:nvPr/>
        </p:nvSpPr>
        <p:spPr>
          <a:xfrm>
            <a:off x="6615496" y="2239106"/>
            <a:ext cx="518984" cy="2871246"/>
          </a:xfrm>
          <a:prstGeom prst="roundRect">
            <a:avLst/>
          </a:prstGeom>
          <a:noFill/>
          <a:ln w="28575">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Freeform: Shape 26">
            <a:extLst>
              <a:ext uri="{FF2B5EF4-FFF2-40B4-BE49-F238E27FC236}">
                <a16:creationId xmlns:a16="http://schemas.microsoft.com/office/drawing/2014/main" id="{CADC69ED-25A7-47D4-85D5-0C5B425791EA}"/>
              </a:ext>
            </a:extLst>
          </p:cNvPr>
          <p:cNvSpPr/>
          <p:nvPr/>
        </p:nvSpPr>
        <p:spPr>
          <a:xfrm>
            <a:off x="5782798" y="4729773"/>
            <a:ext cx="814657" cy="1521440"/>
          </a:xfrm>
          <a:custGeom>
            <a:avLst/>
            <a:gdLst>
              <a:gd name="connsiteX0" fmla="*/ 708618 w 710178"/>
              <a:gd name="connsiteY0" fmla="*/ 0 h 1452497"/>
              <a:gd name="connsiteX1" fmla="*/ 164 w 710178"/>
              <a:gd name="connsiteY1" fmla="*/ 700217 h 1452497"/>
              <a:gd name="connsiteX2" fmla="*/ 642716 w 710178"/>
              <a:gd name="connsiteY2" fmla="*/ 1383957 h 1452497"/>
              <a:gd name="connsiteX3" fmla="*/ 659191 w 710178"/>
              <a:gd name="connsiteY3" fmla="*/ 1392195 h 1452497"/>
            </a:gdLst>
            <a:ahLst/>
            <a:cxnLst>
              <a:cxn ang="0">
                <a:pos x="connsiteX0" y="connsiteY0"/>
              </a:cxn>
              <a:cxn ang="0">
                <a:pos x="connsiteX1" y="connsiteY1"/>
              </a:cxn>
              <a:cxn ang="0">
                <a:pos x="connsiteX2" y="connsiteY2"/>
              </a:cxn>
              <a:cxn ang="0">
                <a:pos x="connsiteX3" y="connsiteY3"/>
              </a:cxn>
            </a:cxnLst>
            <a:rect l="l" t="t" r="r" b="b"/>
            <a:pathLst>
              <a:path w="710178" h="1452497">
                <a:moveTo>
                  <a:pt x="708618" y="0"/>
                </a:moveTo>
                <a:cubicBezTo>
                  <a:pt x="359883" y="234779"/>
                  <a:pt x="11148" y="469558"/>
                  <a:pt x="164" y="700217"/>
                </a:cubicBezTo>
                <a:cubicBezTo>
                  <a:pt x="-10820" y="930876"/>
                  <a:pt x="532878" y="1268627"/>
                  <a:pt x="642716" y="1383957"/>
                </a:cubicBezTo>
                <a:cubicBezTo>
                  <a:pt x="752554" y="1499287"/>
                  <a:pt x="705872" y="1445741"/>
                  <a:pt x="659191" y="1392195"/>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CA461A-FCCF-4151-9ECF-AB169DF571B7}"/>
              </a:ext>
            </a:extLst>
          </p:cNvPr>
          <p:cNvSpPr txBox="1"/>
          <p:nvPr/>
        </p:nvSpPr>
        <p:spPr>
          <a:xfrm>
            <a:off x="330410" y="1512134"/>
            <a:ext cx="5484474" cy="3416320"/>
          </a:xfrm>
          <a:prstGeom prst="rect">
            <a:avLst/>
          </a:prstGeom>
          <a:noFill/>
        </p:spPr>
        <p:txBody>
          <a:bodyPr wrap="square">
            <a:spAutoFit/>
          </a:bodyPr>
          <a:lstStyle/>
          <a:p>
            <a:r>
              <a:rPr lang="en-US" b="1" dirty="0"/>
              <a:t>Definition</a:t>
            </a:r>
            <a:r>
              <a:rPr lang="en-US" dirty="0"/>
              <a:t>: Single-source shortest-path (SSSP) algorithm: for a given </a:t>
            </a:r>
            <a:r>
              <a:rPr lang="en-US" b="1" dirty="0"/>
              <a:t>single</a:t>
            </a:r>
            <a:r>
              <a:rPr lang="en-US" dirty="0"/>
              <a:t> vertex v (</a:t>
            </a:r>
            <a:r>
              <a:rPr lang="en-US" b="1" dirty="0"/>
              <a:t>source</a:t>
            </a:r>
            <a:r>
              <a:rPr lang="en-US" dirty="0"/>
              <a:t>), find the </a:t>
            </a:r>
            <a:r>
              <a:rPr lang="en-US" b="1" dirty="0"/>
              <a:t>shortest</a:t>
            </a:r>
            <a:r>
              <a:rPr lang="en-US" dirty="0"/>
              <a:t> </a:t>
            </a:r>
            <a:r>
              <a:rPr lang="en-US" b="1" dirty="0"/>
              <a:t>path</a:t>
            </a:r>
            <a:r>
              <a:rPr lang="en-US" dirty="0"/>
              <a:t> to the </a:t>
            </a:r>
            <a:r>
              <a:rPr lang="en-US" b="1" dirty="0"/>
              <a:t>target</a:t>
            </a:r>
            <a:r>
              <a:rPr lang="en-US" dirty="0"/>
              <a:t> in the graph. </a:t>
            </a:r>
          </a:p>
          <a:p>
            <a:endParaRPr lang="en-US" b="1" dirty="0"/>
          </a:p>
          <a:p>
            <a:r>
              <a:rPr lang="en-US" b="1" dirty="0"/>
              <a:t>Example</a:t>
            </a:r>
            <a:r>
              <a:rPr lang="en-US" dirty="0"/>
              <a:t>: </a:t>
            </a:r>
          </a:p>
          <a:p>
            <a:r>
              <a:rPr lang="en-US" dirty="0"/>
              <a:t>In the figure, let the numbers in </a:t>
            </a:r>
            <a:r>
              <a:rPr lang="en-US" b="1" dirty="0">
                <a:solidFill>
                  <a:srgbClr val="C00000"/>
                </a:solidFill>
              </a:rPr>
              <a:t>red</a:t>
            </a:r>
            <a:r>
              <a:rPr lang="en-US" dirty="0"/>
              <a:t> and </a:t>
            </a:r>
            <a:r>
              <a:rPr lang="en-US" b="1" dirty="0">
                <a:solidFill>
                  <a:srgbClr val="FFFF00"/>
                </a:solidFill>
              </a:rPr>
              <a:t>yellow</a:t>
            </a:r>
            <a:r>
              <a:rPr lang="en-US" dirty="0"/>
              <a:t> be the time needed to process an operator from data input to data output. </a:t>
            </a:r>
          </a:p>
          <a:p>
            <a:r>
              <a:rPr lang="en-US" dirty="0"/>
              <a:t>The red path is “shorter” than the yellow one ((5+1)&lt;(4+10)).</a:t>
            </a:r>
          </a:p>
          <a:p>
            <a:endParaRPr lang="en-US" dirty="0"/>
          </a:p>
          <a:p>
            <a:r>
              <a:rPr lang="en-US" b="1" dirty="0"/>
              <a:t>Code</a:t>
            </a:r>
            <a:r>
              <a:rPr lang="en-US" dirty="0"/>
              <a:t>: the Dijkstra’s Algorithm in [12]</a:t>
            </a:r>
          </a:p>
        </p:txBody>
      </p:sp>
    </p:spTree>
    <p:extLst>
      <p:ext uri="{BB962C8B-B14F-4D97-AF65-F5344CB8AC3E}">
        <p14:creationId xmlns:p14="http://schemas.microsoft.com/office/powerpoint/2010/main" val="394209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182006" y="716177"/>
            <a:ext cx="1309043" cy="430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 Methods</a:t>
            </a:r>
          </a:p>
        </p:txBody>
      </p:sp>
      <p:sp>
        <p:nvSpPr>
          <p:cNvPr id="30" name="TextBox 29">
            <a:extLst>
              <a:ext uri="{FF2B5EF4-FFF2-40B4-BE49-F238E27FC236}">
                <a16:creationId xmlns:a16="http://schemas.microsoft.com/office/drawing/2014/main" id="{4F1244C7-1633-34C9-9745-6F0528CFD5FA}"/>
              </a:ext>
            </a:extLst>
          </p:cNvPr>
          <p:cNvSpPr txBox="1"/>
          <p:nvPr/>
        </p:nvSpPr>
        <p:spPr>
          <a:xfrm>
            <a:off x="268312" y="3094795"/>
            <a:ext cx="3876521" cy="369332"/>
          </a:xfrm>
          <a:prstGeom prst="rect">
            <a:avLst/>
          </a:prstGeom>
          <a:noFill/>
        </p:spPr>
        <p:txBody>
          <a:bodyPr wrap="square">
            <a:spAutoFit/>
          </a:bodyPr>
          <a:lstStyle/>
          <a:p>
            <a:r>
              <a:rPr lang="en-US" b="1" dirty="0"/>
              <a:t>Dataflow and optimizer classification</a:t>
            </a:r>
          </a:p>
        </p:txBody>
      </p:sp>
      <p:sp>
        <p:nvSpPr>
          <p:cNvPr id="44" name="TextBox 43">
            <a:extLst>
              <a:ext uri="{FF2B5EF4-FFF2-40B4-BE49-F238E27FC236}">
                <a16:creationId xmlns:a16="http://schemas.microsoft.com/office/drawing/2014/main" id="{64BB4631-39BE-67FC-0E5E-CE68F4446A85}"/>
              </a:ext>
            </a:extLst>
          </p:cNvPr>
          <p:cNvSpPr txBox="1"/>
          <p:nvPr/>
        </p:nvSpPr>
        <p:spPr>
          <a:xfrm>
            <a:off x="231984" y="1222735"/>
            <a:ext cx="5864016" cy="1754326"/>
          </a:xfrm>
          <a:prstGeom prst="rect">
            <a:avLst/>
          </a:prstGeom>
          <a:noFill/>
        </p:spPr>
        <p:txBody>
          <a:bodyPr wrap="square">
            <a:spAutoFit/>
          </a:bodyPr>
          <a:lstStyle/>
          <a:p>
            <a:r>
              <a:rPr lang="en-US" b="1" dirty="0">
                <a:solidFill>
                  <a:schemeClr val="accent6">
                    <a:lumMod val="75000"/>
                  </a:schemeClr>
                </a:solidFill>
              </a:rPr>
              <a:t>* Construct a dataﬂow graph for training and analyze the</a:t>
            </a:r>
          </a:p>
          <a:p>
            <a:r>
              <a:rPr lang="en-US" b="1" dirty="0">
                <a:solidFill>
                  <a:schemeClr val="accent6">
                    <a:lumMod val="75000"/>
                  </a:schemeClr>
                </a:solidFill>
              </a:rPr>
              <a:t>computation to identify common </a:t>
            </a:r>
            <a:r>
              <a:rPr lang="en-US" b="1" dirty="0">
                <a:solidFill>
                  <a:srgbClr val="C00000"/>
                </a:solidFill>
              </a:rPr>
              <a:t>operator</a:t>
            </a:r>
            <a:r>
              <a:rPr lang="en-US" b="1" dirty="0">
                <a:solidFill>
                  <a:schemeClr val="accent6">
                    <a:lumMod val="75000"/>
                  </a:schemeClr>
                </a:solidFill>
              </a:rPr>
              <a:t> </a:t>
            </a:r>
            <a:r>
              <a:rPr lang="en-US" b="1" dirty="0">
                <a:solidFill>
                  <a:srgbClr val="C00000"/>
                </a:solidFill>
              </a:rPr>
              <a:t>classes</a:t>
            </a:r>
            <a:r>
              <a:rPr lang="en-US" b="1" dirty="0">
                <a:solidFill>
                  <a:schemeClr val="accent6">
                    <a:lumMod val="75000"/>
                  </a:schemeClr>
                </a:solidFill>
              </a:rPr>
              <a:t>.</a:t>
            </a:r>
          </a:p>
          <a:p>
            <a:r>
              <a:rPr lang="en-US" b="1" dirty="0">
                <a:solidFill>
                  <a:schemeClr val="accent5">
                    <a:lumMod val="75000"/>
                  </a:schemeClr>
                </a:solidFill>
              </a:rPr>
              <a:t>* Develop a generic recipe for optimizing training using dataﬂow analyses.</a:t>
            </a:r>
          </a:p>
          <a:p>
            <a:r>
              <a:rPr lang="en-US" b="1" dirty="0"/>
              <a:t>* Using the recipe, systematically explore performance of operators and the beneﬁts of different optimizations.</a:t>
            </a:r>
          </a:p>
        </p:txBody>
      </p:sp>
      <p:pic>
        <p:nvPicPr>
          <p:cNvPr id="3" name="Picture 2">
            <a:extLst>
              <a:ext uri="{FF2B5EF4-FFF2-40B4-BE49-F238E27FC236}">
                <a16:creationId xmlns:a16="http://schemas.microsoft.com/office/drawing/2014/main" id="{AE13EA43-A491-40FC-89E6-FA2C71FA8A5D}"/>
              </a:ext>
            </a:extLst>
          </p:cNvPr>
          <p:cNvPicPr>
            <a:picLocks noChangeAspect="1"/>
          </p:cNvPicPr>
          <p:nvPr/>
        </p:nvPicPr>
        <p:blipFill>
          <a:blip r:embed="rId3"/>
          <a:stretch>
            <a:fillRect/>
          </a:stretch>
        </p:blipFill>
        <p:spPr>
          <a:xfrm>
            <a:off x="6561996" y="1349334"/>
            <a:ext cx="4921550" cy="4055496"/>
          </a:xfrm>
          <a:prstGeom prst="rect">
            <a:avLst/>
          </a:prstGeom>
        </p:spPr>
      </p:pic>
      <p:pic>
        <p:nvPicPr>
          <p:cNvPr id="6" name="Picture 5">
            <a:extLst>
              <a:ext uri="{FF2B5EF4-FFF2-40B4-BE49-F238E27FC236}">
                <a16:creationId xmlns:a16="http://schemas.microsoft.com/office/drawing/2014/main" id="{51CB0F8D-2820-4CAD-BE3B-C99CEF405D73}"/>
              </a:ext>
            </a:extLst>
          </p:cNvPr>
          <p:cNvPicPr>
            <a:picLocks noChangeAspect="1"/>
          </p:cNvPicPr>
          <p:nvPr/>
        </p:nvPicPr>
        <p:blipFill>
          <a:blip r:embed="rId4"/>
          <a:stretch>
            <a:fillRect/>
          </a:stretch>
        </p:blipFill>
        <p:spPr>
          <a:xfrm>
            <a:off x="1065907" y="4970400"/>
            <a:ext cx="4196169" cy="1491807"/>
          </a:xfrm>
          <a:prstGeom prst="rect">
            <a:avLst/>
          </a:prstGeom>
        </p:spPr>
      </p:pic>
      <p:sp>
        <p:nvSpPr>
          <p:cNvPr id="25" name="TextBox 24">
            <a:extLst>
              <a:ext uri="{FF2B5EF4-FFF2-40B4-BE49-F238E27FC236}">
                <a16:creationId xmlns:a16="http://schemas.microsoft.com/office/drawing/2014/main" id="{648E358E-1B03-4404-9546-6939B9ABA3B0}"/>
              </a:ext>
            </a:extLst>
          </p:cNvPr>
          <p:cNvSpPr txBox="1"/>
          <p:nvPr/>
        </p:nvSpPr>
        <p:spPr>
          <a:xfrm>
            <a:off x="2806705" y="6488731"/>
            <a:ext cx="3272819" cy="276999"/>
          </a:xfrm>
          <a:prstGeom prst="rect">
            <a:avLst/>
          </a:prstGeom>
          <a:noFill/>
        </p:spPr>
        <p:txBody>
          <a:bodyPr wrap="square">
            <a:spAutoFit/>
          </a:bodyPr>
          <a:lstStyle/>
          <a:p>
            <a:r>
              <a:rPr lang="en-US" sz="1200" dirty="0"/>
              <a:t>* flop: ﬂoating point operations</a:t>
            </a:r>
          </a:p>
        </p:txBody>
      </p:sp>
      <p:sp>
        <p:nvSpPr>
          <p:cNvPr id="27" name="TextBox 26">
            <a:extLst>
              <a:ext uri="{FF2B5EF4-FFF2-40B4-BE49-F238E27FC236}">
                <a16:creationId xmlns:a16="http://schemas.microsoft.com/office/drawing/2014/main" id="{1C1BD628-2875-4C01-A6B5-8E8838015C1A}"/>
              </a:ext>
            </a:extLst>
          </p:cNvPr>
          <p:cNvSpPr txBox="1"/>
          <p:nvPr/>
        </p:nvSpPr>
        <p:spPr>
          <a:xfrm>
            <a:off x="293202" y="3356572"/>
            <a:ext cx="5962627" cy="1569660"/>
          </a:xfrm>
          <a:prstGeom prst="rect">
            <a:avLst/>
          </a:prstGeom>
          <a:noFill/>
        </p:spPr>
        <p:txBody>
          <a:bodyPr wrap="square">
            <a:spAutoFit/>
          </a:bodyPr>
          <a:lstStyle/>
          <a:p>
            <a:r>
              <a:rPr lang="fr-FR" sz="1600" b="1" dirty="0"/>
              <a:t>Tensor Contractions</a:t>
            </a:r>
            <a:r>
              <a:rPr lang="fr-FR" sz="1600" dirty="0"/>
              <a:t>: △ </a:t>
            </a:r>
            <a:r>
              <a:rPr lang="fr-FR" sz="1600" dirty="0" err="1"/>
              <a:t>These</a:t>
            </a:r>
            <a:r>
              <a:rPr lang="fr-FR" sz="1600" dirty="0"/>
              <a:t> are matrix-matrix multiplications (MMMs).</a:t>
            </a:r>
          </a:p>
          <a:p>
            <a:r>
              <a:rPr lang="en-US" sz="1600" b="1" dirty="0"/>
              <a:t>Statistical Normalizations</a:t>
            </a:r>
            <a:r>
              <a:rPr lang="en-US" sz="1600" dirty="0"/>
              <a:t>: ⬜ These are operators such as softmax and layer normalization</a:t>
            </a:r>
            <a:r>
              <a:rPr lang="fr-FR" sz="1600" dirty="0"/>
              <a:t>.</a:t>
            </a:r>
          </a:p>
          <a:p>
            <a:r>
              <a:rPr lang="en-US" sz="1600" b="1" dirty="0"/>
              <a:t>Element-wise Operators </a:t>
            </a:r>
            <a:r>
              <a:rPr lang="en-US" sz="1600" dirty="0"/>
              <a:t>○ These are the remaining operators: biases, dropout, activations, and residual connections.</a:t>
            </a:r>
            <a:endParaRPr lang="fr-FR" sz="1600" dirty="0"/>
          </a:p>
        </p:txBody>
      </p:sp>
      <p:sp>
        <p:nvSpPr>
          <p:cNvPr id="28" name="TextBox 27">
            <a:extLst>
              <a:ext uri="{FF2B5EF4-FFF2-40B4-BE49-F238E27FC236}">
                <a16:creationId xmlns:a16="http://schemas.microsoft.com/office/drawing/2014/main" id="{B4BCC2BB-14E4-467F-AB7F-1327C703EBFC}"/>
              </a:ext>
            </a:extLst>
          </p:cNvPr>
          <p:cNvSpPr txBox="1"/>
          <p:nvPr/>
        </p:nvSpPr>
        <p:spPr>
          <a:xfrm>
            <a:off x="6609880" y="5461756"/>
            <a:ext cx="5119586" cy="1015663"/>
          </a:xfrm>
          <a:prstGeom prst="rect">
            <a:avLst/>
          </a:prstGeom>
          <a:noFill/>
        </p:spPr>
        <p:txBody>
          <a:bodyPr wrap="square">
            <a:spAutoFit/>
          </a:bodyPr>
          <a:lstStyle/>
          <a:p>
            <a:r>
              <a:rPr lang="en-US" sz="1200" dirty="0"/>
              <a:t>Figure 1. Input code and </a:t>
            </a:r>
            <a:r>
              <a:rPr lang="en-US" sz="1200" b="1" dirty="0">
                <a:solidFill>
                  <a:schemeClr val="accent2">
                    <a:lumMod val="75000"/>
                  </a:schemeClr>
                </a:solidFill>
              </a:rPr>
              <a:t>stateful dataﬂow multigraph (SDFG) </a:t>
            </a:r>
            <a:r>
              <a:rPr lang="en-US" sz="1200" dirty="0"/>
              <a:t>for Multi-Head Attention. Throughout the paper, if not stated otherwise, the values are given for the following set of parameters: P = W = 64, H = 16, I = P ⋅ H = 1024, B = 8, J = K = 512. P/W: key/value projection size; H: # heads; I: embedding size; B: batch size; J/K: input/output sequence length.</a:t>
            </a:r>
          </a:p>
        </p:txBody>
      </p:sp>
      <p:sp>
        <p:nvSpPr>
          <p:cNvPr id="32" name="TextBox 31">
            <a:extLst>
              <a:ext uri="{FF2B5EF4-FFF2-40B4-BE49-F238E27FC236}">
                <a16:creationId xmlns:a16="http://schemas.microsoft.com/office/drawing/2014/main" id="{AE633E7B-5AF9-4A91-94E1-241752723357}"/>
              </a:ext>
            </a:extLst>
          </p:cNvPr>
          <p:cNvSpPr txBox="1"/>
          <p:nvPr/>
        </p:nvSpPr>
        <p:spPr>
          <a:xfrm>
            <a:off x="1807164" y="768483"/>
            <a:ext cx="3573286" cy="400110"/>
          </a:xfrm>
          <a:prstGeom prst="rect">
            <a:avLst/>
          </a:prstGeom>
          <a:noFill/>
        </p:spPr>
        <p:txBody>
          <a:bodyPr wrap="square">
            <a:spAutoFit/>
          </a:bodyPr>
          <a:lstStyle/>
          <a:p>
            <a:r>
              <a:rPr lang="en-US" sz="2000" b="1" dirty="0"/>
              <a:t>1. Optimizing transformers</a:t>
            </a:r>
          </a:p>
        </p:txBody>
      </p:sp>
      <p:sp>
        <p:nvSpPr>
          <p:cNvPr id="13" name="Rectangle: Rounded Corners 12">
            <a:extLst>
              <a:ext uri="{FF2B5EF4-FFF2-40B4-BE49-F238E27FC236}">
                <a16:creationId xmlns:a16="http://schemas.microsoft.com/office/drawing/2014/main" id="{DF7AE1F5-2528-4920-BFF2-2144B426C8CA}"/>
              </a:ext>
            </a:extLst>
          </p:cNvPr>
          <p:cNvSpPr/>
          <p:nvPr/>
        </p:nvSpPr>
        <p:spPr>
          <a:xfrm>
            <a:off x="7935375" y="1453170"/>
            <a:ext cx="1087396" cy="686530"/>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2A8D5B50-3503-491B-BE07-BFD94AC2A3AD}"/>
              </a:ext>
            </a:extLst>
          </p:cNvPr>
          <p:cNvSpPr/>
          <p:nvPr/>
        </p:nvSpPr>
        <p:spPr>
          <a:xfrm>
            <a:off x="268313" y="3053459"/>
            <a:ext cx="5962626" cy="3712271"/>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5572955C-0062-4FCB-8DA5-9180FF9BE50F}"/>
              </a:ext>
            </a:extLst>
          </p:cNvPr>
          <p:cNvSpPr/>
          <p:nvPr/>
        </p:nvSpPr>
        <p:spPr>
          <a:xfrm>
            <a:off x="6474941" y="1222735"/>
            <a:ext cx="5448746" cy="5408724"/>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Arrow: Down 34">
            <a:extLst>
              <a:ext uri="{FF2B5EF4-FFF2-40B4-BE49-F238E27FC236}">
                <a16:creationId xmlns:a16="http://schemas.microsoft.com/office/drawing/2014/main" id="{51752B77-A426-47B2-8913-52EAE3BDF3B8}"/>
              </a:ext>
            </a:extLst>
          </p:cNvPr>
          <p:cNvSpPr/>
          <p:nvPr/>
        </p:nvSpPr>
        <p:spPr>
          <a:xfrm rot="16200000">
            <a:off x="5903062" y="1557837"/>
            <a:ext cx="241069" cy="90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Bent Line 14">
            <a:extLst>
              <a:ext uri="{FF2B5EF4-FFF2-40B4-BE49-F238E27FC236}">
                <a16:creationId xmlns:a16="http://schemas.microsoft.com/office/drawing/2014/main" id="{B31A1AE0-623E-4A59-B521-0B116BE74488}"/>
              </a:ext>
            </a:extLst>
          </p:cNvPr>
          <p:cNvSpPr/>
          <p:nvPr/>
        </p:nvSpPr>
        <p:spPr>
          <a:xfrm>
            <a:off x="8773296" y="872466"/>
            <a:ext cx="1968845" cy="350270"/>
          </a:xfrm>
          <a:prstGeom prst="borderCallout2">
            <a:avLst>
              <a:gd name="adj1" fmla="val 18750"/>
              <a:gd name="adj2" fmla="val -8333"/>
              <a:gd name="adj3" fmla="val 18750"/>
              <a:gd name="adj4" fmla="val -16667"/>
              <a:gd name="adj5" fmla="val 156942"/>
              <a:gd name="adj6" fmla="val -18634"/>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rgbClr val="C00000"/>
                </a:solidFill>
              </a:rPr>
              <a:t>Operator classes</a:t>
            </a:r>
          </a:p>
        </p:txBody>
      </p:sp>
      <p:sp>
        <p:nvSpPr>
          <p:cNvPr id="37" name="Arrow: Down 36">
            <a:extLst>
              <a:ext uri="{FF2B5EF4-FFF2-40B4-BE49-F238E27FC236}">
                <a16:creationId xmlns:a16="http://schemas.microsoft.com/office/drawing/2014/main" id="{239DAA84-CF0D-4AD1-8405-2BECD93954E2}"/>
              </a:ext>
            </a:extLst>
          </p:cNvPr>
          <p:cNvSpPr/>
          <p:nvPr/>
        </p:nvSpPr>
        <p:spPr>
          <a:xfrm rot="20956218">
            <a:off x="274964" y="1701218"/>
            <a:ext cx="241069" cy="13832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283359" y="919997"/>
            <a:ext cx="1380686" cy="4485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p>
        </p:txBody>
      </p:sp>
      <p:sp>
        <p:nvSpPr>
          <p:cNvPr id="12" name="TextBox 11">
            <a:extLst>
              <a:ext uri="{FF2B5EF4-FFF2-40B4-BE49-F238E27FC236}">
                <a16:creationId xmlns:a16="http://schemas.microsoft.com/office/drawing/2014/main" id="{2F61B957-2DB4-478F-BC91-53C092843C54}"/>
              </a:ext>
            </a:extLst>
          </p:cNvPr>
          <p:cNvSpPr txBox="1"/>
          <p:nvPr/>
        </p:nvSpPr>
        <p:spPr>
          <a:xfrm>
            <a:off x="287295" y="1402802"/>
            <a:ext cx="5573334" cy="923330"/>
          </a:xfrm>
          <a:prstGeom prst="rect">
            <a:avLst/>
          </a:prstGeom>
          <a:noFill/>
        </p:spPr>
        <p:txBody>
          <a:bodyPr wrap="square">
            <a:spAutoFit/>
          </a:bodyPr>
          <a:lstStyle/>
          <a:p>
            <a:r>
              <a:rPr lang="en-US" dirty="0"/>
              <a:t>Fusion is a major opportunity for </a:t>
            </a:r>
            <a:r>
              <a:rPr lang="en-US" dirty="0">
                <a:solidFill>
                  <a:srgbClr val="C00000"/>
                </a:solidFill>
              </a:rPr>
              <a:t>promoting data reuse</a:t>
            </a:r>
            <a:r>
              <a:rPr lang="en-US" dirty="0"/>
              <a:t>. It puts </a:t>
            </a:r>
            <a:r>
              <a:rPr lang="en-US" dirty="0">
                <a:solidFill>
                  <a:srgbClr val="C00000"/>
                </a:solidFill>
              </a:rPr>
              <a:t>multiple operators together </a:t>
            </a:r>
            <a:r>
              <a:rPr lang="en-US" dirty="0"/>
              <a:t>to reuse the input/output data. </a:t>
            </a:r>
          </a:p>
        </p:txBody>
      </p:sp>
      <p:sp>
        <p:nvSpPr>
          <p:cNvPr id="14" name="TextBox 13">
            <a:extLst>
              <a:ext uri="{FF2B5EF4-FFF2-40B4-BE49-F238E27FC236}">
                <a16:creationId xmlns:a16="http://schemas.microsoft.com/office/drawing/2014/main" id="{36336DF4-1621-4B41-BBE8-974EE1BFA091}"/>
              </a:ext>
            </a:extLst>
          </p:cNvPr>
          <p:cNvSpPr txBox="1"/>
          <p:nvPr/>
        </p:nvSpPr>
        <p:spPr>
          <a:xfrm>
            <a:off x="5972433" y="956831"/>
            <a:ext cx="6033166" cy="923330"/>
          </a:xfrm>
          <a:prstGeom prst="rect">
            <a:avLst/>
          </a:prstGeom>
          <a:noFill/>
        </p:spPr>
        <p:txBody>
          <a:bodyPr wrap="square">
            <a:spAutoFit/>
          </a:bodyPr>
          <a:lstStyle/>
          <a:p>
            <a:r>
              <a:rPr lang="en-US" b="1" dirty="0"/>
              <a:t>Step 1:</a:t>
            </a:r>
            <a:r>
              <a:rPr lang="en-US" dirty="0"/>
              <a:t> two operators can be fused if their iteration space implementations are compatible: they are either the same or the only difference is that one operator performs a reduction.</a:t>
            </a:r>
          </a:p>
        </p:txBody>
      </p:sp>
      <p:sp>
        <p:nvSpPr>
          <p:cNvPr id="16" name="TextBox 15">
            <a:extLst>
              <a:ext uri="{FF2B5EF4-FFF2-40B4-BE49-F238E27FC236}">
                <a16:creationId xmlns:a16="http://schemas.microsoft.com/office/drawing/2014/main" id="{92A2E5FF-C6E2-4845-9DB3-A3B385EAF5C5}"/>
              </a:ext>
            </a:extLst>
          </p:cNvPr>
          <p:cNvSpPr txBox="1"/>
          <p:nvPr/>
        </p:nvSpPr>
        <p:spPr>
          <a:xfrm>
            <a:off x="4388650" y="2330546"/>
            <a:ext cx="1515407" cy="3693319"/>
          </a:xfrm>
          <a:prstGeom prst="rect">
            <a:avLst/>
          </a:prstGeom>
          <a:noFill/>
        </p:spPr>
        <p:txBody>
          <a:bodyPr wrap="square">
            <a:spAutoFit/>
          </a:bodyPr>
          <a:lstStyle/>
          <a:p>
            <a:r>
              <a:rPr lang="en-US" b="1" dirty="0"/>
              <a:t>Fusion</a:t>
            </a:r>
            <a:r>
              <a:rPr lang="en-US" dirty="0"/>
              <a:t> consists of two steps: </a:t>
            </a:r>
            <a:r>
              <a:rPr lang="en-US" b="1" dirty="0"/>
              <a:t>step 1</a:t>
            </a:r>
            <a:r>
              <a:rPr lang="en-US" dirty="0"/>
              <a:t>. </a:t>
            </a:r>
            <a:r>
              <a:rPr lang="en-US" dirty="0">
                <a:solidFill>
                  <a:srgbClr val="C00000"/>
                </a:solidFill>
              </a:rPr>
              <a:t>detecting</a:t>
            </a:r>
            <a:r>
              <a:rPr lang="en-US" dirty="0"/>
              <a:t> which operations can be fused, </a:t>
            </a:r>
            <a:r>
              <a:rPr lang="en-US" b="1" dirty="0"/>
              <a:t>step 2.</a:t>
            </a:r>
            <a:r>
              <a:rPr lang="en-US" dirty="0"/>
              <a:t> </a:t>
            </a:r>
            <a:r>
              <a:rPr lang="en-US" dirty="0">
                <a:solidFill>
                  <a:srgbClr val="C00000"/>
                </a:solidFill>
              </a:rPr>
              <a:t>deciding</a:t>
            </a:r>
            <a:r>
              <a:rPr lang="en-US" dirty="0"/>
              <a:t> whether it is beneﬁcial to fuse them.</a:t>
            </a:r>
          </a:p>
        </p:txBody>
      </p:sp>
      <p:sp>
        <p:nvSpPr>
          <p:cNvPr id="18" name="TextBox 17">
            <a:extLst>
              <a:ext uri="{FF2B5EF4-FFF2-40B4-BE49-F238E27FC236}">
                <a16:creationId xmlns:a16="http://schemas.microsoft.com/office/drawing/2014/main" id="{6F136FF4-F800-45E4-B5A7-A1F3F16B0F1C}"/>
              </a:ext>
            </a:extLst>
          </p:cNvPr>
          <p:cNvSpPr txBox="1"/>
          <p:nvPr/>
        </p:nvSpPr>
        <p:spPr>
          <a:xfrm>
            <a:off x="6017742" y="1880161"/>
            <a:ext cx="6099661" cy="1200329"/>
          </a:xfrm>
          <a:prstGeom prst="rect">
            <a:avLst/>
          </a:prstGeom>
          <a:noFill/>
        </p:spPr>
        <p:txBody>
          <a:bodyPr wrap="square">
            <a:spAutoFit/>
          </a:bodyPr>
          <a:lstStyle/>
          <a:p>
            <a:r>
              <a:rPr lang="en-US" b="1" dirty="0"/>
              <a:t>Step2: </a:t>
            </a:r>
            <a:r>
              <a:rPr lang="en-US" dirty="0"/>
              <a:t>When a fusion opportunity is detected, decide: 1, if fewer kernel launches by merging iteration spaces; 2, if less data movement by avoiding loads and stores between operators.</a:t>
            </a:r>
          </a:p>
        </p:txBody>
      </p:sp>
      <p:pic>
        <p:nvPicPr>
          <p:cNvPr id="7" name="Picture 6">
            <a:extLst>
              <a:ext uri="{FF2B5EF4-FFF2-40B4-BE49-F238E27FC236}">
                <a16:creationId xmlns:a16="http://schemas.microsoft.com/office/drawing/2014/main" id="{0B6DB01F-4078-4662-A915-0F8D2FA392F4}"/>
              </a:ext>
            </a:extLst>
          </p:cNvPr>
          <p:cNvPicPr>
            <a:picLocks noChangeAspect="1"/>
          </p:cNvPicPr>
          <p:nvPr/>
        </p:nvPicPr>
        <p:blipFill>
          <a:blip r:embed="rId3"/>
          <a:stretch>
            <a:fillRect/>
          </a:stretch>
        </p:blipFill>
        <p:spPr>
          <a:xfrm>
            <a:off x="248484" y="2360436"/>
            <a:ext cx="4153067" cy="4032173"/>
          </a:xfrm>
          <a:prstGeom prst="rect">
            <a:avLst/>
          </a:prstGeom>
        </p:spPr>
      </p:pic>
      <p:sp>
        <p:nvSpPr>
          <p:cNvPr id="22" name="TextBox 21">
            <a:extLst>
              <a:ext uri="{FF2B5EF4-FFF2-40B4-BE49-F238E27FC236}">
                <a16:creationId xmlns:a16="http://schemas.microsoft.com/office/drawing/2014/main" id="{86AB1830-31AF-4A07-8032-65335FF766D0}"/>
              </a:ext>
            </a:extLst>
          </p:cNvPr>
          <p:cNvSpPr txBox="1"/>
          <p:nvPr/>
        </p:nvSpPr>
        <p:spPr>
          <a:xfrm>
            <a:off x="6061170" y="3048655"/>
            <a:ext cx="5801316" cy="1754326"/>
          </a:xfrm>
          <a:prstGeom prst="rect">
            <a:avLst/>
          </a:prstGeom>
          <a:noFill/>
        </p:spPr>
        <p:txBody>
          <a:bodyPr wrap="square">
            <a:spAutoFit/>
          </a:bodyPr>
          <a:lstStyle/>
          <a:p>
            <a:pPr marL="285750" indent="-285750">
              <a:buFont typeface="Arial" panose="020B0604020202020204" pitchFamily="34" charset="0"/>
              <a:buChar char="•"/>
            </a:pPr>
            <a:r>
              <a:rPr lang="en-US" dirty="0"/>
              <a:t>Perform fusion using the SDFG, two adjacent operators are fused until either a reduction dimension or iteration space changes.</a:t>
            </a:r>
          </a:p>
          <a:p>
            <a:pPr marL="285750" indent="-285750">
              <a:buFont typeface="Arial" panose="020B0604020202020204" pitchFamily="34" charset="0"/>
              <a:buChar char="•"/>
            </a:pPr>
            <a:r>
              <a:rPr lang="en-US" dirty="0"/>
              <a:t>Each fused operator is implemented as a CUDA kernel specialized for a speciﬁc data layout.</a:t>
            </a:r>
          </a:p>
          <a:p>
            <a:endParaRPr lang="en-US" dirty="0"/>
          </a:p>
        </p:txBody>
      </p:sp>
      <p:pic>
        <p:nvPicPr>
          <p:cNvPr id="15" name="Picture 14">
            <a:extLst>
              <a:ext uri="{FF2B5EF4-FFF2-40B4-BE49-F238E27FC236}">
                <a16:creationId xmlns:a16="http://schemas.microsoft.com/office/drawing/2014/main" id="{8681F09B-555E-4E24-91A9-1E5A65D23542}"/>
              </a:ext>
            </a:extLst>
          </p:cNvPr>
          <p:cNvPicPr>
            <a:picLocks noChangeAspect="1"/>
          </p:cNvPicPr>
          <p:nvPr/>
        </p:nvPicPr>
        <p:blipFill>
          <a:blip r:embed="rId4"/>
          <a:stretch>
            <a:fillRect/>
          </a:stretch>
        </p:blipFill>
        <p:spPr>
          <a:xfrm>
            <a:off x="6279948" y="4248984"/>
            <a:ext cx="4523537" cy="2292234"/>
          </a:xfrm>
          <a:prstGeom prst="rect">
            <a:avLst/>
          </a:prstGeom>
        </p:spPr>
      </p:pic>
      <p:sp>
        <p:nvSpPr>
          <p:cNvPr id="32" name="TextBox 31">
            <a:extLst>
              <a:ext uri="{FF2B5EF4-FFF2-40B4-BE49-F238E27FC236}">
                <a16:creationId xmlns:a16="http://schemas.microsoft.com/office/drawing/2014/main" id="{BC8D4429-15B4-42A3-8C15-23218FD56F4A}"/>
              </a:ext>
            </a:extLst>
          </p:cNvPr>
          <p:cNvSpPr txBox="1"/>
          <p:nvPr/>
        </p:nvSpPr>
        <p:spPr>
          <a:xfrm>
            <a:off x="1864130" y="972010"/>
            <a:ext cx="1274486" cy="400110"/>
          </a:xfrm>
          <a:prstGeom prst="rect">
            <a:avLst/>
          </a:prstGeom>
          <a:noFill/>
        </p:spPr>
        <p:txBody>
          <a:bodyPr wrap="square">
            <a:spAutoFit/>
          </a:bodyPr>
          <a:lstStyle/>
          <a:p>
            <a:r>
              <a:rPr lang="en-US" sz="2000" b="1" dirty="0"/>
              <a:t>2. Fusion</a:t>
            </a:r>
          </a:p>
        </p:txBody>
      </p:sp>
      <p:sp>
        <p:nvSpPr>
          <p:cNvPr id="33" name="Rectangle 32">
            <a:extLst>
              <a:ext uri="{FF2B5EF4-FFF2-40B4-BE49-F238E27FC236}">
                <a16:creationId xmlns:a16="http://schemas.microsoft.com/office/drawing/2014/main" id="{E1D12C84-F0E2-4B49-B7CD-08B3C10BB5FD}"/>
              </a:ext>
            </a:extLst>
          </p:cNvPr>
          <p:cNvSpPr/>
          <p:nvPr/>
        </p:nvSpPr>
        <p:spPr>
          <a:xfrm>
            <a:off x="6081155" y="3080490"/>
            <a:ext cx="5575386" cy="353074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514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283359" y="919997"/>
            <a:ext cx="1380686" cy="4485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p>
        </p:txBody>
      </p:sp>
      <p:sp>
        <p:nvSpPr>
          <p:cNvPr id="12" name="TextBox 11">
            <a:extLst>
              <a:ext uri="{FF2B5EF4-FFF2-40B4-BE49-F238E27FC236}">
                <a16:creationId xmlns:a16="http://schemas.microsoft.com/office/drawing/2014/main" id="{2F61B957-2DB4-478F-BC91-53C092843C54}"/>
              </a:ext>
            </a:extLst>
          </p:cNvPr>
          <p:cNvSpPr txBox="1"/>
          <p:nvPr/>
        </p:nvSpPr>
        <p:spPr>
          <a:xfrm>
            <a:off x="6486346" y="1081694"/>
            <a:ext cx="5627955" cy="1754326"/>
          </a:xfrm>
          <a:prstGeom prst="rect">
            <a:avLst/>
          </a:prstGeom>
          <a:noFill/>
        </p:spPr>
        <p:txBody>
          <a:bodyPr wrap="square">
            <a:spAutoFit/>
          </a:bodyPr>
          <a:lstStyle/>
          <a:p>
            <a:r>
              <a:rPr lang="en-US" b="1" dirty="0"/>
              <a:t>Step 1:</a:t>
            </a:r>
            <a:r>
              <a:rPr lang="en-US" dirty="0"/>
              <a:t> </a:t>
            </a:r>
            <a:r>
              <a:rPr lang="en-US" dirty="0">
                <a:solidFill>
                  <a:srgbClr val="C00000"/>
                </a:solidFill>
              </a:rPr>
              <a:t>detecting</a:t>
            </a:r>
            <a:r>
              <a:rPr lang="en-US" dirty="0"/>
              <a:t> which operations can be fused. </a:t>
            </a:r>
          </a:p>
          <a:p>
            <a:r>
              <a:rPr lang="en-US" dirty="0"/>
              <a:t>As shown here, “Ddrop2” and “drop2mask” are processed with operator “mul” (multiplication) in size “bju” ; the result of “mul” will be processed with “lin1” by backward activation. These two operators are elementwise and have the same size “bju”, so they can be fused. </a:t>
            </a:r>
          </a:p>
        </p:txBody>
      </p:sp>
      <p:sp>
        <p:nvSpPr>
          <p:cNvPr id="18" name="TextBox 17">
            <a:extLst>
              <a:ext uri="{FF2B5EF4-FFF2-40B4-BE49-F238E27FC236}">
                <a16:creationId xmlns:a16="http://schemas.microsoft.com/office/drawing/2014/main" id="{6F136FF4-F800-45E4-B5A7-A1F3F16B0F1C}"/>
              </a:ext>
            </a:extLst>
          </p:cNvPr>
          <p:cNvSpPr txBox="1"/>
          <p:nvPr/>
        </p:nvSpPr>
        <p:spPr>
          <a:xfrm>
            <a:off x="6483445" y="5369655"/>
            <a:ext cx="5488678" cy="923330"/>
          </a:xfrm>
          <a:prstGeom prst="rect">
            <a:avLst/>
          </a:prstGeom>
          <a:noFill/>
        </p:spPr>
        <p:txBody>
          <a:bodyPr wrap="square">
            <a:spAutoFit/>
          </a:bodyPr>
          <a:lstStyle/>
          <a:p>
            <a:r>
              <a:rPr lang="en-US" b="1" dirty="0"/>
              <a:t>Step2: </a:t>
            </a:r>
            <a:r>
              <a:rPr lang="en-US" dirty="0">
                <a:solidFill>
                  <a:srgbClr val="C00000"/>
                </a:solidFill>
              </a:rPr>
              <a:t>deciding</a:t>
            </a:r>
            <a:r>
              <a:rPr lang="en-US" dirty="0"/>
              <a:t> whether it is beneﬁcial to fuse them. After fusion, less data movement by avoiding loads and stores between operators.</a:t>
            </a:r>
          </a:p>
        </p:txBody>
      </p:sp>
      <p:sp>
        <p:nvSpPr>
          <p:cNvPr id="32" name="TextBox 31">
            <a:extLst>
              <a:ext uri="{FF2B5EF4-FFF2-40B4-BE49-F238E27FC236}">
                <a16:creationId xmlns:a16="http://schemas.microsoft.com/office/drawing/2014/main" id="{BC8D4429-15B4-42A3-8C15-23218FD56F4A}"/>
              </a:ext>
            </a:extLst>
          </p:cNvPr>
          <p:cNvSpPr txBox="1"/>
          <p:nvPr/>
        </p:nvSpPr>
        <p:spPr>
          <a:xfrm>
            <a:off x="1864130" y="972010"/>
            <a:ext cx="1809946" cy="400110"/>
          </a:xfrm>
          <a:prstGeom prst="rect">
            <a:avLst/>
          </a:prstGeom>
          <a:noFill/>
        </p:spPr>
        <p:txBody>
          <a:bodyPr wrap="square">
            <a:spAutoFit/>
          </a:bodyPr>
          <a:lstStyle/>
          <a:p>
            <a:r>
              <a:rPr lang="en-US" sz="2000" b="1" dirty="0"/>
              <a:t>2. Fusion </a:t>
            </a:r>
          </a:p>
        </p:txBody>
      </p:sp>
      <p:grpSp>
        <p:nvGrpSpPr>
          <p:cNvPr id="27" name="Group 26">
            <a:extLst>
              <a:ext uri="{FF2B5EF4-FFF2-40B4-BE49-F238E27FC236}">
                <a16:creationId xmlns:a16="http://schemas.microsoft.com/office/drawing/2014/main" id="{63D47A0D-9BD2-4159-A302-AF9FFC98E106}"/>
              </a:ext>
            </a:extLst>
          </p:cNvPr>
          <p:cNvGrpSpPr/>
          <p:nvPr/>
        </p:nvGrpSpPr>
        <p:grpSpPr>
          <a:xfrm>
            <a:off x="7289444" y="2808283"/>
            <a:ext cx="4274966" cy="2615337"/>
            <a:chOff x="-1" y="2656878"/>
            <a:chExt cx="4274966" cy="2615337"/>
          </a:xfrm>
        </p:grpSpPr>
        <p:pic>
          <p:nvPicPr>
            <p:cNvPr id="3" name="Picture 2">
              <a:extLst>
                <a:ext uri="{FF2B5EF4-FFF2-40B4-BE49-F238E27FC236}">
                  <a16:creationId xmlns:a16="http://schemas.microsoft.com/office/drawing/2014/main" id="{C8724F46-D231-4276-BAD6-11BD0F2F6598}"/>
                </a:ext>
              </a:extLst>
            </p:cNvPr>
            <p:cNvPicPr>
              <a:picLocks noChangeAspect="1"/>
            </p:cNvPicPr>
            <p:nvPr/>
          </p:nvPicPr>
          <p:blipFill>
            <a:blip r:embed="rId3"/>
            <a:stretch>
              <a:fillRect/>
            </a:stretch>
          </p:blipFill>
          <p:spPr>
            <a:xfrm>
              <a:off x="847016" y="2656878"/>
              <a:ext cx="2563887" cy="2615337"/>
            </a:xfrm>
            <a:prstGeom prst="rect">
              <a:avLst/>
            </a:prstGeom>
          </p:spPr>
        </p:pic>
        <p:sp>
          <p:nvSpPr>
            <p:cNvPr id="4" name="Oval 3">
              <a:extLst>
                <a:ext uri="{FF2B5EF4-FFF2-40B4-BE49-F238E27FC236}">
                  <a16:creationId xmlns:a16="http://schemas.microsoft.com/office/drawing/2014/main" id="{0F1A7211-BCE0-4FF5-BD57-F882C9EAA110}"/>
                </a:ext>
              </a:extLst>
            </p:cNvPr>
            <p:cNvSpPr/>
            <p:nvPr/>
          </p:nvSpPr>
          <p:spPr>
            <a:xfrm>
              <a:off x="906162" y="3229233"/>
              <a:ext cx="304800" cy="280086"/>
            </a:xfrm>
            <a:prstGeom prst="ellipse">
              <a:avLst/>
            </a:prstGeom>
            <a:noFill/>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B36945C4-D84B-4512-8FCA-D72294542580}"/>
                </a:ext>
              </a:extLst>
            </p:cNvPr>
            <p:cNvSpPr txBox="1"/>
            <p:nvPr/>
          </p:nvSpPr>
          <p:spPr>
            <a:xfrm>
              <a:off x="-1" y="3897008"/>
              <a:ext cx="1491049" cy="646331"/>
            </a:xfrm>
            <a:prstGeom prst="rect">
              <a:avLst/>
            </a:prstGeom>
            <a:noFill/>
          </p:spPr>
          <p:txBody>
            <a:bodyPr wrap="square" rtlCol="0">
              <a:spAutoFit/>
            </a:bodyPr>
            <a:lstStyle/>
            <a:p>
              <a:r>
                <a:rPr lang="en-US" b="1" dirty="0">
                  <a:solidFill>
                    <a:schemeClr val="accent6">
                      <a:lumMod val="75000"/>
                    </a:schemeClr>
                  </a:solidFill>
                </a:rPr>
                <a:t>Elementwise</a:t>
              </a:r>
            </a:p>
            <a:p>
              <a:r>
                <a:rPr lang="en-US" b="1" dirty="0">
                  <a:solidFill>
                    <a:schemeClr val="accent6">
                      <a:lumMod val="75000"/>
                    </a:schemeClr>
                  </a:solidFill>
                </a:rPr>
                <a:t>operator</a:t>
              </a:r>
            </a:p>
          </p:txBody>
        </p:sp>
        <p:sp>
          <p:nvSpPr>
            <p:cNvPr id="19" name="Oval 18">
              <a:extLst>
                <a:ext uri="{FF2B5EF4-FFF2-40B4-BE49-F238E27FC236}">
                  <a16:creationId xmlns:a16="http://schemas.microsoft.com/office/drawing/2014/main" id="{30982A84-BE14-4933-BF61-350A0529C49C}"/>
                </a:ext>
              </a:extLst>
            </p:cNvPr>
            <p:cNvSpPr/>
            <p:nvPr/>
          </p:nvSpPr>
          <p:spPr>
            <a:xfrm>
              <a:off x="1122042" y="4469363"/>
              <a:ext cx="304800" cy="280086"/>
            </a:xfrm>
            <a:prstGeom prst="ellipse">
              <a:avLst/>
            </a:prstGeom>
            <a:noFill/>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5B1C054-F624-48E3-BA30-344A3D382222}"/>
                </a:ext>
              </a:extLst>
            </p:cNvPr>
            <p:cNvCxnSpPr>
              <a:stCxn id="4" idx="3"/>
              <a:endCxn id="6" idx="0"/>
            </p:cNvCxnSpPr>
            <p:nvPr/>
          </p:nvCxnSpPr>
          <p:spPr>
            <a:xfrm flipH="1">
              <a:off x="745524" y="3468301"/>
              <a:ext cx="205275" cy="4287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66602661-0CB0-41EC-B8A9-A80E073EC7CF}"/>
                </a:ext>
              </a:extLst>
            </p:cNvPr>
            <p:cNvCxnSpPr>
              <a:stCxn id="19" idx="1"/>
            </p:cNvCxnSpPr>
            <p:nvPr/>
          </p:nvCxnSpPr>
          <p:spPr>
            <a:xfrm flipH="1" flipV="1">
              <a:off x="988541" y="4391631"/>
              <a:ext cx="178138" cy="1187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Oval 22">
              <a:extLst>
                <a:ext uri="{FF2B5EF4-FFF2-40B4-BE49-F238E27FC236}">
                  <a16:creationId xmlns:a16="http://schemas.microsoft.com/office/drawing/2014/main" id="{1BFA3103-60EF-43BA-B42D-06F527CAE347}"/>
                </a:ext>
              </a:extLst>
            </p:cNvPr>
            <p:cNvSpPr/>
            <p:nvPr/>
          </p:nvSpPr>
          <p:spPr>
            <a:xfrm>
              <a:off x="1511644" y="3107725"/>
              <a:ext cx="416901" cy="360576"/>
            </a:xfrm>
            <a:prstGeom prst="ellipse">
              <a:avLst/>
            </a:prstGeom>
            <a:noFill/>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E08E9455-FE20-411B-B6EB-69D240E494A8}"/>
                </a:ext>
              </a:extLst>
            </p:cNvPr>
            <p:cNvSpPr/>
            <p:nvPr/>
          </p:nvSpPr>
          <p:spPr>
            <a:xfrm>
              <a:off x="2582563" y="4363051"/>
              <a:ext cx="416901" cy="360576"/>
            </a:xfrm>
            <a:prstGeom prst="ellipse">
              <a:avLst/>
            </a:prstGeom>
            <a:noFill/>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867D43B6-E55F-4858-BF4C-C07391D367B6}"/>
                </a:ext>
              </a:extLst>
            </p:cNvPr>
            <p:cNvSpPr txBox="1"/>
            <p:nvPr/>
          </p:nvSpPr>
          <p:spPr>
            <a:xfrm>
              <a:off x="3073962" y="3186153"/>
              <a:ext cx="1201003" cy="369332"/>
            </a:xfrm>
            <a:prstGeom prst="rect">
              <a:avLst/>
            </a:prstGeom>
            <a:noFill/>
          </p:spPr>
          <p:txBody>
            <a:bodyPr wrap="square" rtlCol="0">
              <a:spAutoFit/>
            </a:bodyPr>
            <a:lstStyle/>
            <a:p>
              <a:r>
                <a:rPr lang="en-US" b="1" dirty="0">
                  <a:solidFill>
                    <a:schemeClr val="accent6">
                      <a:lumMod val="75000"/>
                    </a:schemeClr>
                  </a:solidFill>
                </a:rPr>
                <a:t>Same size</a:t>
              </a:r>
            </a:p>
          </p:txBody>
        </p:sp>
        <p:cxnSp>
          <p:nvCxnSpPr>
            <p:cNvPr id="17" name="Straight Arrow Connector 16">
              <a:extLst>
                <a:ext uri="{FF2B5EF4-FFF2-40B4-BE49-F238E27FC236}">
                  <a16:creationId xmlns:a16="http://schemas.microsoft.com/office/drawing/2014/main" id="{6BFDE03C-1692-4623-AF1D-B603522F4941}"/>
                </a:ext>
              </a:extLst>
            </p:cNvPr>
            <p:cNvCxnSpPr>
              <a:stCxn id="23" idx="6"/>
            </p:cNvCxnSpPr>
            <p:nvPr/>
          </p:nvCxnSpPr>
          <p:spPr>
            <a:xfrm>
              <a:off x="1928545" y="3288013"/>
              <a:ext cx="1070919" cy="730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32B1EDBA-DE35-4EF7-8179-6C3D7D0878DA}"/>
                </a:ext>
              </a:extLst>
            </p:cNvPr>
            <p:cNvCxnSpPr>
              <a:stCxn id="25" idx="7"/>
              <a:endCxn id="26" idx="2"/>
            </p:cNvCxnSpPr>
            <p:nvPr/>
          </p:nvCxnSpPr>
          <p:spPr>
            <a:xfrm flipV="1">
              <a:off x="2938410" y="3555485"/>
              <a:ext cx="736054" cy="8603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34" name="TextBox 33">
            <a:extLst>
              <a:ext uri="{FF2B5EF4-FFF2-40B4-BE49-F238E27FC236}">
                <a16:creationId xmlns:a16="http://schemas.microsoft.com/office/drawing/2014/main" id="{82A7E02B-1B7D-456E-A9F2-D49882E6038E}"/>
              </a:ext>
            </a:extLst>
          </p:cNvPr>
          <p:cNvSpPr txBox="1"/>
          <p:nvPr/>
        </p:nvSpPr>
        <p:spPr>
          <a:xfrm>
            <a:off x="305907" y="2361910"/>
            <a:ext cx="5558552" cy="369332"/>
          </a:xfrm>
          <a:prstGeom prst="rect">
            <a:avLst/>
          </a:prstGeom>
          <a:noFill/>
        </p:spPr>
        <p:txBody>
          <a:bodyPr wrap="square">
            <a:spAutoFit/>
          </a:bodyPr>
          <a:lstStyle/>
          <a:p>
            <a:r>
              <a:rPr lang="en-US" b="1" dirty="0"/>
              <a:t>Example</a:t>
            </a:r>
            <a:r>
              <a:rPr lang="en-US" dirty="0"/>
              <a:t>: fusion of a Convolution and a Relu activation.</a:t>
            </a:r>
          </a:p>
        </p:txBody>
      </p:sp>
      <p:sp>
        <p:nvSpPr>
          <p:cNvPr id="35" name="TextBox 34">
            <a:extLst>
              <a:ext uri="{FF2B5EF4-FFF2-40B4-BE49-F238E27FC236}">
                <a16:creationId xmlns:a16="http://schemas.microsoft.com/office/drawing/2014/main" id="{AF10E940-A569-47BD-A376-344BC196D0F6}"/>
              </a:ext>
            </a:extLst>
          </p:cNvPr>
          <p:cNvSpPr txBox="1"/>
          <p:nvPr/>
        </p:nvSpPr>
        <p:spPr>
          <a:xfrm>
            <a:off x="282073" y="1444973"/>
            <a:ext cx="6151844" cy="923330"/>
          </a:xfrm>
          <a:prstGeom prst="rect">
            <a:avLst/>
          </a:prstGeom>
          <a:noFill/>
        </p:spPr>
        <p:txBody>
          <a:bodyPr wrap="square">
            <a:spAutoFit/>
          </a:bodyPr>
          <a:lstStyle/>
          <a:p>
            <a:r>
              <a:rPr lang="en-US" b="1" dirty="0"/>
              <a:t>Definition</a:t>
            </a:r>
            <a:r>
              <a:rPr lang="en-US" dirty="0"/>
              <a:t>: </a:t>
            </a:r>
            <a:r>
              <a:rPr lang="en-US" b="1" dirty="0">
                <a:solidFill>
                  <a:srgbClr val="C00000"/>
                </a:solidFill>
              </a:rPr>
              <a:t>Operator fusion </a:t>
            </a:r>
            <a:r>
              <a:rPr lang="en-US" dirty="0"/>
              <a:t>is a way to improve performance by merging one operator into a different operator so that they are executed together without requiring a roundtrip to memory.[6]</a:t>
            </a:r>
          </a:p>
        </p:txBody>
      </p:sp>
      <p:sp>
        <p:nvSpPr>
          <p:cNvPr id="37" name="TextBox 36">
            <a:extLst>
              <a:ext uri="{FF2B5EF4-FFF2-40B4-BE49-F238E27FC236}">
                <a16:creationId xmlns:a16="http://schemas.microsoft.com/office/drawing/2014/main" id="{CF1D635F-666C-481C-9FA3-421D002CFA30}"/>
              </a:ext>
            </a:extLst>
          </p:cNvPr>
          <p:cNvSpPr txBox="1"/>
          <p:nvPr/>
        </p:nvSpPr>
        <p:spPr>
          <a:xfrm>
            <a:off x="6412870" y="6213143"/>
            <a:ext cx="5495812" cy="600164"/>
          </a:xfrm>
          <a:prstGeom prst="rect">
            <a:avLst/>
          </a:prstGeom>
          <a:noFill/>
        </p:spPr>
        <p:txBody>
          <a:bodyPr wrap="square">
            <a:spAutoFit/>
          </a:bodyPr>
          <a:lstStyle/>
          <a:p>
            <a:r>
              <a:rPr lang="en-US" sz="1100" dirty="0"/>
              <a:t>[6] </a:t>
            </a:r>
            <a:r>
              <a:rPr lang="en-US" sz="1100" dirty="0">
                <a:hlinkClick r:id="rId4"/>
              </a:rPr>
              <a:t>https://learn.microsoft.com/en-us/windows/ai/directml/dml-fused-activations</a:t>
            </a:r>
            <a:endParaRPr lang="en-US" sz="1100" dirty="0"/>
          </a:p>
          <a:p>
            <a:r>
              <a:rPr lang="en-US" sz="1100" dirty="0"/>
              <a:t>[7] </a:t>
            </a:r>
            <a:r>
              <a:rPr lang="en-US" sz="1100" dirty="0">
                <a:hlinkClick r:id="rId5"/>
              </a:rPr>
              <a:t>https://www.superdatascience.com/blogs/convolutional-neural-networks-cnn-step-1b-relu-layer</a:t>
            </a:r>
            <a:endParaRPr lang="en-US" sz="1100" dirty="0"/>
          </a:p>
        </p:txBody>
      </p:sp>
      <p:grpSp>
        <p:nvGrpSpPr>
          <p:cNvPr id="72" name="Group 71">
            <a:extLst>
              <a:ext uri="{FF2B5EF4-FFF2-40B4-BE49-F238E27FC236}">
                <a16:creationId xmlns:a16="http://schemas.microsoft.com/office/drawing/2014/main" id="{199818F2-B028-497E-9361-E04C2F89F4E5}"/>
              </a:ext>
            </a:extLst>
          </p:cNvPr>
          <p:cNvGrpSpPr/>
          <p:nvPr/>
        </p:nvGrpSpPr>
        <p:grpSpPr>
          <a:xfrm>
            <a:off x="627590" y="2820750"/>
            <a:ext cx="4799085" cy="1579507"/>
            <a:chOff x="383208" y="3629119"/>
            <a:chExt cx="4799085" cy="1579507"/>
          </a:xfrm>
        </p:grpSpPr>
        <p:pic>
          <p:nvPicPr>
            <p:cNvPr id="40" name="Picture 39">
              <a:extLst>
                <a:ext uri="{FF2B5EF4-FFF2-40B4-BE49-F238E27FC236}">
                  <a16:creationId xmlns:a16="http://schemas.microsoft.com/office/drawing/2014/main" id="{D708ED41-722F-47D8-BE07-4549F8FDBBD4}"/>
                </a:ext>
              </a:extLst>
            </p:cNvPr>
            <p:cNvPicPr>
              <a:picLocks noChangeAspect="1"/>
            </p:cNvPicPr>
            <p:nvPr/>
          </p:nvPicPr>
          <p:blipFill>
            <a:blip r:embed="rId6"/>
            <a:stretch>
              <a:fillRect/>
            </a:stretch>
          </p:blipFill>
          <p:spPr>
            <a:xfrm>
              <a:off x="383208" y="3751301"/>
              <a:ext cx="4657725" cy="1457325"/>
            </a:xfrm>
            <a:prstGeom prst="rect">
              <a:avLst/>
            </a:prstGeom>
          </p:spPr>
        </p:pic>
        <p:sp>
          <p:nvSpPr>
            <p:cNvPr id="38" name="Rectangle 37">
              <a:extLst>
                <a:ext uri="{FF2B5EF4-FFF2-40B4-BE49-F238E27FC236}">
                  <a16:creationId xmlns:a16="http://schemas.microsoft.com/office/drawing/2014/main" id="{200E0739-5FF2-4381-B3F2-C2971D6365B8}"/>
                </a:ext>
              </a:extLst>
            </p:cNvPr>
            <p:cNvSpPr/>
            <p:nvPr/>
          </p:nvSpPr>
          <p:spPr>
            <a:xfrm>
              <a:off x="1664045" y="3629119"/>
              <a:ext cx="3518248" cy="1457325"/>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492B11FA-E08F-4BD7-B0B7-708B0DA2A2CF}"/>
              </a:ext>
            </a:extLst>
          </p:cNvPr>
          <p:cNvGrpSpPr/>
          <p:nvPr/>
        </p:nvGrpSpPr>
        <p:grpSpPr>
          <a:xfrm>
            <a:off x="363817" y="4577206"/>
            <a:ext cx="5907524" cy="1804589"/>
            <a:chOff x="219544" y="4769298"/>
            <a:chExt cx="5907524" cy="1804589"/>
          </a:xfrm>
        </p:grpSpPr>
        <p:pic>
          <p:nvPicPr>
            <p:cNvPr id="46" name="Picture 45">
              <a:extLst>
                <a:ext uri="{FF2B5EF4-FFF2-40B4-BE49-F238E27FC236}">
                  <a16:creationId xmlns:a16="http://schemas.microsoft.com/office/drawing/2014/main" id="{52D47732-FBC7-41FB-9700-671302D50ACF}"/>
                </a:ext>
              </a:extLst>
            </p:cNvPr>
            <p:cNvPicPr>
              <a:picLocks noChangeAspect="1"/>
            </p:cNvPicPr>
            <p:nvPr/>
          </p:nvPicPr>
          <p:blipFill>
            <a:blip r:embed="rId7"/>
            <a:stretch>
              <a:fillRect/>
            </a:stretch>
          </p:blipFill>
          <p:spPr>
            <a:xfrm>
              <a:off x="219544" y="4769298"/>
              <a:ext cx="5907524" cy="1796704"/>
            </a:xfrm>
            <a:prstGeom prst="rect">
              <a:avLst/>
            </a:prstGeom>
          </p:spPr>
        </p:pic>
        <p:sp>
          <p:nvSpPr>
            <p:cNvPr id="50" name="Oval 49">
              <a:extLst>
                <a:ext uri="{FF2B5EF4-FFF2-40B4-BE49-F238E27FC236}">
                  <a16:creationId xmlns:a16="http://schemas.microsoft.com/office/drawing/2014/main" id="{FFBC9AFB-1E81-42C9-8558-AF5342D11B42}"/>
                </a:ext>
              </a:extLst>
            </p:cNvPr>
            <p:cNvSpPr/>
            <p:nvPr/>
          </p:nvSpPr>
          <p:spPr>
            <a:xfrm>
              <a:off x="2094360" y="5866801"/>
              <a:ext cx="624884" cy="352071"/>
            </a:xfrm>
            <a:prstGeom prst="ellipse">
              <a:avLst/>
            </a:prstGeom>
            <a:noFill/>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a:extLst>
                <a:ext uri="{FF2B5EF4-FFF2-40B4-BE49-F238E27FC236}">
                  <a16:creationId xmlns:a16="http://schemas.microsoft.com/office/drawing/2014/main" id="{796AEF3D-48A4-4332-A1F2-5A43D2EDDF12}"/>
                </a:ext>
              </a:extLst>
            </p:cNvPr>
            <p:cNvSpPr/>
            <p:nvPr/>
          </p:nvSpPr>
          <p:spPr>
            <a:xfrm>
              <a:off x="1335603" y="5545760"/>
              <a:ext cx="888621" cy="352071"/>
            </a:xfrm>
            <a:prstGeom prst="ellipse">
              <a:avLst/>
            </a:prstGeom>
            <a:noFill/>
            <a:ln w="38100">
              <a:solidFill>
                <a:schemeClr val="accent4">
                  <a:lumMod val="60000"/>
                  <a:lumOff val="4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39C38BB9-179D-4444-ACF1-908992E652E9}"/>
                </a:ext>
              </a:extLst>
            </p:cNvPr>
            <p:cNvSpPr/>
            <p:nvPr/>
          </p:nvSpPr>
          <p:spPr>
            <a:xfrm>
              <a:off x="1946776" y="6249278"/>
              <a:ext cx="964047" cy="295856"/>
            </a:xfrm>
            <a:prstGeom prst="ellipse">
              <a:avLst/>
            </a:prstGeom>
            <a:noFill/>
            <a:ln w="38100">
              <a:solidFill>
                <a:schemeClr val="accent4">
                  <a:lumMod val="60000"/>
                  <a:lumOff val="4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2739DCA2-3464-4749-8FA7-91D09DC2D2B9}"/>
                </a:ext>
              </a:extLst>
            </p:cNvPr>
            <p:cNvSpPr/>
            <p:nvPr/>
          </p:nvSpPr>
          <p:spPr>
            <a:xfrm>
              <a:off x="230155" y="6221816"/>
              <a:ext cx="545559" cy="352071"/>
            </a:xfrm>
            <a:prstGeom prst="ellipse">
              <a:avLst/>
            </a:prstGeom>
            <a:noFill/>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0EA54F-1F47-4DFB-B62D-5EC5BE231EA6}"/>
                </a:ext>
              </a:extLst>
            </p:cNvPr>
            <p:cNvSpPr/>
            <p:nvPr/>
          </p:nvSpPr>
          <p:spPr>
            <a:xfrm>
              <a:off x="767384" y="6278031"/>
              <a:ext cx="1107219" cy="295856"/>
            </a:xfrm>
            <a:prstGeom prst="roundRect">
              <a:avLst/>
            </a:prstGeom>
            <a:noFill/>
            <a:ln w="38100">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C9A4119D-38CC-4B3B-9AB5-1FC242493B52}"/>
                </a:ext>
              </a:extLst>
            </p:cNvPr>
            <p:cNvCxnSpPr>
              <a:stCxn id="51" idx="4"/>
              <a:endCxn id="53" idx="1"/>
            </p:cNvCxnSpPr>
            <p:nvPr/>
          </p:nvCxnSpPr>
          <p:spPr>
            <a:xfrm>
              <a:off x="1779914" y="5897831"/>
              <a:ext cx="308043" cy="394774"/>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a:extLst>
                <a:ext uri="{FF2B5EF4-FFF2-40B4-BE49-F238E27FC236}">
                  <a16:creationId xmlns:a16="http://schemas.microsoft.com/office/drawing/2014/main" id="{342C7CF2-9ACB-4738-A841-0E97A19AF95B}"/>
                </a:ext>
              </a:extLst>
            </p:cNvPr>
            <p:cNvCxnSpPr>
              <a:stCxn id="50" idx="2"/>
              <a:endCxn id="54" idx="7"/>
            </p:cNvCxnSpPr>
            <p:nvPr/>
          </p:nvCxnSpPr>
          <p:spPr>
            <a:xfrm flipH="1">
              <a:off x="695819" y="6042837"/>
              <a:ext cx="1398541" cy="230539"/>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pSp>
      <p:sp>
        <p:nvSpPr>
          <p:cNvPr id="60" name="TextBox 59">
            <a:extLst>
              <a:ext uri="{FF2B5EF4-FFF2-40B4-BE49-F238E27FC236}">
                <a16:creationId xmlns:a16="http://schemas.microsoft.com/office/drawing/2014/main" id="{2FF07833-8D80-4127-B91F-A9AAF9C1031E}"/>
              </a:ext>
            </a:extLst>
          </p:cNvPr>
          <p:cNvSpPr txBox="1"/>
          <p:nvPr/>
        </p:nvSpPr>
        <p:spPr>
          <a:xfrm>
            <a:off x="2310587" y="5187978"/>
            <a:ext cx="1233874" cy="369332"/>
          </a:xfrm>
          <a:prstGeom prst="rect">
            <a:avLst/>
          </a:prstGeom>
          <a:noFill/>
        </p:spPr>
        <p:txBody>
          <a:bodyPr wrap="square" rtlCol="0">
            <a:spAutoFit/>
          </a:bodyPr>
          <a:lstStyle/>
          <a:p>
            <a:r>
              <a:rPr lang="en-US" dirty="0">
                <a:solidFill>
                  <a:schemeClr val="accent6">
                    <a:lumMod val="60000"/>
                    <a:lumOff val="40000"/>
                  </a:schemeClr>
                </a:solidFill>
              </a:rPr>
              <a:t>Operators</a:t>
            </a:r>
          </a:p>
        </p:txBody>
      </p:sp>
      <p:cxnSp>
        <p:nvCxnSpPr>
          <p:cNvPr id="62" name="Straight Arrow Connector 61">
            <a:extLst>
              <a:ext uri="{FF2B5EF4-FFF2-40B4-BE49-F238E27FC236}">
                <a16:creationId xmlns:a16="http://schemas.microsoft.com/office/drawing/2014/main" id="{DC1A6FD6-56E6-4984-9983-548E5B6F8D18}"/>
              </a:ext>
            </a:extLst>
          </p:cNvPr>
          <p:cNvCxnSpPr>
            <a:stCxn id="51" idx="7"/>
          </p:cNvCxnSpPr>
          <p:nvPr/>
        </p:nvCxnSpPr>
        <p:spPr>
          <a:xfrm flipV="1">
            <a:off x="2238361" y="5337096"/>
            <a:ext cx="373268" cy="68132"/>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981D5631-ECA5-40E5-9683-3A505474D527}"/>
              </a:ext>
            </a:extLst>
          </p:cNvPr>
          <p:cNvCxnSpPr>
            <a:cxnSpLocks/>
            <a:stCxn id="50" idx="7"/>
          </p:cNvCxnSpPr>
          <p:nvPr/>
        </p:nvCxnSpPr>
        <p:spPr>
          <a:xfrm flipV="1">
            <a:off x="2772005" y="5431258"/>
            <a:ext cx="141214" cy="29501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66" name="TextBox 65">
            <a:extLst>
              <a:ext uri="{FF2B5EF4-FFF2-40B4-BE49-F238E27FC236}">
                <a16:creationId xmlns:a16="http://schemas.microsoft.com/office/drawing/2014/main" id="{01C4DC61-E0F2-4519-93F6-3A7887DF735B}"/>
              </a:ext>
            </a:extLst>
          </p:cNvPr>
          <p:cNvSpPr txBox="1"/>
          <p:nvPr/>
        </p:nvSpPr>
        <p:spPr>
          <a:xfrm>
            <a:off x="1400348" y="6399366"/>
            <a:ext cx="1233874" cy="369332"/>
          </a:xfrm>
          <a:prstGeom prst="rect">
            <a:avLst/>
          </a:prstGeom>
          <a:noFill/>
        </p:spPr>
        <p:txBody>
          <a:bodyPr wrap="square" rtlCol="0">
            <a:spAutoFit/>
          </a:bodyPr>
          <a:lstStyle/>
          <a:p>
            <a:r>
              <a:rPr lang="en-US" b="1" dirty="0">
                <a:solidFill>
                  <a:schemeClr val="accent5">
                    <a:lumMod val="75000"/>
                  </a:schemeClr>
                </a:solidFill>
              </a:rPr>
              <a:t>Fusion</a:t>
            </a:r>
          </a:p>
        </p:txBody>
      </p:sp>
      <p:cxnSp>
        <p:nvCxnSpPr>
          <p:cNvPr id="68" name="Straight Arrow Connector 67">
            <a:extLst>
              <a:ext uri="{FF2B5EF4-FFF2-40B4-BE49-F238E27FC236}">
                <a16:creationId xmlns:a16="http://schemas.microsoft.com/office/drawing/2014/main" id="{69DCF9D6-EBD1-410E-A1D8-355359914673}"/>
              </a:ext>
            </a:extLst>
          </p:cNvPr>
          <p:cNvCxnSpPr>
            <a:cxnSpLocks/>
            <a:endCxn id="49" idx="2"/>
          </p:cNvCxnSpPr>
          <p:nvPr/>
        </p:nvCxnSpPr>
        <p:spPr>
          <a:xfrm flipV="1">
            <a:off x="1435605" y="6381795"/>
            <a:ext cx="29662" cy="26286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71" name="TextBox 70">
            <a:extLst>
              <a:ext uri="{FF2B5EF4-FFF2-40B4-BE49-F238E27FC236}">
                <a16:creationId xmlns:a16="http://schemas.microsoft.com/office/drawing/2014/main" id="{5618190A-749F-40B2-853E-0D3BF4ABE4F1}"/>
              </a:ext>
            </a:extLst>
          </p:cNvPr>
          <p:cNvSpPr txBox="1"/>
          <p:nvPr/>
        </p:nvSpPr>
        <p:spPr>
          <a:xfrm>
            <a:off x="5455086" y="3294279"/>
            <a:ext cx="771565" cy="738664"/>
          </a:xfrm>
          <a:prstGeom prst="rect">
            <a:avLst/>
          </a:prstGeom>
          <a:noFill/>
        </p:spPr>
        <p:txBody>
          <a:bodyPr wrap="square">
            <a:spAutoFit/>
          </a:bodyPr>
          <a:lstStyle/>
          <a:p>
            <a:r>
              <a:rPr lang="en-US" sz="1400" dirty="0"/>
              <a:t>Image source [7]</a:t>
            </a:r>
          </a:p>
        </p:txBody>
      </p:sp>
      <p:sp>
        <p:nvSpPr>
          <p:cNvPr id="73" name="Rectangle 72">
            <a:extLst>
              <a:ext uri="{FF2B5EF4-FFF2-40B4-BE49-F238E27FC236}">
                <a16:creationId xmlns:a16="http://schemas.microsoft.com/office/drawing/2014/main" id="{02D423FB-F42D-4263-97FB-67C659796B98}"/>
              </a:ext>
            </a:extLst>
          </p:cNvPr>
          <p:cNvSpPr/>
          <p:nvPr/>
        </p:nvSpPr>
        <p:spPr>
          <a:xfrm>
            <a:off x="253477" y="1434051"/>
            <a:ext cx="6109856" cy="5222535"/>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TextBox 74">
            <a:extLst>
              <a:ext uri="{FF2B5EF4-FFF2-40B4-BE49-F238E27FC236}">
                <a16:creationId xmlns:a16="http://schemas.microsoft.com/office/drawing/2014/main" id="{42067C7B-C06C-4ACE-8D8C-3B409740D788}"/>
              </a:ext>
            </a:extLst>
          </p:cNvPr>
          <p:cNvSpPr txBox="1"/>
          <p:nvPr/>
        </p:nvSpPr>
        <p:spPr>
          <a:xfrm>
            <a:off x="282073" y="4227503"/>
            <a:ext cx="2823592" cy="369332"/>
          </a:xfrm>
          <a:prstGeom prst="rect">
            <a:avLst/>
          </a:prstGeom>
          <a:noFill/>
        </p:spPr>
        <p:txBody>
          <a:bodyPr wrap="square">
            <a:spAutoFit/>
          </a:bodyPr>
          <a:lstStyle/>
          <a:p>
            <a:r>
              <a:rPr lang="en-US" b="1" dirty="0"/>
              <a:t>Code: </a:t>
            </a:r>
            <a:r>
              <a:rPr lang="en-US" dirty="0"/>
              <a:t>using DirectML[6]</a:t>
            </a:r>
          </a:p>
        </p:txBody>
      </p:sp>
      <p:sp>
        <p:nvSpPr>
          <p:cNvPr id="82" name="Rectangle 81">
            <a:extLst>
              <a:ext uri="{FF2B5EF4-FFF2-40B4-BE49-F238E27FC236}">
                <a16:creationId xmlns:a16="http://schemas.microsoft.com/office/drawing/2014/main" id="{A37EFE03-CAAB-46DC-84C3-F0ED581FE312}"/>
              </a:ext>
            </a:extLst>
          </p:cNvPr>
          <p:cNvSpPr/>
          <p:nvPr/>
        </p:nvSpPr>
        <p:spPr>
          <a:xfrm>
            <a:off x="6481915" y="800570"/>
            <a:ext cx="5632387" cy="5412573"/>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44006D05-84C6-4391-8857-1792882AEF4B}"/>
              </a:ext>
            </a:extLst>
          </p:cNvPr>
          <p:cNvSpPr txBox="1"/>
          <p:nvPr/>
        </p:nvSpPr>
        <p:spPr>
          <a:xfrm>
            <a:off x="6438827" y="765718"/>
            <a:ext cx="4197766" cy="369332"/>
          </a:xfrm>
          <a:prstGeom prst="rect">
            <a:avLst/>
          </a:prstGeom>
          <a:noFill/>
        </p:spPr>
        <p:txBody>
          <a:bodyPr wrap="square">
            <a:spAutoFit/>
          </a:bodyPr>
          <a:lstStyle/>
          <a:p>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Example from paper </a:t>
            </a:r>
            <a:r>
              <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rPr>
              <a:t>[1]</a:t>
            </a:r>
            <a:endParaRPr lang="en-US" dirty="0"/>
          </a:p>
        </p:txBody>
      </p:sp>
    </p:spTree>
    <p:extLst>
      <p:ext uri="{BB962C8B-B14F-4D97-AF65-F5344CB8AC3E}">
        <p14:creationId xmlns:p14="http://schemas.microsoft.com/office/powerpoint/2010/main" val="410462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283359" y="919997"/>
            <a:ext cx="1380686" cy="4485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Methods</a:t>
            </a:r>
          </a:p>
        </p:txBody>
      </p:sp>
      <p:sp>
        <p:nvSpPr>
          <p:cNvPr id="32" name="TextBox 31">
            <a:extLst>
              <a:ext uri="{FF2B5EF4-FFF2-40B4-BE49-F238E27FC236}">
                <a16:creationId xmlns:a16="http://schemas.microsoft.com/office/drawing/2014/main" id="{BC8D4429-15B4-42A3-8C15-23218FD56F4A}"/>
              </a:ext>
            </a:extLst>
          </p:cNvPr>
          <p:cNvSpPr txBox="1"/>
          <p:nvPr/>
        </p:nvSpPr>
        <p:spPr>
          <a:xfrm>
            <a:off x="1864130" y="972010"/>
            <a:ext cx="1809946" cy="400110"/>
          </a:xfrm>
          <a:prstGeom prst="rect">
            <a:avLst/>
          </a:prstGeom>
          <a:noFill/>
        </p:spPr>
        <p:txBody>
          <a:bodyPr wrap="square">
            <a:spAutoFit/>
          </a:bodyPr>
          <a:lstStyle/>
          <a:p>
            <a:r>
              <a:rPr lang="en-US" sz="2000" b="1" dirty="0"/>
              <a:t>2. Fusion </a:t>
            </a:r>
          </a:p>
        </p:txBody>
      </p:sp>
      <p:pic>
        <p:nvPicPr>
          <p:cNvPr id="5" name="Picture 4">
            <a:extLst>
              <a:ext uri="{FF2B5EF4-FFF2-40B4-BE49-F238E27FC236}">
                <a16:creationId xmlns:a16="http://schemas.microsoft.com/office/drawing/2014/main" id="{5A6BC5E4-6D72-4E2E-8CDF-D1224D11B363}"/>
              </a:ext>
            </a:extLst>
          </p:cNvPr>
          <p:cNvPicPr>
            <a:picLocks noChangeAspect="1"/>
          </p:cNvPicPr>
          <p:nvPr/>
        </p:nvPicPr>
        <p:blipFill>
          <a:blip r:embed="rId3"/>
          <a:stretch>
            <a:fillRect/>
          </a:stretch>
        </p:blipFill>
        <p:spPr>
          <a:xfrm>
            <a:off x="464876" y="2113742"/>
            <a:ext cx="6117156" cy="3222492"/>
          </a:xfrm>
          <a:prstGeom prst="rect">
            <a:avLst/>
          </a:prstGeom>
        </p:spPr>
      </p:pic>
      <p:sp>
        <p:nvSpPr>
          <p:cNvPr id="47" name="TextBox 46">
            <a:extLst>
              <a:ext uri="{FF2B5EF4-FFF2-40B4-BE49-F238E27FC236}">
                <a16:creationId xmlns:a16="http://schemas.microsoft.com/office/drawing/2014/main" id="{1A6F1002-F171-46C9-B2D6-D4034912C3D6}"/>
              </a:ext>
            </a:extLst>
          </p:cNvPr>
          <p:cNvSpPr txBox="1"/>
          <p:nvPr/>
        </p:nvSpPr>
        <p:spPr>
          <a:xfrm>
            <a:off x="283359" y="1521766"/>
            <a:ext cx="5558552" cy="369332"/>
          </a:xfrm>
          <a:prstGeom prst="rect">
            <a:avLst/>
          </a:prstGeom>
          <a:noFill/>
        </p:spPr>
        <p:txBody>
          <a:bodyPr wrap="square">
            <a:spAutoFit/>
          </a:bodyPr>
          <a:lstStyle/>
          <a:p>
            <a:r>
              <a:rPr lang="en-US" b="1" dirty="0"/>
              <a:t>Operator Fusion</a:t>
            </a:r>
            <a:r>
              <a:rPr lang="en-US" dirty="0"/>
              <a:t> </a:t>
            </a:r>
            <a:r>
              <a:rPr lang="en-US" b="1" dirty="0"/>
              <a:t>System (in General) </a:t>
            </a:r>
            <a:r>
              <a:rPr lang="en-US" sz="1400" dirty="0"/>
              <a:t>[13]</a:t>
            </a:r>
            <a:endParaRPr lang="en-US" dirty="0"/>
          </a:p>
        </p:txBody>
      </p:sp>
      <p:sp>
        <p:nvSpPr>
          <p:cNvPr id="48" name="TextBox 47">
            <a:extLst>
              <a:ext uri="{FF2B5EF4-FFF2-40B4-BE49-F238E27FC236}">
                <a16:creationId xmlns:a16="http://schemas.microsoft.com/office/drawing/2014/main" id="{87103A61-5167-4F04-A2D7-862D25AF2AE7}"/>
              </a:ext>
            </a:extLst>
          </p:cNvPr>
          <p:cNvSpPr txBox="1"/>
          <p:nvPr/>
        </p:nvSpPr>
        <p:spPr>
          <a:xfrm>
            <a:off x="481352" y="6129137"/>
            <a:ext cx="5614648" cy="276999"/>
          </a:xfrm>
          <a:prstGeom prst="rect">
            <a:avLst/>
          </a:prstGeom>
          <a:noFill/>
        </p:spPr>
        <p:txBody>
          <a:bodyPr wrap="square">
            <a:spAutoFit/>
          </a:bodyPr>
          <a:lstStyle/>
          <a:p>
            <a:r>
              <a:rPr lang="en-US" sz="1200" dirty="0"/>
              <a:t>[13] </a:t>
            </a:r>
            <a:r>
              <a:rPr lang="en-US" sz="1200" dirty="0">
                <a:hlinkClick r:id="rId4"/>
              </a:rPr>
              <a:t>https://mboehm7.github.io/teaching/ss19_amls/04_AdvancedCompilation.pdf</a:t>
            </a:r>
            <a:endParaRPr lang="en-US" sz="1200" dirty="0"/>
          </a:p>
        </p:txBody>
      </p:sp>
    </p:spTree>
    <p:extLst>
      <p:ext uri="{BB962C8B-B14F-4D97-AF65-F5344CB8AC3E}">
        <p14:creationId xmlns:p14="http://schemas.microsoft.com/office/powerpoint/2010/main" val="390849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498AA2-3FC6-467A-9556-84F5074B187B}"/>
              </a:ext>
            </a:extLst>
          </p:cNvPr>
          <p:cNvPicPr>
            <a:picLocks noChangeAspect="1"/>
          </p:cNvPicPr>
          <p:nvPr/>
        </p:nvPicPr>
        <p:blipFill>
          <a:blip r:embed="rId3"/>
          <a:stretch>
            <a:fillRect/>
          </a:stretch>
        </p:blipFill>
        <p:spPr>
          <a:xfrm>
            <a:off x="1413834" y="2147569"/>
            <a:ext cx="8020050" cy="2200275"/>
          </a:xfrm>
          <a:prstGeom prst="rect">
            <a:avLst/>
          </a:prstGeom>
        </p:spPr>
      </p:pic>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33951" cy="47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sp>
        <p:nvSpPr>
          <p:cNvPr id="38" name="TextBox 37">
            <a:extLst>
              <a:ext uri="{FF2B5EF4-FFF2-40B4-BE49-F238E27FC236}">
                <a16:creationId xmlns:a16="http://schemas.microsoft.com/office/drawing/2014/main" id="{582F6E4F-1504-4A2C-828E-03E179BA3448}"/>
              </a:ext>
            </a:extLst>
          </p:cNvPr>
          <p:cNvSpPr txBox="1"/>
          <p:nvPr/>
        </p:nvSpPr>
        <p:spPr>
          <a:xfrm>
            <a:off x="1867508" y="872465"/>
            <a:ext cx="6174258" cy="400110"/>
          </a:xfrm>
          <a:prstGeom prst="rect">
            <a:avLst/>
          </a:prstGeom>
          <a:noFill/>
        </p:spPr>
        <p:txBody>
          <a:bodyPr wrap="square">
            <a:spAutoFit/>
          </a:bodyPr>
          <a:lstStyle/>
          <a:p>
            <a:r>
              <a:rPr lang="en-US" sz="2000" b="1" dirty="0"/>
              <a:t>3. Data layout selection</a:t>
            </a:r>
          </a:p>
        </p:txBody>
      </p:sp>
      <p:sp>
        <p:nvSpPr>
          <p:cNvPr id="23" name="TextBox 22">
            <a:extLst>
              <a:ext uri="{FF2B5EF4-FFF2-40B4-BE49-F238E27FC236}">
                <a16:creationId xmlns:a16="http://schemas.microsoft.com/office/drawing/2014/main" id="{E24072D6-35BF-4C90-A1D5-43B4F1B6EC66}"/>
              </a:ext>
            </a:extLst>
          </p:cNvPr>
          <p:cNvSpPr txBox="1"/>
          <p:nvPr/>
        </p:nvSpPr>
        <p:spPr>
          <a:xfrm>
            <a:off x="4961194" y="3631372"/>
            <a:ext cx="2269612" cy="369332"/>
          </a:xfrm>
          <a:prstGeom prst="rect">
            <a:avLst/>
          </a:prstGeom>
          <a:noFill/>
        </p:spPr>
        <p:txBody>
          <a:bodyPr wrap="square">
            <a:spAutoFit/>
          </a:bodyPr>
          <a:lstStyle/>
          <a:p>
            <a:r>
              <a:rPr lang="en-US" dirty="0"/>
              <a:t>Figure source: [8]</a:t>
            </a:r>
          </a:p>
        </p:txBody>
      </p:sp>
      <p:sp>
        <p:nvSpPr>
          <p:cNvPr id="28" name="TextBox 27">
            <a:extLst>
              <a:ext uri="{FF2B5EF4-FFF2-40B4-BE49-F238E27FC236}">
                <a16:creationId xmlns:a16="http://schemas.microsoft.com/office/drawing/2014/main" id="{CF889117-050C-4D91-9BD5-3BF5B70B2A3C}"/>
              </a:ext>
            </a:extLst>
          </p:cNvPr>
          <p:cNvSpPr txBox="1"/>
          <p:nvPr/>
        </p:nvSpPr>
        <p:spPr>
          <a:xfrm>
            <a:off x="377218" y="1430249"/>
            <a:ext cx="10661485" cy="369332"/>
          </a:xfrm>
          <a:prstGeom prst="rect">
            <a:avLst/>
          </a:prstGeom>
          <a:noFill/>
        </p:spPr>
        <p:txBody>
          <a:bodyPr wrap="square">
            <a:spAutoFit/>
          </a:bodyPr>
          <a:lstStyle/>
          <a:p>
            <a:r>
              <a:rPr lang="en-US" sz="1800" b="1" dirty="0"/>
              <a:t>Definition: </a:t>
            </a:r>
            <a:r>
              <a:rPr lang="en-US" sz="1800" b="1" dirty="0">
                <a:solidFill>
                  <a:srgbClr val="C00000"/>
                </a:solidFill>
              </a:rPr>
              <a:t>Data layout </a:t>
            </a:r>
            <a:r>
              <a:rPr lang="en-US" sz="1800" dirty="0"/>
              <a:t>refers to the manner in which data is stored and organized [14]. </a:t>
            </a:r>
            <a:endParaRPr lang="en-US" dirty="0"/>
          </a:p>
        </p:txBody>
      </p:sp>
      <p:sp>
        <p:nvSpPr>
          <p:cNvPr id="29" name="TextBox 28">
            <a:extLst>
              <a:ext uri="{FF2B5EF4-FFF2-40B4-BE49-F238E27FC236}">
                <a16:creationId xmlns:a16="http://schemas.microsoft.com/office/drawing/2014/main" id="{8C327E32-E8E2-4060-A172-32807528D534}"/>
              </a:ext>
            </a:extLst>
          </p:cNvPr>
          <p:cNvSpPr txBox="1"/>
          <p:nvPr/>
        </p:nvSpPr>
        <p:spPr>
          <a:xfrm>
            <a:off x="7788118" y="5985535"/>
            <a:ext cx="4000228" cy="646331"/>
          </a:xfrm>
          <a:prstGeom prst="rect">
            <a:avLst/>
          </a:prstGeom>
          <a:noFill/>
        </p:spPr>
        <p:txBody>
          <a:bodyPr wrap="square">
            <a:spAutoFit/>
          </a:bodyPr>
          <a:lstStyle/>
          <a:p>
            <a:r>
              <a:rPr lang="en-US" sz="1200" dirty="0"/>
              <a:t>[8] </a:t>
            </a:r>
            <a:r>
              <a:rPr lang="en-US" sz="1200" dirty="0">
                <a:hlinkClick r:id="rId4"/>
              </a:rPr>
              <a:t>https://www.tensorflow.org/guide/tensor</a:t>
            </a:r>
            <a:endParaRPr lang="en-US" sz="1200" dirty="0"/>
          </a:p>
          <a:p>
            <a:r>
              <a:rPr lang="en-US" sz="1200" dirty="0"/>
              <a:t>[11] </a:t>
            </a:r>
            <a:r>
              <a:rPr lang="en-US" sz="1200" dirty="0">
                <a:hlinkClick r:id="rId5"/>
              </a:rPr>
              <a:t>https://www.tensorflow.org/xla/shapes</a:t>
            </a:r>
            <a:endParaRPr lang="en-US" sz="1200" dirty="0"/>
          </a:p>
          <a:p>
            <a:r>
              <a:rPr lang="en-US" sz="1200" dirty="0"/>
              <a:t>[14] </a:t>
            </a:r>
            <a:r>
              <a:rPr lang="en-US" sz="1200" dirty="0">
                <a:hlinkClick r:id="rId6"/>
              </a:rPr>
              <a:t>https://ieeexplore.ieee.org/document/7836416</a:t>
            </a:r>
            <a:endParaRPr lang="en-US" sz="1200" dirty="0"/>
          </a:p>
        </p:txBody>
      </p:sp>
      <p:pic>
        <p:nvPicPr>
          <p:cNvPr id="19" name="Picture 18">
            <a:extLst>
              <a:ext uri="{FF2B5EF4-FFF2-40B4-BE49-F238E27FC236}">
                <a16:creationId xmlns:a16="http://schemas.microsoft.com/office/drawing/2014/main" id="{AEE03FB2-66EA-4C01-8562-B61E1A424157}"/>
              </a:ext>
            </a:extLst>
          </p:cNvPr>
          <p:cNvPicPr>
            <a:picLocks noChangeAspect="1"/>
          </p:cNvPicPr>
          <p:nvPr/>
        </p:nvPicPr>
        <p:blipFill>
          <a:blip r:embed="rId7"/>
          <a:stretch>
            <a:fillRect/>
          </a:stretch>
        </p:blipFill>
        <p:spPr>
          <a:xfrm>
            <a:off x="536943" y="4927035"/>
            <a:ext cx="4562475" cy="1209675"/>
          </a:xfrm>
          <a:prstGeom prst="rect">
            <a:avLst/>
          </a:prstGeom>
        </p:spPr>
      </p:pic>
      <p:sp>
        <p:nvSpPr>
          <p:cNvPr id="44" name="TextBox 43">
            <a:extLst>
              <a:ext uri="{FF2B5EF4-FFF2-40B4-BE49-F238E27FC236}">
                <a16:creationId xmlns:a16="http://schemas.microsoft.com/office/drawing/2014/main" id="{5349EA0A-53AC-4CD3-8CFD-57C5B899AE1C}"/>
              </a:ext>
            </a:extLst>
          </p:cNvPr>
          <p:cNvSpPr txBox="1"/>
          <p:nvPr/>
        </p:nvSpPr>
        <p:spPr>
          <a:xfrm>
            <a:off x="377218" y="1763079"/>
            <a:ext cx="5558552" cy="369332"/>
          </a:xfrm>
          <a:prstGeom prst="rect">
            <a:avLst/>
          </a:prstGeom>
          <a:noFill/>
        </p:spPr>
        <p:txBody>
          <a:bodyPr wrap="square">
            <a:spAutoFit/>
          </a:bodyPr>
          <a:lstStyle/>
          <a:p>
            <a:r>
              <a:rPr lang="en-US" b="1" dirty="0"/>
              <a:t>Example</a:t>
            </a:r>
            <a:r>
              <a:rPr lang="en-US" dirty="0"/>
              <a:t>: 3 different layouts of a 3D data.</a:t>
            </a:r>
          </a:p>
        </p:txBody>
      </p:sp>
      <p:sp>
        <p:nvSpPr>
          <p:cNvPr id="47" name="TextBox 46">
            <a:extLst>
              <a:ext uri="{FF2B5EF4-FFF2-40B4-BE49-F238E27FC236}">
                <a16:creationId xmlns:a16="http://schemas.microsoft.com/office/drawing/2014/main" id="{9FE4C8CC-F52E-4155-9B15-0500AD99DE0B}"/>
              </a:ext>
            </a:extLst>
          </p:cNvPr>
          <p:cNvSpPr txBox="1"/>
          <p:nvPr/>
        </p:nvSpPr>
        <p:spPr>
          <a:xfrm>
            <a:off x="377218" y="4394381"/>
            <a:ext cx="2823592" cy="369332"/>
          </a:xfrm>
          <a:prstGeom prst="rect">
            <a:avLst/>
          </a:prstGeom>
          <a:noFill/>
        </p:spPr>
        <p:txBody>
          <a:bodyPr wrap="square">
            <a:spAutoFit/>
          </a:bodyPr>
          <a:lstStyle/>
          <a:p>
            <a:r>
              <a:rPr lang="en-US" b="1" dirty="0"/>
              <a:t>Code: </a:t>
            </a:r>
            <a:r>
              <a:rPr lang="en-US" dirty="0"/>
              <a:t>using Tensorflow [11]</a:t>
            </a:r>
          </a:p>
        </p:txBody>
      </p:sp>
    </p:spTree>
    <p:extLst>
      <p:ext uri="{BB962C8B-B14F-4D97-AF65-F5344CB8AC3E}">
        <p14:creationId xmlns:p14="http://schemas.microsoft.com/office/powerpoint/2010/main" val="398583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33951" cy="47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sp>
        <p:nvSpPr>
          <p:cNvPr id="38" name="TextBox 37">
            <a:extLst>
              <a:ext uri="{FF2B5EF4-FFF2-40B4-BE49-F238E27FC236}">
                <a16:creationId xmlns:a16="http://schemas.microsoft.com/office/drawing/2014/main" id="{582F6E4F-1504-4A2C-828E-03E179BA3448}"/>
              </a:ext>
            </a:extLst>
          </p:cNvPr>
          <p:cNvSpPr txBox="1"/>
          <p:nvPr/>
        </p:nvSpPr>
        <p:spPr>
          <a:xfrm>
            <a:off x="1867508" y="872465"/>
            <a:ext cx="6174258" cy="400110"/>
          </a:xfrm>
          <a:prstGeom prst="rect">
            <a:avLst/>
          </a:prstGeom>
          <a:noFill/>
        </p:spPr>
        <p:txBody>
          <a:bodyPr wrap="square">
            <a:spAutoFit/>
          </a:bodyPr>
          <a:lstStyle/>
          <a:p>
            <a:r>
              <a:rPr lang="en-US" sz="2000" b="1" dirty="0"/>
              <a:t>3. Data layout selection</a:t>
            </a:r>
          </a:p>
        </p:txBody>
      </p:sp>
      <p:sp>
        <p:nvSpPr>
          <p:cNvPr id="28" name="TextBox 27">
            <a:extLst>
              <a:ext uri="{FF2B5EF4-FFF2-40B4-BE49-F238E27FC236}">
                <a16:creationId xmlns:a16="http://schemas.microsoft.com/office/drawing/2014/main" id="{CF889117-050C-4D91-9BD5-3BF5B70B2A3C}"/>
              </a:ext>
            </a:extLst>
          </p:cNvPr>
          <p:cNvSpPr txBox="1"/>
          <p:nvPr/>
        </p:nvSpPr>
        <p:spPr>
          <a:xfrm>
            <a:off x="206037" y="1357601"/>
            <a:ext cx="3393199" cy="369332"/>
          </a:xfrm>
          <a:prstGeom prst="rect">
            <a:avLst/>
          </a:prstGeom>
          <a:noFill/>
        </p:spPr>
        <p:txBody>
          <a:bodyPr wrap="square">
            <a:spAutoFit/>
          </a:bodyPr>
          <a:lstStyle/>
          <a:p>
            <a:r>
              <a:rPr lang="en-US" sz="1800" b="1" dirty="0"/>
              <a:t>Data layout and performance </a:t>
            </a:r>
            <a:endParaRPr lang="en-US" dirty="0"/>
          </a:p>
        </p:txBody>
      </p:sp>
      <p:sp>
        <p:nvSpPr>
          <p:cNvPr id="29" name="TextBox 28">
            <a:extLst>
              <a:ext uri="{FF2B5EF4-FFF2-40B4-BE49-F238E27FC236}">
                <a16:creationId xmlns:a16="http://schemas.microsoft.com/office/drawing/2014/main" id="{8C327E32-E8E2-4060-A172-32807528D534}"/>
              </a:ext>
            </a:extLst>
          </p:cNvPr>
          <p:cNvSpPr txBox="1"/>
          <p:nvPr/>
        </p:nvSpPr>
        <p:spPr>
          <a:xfrm>
            <a:off x="316309" y="6051648"/>
            <a:ext cx="4980621" cy="646331"/>
          </a:xfrm>
          <a:prstGeom prst="rect">
            <a:avLst/>
          </a:prstGeom>
          <a:noFill/>
        </p:spPr>
        <p:txBody>
          <a:bodyPr wrap="square">
            <a:spAutoFit/>
          </a:bodyPr>
          <a:lstStyle/>
          <a:p>
            <a:r>
              <a:rPr lang="en-US" sz="1200" dirty="0"/>
              <a:t>[9] </a:t>
            </a:r>
            <a:r>
              <a:rPr lang="en-US" sz="1200" dirty="0">
                <a:hlinkClick r:id="rId3"/>
              </a:rPr>
              <a:t>https://www.infoworld.com/article/3257770/understanding-why-data-layout-matters.html</a:t>
            </a:r>
            <a:endParaRPr lang="en-US" sz="1200" dirty="0"/>
          </a:p>
          <a:p>
            <a:r>
              <a:rPr lang="en-US" sz="1200" dirty="0"/>
              <a:t>[10] </a:t>
            </a:r>
            <a:r>
              <a:rPr lang="en-US" sz="1200" dirty="0">
                <a:hlinkClick r:id="rId4"/>
              </a:rPr>
              <a:t>https://www.nvidia.com/en-us/data-center/tensor-cores/</a:t>
            </a:r>
            <a:endParaRPr lang="en-US" sz="1200" dirty="0"/>
          </a:p>
        </p:txBody>
      </p:sp>
      <p:sp>
        <p:nvSpPr>
          <p:cNvPr id="34" name="TextBox 33">
            <a:extLst>
              <a:ext uri="{FF2B5EF4-FFF2-40B4-BE49-F238E27FC236}">
                <a16:creationId xmlns:a16="http://schemas.microsoft.com/office/drawing/2014/main" id="{8D91A279-C69C-4F5F-8143-F8FC1FDC8248}"/>
              </a:ext>
            </a:extLst>
          </p:cNvPr>
          <p:cNvSpPr txBox="1"/>
          <p:nvPr/>
        </p:nvSpPr>
        <p:spPr>
          <a:xfrm>
            <a:off x="7867134" y="3346493"/>
            <a:ext cx="2819791" cy="369332"/>
          </a:xfrm>
          <a:prstGeom prst="rect">
            <a:avLst/>
          </a:prstGeom>
          <a:noFill/>
        </p:spPr>
        <p:txBody>
          <a:bodyPr wrap="square">
            <a:spAutoFit/>
          </a:bodyPr>
          <a:lstStyle/>
          <a:p>
            <a:r>
              <a:rPr lang="en-US" dirty="0"/>
              <a:t>Figure source: [9]</a:t>
            </a:r>
          </a:p>
        </p:txBody>
      </p:sp>
      <p:pic>
        <p:nvPicPr>
          <p:cNvPr id="15" name="Picture 14">
            <a:extLst>
              <a:ext uri="{FF2B5EF4-FFF2-40B4-BE49-F238E27FC236}">
                <a16:creationId xmlns:a16="http://schemas.microsoft.com/office/drawing/2014/main" id="{B245ACBD-291A-49C9-8C30-C83DD08E47C4}"/>
              </a:ext>
            </a:extLst>
          </p:cNvPr>
          <p:cNvPicPr>
            <a:picLocks noChangeAspect="1"/>
          </p:cNvPicPr>
          <p:nvPr/>
        </p:nvPicPr>
        <p:blipFill>
          <a:blip r:embed="rId5"/>
          <a:stretch>
            <a:fillRect/>
          </a:stretch>
        </p:blipFill>
        <p:spPr>
          <a:xfrm>
            <a:off x="2136926" y="2059479"/>
            <a:ext cx="3598278" cy="2616018"/>
          </a:xfrm>
          <a:prstGeom prst="rect">
            <a:avLst/>
          </a:prstGeom>
        </p:spPr>
      </p:pic>
      <p:sp>
        <p:nvSpPr>
          <p:cNvPr id="37" name="TextBox 36">
            <a:extLst>
              <a:ext uri="{FF2B5EF4-FFF2-40B4-BE49-F238E27FC236}">
                <a16:creationId xmlns:a16="http://schemas.microsoft.com/office/drawing/2014/main" id="{A2D7C813-7861-4D59-814C-331BFFEA95DC}"/>
              </a:ext>
            </a:extLst>
          </p:cNvPr>
          <p:cNvSpPr txBox="1"/>
          <p:nvPr/>
        </p:nvSpPr>
        <p:spPr>
          <a:xfrm>
            <a:off x="6346242" y="3985097"/>
            <a:ext cx="5759008" cy="1754326"/>
          </a:xfrm>
          <a:prstGeom prst="rect">
            <a:avLst/>
          </a:prstGeom>
          <a:noFill/>
          <a:ln>
            <a:solidFill>
              <a:srgbClr val="C00000"/>
            </a:solidFill>
          </a:ln>
        </p:spPr>
        <p:txBody>
          <a:bodyPr wrap="square">
            <a:spAutoFit/>
          </a:bodyPr>
          <a:lstStyle/>
          <a:p>
            <a:r>
              <a:rPr lang="en-US" sz="1800" dirty="0"/>
              <a:t>* Better performance with Tensor Cores. </a:t>
            </a:r>
          </a:p>
          <a:p>
            <a:r>
              <a:rPr lang="en-US" b="1" dirty="0"/>
              <a:t>Tensor Cores </a:t>
            </a:r>
            <a:r>
              <a:rPr lang="en-US" dirty="0"/>
              <a:t>enable mixed-precision computing, dynamically adapting calculations to accelerate throughput while preserving accuracy. The latest generation of Tensor Cores are faster than ever on a broader array of AI and high-performance computing (HPC) tasks. [10]</a:t>
            </a:r>
          </a:p>
        </p:txBody>
      </p:sp>
      <p:sp>
        <p:nvSpPr>
          <p:cNvPr id="16" name="TextBox 15">
            <a:extLst>
              <a:ext uri="{FF2B5EF4-FFF2-40B4-BE49-F238E27FC236}">
                <a16:creationId xmlns:a16="http://schemas.microsoft.com/office/drawing/2014/main" id="{4659064B-DC2E-447A-B79D-2AB35956F4C1}"/>
              </a:ext>
            </a:extLst>
          </p:cNvPr>
          <p:cNvSpPr txBox="1"/>
          <p:nvPr/>
        </p:nvSpPr>
        <p:spPr>
          <a:xfrm>
            <a:off x="2757360" y="4813865"/>
            <a:ext cx="2352778" cy="369332"/>
          </a:xfrm>
          <a:prstGeom prst="rect">
            <a:avLst/>
          </a:prstGeom>
          <a:noFill/>
        </p:spPr>
        <p:txBody>
          <a:bodyPr wrap="square">
            <a:spAutoFit/>
          </a:bodyPr>
          <a:lstStyle/>
          <a:p>
            <a:r>
              <a:rPr lang="en-US" dirty="0"/>
              <a:t>% peak performance</a:t>
            </a:r>
          </a:p>
        </p:txBody>
      </p:sp>
      <p:sp>
        <p:nvSpPr>
          <p:cNvPr id="3" name="Callout: Bent Line 2">
            <a:extLst>
              <a:ext uri="{FF2B5EF4-FFF2-40B4-BE49-F238E27FC236}">
                <a16:creationId xmlns:a16="http://schemas.microsoft.com/office/drawing/2014/main" id="{68D4F0FF-41AD-46F8-8965-1BD9902D3143}"/>
              </a:ext>
            </a:extLst>
          </p:cNvPr>
          <p:cNvSpPr/>
          <p:nvPr/>
        </p:nvSpPr>
        <p:spPr>
          <a:xfrm>
            <a:off x="4954637" y="1660083"/>
            <a:ext cx="1041458" cy="369332"/>
          </a:xfrm>
          <a:prstGeom prst="borderCallout2">
            <a:avLst>
              <a:gd name="adj1" fmla="val 39851"/>
              <a:gd name="adj2" fmla="val 688"/>
              <a:gd name="adj3" fmla="val 56667"/>
              <a:gd name="adj4" fmla="val -46724"/>
              <a:gd name="adj5" fmla="val 112500"/>
              <a:gd name="adj6" fmla="val -92544"/>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Operator</a:t>
            </a:r>
          </a:p>
        </p:txBody>
      </p:sp>
      <p:sp>
        <p:nvSpPr>
          <p:cNvPr id="18" name="TextBox 17">
            <a:extLst>
              <a:ext uri="{FF2B5EF4-FFF2-40B4-BE49-F238E27FC236}">
                <a16:creationId xmlns:a16="http://schemas.microsoft.com/office/drawing/2014/main" id="{C9034D25-BC1D-4624-A67D-9A52A062C8DC}"/>
              </a:ext>
            </a:extLst>
          </p:cNvPr>
          <p:cNvSpPr txBox="1"/>
          <p:nvPr/>
        </p:nvSpPr>
        <p:spPr>
          <a:xfrm>
            <a:off x="290959" y="5339204"/>
            <a:ext cx="5336757" cy="646331"/>
          </a:xfrm>
          <a:prstGeom prst="rect">
            <a:avLst/>
          </a:prstGeom>
          <a:noFill/>
          <a:ln>
            <a:solidFill>
              <a:srgbClr val="C00000"/>
            </a:solidFill>
          </a:ln>
        </p:spPr>
        <p:txBody>
          <a:bodyPr wrap="square">
            <a:spAutoFit/>
          </a:bodyPr>
          <a:lstStyle/>
          <a:p>
            <a:r>
              <a:rPr lang="en-US" dirty="0"/>
              <a:t>* Width of the Violin plots shows that larger number of configurations may not result in better performance.</a:t>
            </a:r>
            <a:r>
              <a:rPr lang="en-US" dirty="0">
                <a:solidFill>
                  <a:srgbClr val="C00000"/>
                </a:solidFill>
              </a:rPr>
              <a:t> </a:t>
            </a:r>
          </a:p>
        </p:txBody>
      </p:sp>
      <p:pic>
        <p:nvPicPr>
          <p:cNvPr id="19" name="Picture 18">
            <a:extLst>
              <a:ext uri="{FF2B5EF4-FFF2-40B4-BE49-F238E27FC236}">
                <a16:creationId xmlns:a16="http://schemas.microsoft.com/office/drawing/2014/main" id="{D411048A-1DD4-4070-A239-84715FDF4B71}"/>
              </a:ext>
            </a:extLst>
          </p:cNvPr>
          <p:cNvPicPr>
            <a:picLocks noChangeAspect="1"/>
          </p:cNvPicPr>
          <p:nvPr/>
        </p:nvPicPr>
        <p:blipFill>
          <a:blip r:embed="rId6"/>
          <a:stretch>
            <a:fillRect/>
          </a:stretch>
        </p:blipFill>
        <p:spPr>
          <a:xfrm>
            <a:off x="6346242" y="1105682"/>
            <a:ext cx="4773348" cy="2216198"/>
          </a:xfrm>
          <a:prstGeom prst="rect">
            <a:avLst/>
          </a:prstGeom>
        </p:spPr>
      </p:pic>
      <p:sp>
        <p:nvSpPr>
          <p:cNvPr id="21" name="Callout: Bent Line 20">
            <a:extLst>
              <a:ext uri="{FF2B5EF4-FFF2-40B4-BE49-F238E27FC236}">
                <a16:creationId xmlns:a16="http://schemas.microsoft.com/office/drawing/2014/main" id="{95217202-BDD2-4C53-B47F-6F28CE27DD5A}"/>
              </a:ext>
            </a:extLst>
          </p:cNvPr>
          <p:cNvSpPr/>
          <p:nvPr/>
        </p:nvSpPr>
        <p:spPr>
          <a:xfrm>
            <a:off x="133791" y="2244318"/>
            <a:ext cx="1930888" cy="1246690"/>
          </a:xfrm>
          <a:prstGeom prst="borderCallout2">
            <a:avLst>
              <a:gd name="adj1" fmla="val 20639"/>
              <a:gd name="adj2" fmla="val 100176"/>
              <a:gd name="adj3" fmla="val 18750"/>
              <a:gd name="adj4" fmla="val 116951"/>
              <a:gd name="adj5" fmla="val 16373"/>
              <a:gd name="adj6" fmla="val 138045"/>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 N: size of matrix; K: output sequence length; B: batch size. </a:t>
            </a:r>
          </a:p>
        </p:txBody>
      </p:sp>
      <p:sp>
        <p:nvSpPr>
          <p:cNvPr id="4" name="Rectangle: Rounded Corners 3">
            <a:extLst>
              <a:ext uri="{FF2B5EF4-FFF2-40B4-BE49-F238E27FC236}">
                <a16:creationId xmlns:a16="http://schemas.microsoft.com/office/drawing/2014/main" id="{B9405B51-0B3C-428E-98BC-2A29C564212D}"/>
              </a:ext>
            </a:extLst>
          </p:cNvPr>
          <p:cNvSpPr/>
          <p:nvPr/>
        </p:nvSpPr>
        <p:spPr>
          <a:xfrm>
            <a:off x="2828076" y="2299694"/>
            <a:ext cx="2215978" cy="25417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E032FF3-6111-43CF-BF28-F68A7BA4B1FF}"/>
              </a:ext>
            </a:extLst>
          </p:cNvPr>
          <p:cNvSpPr/>
          <p:nvPr/>
        </p:nvSpPr>
        <p:spPr>
          <a:xfrm>
            <a:off x="3599236" y="2072308"/>
            <a:ext cx="669027" cy="25417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B94216C-89EA-4C40-91A8-646E5A1048B3}"/>
              </a:ext>
            </a:extLst>
          </p:cNvPr>
          <p:cNvSpPr/>
          <p:nvPr/>
        </p:nvSpPr>
        <p:spPr>
          <a:xfrm>
            <a:off x="6933776" y="2680532"/>
            <a:ext cx="4047261" cy="46632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AA44C5B-C4D3-4410-A384-C93B63BDD479}"/>
              </a:ext>
            </a:extLst>
          </p:cNvPr>
          <p:cNvCxnSpPr>
            <a:cxnSpLocks/>
          </p:cNvCxnSpPr>
          <p:nvPr/>
        </p:nvCxnSpPr>
        <p:spPr>
          <a:xfrm flipH="1">
            <a:off x="2611395" y="3731223"/>
            <a:ext cx="1095632" cy="1671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Callout: Bent Line 29">
            <a:extLst>
              <a:ext uri="{FF2B5EF4-FFF2-40B4-BE49-F238E27FC236}">
                <a16:creationId xmlns:a16="http://schemas.microsoft.com/office/drawing/2014/main" id="{1AF05FC1-A412-46DB-AFDE-30060144A13E}"/>
              </a:ext>
            </a:extLst>
          </p:cNvPr>
          <p:cNvSpPr/>
          <p:nvPr/>
        </p:nvSpPr>
        <p:spPr>
          <a:xfrm>
            <a:off x="10749027" y="3290008"/>
            <a:ext cx="1377070" cy="466321"/>
          </a:xfrm>
          <a:prstGeom prst="borderCallout2">
            <a:avLst>
              <a:gd name="adj1" fmla="val 39851"/>
              <a:gd name="adj2" fmla="val 688"/>
              <a:gd name="adj3" fmla="val 56667"/>
              <a:gd name="adj4" fmla="val -46724"/>
              <a:gd name="adj5" fmla="val -59246"/>
              <a:gd name="adj6" fmla="val -98081"/>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Different data layouts</a:t>
            </a:r>
          </a:p>
        </p:txBody>
      </p:sp>
      <p:sp>
        <p:nvSpPr>
          <p:cNvPr id="9" name="Rectangle: Rounded Corners 8">
            <a:extLst>
              <a:ext uri="{FF2B5EF4-FFF2-40B4-BE49-F238E27FC236}">
                <a16:creationId xmlns:a16="http://schemas.microsoft.com/office/drawing/2014/main" id="{51E690BF-0B15-4FEC-B075-AF97261C2228}"/>
              </a:ext>
            </a:extLst>
          </p:cNvPr>
          <p:cNvSpPr/>
          <p:nvPr/>
        </p:nvSpPr>
        <p:spPr>
          <a:xfrm>
            <a:off x="4294560" y="2464847"/>
            <a:ext cx="1113063" cy="1110375"/>
          </a:xfrm>
          <a:prstGeom prst="roundRect">
            <a:avLst/>
          </a:prstGeom>
          <a:noFill/>
          <a:ln>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6CEB2A8B-B2DA-4832-9DF0-86C5E22458CE}"/>
              </a:ext>
            </a:extLst>
          </p:cNvPr>
          <p:cNvCxnSpPr>
            <a:cxnSpLocks/>
          </p:cNvCxnSpPr>
          <p:nvPr/>
        </p:nvCxnSpPr>
        <p:spPr>
          <a:xfrm>
            <a:off x="5407623" y="3146853"/>
            <a:ext cx="938619" cy="10915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B83F28B-DDDF-453D-86CF-3A10A9EA6ECC}"/>
              </a:ext>
            </a:extLst>
          </p:cNvPr>
          <p:cNvSpPr txBox="1"/>
          <p:nvPr/>
        </p:nvSpPr>
        <p:spPr>
          <a:xfrm>
            <a:off x="6346242" y="5864935"/>
            <a:ext cx="5336757" cy="646331"/>
          </a:xfrm>
          <a:prstGeom prst="rect">
            <a:avLst/>
          </a:prstGeom>
          <a:noFill/>
          <a:ln>
            <a:solidFill>
              <a:srgbClr val="C00000"/>
            </a:solidFill>
          </a:ln>
        </p:spPr>
        <p:txBody>
          <a:bodyPr wrap="square">
            <a:spAutoFit/>
          </a:bodyPr>
          <a:lstStyle/>
          <a:p>
            <a:r>
              <a:rPr lang="en-US" dirty="0"/>
              <a:t>* Performance of different data layouts also </a:t>
            </a:r>
            <a:r>
              <a:rPr lang="en-US" b="1" dirty="0"/>
              <a:t>depend on hardware specifications</a:t>
            </a:r>
            <a:endParaRPr lang="en-US" b="1" dirty="0">
              <a:solidFill>
                <a:srgbClr val="C00000"/>
              </a:solidFill>
            </a:endParaRPr>
          </a:p>
        </p:txBody>
      </p:sp>
      <p:sp>
        <p:nvSpPr>
          <p:cNvPr id="39" name="Rectangle: Rounded Corners 38">
            <a:extLst>
              <a:ext uri="{FF2B5EF4-FFF2-40B4-BE49-F238E27FC236}">
                <a16:creationId xmlns:a16="http://schemas.microsoft.com/office/drawing/2014/main" id="{1302B8FE-0A36-4D09-802E-03515A2B8682}"/>
              </a:ext>
            </a:extLst>
          </p:cNvPr>
          <p:cNvSpPr/>
          <p:nvPr/>
        </p:nvSpPr>
        <p:spPr>
          <a:xfrm>
            <a:off x="6228994" y="1054036"/>
            <a:ext cx="509557" cy="179625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Callout: Bent Line 39">
            <a:extLst>
              <a:ext uri="{FF2B5EF4-FFF2-40B4-BE49-F238E27FC236}">
                <a16:creationId xmlns:a16="http://schemas.microsoft.com/office/drawing/2014/main" id="{68BBC93A-9A6B-47B7-AB33-231D752BBF7C}"/>
              </a:ext>
            </a:extLst>
          </p:cNvPr>
          <p:cNvSpPr/>
          <p:nvPr/>
        </p:nvSpPr>
        <p:spPr>
          <a:xfrm>
            <a:off x="7494097" y="836409"/>
            <a:ext cx="1789945" cy="272367"/>
          </a:xfrm>
          <a:prstGeom prst="borderCallout2">
            <a:avLst>
              <a:gd name="adj1" fmla="val 39851"/>
              <a:gd name="adj2" fmla="val 688"/>
              <a:gd name="adj3" fmla="val 56667"/>
              <a:gd name="adj4" fmla="val -46724"/>
              <a:gd name="adj5" fmla="val 110270"/>
              <a:gd name="adj6" fmla="val -51584"/>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Performance</a:t>
            </a:r>
          </a:p>
        </p:txBody>
      </p:sp>
    </p:spTree>
    <p:extLst>
      <p:ext uri="{BB962C8B-B14F-4D97-AF65-F5344CB8AC3E}">
        <p14:creationId xmlns:p14="http://schemas.microsoft.com/office/powerpoint/2010/main" val="135624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33951" cy="47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sp>
        <p:nvSpPr>
          <p:cNvPr id="12" name="TextBox 11">
            <a:extLst>
              <a:ext uri="{FF2B5EF4-FFF2-40B4-BE49-F238E27FC236}">
                <a16:creationId xmlns:a16="http://schemas.microsoft.com/office/drawing/2014/main" id="{87F981B5-1AF5-4A2C-A99D-EFE8397970CE}"/>
              </a:ext>
            </a:extLst>
          </p:cNvPr>
          <p:cNvSpPr txBox="1"/>
          <p:nvPr/>
        </p:nvSpPr>
        <p:spPr>
          <a:xfrm>
            <a:off x="8651020" y="3336316"/>
            <a:ext cx="2960301" cy="2862322"/>
          </a:xfrm>
          <a:prstGeom prst="rect">
            <a:avLst/>
          </a:prstGeom>
          <a:noFill/>
        </p:spPr>
        <p:txBody>
          <a:bodyPr wrap="square">
            <a:spAutoFit/>
          </a:bodyPr>
          <a:lstStyle/>
          <a:p>
            <a:r>
              <a:rPr lang="en-US" dirty="0"/>
              <a:t>The most noticeable performance improvement is made by layouts that enable vectorized memory access, showing that the main performance limitation is the amount of moved data. The second notable category are layouts with the same reduce and vector dimensions. </a:t>
            </a:r>
          </a:p>
        </p:txBody>
      </p:sp>
      <p:sp>
        <p:nvSpPr>
          <p:cNvPr id="22" name="TextBox 21">
            <a:extLst>
              <a:ext uri="{FF2B5EF4-FFF2-40B4-BE49-F238E27FC236}">
                <a16:creationId xmlns:a16="http://schemas.microsoft.com/office/drawing/2014/main" id="{0595FF9E-8B0D-46CF-AD2C-774359FBC50E}"/>
              </a:ext>
            </a:extLst>
          </p:cNvPr>
          <p:cNvSpPr txBox="1"/>
          <p:nvPr/>
        </p:nvSpPr>
        <p:spPr>
          <a:xfrm>
            <a:off x="624353" y="6348263"/>
            <a:ext cx="6872080" cy="307777"/>
          </a:xfrm>
          <a:prstGeom prst="rect">
            <a:avLst/>
          </a:prstGeom>
          <a:noFill/>
        </p:spPr>
        <p:txBody>
          <a:bodyPr wrap="square">
            <a:spAutoFit/>
          </a:bodyPr>
          <a:lstStyle/>
          <a:p>
            <a:r>
              <a:rPr lang="en-US" sz="1400" dirty="0"/>
              <a:t>Note that, the performances of Tensor contraction performance are shown in as % values. </a:t>
            </a:r>
          </a:p>
        </p:txBody>
      </p:sp>
      <p:sp>
        <p:nvSpPr>
          <p:cNvPr id="25" name="TextBox 24">
            <a:extLst>
              <a:ext uri="{FF2B5EF4-FFF2-40B4-BE49-F238E27FC236}">
                <a16:creationId xmlns:a16="http://schemas.microsoft.com/office/drawing/2014/main" id="{1B474572-CDAC-4EA4-9E77-61A4C22244E9}"/>
              </a:ext>
            </a:extLst>
          </p:cNvPr>
          <p:cNvSpPr txBox="1"/>
          <p:nvPr/>
        </p:nvSpPr>
        <p:spPr>
          <a:xfrm>
            <a:off x="316309" y="1300082"/>
            <a:ext cx="11295012" cy="646331"/>
          </a:xfrm>
          <a:prstGeom prst="rect">
            <a:avLst/>
          </a:prstGeom>
          <a:noFill/>
        </p:spPr>
        <p:txBody>
          <a:bodyPr wrap="square">
            <a:spAutoFit/>
          </a:bodyPr>
          <a:lstStyle/>
          <a:p>
            <a:r>
              <a:rPr lang="en-US" dirty="0"/>
              <a:t>For each operator (tensor contractions and fused operators), benchmark every feasible data layout (</a:t>
            </a:r>
            <a:r>
              <a:rPr lang="en-US" dirty="0">
                <a:solidFill>
                  <a:srgbClr val="C00000"/>
                </a:solidFill>
              </a:rPr>
              <a:t>all equivalent permutations</a:t>
            </a:r>
            <a:r>
              <a:rPr lang="en-US" dirty="0"/>
              <a:t>), as well as varying other parameters depending on the speciﬁc operator.</a:t>
            </a:r>
          </a:p>
        </p:txBody>
      </p:sp>
      <p:sp>
        <p:nvSpPr>
          <p:cNvPr id="32" name="TextBox 31">
            <a:extLst>
              <a:ext uri="{FF2B5EF4-FFF2-40B4-BE49-F238E27FC236}">
                <a16:creationId xmlns:a16="http://schemas.microsoft.com/office/drawing/2014/main" id="{217E4E5B-1869-424D-A098-F7461C74BBA6}"/>
              </a:ext>
            </a:extLst>
          </p:cNvPr>
          <p:cNvSpPr txBox="1"/>
          <p:nvPr/>
        </p:nvSpPr>
        <p:spPr>
          <a:xfrm>
            <a:off x="3140398" y="2540360"/>
            <a:ext cx="7947732" cy="646331"/>
          </a:xfrm>
          <a:prstGeom prst="rect">
            <a:avLst/>
          </a:prstGeom>
          <a:noFill/>
        </p:spPr>
        <p:txBody>
          <a:bodyPr wrap="square">
            <a:spAutoFit/>
          </a:bodyPr>
          <a:lstStyle/>
          <a:p>
            <a:r>
              <a:rPr lang="en-US" b="1" dirty="0"/>
              <a:t>Violin plots</a:t>
            </a:r>
            <a:r>
              <a:rPr lang="en-US" dirty="0"/>
              <a:t>: </a:t>
            </a:r>
            <a:r>
              <a:rPr lang="en-US" dirty="0">
                <a:solidFill>
                  <a:srgbClr val="C00000"/>
                </a:solidFill>
              </a:rPr>
              <a:t>the width represents the relative number of conﬁgurations with the same runtime. </a:t>
            </a:r>
          </a:p>
        </p:txBody>
      </p:sp>
      <p:sp>
        <p:nvSpPr>
          <p:cNvPr id="36" name="TextBox 35">
            <a:extLst>
              <a:ext uri="{FF2B5EF4-FFF2-40B4-BE49-F238E27FC236}">
                <a16:creationId xmlns:a16="http://schemas.microsoft.com/office/drawing/2014/main" id="{D364C148-915B-4AE4-A625-E8121EBC8ED2}"/>
              </a:ext>
            </a:extLst>
          </p:cNvPr>
          <p:cNvSpPr txBox="1"/>
          <p:nvPr/>
        </p:nvSpPr>
        <p:spPr>
          <a:xfrm>
            <a:off x="316309" y="1937442"/>
            <a:ext cx="11360825" cy="646331"/>
          </a:xfrm>
          <a:prstGeom prst="rect">
            <a:avLst/>
          </a:prstGeom>
          <a:noFill/>
        </p:spPr>
        <p:txBody>
          <a:bodyPr wrap="square">
            <a:spAutoFit/>
          </a:bodyPr>
          <a:lstStyle/>
          <a:p>
            <a:r>
              <a:rPr lang="en-US" dirty="0"/>
              <a:t>Data layout selection is particularly </a:t>
            </a:r>
            <a:r>
              <a:rPr lang="en-US" dirty="0">
                <a:solidFill>
                  <a:srgbClr val="C00000"/>
                </a:solidFill>
              </a:rPr>
              <a:t>impactful for normalization and tensor contraction operators</a:t>
            </a:r>
            <a:r>
              <a:rPr lang="en-US" dirty="0"/>
              <a:t>, where it provides opportunities for vectorization and different tiling strategies.</a:t>
            </a:r>
          </a:p>
        </p:txBody>
      </p:sp>
      <p:sp>
        <p:nvSpPr>
          <p:cNvPr id="38" name="TextBox 37">
            <a:extLst>
              <a:ext uri="{FF2B5EF4-FFF2-40B4-BE49-F238E27FC236}">
                <a16:creationId xmlns:a16="http://schemas.microsoft.com/office/drawing/2014/main" id="{582F6E4F-1504-4A2C-828E-03E179BA3448}"/>
              </a:ext>
            </a:extLst>
          </p:cNvPr>
          <p:cNvSpPr txBox="1"/>
          <p:nvPr/>
        </p:nvSpPr>
        <p:spPr>
          <a:xfrm>
            <a:off x="1867508" y="872465"/>
            <a:ext cx="6174258" cy="400110"/>
          </a:xfrm>
          <a:prstGeom prst="rect">
            <a:avLst/>
          </a:prstGeom>
          <a:noFill/>
        </p:spPr>
        <p:txBody>
          <a:bodyPr wrap="square">
            <a:spAutoFit/>
          </a:bodyPr>
          <a:lstStyle/>
          <a:p>
            <a:r>
              <a:rPr lang="en-US" sz="2000" b="1" dirty="0"/>
              <a:t>3. Data layout selection</a:t>
            </a:r>
          </a:p>
        </p:txBody>
      </p:sp>
      <p:grpSp>
        <p:nvGrpSpPr>
          <p:cNvPr id="40" name="Group 39">
            <a:extLst>
              <a:ext uri="{FF2B5EF4-FFF2-40B4-BE49-F238E27FC236}">
                <a16:creationId xmlns:a16="http://schemas.microsoft.com/office/drawing/2014/main" id="{51F03638-B8D7-4DCF-AF30-6AD1D29A96B6}"/>
              </a:ext>
            </a:extLst>
          </p:cNvPr>
          <p:cNvGrpSpPr/>
          <p:nvPr/>
        </p:nvGrpSpPr>
        <p:grpSpPr>
          <a:xfrm>
            <a:off x="444664" y="2572974"/>
            <a:ext cx="2753124" cy="3729773"/>
            <a:chOff x="196023" y="2463476"/>
            <a:chExt cx="2753124" cy="3729773"/>
          </a:xfrm>
        </p:grpSpPr>
        <p:pic>
          <p:nvPicPr>
            <p:cNvPr id="10" name="Picture 9">
              <a:extLst>
                <a:ext uri="{FF2B5EF4-FFF2-40B4-BE49-F238E27FC236}">
                  <a16:creationId xmlns:a16="http://schemas.microsoft.com/office/drawing/2014/main" id="{DD710BEE-6FE9-416D-9030-0141CDBD4FC7}"/>
                </a:ext>
              </a:extLst>
            </p:cNvPr>
            <p:cNvPicPr>
              <a:picLocks noChangeAspect="1"/>
            </p:cNvPicPr>
            <p:nvPr/>
          </p:nvPicPr>
          <p:blipFill>
            <a:blip r:embed="rId3"/>
            <a:stretch>
              <a:fillRect/>
            </a:stretch>
          </p:blipFill>
          <p:spPr>
            <a:xfrm rot="16200000">
              <a:off x="-631543" y="4331923"/>
              <a:ext cx="1895703" cy="240571"/>
            </a:xfrm>
            <a:prstGeom prst="rect">
              <a:avLst/>
            </a:prstGeom>
          </p:spPr>
        </p:pic>
        <p:sp>
          <p:nvSpPr>
            <p:cNvPr id="27" name="TextBox 26">
              <a:extLst>
                <a:ext uri="{FF2B5EF4-FFF2-40B4-BE49-F238E27FC236}">
                  <a16:creationId xmlns:a16="http://schemas.microsoft.com/office/drawing/2014/main" id="{5CB6589C-9356-4026-80B9-368C1505DC47}"/>
                </a:ext>
              </a:extLst>
            </p:cNvPr>
            <p:cNvSpPr txBox="1"/>
            <p:nvPr/>
          </p:nvSpPr>
          <p:spPr>
            <a:xfrm>
              <a:off x="533401" y="2463476"/>
              <a:ext cx="2415746" cy="369332"/>
            </a:xfrm>
            <a:prstGeom prst="rect">
              <a:avLst/>
            </a:prstGeom>
            <a:noFill/>
          </p:spPr>
          <p:txBody>
            <a:bodyPr wrap="square">
              <a:spAutoFit/>
            </a:bodyPr>
            <a:lstStyle/>
            <a:p>
              <a:r>
                <a:rPr lang="en-US" dirty="0"/>
                <a:t>Tensor Contractions</a:t>
              </a:r>
            </a:p>
          </p:txBody>
        </p:sp>
        <p:pic>
          <p:nvPicPr>
            <p:cNvPr id="21" name="Picture 20">
              <a:extLst>
                <a:ext uri="{FF2B5EF4-FFF2-40B4-BE49-F238E27FC236}">
                  <a16:creationId xmlns:a16="http://schemas.microsoft.com/office/drawing/2014/main" id="{85801833-CBAD-4F76-B03A-7B55095E5631}"/>
                </a:ext>
              </a:extLst>
            </p:cNvPr>
            <p:cNvPicPr>
              <a:picLocks noChangeAspect="1"/>
            </p:cNvPicPr>
            <p:nvPr/>
          </p:nvPicPr>
          <p:blipFill>
            <a:blip r:embed="rId4"/>
            <a:stretch>
              <a:fillRect/>
            </a:stretch>
          </p:blipFill>
          <p:spPr>
            <a:xfrm rot="5400000">
              <a:off x="683484" y="4062877"/>
              <a:ext cx="3311865" cy="948879"/>
            </a:xfrm>
            <a:prstGeom prst="rect">
              <a:avLst/>
            </a:prstGeom>
          </p:spPr>
        </p:pic>
        <p:pic>
          <p:nvPicPr>
            <p:cNvPr id="35" name="Picture 34">
              <a:extLst>
                <a:ext uri="{FF2B5EF4-FFF2-40B4-BE49-F238E27FC236}">
                  <a16:creationId xmlns:a16="http://schemas.microsoft.com/office/drawing/2014/main" id="{E46AA45D-5558-4DCA-8929-7909F9B503B2}"/>
                </a:ext>
              </a:extLst>
            </p:cNvPr>
            <p:cNvPicPr>
              <a:picLocks noChangeAspect="1"/>
            </p:cNvPicPr>
            <p:nvPr/>
          </p:nvPicPr>
          <p:blipFill>
            <a:blip r:embed="rId5"/>
            <a:stretch>
              <a:fillRect/>
            </a:stretch>
          </p:blipFill>
          <p:spPr>
            <a:xfrm rot="5400000">
              <a:off x="-526489" y="4018332"/>
              <a:ext cx="3311862" cy="1009771"/>
            </a:xfrm>
            <a:prstGeom prst="rect">
              <a:avLst/>
            </a:prstGeom>
          </p:spPr>
        </p:pic>
      </p:grpSp>
      <p:grpSp>
        <p:nvGrpSpPr>
          <p:cNvPr id="39" name="Group 38">
            <a:extLst>
              <a:ext uri="{FF2B5EF4-FFF2-40B4-BE49-F238E27FC236}">
                <a16:creationId xmlns:a16="http://schemas.microsoft.com/office/drawing/2014/main" id="{77E42597-E21F-4AFB-9123-FD7FB6CB7B93}"/>
              </a:ext>
            </a:extLst>
          </p:cNvPr>
          <p:cNvGrpSpPr/>
          <p:nvPr/>
        </p:nvGrpSpPr>
        <p:grpSpPr>
          <a:xfrm>
            <a:off x="3254132" y="3167518"/>
            <a:ext cx="5293325" cy="3083775"/>
            <a:chOff x="6170644" y="2965694"/>
            <a:chExt cx="5293325" cy="3083775"/>
          </a:xfrm>
        </p:grpSpPr>
        <p:pic>
          <p:nvPicPr>
            <p:cNvPr id="6" name="Picture 5">
              <a:extLst>
                <a:ext uri="{FF2B5EF4-FFF2-40B4-BE49-F238E27FC236}">
                  <a16:creationId xmlns:a16="http://schemas.microsoft.com/office/drawing/2014/main" id="{F8CFC9C8-3AC6-451D-BED0-82430732FC4C}"/>
                </a:ext>
              </a:extLst>
            </p:cNvPr>
            <p:cNvPicPr>
              <a:picLocks noChangeAspect="1"/>
            </p:cNvPicPr>
            <p:nvPr/>
          </p:nvPicPr>
          <p:blipFill>
            <a:blip r:embed="rId6"/>
            <a:stretch>
              <a:fillRect/>
            </a:stretch>
          </p:blipFill>
          <p:spPr>
            <a:xfrm>
              <a:off x="6647009" y="3335026"/>
              <a:ext cx="4816960" cy="2714443"/>
            </a:xfrm>
            <a:prstGeom prst="rect">
              <a:avLst/>
            </a:prstGeom>
          </p:spPr>
        </p:pic>
        <p:pic>
          <p:nvPicPr>
            <p:cNvPr id="8" name="Picture 7">
              <a:extLst>
                <a:ext uri="{FF2B5EF4-FFF2-40B4-BE49-F238E27FC236}">
                  <a16:creationId xmlns:a16="http://schemas.microsoft.com/office/drawing/2014/main" id="{CABC4936-A68C-4C7C-B15B-5DFB94850C67}"/>
                </a:ext>
              </a:extLst>
            </p:cNvPr>
            <p:cNvPicPr>
              <a:picLocks noChangeAspect="1"/>
            </p:cNvPicPr>
            <p:nvPr/>
          </p:nvPicPr>
          <p:blipFill>
            <a:blip r:embed="rId7"/>
            <a:stretch>
              <a:fillRect/>
            </a:stretch>
          </p:blipFill>
          <p:spPr>
            <a:xfrm>
              <a:off x="6170644" y="4452209"/>
              <a:ext cx="236787" cy="684123"/>
            </a:xfrm>
            <a:prstGeom prst="rect">
              <a:avLst/>
            </a:prstGeom>
          </p:spPr>
        </p:pic>
        <p:sp>
          <p:nvSpPr>
            <p:cNvPr id="42" name="TextBox 41">
              <a:extLst>
                <a:ext uri="{FF2B5EF4-FFF2-40B4-BE49-F238E27FC236}">
                  <a16:creationId xmlns:a16="http://schemas.microsoft.com/office/drawing/2014/main" id="{64A43C2C-8962-4CBA-9F01-2AA6D7258FAF}"/>
                </a:ext>
              </a:extLst>
            </p:cNvPr>
            <p:cNvSpPr txBox="1"/>
            <p:nvPr/>
          </p:nvSpPr>
          <p:spPr>
            <a:xfrm>
              <a:off x="6647009" y="2965694"/>
              <a:ext cx="1931372" cy="369332"/>
            </a:xfrm>
            <a:prstGeom prst="rect">
              <a:avLst/>
            </a:prstGeom>
            <a:noFill/>
          </p:spPr>
          <p:txBody>
            <a:bodyPr wrap="square">
              <a:spAutoFit/>
            </a:bodyPr>
            <a:lstStyle/>
            <a:p>
              <a:r>
                <a:rPr lang="en-US" dirty="0"/>
                <a:t> Fused Operators</a:t>
              </a:r>
            </a:p>
          </p:txBody>
        </p:sp>
      </p:grpSp>
      <p:sp>
        <p:nvSpPr>
          <p:cNvPr id="45" name="Rectangle 44">
            <a:extLst>
              <a:ext uri="{FF2B5EF4-FFF2-40B4-BE49-F238E27FC236}">
                <a16:creationId xmlns:a16="http://schemas.microsoft.com/office/drawing/2014/main" id="{560BC6C1-AC02-487D-96D5-F036FFE262DC}"/>
              </a:ext>
            </a:extLst>
          </p:cNvPr>
          <p:cNvSpPr/>
          <p:nvPr/>
        </p:nvSpPr>
        <p:spPr>
          <a:xfrm>
            <a:off x="3218391" y="3222655"/>
            <a:ext cx="5329066" cy="3125608"/>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A610AC19-5965-46C6-A322-34742BB81DA7}"/>
              </a:ext>
            </a:extLst>
          </p:cNvPr>
          <p:cNvSpPr/>
          <p:nvPr/>
        </p:nvSpPr>
        <p:spPr>
          <a:xfrm>
            <a:off x="372729" y="2641487"/>
            <a:ext cx="2749412" cy="3706775"/>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4872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Data Movement Is All You Need: A Case Study on Optimizing Transformers </a:t>
            </a:r>
            <a:r>
              <a:rPr lang="en-US" altLang="zh-CN" sz="1400" b="1" dirty="0">
                <a:solidFill>
                  <a:srgbClr val="C00000"/>
                </a:solidFill>
              </a:rPr>
              <a:t>[1]</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421875" cy="4684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p>
        </p:txBody>
      </p:sp>
      <p:pic>
        <p:nvPicPr>
          <p:cNvPr id="3" name="Picture 2">
            <a:extLst>
              <a:ext uri="{FF2B5EF4-FFF2-40B4-BE49-F238E27FC236}">
                <a16:creationId xmlns:a16="http://schemas.microsoft.com/office/drawing/2014/main" id="{122F75AD-4F4D-484C-9A24-367A8EB8EAB2}"/>
              </a:ext>
            </a:extLst>
          </p:cNvPr>
          <p:cNvPicPr>
            <a:picLocks noChangeAspect="1"/>
          </p:cNvPicPr>
          <p:nvPr/>
        </p:nvPicPr>
        <p:blipFill>
          <a:blip r:embed="rId3"/>
          <a:stretch>
            <a:fillRect/>
          </a:stretch>
        </p:blipFill>
        <p:spPr>
          <a:xfrm>
            <a:off x="6096000" y="1327022"/>
            <a:ext cx="5484474" cy="3392856"/>
          </a:xfrm>
          <a:prstGeom prst="rect">
            <a:avLst/>
          </a:prstGeom>
        </p:spPr>
      </p:pic>
      <p:sp>
        <p:nvSpPr>
          <p:cNvPr id="9" name="TextBox 8">
            <a:extLst>
              <a:ext uri="{FF2B5EF4-FFF2-40B4-BE49-F238E27FC236}">
                <a16:creationId xmlns:a16="http://schemas.microsoft.com/office/drawing/2014/main" id="{70B349F7-7305-4566-AAD2-5DAB39D6FD60}"/>
              </a:ext>
            </a:extLst>
          </p:cNvPr>
          <p:cNvSpPr txBox="1"/>
          <p:nvPr/>
        </p:nvSpPr>
        <p:spPr>
          <a:xfrm>
            <a:off x="6184688" y="4719878"/>
            <a:ext cx="5395785" cy="430887"/>
          </a:xfrm>
          <a:prstGeom prst="rect">
            <a:avLst/>
          </a:prstGeom>
          <a:noFill/>
        </p:spPr>
        <p:txBody>
          <a:bodyPr wrap="square">
            <a:spAutoFit/>
          </a:bodyPr>
          <a:lstStyle/>
          <a:p>
            <a:r>
              <a:rPr lang="en-US" sz="1100" dirty="0"/>
              <a:t>QKV-fused: three input tensors queries (q), keys (k), and values (v) fused.</a:t>
            </a:r>
          </a:p>
          <a:p>
            <a:r>
              <a:rPr lang="en-US" sz="1100" dirty="0"/>
              <a:t>AIB: Attention input bias.</a:t>
            </a:r>
          </a:p>
        </p:txBody>
      </p:sp>
      <p:sp>
        <p:nvSpPr>
          <p:cNvPr id="11" name="TextBox 10">
            <a:extLst>
              <a:ext uri="{FF2B5EF4-FFF2-40B4-BE49-F238E27FC236}">
                <a16:creationId xmlns:a16="http://schemas.microsoft.com/office/drawing/2014/main" id="{30ADCC74-2780-4545-B09E-E980F17048EA}"/>
              </a:ext>
            </a:extLst>
          </p:cNvPr>
          <p:cNvSpPr txBox="1"/>
          <p:nvPr/>
        </p:nvSpPr>
        <p:spPr>
          <a:xfrm>
            <a:off x="314068" y="1571353"/>
            <a:ext cx="5484474" cy="369332"/>
          </a:xfrm>
          <a:prstGeom prst="rect">
            <a:avLst/>
          </a:prstGeom>
          <a:noFill/>
        </p:spPr>
        <p:txBody>
          <a:bodyPr wrap="square">
            <a:spAutoFit/>
          </a:bodyPr>
          <a:lstStyle/>
          <a:p>
            <a:r>
              <a:rPr lang="en-US" dirty="0"/>
              <a:t> Automatic conﬁguration selection algorithm:</a:t>
            </a:r>
          </a:p>
        </p:txBody>
      </p:sp>
      <p:sp>
        <p:nvSpPr>
          <p:cNvPr id="13" name="TextBox 12">
            <a:extLst>
              <a:ext uri="{FF2B5EF4-FFF2-40B4-BE49-F238E27FC236}">
                <a16:creationId xmlns:a16="http://schemas.microsoft.com/office/drawing/2014/main" id="{5ECA461A-FCCF-4151-9ECF-AB169DF571B7}"/>
              </a:ext>
            </a:extLst>
          </p:cNvPr>
          <p:cNvSpPr txBox="1"/>
          <p:nvPr/>
        </p:nvSpPr>
        <p:spPr>
          <a:xfrm>
            <a:off x="485832" y="2097676"/>
            <a:ext cx="5484474" cy="4247317"/>
          </a:xfrm>
          <a:prstGeom prst="rect">
            <a:avLst/>
          </a:prstGeom>
          <a:noFill/>
        </p:spPr>
        <p:txBody>
          <a:bodyPr wrap="square">
            <a:spAutoFit/>
          </a:bodyPr>
          <a:lstStyle/>
          <a:p>
            <a:pPr marL="285750" indent="-285750">
              <a:buFont typeface="Arial" panose="020B0604020202020204" pitchFamily="34" charset="0"/>
              <a:buChar char="•"/>
            </a:pPr>
            <a:r>
              <a:rPr lang="en-US" dirty="0"/>
              <a:t>Add a node to the graph for each input and output data layout of the operator.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an edge from the input to the output layout, weighted with the minimum runtime of any conﬁguration with that layout.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 a </a:t>
            </a:r>
            <a:r>
              <a:rPr lang="en-US" dirty="0">
                <a:solidFill>
                  <a:srgbClr val="C00000"/>
                </a:solidFill>
              </a:rPr>
              <a:t>single-source shortest-path </a:t>
            </a:r>
            <a:r>
              <a:rPr lang="en-US" dirty="0"/>
              <a:t>(SSSP) algorithm from the input to the output in the graph, and the resulting path is the </a:t>
            </a:r>
            <a:r>
              <a:rPr lang="en-US" dirty="0">
                <a:solidFill>
                  <a:srgbClr val="C00000"/>
                </a:solidFill>
              </a:rPr>
              <a:t>ﬁnal conﬁguration</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the graph is a directed acyclic graph (DAG) and the number of feasible input/output conﬁgurations for each operator is small, so SSSP takes linear time asymptotically and seconds for BERT. </a:t>
            </a:r>
          </a:p>
        </p:txBody>
      </p:sp>
      <p:sp>
        <p:nvSpPr>
          <p:cNvPr id="17" name="TextBox 16">
            <a:extLst>
              <a:ext uri="{FF2B5EF4-FFF2-40B4-BE49-F238E27FC236}">
                <a16:creationId xmlns:a16="http://schemas.microsoft.com/office/drawing/2014/main" id="{63102308-DC3C-4F9A-8298-0BCA53190A0D}"/>
              </a:ext>
            </a:extLst>
          </p:cNvPr>
          <p:cNvSpPr txBox="1"/>
          <p:nvPr/>
        </p:nvSpPr>
        <p:spPr>
          <a:xfrm>
            <a:off x="1958546" y="900428"/>
            <a:ext cx="3429000" cy="400110"/>
          </a:xfrm>
          <a:prstGeom prst="rect">
            <a:avLst/>
          </a:prstGeom>
          <a:noFill/>
        </p:spPr>
        <p:txBody>
          <a:bodyPr wrap="square">
            <a:spAutoFit/>
          </a:bodyPr>
          <a:lstStyle/>
          <a:p>
            <a:r>
              <a:rPr lang="en-US" sz="2000" b="1" dirty="0"/>
              <a:t>4. End-to-end optimization</a:t>
            </a:r>
          </a:p>
        </p:txBody>
      </p:sp>
      <p:sp>
        <p:nvSpPr>
          <p:cNvPr id="19" name="TextBox 18">
            <a:extLst>
              <a:ext uri="{FF2B5EF4-FFF2-40B4-BE49-F238E27FC236}">
                <a16:creationId xmlns:a16="http://schemas.microsoft.com/office/drawing/2014/main" id="{F05266E1-065E-4642-A9EE-73A7D5F1E91F}"/>
              </a:ext>
            </a:extLst>
          </p:cNvPr>
          <p:cNvSpPr txBox="1"/>
          <p:nvPr/>
        </p:nvSpPr>
        <p:spPr>
          <a:xfrm>
            <a:off x="6096000" y="931206"/>
            <a:ext cx="1979140" cy="369332"/>
          </a:xfrm>
          <a:prstGeom prst="rect">
            <a:avLst/>
          </a:prstGeom>
          <a:noFill/>
        </p:spPr>
        <p:txBody>
          <a:bodyPr wrap="square">
            <a:spAutoFit/>
          </a:bodyPr>
          <a:lstStyle/>
          <a:p>
            <a:r>
              <a:rPr lang="en-US" b="1" dirty="0"/>
              <a:t>Example</a:t>
            </a:r>
            <a:r>
              <a:rPr lang="en-US" dirty="0"/>
              <a:t>:</a:t>
            </a:r>
          </a:p>
        </p:txBody>
      </p:sp>
      <p:pic>
        <p:nvPicPr>
          <p:cNvPr id="4" name="Picture 3">
            <a:extLst>
              <a:ext uri="{FF2B5EF4-FFF2-40B4-BE49-F238E27FC236}">
                <a16:creationId xmlns:a16="http://schemas.microsoft.com/office/drawing/2014/main" id="{37917E13-3081-4E51-B377-AFF17D86E72D}"/>
              </a:ext>
            </a:extLst>
          </p:cNvPr>
          <p:cNvPicPr>
            <a:picLocks noChangeAspect="1"/>
          </p:cNvPicPr>
          <p:nvPr/>
        </p:nvPicPr>
        <p:blipFill>
          <a:blip r:embed="rId4"/>
          <a:stretch>
            <a:fillRect/>
          </a:stretch>
        </p:blipFill>
        <p:spPr>
          <a:xfrm>
            <a:off x="6326660" y="5570041"/>
            <a:ext cx="4374292" cy="1202730"/>
          </a:xfrm>
          <a:prstGeom prst="rect">
            <a:avLst/>
          </a:prstGeom>
        </p:spPr>
      </p:pic>
      <p:sp>
        <p:nvSpPr>
          <p:cNvPr id="14" name="TextBox 13">
            <a:extLst>
              <a:ext uri="{FF2B5EF4-FFF2-40B4-BE49-F238E27FC236}">
                <a16:creationId xmlns:a16="http://schemas.microsoft.com/office/drawing/2014/main" id="{B49DF3E6-2C1F-4C15-96CC-C54DA1F5440A}"/>
              </a:ext>
            </a:extLst>
          </p:cNvPr>
          <p:cNvSpPr txBox="1"/>
          <p:nvPr/>
        </p:nvSpPr>
        <p:spPr>
          <a:xfrm>
            <a:off x="6096000" y="5174435"/>
            <a:ext cx="4308389" cy="369332"/>
          </a:xfrm>
          <a:prstGeom prst="rect">
            <a:avLst/>
          </a:prstGeom>
          <a:noFill/>
        </p:spPr>
        <p:txBody>
          <a:bodyPr wrap="square">
            <a:spAutoFit/>
          </a:bodyPr>
          <a:lstStyle/>
          <a:p>
            <a:r>
              <a:rPr lang="en-US" b="1" dirty="0"/>
              <a:t>Comparison </a:t>
            </a:r>
            <a:r>
              <a:rPr lang="en-US" sz="1600" dirty="0"/>
              <a:t>[1]</a:t>
            </a:r>
            <a:endParaRPr lang="en-US" dirty="0"/>
          </a:p>
        </p:txBody>
      </p:sp>
    </p:spTree>
    <p:extLst>
      <p:ext uri="{BB962C8B-B14F-4D97-AF65-F5344CB8AC3E}">
        <p14:creationId xmlns:p14="http://schemas.microsoft.com/office/powerpoint/2010/main" val="288306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13363</TotalTime>
  <Words>1769</Words>
  <Application>Microsoft Office PowerPoint</Application>
  <PresentationFormat>Widescreen</PresentationFormat>
  <Paragraphs>162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lpstr>Data Movement Is All You Need: A Case Study on Optimizing Transformers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Yingxuan Zhu</dc:creator>
  <cp:lastModifiedBy>Yingxuan Zhu</cp:lastModifiedBy>
  <cp:revision>188</cp:revision>
  <dcterms:created xsi:type="dcterms:W3CDTF">2022-11-15T16:24:18Z</dcterms:created>
  <dcterms:modified xsi:type="dcterms:W3CDTF">2022-12-07T01:32:30Z</dcterms:modified>
</cp:coreProperties>
</file>