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3" r:id="rId2"/>
    <p:sldId id="26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6437" autoAdjust="0"/>
  </p:normalViewPr>
  <p:slideViewPr>
    <p:cSldViewPr snapToGrid="0">
      <p:cViewPr>
        <p:scale>
          <a:sx n="106" d="100"/>
          <a:sy n="106" d="100"/>
        </p:scale>
        <p:origin x="50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7E53E-DCC9-4EEA-BE84-24AA42B8DF53}"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3839E-ECD2-4C2B-B6B3-039F1A782CEA}" type="slidenum">
              <a:rPr lang="en-US" smtClean="0"/>
              <a:t>‹#›</a:t>
            </a:fld>
            <a:endParaRPr lang="en-US"/>
          </a:p>
        </p:txBody>
      </p:sp>
    </p:spTree>
    <p:extLst>
      <p:ext uri="{BB962C8B-B14F-4D97-AF65-F5344CB8AC3E}">
        <p14:creationId xmlns:p14="http://schemas.microsoft.com/office/powerpoint/2010/main" val="356648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198822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124798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81C6-491D-42AF-BEA9-F9B330D17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58EFA-79C2-477C-A94F-AED1C8CFF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D172F-D083-4C99-9AC8-FC3854B5E116}"/>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5" name="Footer Placeholder 4">
            <a:extLst>
              <a:ext uri="{FF2B5EF4-FFF2-40B4-BE49-F238E27FC236}">
                <a16:creationId xmlns:a16="http://schemas.microsoft.com/office/drawing/2014/main" id="{C77691C9-A229-4453-AA4A-7B9C43541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18CE-8DFE-44D3-9A1E-0C350A6F288A}"/>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4409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F929-6039-4938-A12D-EBE018107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0D092-84AE-4B7A-8491-1D30E478B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BE112-F406-4473-9899-0A227AA2EA2D}"/>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5" name="Footer Placeholder 4">
            <a:extLst>
              <a:ext uri="{FF2B5EF4-FFF2-40B4-BE49-F238E27FC236}">
                <a16:creationId xmlns:a16="http://schemas.microsoft.com/office/drawing/2014/main" id="{7D03B874-F03B-4A4A-80BD-1A1809D46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26BEA-5B59-48B2-A2EA-46EA233735C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01391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E8C4F-61EA-4D64-BA71-271141F07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83B2-4597-43C5-ADFE-63AA5C440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44E4F-E87F-4AAC-BDE4-1AB1A95FE337}"/>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5" name="Footer Placeholder 4">
            <a:extLst>
              <a:ext uri="{FF2B5EF4-FFF2-40B4-BE49-F238E27FC236}">
                <a16:creationId xmlns:a16="http://schemas.microsoft.com/office/drawing/2014/main" id="{01AAB5F2-73B1-4933-873B-2F28E65BD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2F26-AC93-4EA5-B66E-EDD2550ACE03}"/>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4374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7D1-D15F-4890-BC67-A7C49652E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B7E6F-3A21-4BAA-B8DA-E4094935DC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551F7-9B27-4D00-865C-AF95C5C7C97B}"/>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5" name="Footer Placeholder 4">
            <a:extLst>
              <a:ext uri="{FF2B5EF4-FFF2-40B4-BE49-F238E27FC236}">
                <a16:creationId xmlns:a16="http://schemas.microsoft.com/office/drawing/2014/main" id="{908A80D4-D0C0-41FA-8C7F-36075415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92742-5D26-48A7-90F7-49C6574ECD9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5131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232-D533-4BDD-BACF-F902E7FEE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B804F-6A5A-42E6-8FAC-0D9854D5D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41D7C-2408-476C-99AC-96C0FA168F1E}"/>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5" name="Footer Placeholder 4">
            <a:extLst>
              <a:ext uri="{FF2B5EF4-FFF2-40B4-BE49-F238E27FC236}">
                <a16:creationId xmlns:a16="http://schemas.microsoft.com/office/drawing/2014/main" id="{086483A7-E754-49FB-8528-C04D51AD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E191-E3D1-4727-9CC6-E42300D734B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30385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3C8-7FAD-410F-9085-09BFEA59F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9CD8D-C9D6-44F7-A044-41D94A575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0D9-F76D-49D7-BE7D-4A11BA4A2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A35A7-437B-47B7-B2D1-F3F763BDCD2F}"/>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6" name="Footer Placeholder 5">
            <a:extLst>
              <a:ext uri="{FF2B5EF4-FFF2-40B4-BE49-F238E27FC236}">
                <a16:creationId xmlns:a16="http://schemas.microsoft.com/office/drawing/2014/main" id="{F5A709E6-679C-40DF-A6EB-5E3BF3E2E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B72A-6BFB-4D9C-94DF-BCE141FF957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206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99FC-8A18-4472-8E23-4E72259A4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E2FCC-A784-49C0-A5AC-48BAD7E8E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D19A6-DA4C-4173-A476-219BA2C05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E6B41-AD5C-448F-81B0-E3B616A2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0077B-3019-46B1-BF96-C84D1FE8F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E08C49-27A8-4718-ABE2-4D6B54947B17}"/>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8" name="Footer Placeholder 7">
            <a:extLst>
              <a:ext uri="{FF2B5EF4-FFF2-40B4-BE49-F238E27FC236}">
                <a16:creationId xmlns:a16="http://schemas.microsoft.com/office/drawing/2014/main" id="{810017C4-7537-444F-8827-56FF32E29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84F20-7AFD-4E14-8B01-1504E845009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11828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A72B-0B8C-4C53-8820-09B448693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C2048-7FCF-4BB6-86F1-0A41B965FB31}"/>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4" name="Footer Placeholder 3">
            <a:extLst>
              <a:ext uri="{FF2B5EF4-FFF2-40B4-BE49-F238E27FC236}">
                <a16:creationId xmlns:a16="http://schemas.microsoft.com/office/drawing/2014/main" id="{1F0511BF-FF27-43E0-81C2-F7238D257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342EA-6F2E-49EE-BEEF-FB5C9528615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8222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F379A-8E5A-4B14-9803-1EA65C27B044}"/>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3" name="Footer Placeholder 2">
            <a:extLst>
              <a:ext uri="{FF2B5EF4-FFF2-40B4-BE49-F238E27FC236}">
                <a16:creationId xmlns:a16="http://schemas.microsoft.com/office/drawing/2014/main" id="{872FA51B-5501-4091-B227-A49BE46E8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C4B43-9A7A-4036-AA79-F8F1042931B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2588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7429-8B5F-4097-BB24-0D5CA709D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72B2D-D145-4C9E-B0FD-7868E376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48FA-C3B3-4F00-A0C3-0988C3DE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8A4A1-5BDC-4F76-991D-B36EB82A0B57}"/>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6" name="Footer Placeholder 5">
            <a:extLst>
              <a:ext uri="{FF2B5EF4-FFF2-40B4-BE49-F238E27FC236}">
                <a16:creationId xmlns:a16="http://schemas.microsoft.com/office/drawing/2014/main" id="{9409970D-2D77-4F63-85E9-C2D64F16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A77C8-B065-4BDF-A27D-70F460948DD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95166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45CF-CF1C-4D2D-B07C-FFDD6BB9D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49916-D3F4-472A-9BDE-8C4670B40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2290-83A4-4553-B49C-7A44E954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605EA-197F-4B5E-9B13-286C99867BA9}"/>
              </a:ext>
            </a:extLst>
          </p:cNvPr>
          <p:cNvSpPr>
            <a:spLocks noGrp="1"/>
          </p:cNvSpPr>
          <p:nvPr>
            <p:ph type="dt" sz="half" idx="10"/>
          </p:nvPr>
        </p:nvSpPr>
        <p:spPr/>
        <p:txBody>
          <a:bodyPr/>
          <a:lstStyle/>
          <a:p>
            <a:fld id="{E6C3E0DA-34BF-445A-A003-CCE061496EED}" type="datetimeFigureOut">
              <a:rPr lang="en-US" smtClean="0"/>
              <a:t>2/23/2022</a:t>
            </a:fld>
            <a:endParaRPr lang="en-US"/>
          </a:p>
        </p:txBody>
      </p:sp>
      <p:sp>
        <p:nvSpPr>
          <p:cNvPr id="6" name="Footer Placeholder 5">
            <a:extLst>
              <a:ext uri="{FF2B5EF4-FFF2-40B4-BE49-F238E27FC236}">
                <a16:creationId xmlns:a16="http://schemas.microsoft.com/office/drawing/2014/main" id="{F90110AC-B4F6-4099-BE57-797F762C7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7C265-97DA-4CD7-9B6B-B8944A45F526}"/>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415638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647B-00B4-4939-9FAD-A926F286A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26945-4BA1-4F11-9C6C-027CEE5DD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BC7EF-6275-4A65-915A-C81366C24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3E0DA-34BF-445A-A003-CCE061496EED}" type="datetimeFigureOut">
              <a:rPr lang="en-US" smtClean="0"/>
              <a:t>2/23/2022</a:t>
            </a:fld>
            <a:endParaRPr lang="en-US"/>
          </a:p>
        </p:txBody>
      </p:sp>
      <p:sp>
        <p:nvSpPr>
          <p:cNvPr id="5" name="Footer Placeholder 4">
            <a:extLst>
              <a:ext uri="{FF2B5EF4-FFF2-40B4-BE49-F238E27FC236}">
                <a16:creationId xmlns:a16="http://schemas.microsoft.com/office/drawing/2014/main" id="{ADA1027D-4B97-41CF-816E-A677DA921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D41F4-F6FE-4C0A-A9BA-69C0658D4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C1B-A13D-49AF-A30A-2E29DF20F284}" type="slidenum">
              <a:rPr lang="en-US" smtClean="0"/>
              <a:t>‹#›</a:t>
            </a:fld>
            <a:endParaRPr lang="en-US"/>
          </a:p>
        </p:txBody>
      </p:sp>
    </p:spTree>
    <p:extLst>
      <p:ext uri="{BB962C8B-B14F-4D97-AF65-F5344CB8AC3E}">
        <p14:creationId xmlns:p14="http://schemas.microsoft.com/office/powerpoint/2010/main" val="118946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F7F5-563C-430E-AE83-8CE82897DBDC}"/>
              </a:ext>
            </a:extLst>
          </p:cNvPr>
          <p:cNvSpPr>
            <a:spLocks noGrp="1"/>
          </p:cNvSpPr>
          <p:nvPr>
            <p:ph type="title"/>
          </p:nvPr>
        </p:nvSpPr>
        <p:spPr>
          <a:xfrm>
            <a:off x="120667" y="64674"/>
            <a:ext cx="11027979" cy="872465"/>
          </a:xfrm>
        </p:spPr>
        <p:txBody>
          <a:bodyPr>
            <a:noAutofit/>
          </a:bodyPr>
          <a:lstStyle/>
          <a:p>
            <a:r>
              <a:rPr lang="en-US" altLang="zh-CN" sz="2400" b="1" dirty="0">
                <a:solidFill>
                  <a:srgbClr val="C00000"/>
                </a:solidFill>
              </a:rPr>
              <a:t>Title: Running ML in Small Wireless and/or Batteryless IoT Devices</a:t>
            </a:r>
            <a:r>
              <a:rPr lang="en-US" altLang="zh-CN" sz="2400" b="1" baseline="30000" dirty="0">
                <a:solidFill>
                  <a:srgbClr val="C00000"/>
                </a:solidFill>
              </a:rPr>
              <a:t>[1]</a:t>
            </a:r>
            <a:endParaRPr lang="en-US" sz="2400" b="1" baseline="30000" dirty="0"/>
          </a:p>
        </p:txBody>
      </p:sp>
      <p:cxnSp>
        <p:nvCxnSpPr>
          <p:cNvPr id="18" name="Straight Connector 17">
            <a:extLst>
              <a:ext uri="{FF2B5EF4-FFF2-40B4-BE49-F238E27FC236}">
                <a16:creationId xmlns:a16="http://schemas.microsoft.com/office/drawing/2014/main" id="{F62C5364-0135-4D2C-BB1C-DEF62BF88A33}"/>
              </a:ext>
            </a:extLst>
          </p:cNvPr>
          <p:cNvCxnSpPr>
            <a:cxnSpLocks/>
          </p:cNvCxnSpPr>
          <p:nvPr/>
        </p:nvCxnSpPr>
        <p:spPr>
          <a:xfrm>
            <a:off x="306610" y="2322227"/>
            <a:ext cx="11563005" cy="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4AB18C8-C994-4545-8BD6-EBC5AFF549A8}"/>
              </a:ext>
            </a:extLst>
          </p:cNvPr>
          <p:cNvSpPr/>
          <p:nvPr/>
        </p:nvSpPr>
        <p:spPr>
          <a:xfrm rot="16200000">
            <a:off x="-24126" y="1557907"/>
            <a:ext cx="1041246"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 </a:t>
            </a:r>
            <a:r>
              <a:rPr lang="en-US" altLang="zh-CN" sz="1600" b="1" dirty="0">
                <a:solidFill>
                  <a:schemeClr val="bg1"/>
                </a:solidFill>
              </a:rPr>
              <a:t>Problems</a:t>
            </a:r>
            <a:endParaRPr lang="en-US" sz="1600" dirty="0">
              <a:solidFill>
                <a:schemeClr val="bg1"/>
              </a:solidFill>
            </a:endParaRPr>
          </a:p>
        </p:txBody>
      </p:sp>
      <p:sp>
        <p:nvSpPr>
          <p:cNvPr id="25" name="Rectangle 24">
            <a:extLst>
              <a:ext uri="{FF2B5EF4-FFF2-40B4-BE49-F238E27FC236}">
                <a16:creationId xmlns:a16="http://schemas.microsoft.com/office/drawing/2014/main" id="{A987AE63-8FBB-4461-8B93-E1CCF3AE37B0}"/>
              </a:ext>
            </a:extLst>
          </p:cNvPr>
          <p:cNvSpPr/>
          <p:nvPr/>
        </p:nvSpPr>
        <p:spPr>
          <a:xfrm rot="16200000">
            <a:off x="-488317" y="3240346"/>
            <a:ext cx="1984610"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Solutions</a:t>
            </a:r>
            <a:endParaRPr lang="en-US" sz="1600" dirty="0">
              <a:solidFill>
                <a:schemeClr val="bg1"/>
              </a:solidFill>
            </a:endParaRPr>
          </a:p>
        </p:txBody>
      </p:sp>
      <p:sp>
        <p:nvSpPr>
          <p:cNvPr id="27" name="Rectangle 26">
            <a:extLst>
              <a:ext uri="{FF2B5EF4-FFF2-40B4-BE49-F238E27FC236}">
                <a16:creationId xmlns:a16="http://schemas.microsoft.com/office/drawing/2014/main" id="{005606E7-C1B8-4626-A129-11E245C1AA53}"/>
              </a:ext>
            </a:extLst>
          </p:cNvPr>
          <p:cNvSpPr/>
          <p:nvPr/>
        </p:nvSpPr>
        <p:spPr>
          <a:xfrm rot="16200000">
            <a:off x="56570" y="4735553"/>
            <a:ext cx="879851"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Results</a:t>
            </a:r>
            <a:endParaRPr lang="en-US" sz="1600" b="1" dirty="0">
              <a:solidFill>
                <a:schemeClr val="bg1"/>
              </a:solidFill>
            </a:endParaRPr>
          </a:p>
        </p:txBody>
      </p:sp>
      <p:sp>
        <p:nvSpPr>
          <p:cNvPr id="33" name="Rectangle 32">
            <a:extLst>
              <a:ext uri="{FF2B5EF4-FFF2-40B4-BE49-F238E27FC236}">
                <a16:creationId xmlns:a16="http://schemas.microsoft.com/office/drawing/2014/main" id="{FE56E079-A4BC-4A9F-8444-0E0172126EF6}"/>
              </a:ext>
            </a:extLst>
          </p:cNvPr>
          <p:cNvSpPr/>
          <p:nvPr/>
        </p:nvSpPr>
        <p:spPr>
          <a:xfrm>
            <a:off x="545310" y="803857"/>
            <a:ext cx="3313696" cy="529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1"/>
                </a:solidFill>
              </a:rPr>
              <a:t> </a:t>
            </a:r>
            <a:r>
              <a:rPr lang="en-US" altLang="zh-CN" sz="1600" b="1" dirty="0">
                <a:solidFill>
                  <a:schemeClr val="accent1"/>
                </a:solidFill>
              </a:rPr>
              <a:t>Contactless Seismocardiography via Deep Learning Radars [2]</a:t>
            </a:r>
            <a:endParaRPr lang="en-US" sz="1600" b="1" dirty="0">
              <a:solidFill>
                <a:schemeClr val="accent1"/>
              </a:solidFill>
            </a:endParaRPr>
          </a:p>
        </p:txBody>
      </p:sp>
      <p:sp>
        <p:nvSpPr>
          <p:cNvPr id="37" name="Rectangle 36">
            <a:extLst>
              <a:ext uri="{FF2B5EF4-FFF2-40B4-BE49-F238E27FC236}">
                <a16:creationId xmlns:a16="http://schemas.microsoft.com/office/drawing/2014/main" id="{68523F90-065C-4093-B1FC-0872CECF554A}"/>
              </a:ext>
            </a:extLst>
          </p:cNvPr>
          <p:cNvSpPr/>
          <p:nvPr/>
        </p:nvSpPr>
        <p:spPr>
          <a:xfrm>
            <a:off x="3857654" y="944636"/>
            <a:ext cx="2191453" cy="529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1"/>
                </a:solidFill>
              </a:rPr>
              <a:t> </a:t>
            </a:r>
            <a:r>
              <a:rPr lang="en-US" altLang="zh-CN" sz="1600" b="1" dirty="0">
                <a:solidFill>
                  <a:schemeClr val="accent1"/>
                </a:solidFill>
              </a:rPr>
              <a:t>WiStress: Contactless Stress Monitoring using Wireless Signals [3]</a:t>
            </a:r>
            <a:endParaRPr lang="en-US" sz="1600" b="1" dirty="0">
              <a:solidFill>
                <a:schemeClr val="accent1"/>
              </a:solidFill>
            </a:endParaRPr>
          </a:p>
        </p:txBody>
      </p:sp>
      <p:sp>
        <p:nvSpPr>
          <p:cNvPr id="38" name="Rectangle 37">
            <a:extLst>
              <a:ext uri="{FF2B5EF4-FFF2-40B4-BE49-F238E27FC236}">
                <a16:creationId xmlns:a16="http://schemas.microsoft.com/office/drawing/2014/main" id="{63495822-3EDD-4B9D-825A-37401B988889}"/>
              </a:ext>
            </a:extLst>
          </p:cNvPr>
          <p:cNvSpPr/>
          <p:nvPr/>
        </p:nvSpPr>
        <p:spPr>
          <a:xfrm>
            <a:off x="5776026" y="677024"/>
            <a:ext cx="3368243" cy="1075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1"/>
                </a:solidFill>
              </a:rPr>
              <a:t> </a:t>
            </a:r>
            <a:r>
              <a:rPr lang="en-US" altLang="zh-CN" sz="1600" b="1" dirty="0">
                <a:solidFill>
                  <a:schemeClr val="accent1"/>
                </a:solidFill>
              </a:rPr>
              <a:t>Self-Reconfigurable Micro-Implants for Cross-Tissue Wireless and Batteryless Connectivity [4]</a:t>
            </a:r>
            <a:endParaRPr lang="en-US" sz="1600" b="1" dirty="0">
              <a:solidFill>
                <a:schemeClr val="accent1"/>
              </a:solidFill>
            </a:endParaRPr>
          </a:p>
        </p:txBody>
      </p:sp>
      <p:sp>
        <p:nvSpPr>
          <p:cNvPr id="41" name="Rectangle 40">
            <a:extLst>
              <a:ext uri="{FF2B5EF4-FFF2-40B4-BE49-F238E27FC236}">
                <a16:creationId xmlns:a16="http://schemas.microsoft.com/office/drawing/2014/main" id="{A0995B2A-2DF0-4B61-B9A0-4A90737E7A5C}"/>
              </a:ext>
            </a:extLst>
          </p:cNvPr>
          <p:cNvSpPr/>
          <p:nvPr/>
        </p:nvSpPr>
        <p:spPr>
          <a:xfrm>
            <a:off x="9076794" y="966490"/>
            <a:ext cx="3115206" cy="529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Towards Battery-Free Machine Learning and Inference in Underwater Environments</a:t>
            </a:r>
            <a:r>
              <a:rPr lang="en-US" altLang="zh-CN" sz="1600" b="1" dirty="0">
                <a:solidFill>
                  <a:schemeClr val="accent1"/>
                </a:solidFill>
              </a:rPr>
              <a:t>[5]</a:t>
            </a:r>
            <a:endParaRPr lang="en-US" sz="1600" b="1" dirty="0">
              <a:solidFill>
                <a:schemeClr val="accent1"/>
              </a:solidFill>
            </a:endParaRPr>
          </a:p>
        </p:txBody>
      </p:sp>
      <p:cxnSp>
        <p:nvCxnSpPr>
          <p:cNvPr id="42" name="Straight Connector 41">
            <a:extLst>
              <a:ext uri="{FF2B5EF4-FFF2-40B4-BE49-F238E27FC236}">
                <a16:creationId xmlns:a16="http://schemas.microsoft.com/office/drawing/2014/main" id="{540A5288-4E7A-4AAD-9A0D-500D7710DD5B}"/>
              </a:ext>
            </a:extLst>
          </p:cNvPr>
          <p:cNvCxnSpPr>
            <a:cxnSpLocks/>
          </p:cNvCxnSpPr>
          <p:nvPr/>
        </p:nvCxnSpPr>
        <p:spPr>
          <a:xfrm flipV="1">
            <a:off x="358832" y="5213838"/>
            <a:ext cx="11545953" cy="74411"/>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6CA10EB-CD3B-4DC6-9D06-BF48F6C6BE56}"/>
              </a:ext>
            </a:extLst>
          </p:cNvPr>
          <p:cNvCxnSpPr>
            <a:cxnSpLocks/>
          </p:cNvCxnSpPr>
          <p:nvPr/>
        </p:nvCxnSpPr>
        <p:spPr>
          <a:xfrm>
            <a:off x="9117890" y="1521069"/>
            <a:ext cx="0" cy="375431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34335BB-E59A-45B4-BC33-8D649AAA448B}"/>
              </a:ext>
            </a:extLst>
          </p:cNvPr>
          <p:cNvSpPr txBox="1"/>
          <p:nvPr/>
        </p:nvSpPr>
        <p:spPr>
          <a:xfrm>
            <a:off x="713993" y="2303428"/>
            <a:ext cx="3550278" cy="2308324"/>
          </a:xfrm>
          <a:prstGeom prst="rect">
            <a:avLst/>
          </a:prstGeom>
          <a:noFill/>
        </p:spPr>
        <p:txBody>
          <a:bodyPr wrap="square" rtlCol="0">
            <a:spAutoFit/>
          </a:bodyPr>
          <a:lstStyle/>
          <a:p>
            <a:r>
              <a:rPr lang="en-US" sz="1200" b="1" dirty="0">
                <a:solidFill>
                  <a:schemeClr val="accent1"/>
                </a:solidFill>
              </a:rPr>
              <a:t>Hybrid architecture combines signal processing with deep learning</a:t>
            </a:r>
            <a:r>
              <a:rPr lang="en-US" sz="1200" dirty="0"/>
              <a:t>, including 3 CNNs in different steps:</a:t>
            </a:r>
          </a:p>
          <a:p>
            <a:r>
              <a:rPr lang="en-US" sz="1200" dirty="0"/>
              <a:t>1.1 Use 1D CNN to detect the template of heart rate histogram. </a:t>
            </a:r>
          </a:p>
          <a:p>
            <a:r>
              <a:rPr lang="en-US" sz="1200" dirty="0"/>
              <a:t>1.2 Combine with 1.1 to do beamforming (controls phase and relative amplitude of signal at each transmitter to create a pattern of constructive and destructive interference in the wavefront[7]) and  locate human heart and SNR improvement. </a:t>
            </a:r>
          </a:p>
          <a:p>
            <a:r>
              <a:rPr lang="en-US" sz="1200" dirty="0"/>
              <a:t>2. Use 2</a:t>
            </a:r>
            <a:r>
              <a:rPr lang="en-US" sz="1200" baseline="30000" dirty="0"/>
              <a:t>nd</a:t>
            </a:r>
            <a:r>
              <a:rPr lang="en-US" sz="1200" dirty="0"/>
              <a:t> CNN to get RF-to-SCG signal translator</a:t>
            </a:r>
          </a:p>
          <a:p>
            <a:r>
              <a:rPr lang="en-US" sz="1200" dirty="0"/>
              <a:t>3. Use 3</a:t>
            </a:r>
            <a:r>
              <a:rPr lang="en-US" sz="1200" baseline="30000" dirty="0"/>
              <a:t>rd</a:t>
            </a:r>
            <a:r>
              <a:rPr lang="en-US" sz="1200" dirty="0"/>
              <a:t> CNN to label key cardiovascular events , pass work [6]</a:t>
            </a:r>
          </a:p>
        </p:txBody>
      </p:sp>
      <p:sp>
        <p:nvSpPr>
          <p:cNvPr id="26" name="TextBox 25">
            <a:extLst>
              <a:ext uri="{FF2B5EF4-FFF2-40B4-BE49-F238E27FC236}">
                <a16:creationId xmlns:a16="http://schemas.microsoft.com/office/drawing/2014/main" id="{7A4487E8-4DBC-4044-B421-C4ABF09FDC24}"/>
              </a:ext>
            </a:extLst>
          </p:cNvPr>
          <p:cNvSpPr txBox="1"/>
          <p:nvPr/>
        </p:nvSpPr>
        <p:spPr>
          <a:xfrm>
            <a:off x="4080708" y="1557662"/>
            <a:ext cx="1994668" cy="830997"/>
          </a:xfrm>
          <a:prstGeom prst="rect">
            <a:avLst/>
          </a:prstGeom>
          <a:noFill/>
        </p:spPr>
        <p:txBody>
          <a:bodyPr wrap="square">
            <a:spAutoFit/>
          </a:bodyPr>
          <a:lstStyle/>
          <a:p>
            <a:r>
              <a:rPr lang="en-US" sz="1200" dirty="0"/>
              <a:t>Stress monitoring by heartbeat intervals. Challenges: </a:t>
            </a:r>
            <a:r>
              <a:rPr lang="en-US" sz="1200" dirty="0">
                <a:effectLst/>
                <a:latin typeface="Calibri" panose="020F0502020204030204" pitchFamily="34" charset="0"/>
                <a:ea typeface="SimSun" panose="02010600030101010101" pitchFamily="2" charset="-122"/>
                <a:cs typeface="Times New Roman" panose="02020603050405020304" pitchFamily="18" charset="0"/>
              </a:rPr>
              <a:t>user’s body movements.</a:t>
            </a:r>
            <a:endParaRPr lang="en-US" sz="1200" dirty="0"/>
          </a:p>
        </p:txBody>
      </p:sp>
      <p:sp>
        <p:nvSpPr>
          <p:cNvPr id="29" name="TextBox 28">
            <a:extLst>
              <a:ext uri="{FF2B5EF4-FFF2-40B4-BE49-F238E27FC236}">
                <a16:creationId xmlns:a16="http://schemas.microsoft.com/office/drawing/2014/main" id="{C04E8062-8A31-419B-9EB3-16FC98F073A4}"/>
              </a:ext>
            </a:extLst>
          </p:cNvPr>
          <p:cNvSpPr txBox="1"/>
          <p:nvPr/>
        </p:nvSpPr>
        <p:spPr>
          <a:xfrm>
            <a:off x="4083048" y="2313454"/>
            <a:ext cx="1846745" cy="1938992"/>
          </a:xfrm>
          <a:prstGeom prst="rect">
            <a:avLst/>
          </a:prstGeom>
          <a:noFill/>
        </p:spPr>
        <p:txBody>
          <a:bodyPr wrap="square">
            <a:spAutoFit/>
          </a:bodyPr>
          <a:lstStyle/>
          <a:p>
            <a:r>
              <a:rPr lang="en-US" sz="1200" dirty="0">
                <a:effectLst/>
                <a:latin typeface="Calibri" panose="020F0502020204030204" pitchFamily="34" charset="0"/>
                <a:ea typeface="SimSun" panose="02010600030101010101" pitchFamily="2" charset="-122"/>
                <a:cs typeface="Times New Roman" panose="02020603050405020304" pitchFamily="18" charset="0"/>
              </a:rPr>
              <a:t>Based on [2], </a:t>
            </a:r>
            <a:r>
              <a:rPr lang="en-US" sz="1200" b="1"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adding self-similarity matrix </a:t>
            </a:r>
            <a:r>
              <a:rPr lang="en-US" sz="1200" b="1" dirty="0">
                <a:solidFill>
                  <a:schemeClr val="accent1"/>
                </a:solidFill>
                <a:latin typeface="Calibri" panose="020F0502020204030204" pitchFamily="34" charset="0"/>
                <a:ea typeface="SimSun" panose="02010600030101010101" pitchFamily="2" charset="-122"/>
                <a:cs typeface="Times New Roman" panose="02020603050405020304" pitchFamily="18" charset="0"/>
              </a:rPr>
              <a:t>(</a:t>
            </a:r>
            <a:r>
              <a:rPr lang="en-US" sz="1200" b="1"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SSM) </a:t>
            </a:r>
            <a:r>
              <a:rPr lang="en-US" sz="1200" dirty="0">
                <a:effectLst/>
                <a:latin typeface="Calibri" panose="020F0502020204030204" pitchFamily="34" charset="0"/>
                <a:ea typeface="SimSun" panose="02010600030101010101" pitchFamily="2" charset="-122"/>
                <a:cs typeface="Times New Roman" panose="02020603050405020304" pitchFamily="18" charset="0"/>
              </a:rPr>
              <a:t>can detect and filter user’s body movements. Figure 5 in [3] 2D shows SS</a:t>
            </a:r>
            <a:r>
              <a:rPr lang="en-US" altLang="zh-CN" sz="1200" dirty="0">
                <a:effectLst/>
                <a:latin typeface="Calibri" panose="020F0502020204030204" pitchFamily="34" charset="0"/>
                <a:ea typeface="SimSun" panose="02010600030101010101" pitchFamily="2" charset="-122"/>
                <a:cs typeface="Times New Roman" panose="02020603050405020304" pitchFamily="18" charset="0"/>
              </a:rPr>
              <a:t>M of a 1D signal array. In this array, when the more 2 signals are alike, the higher the similarity.</a:t>
            </a:r>
            <a:endParaRPr lang="en-US" sz="1200" dirty="0"/>
          </a:p>
          <a:p>
            <a:endParaRPr lang="en-US" sz="1200" dirty="0"/>
          </a:p>
        </p:txBody>
      </p:sp>
      <p:sp>
        <p:nvSpPr>
          <p:cNvPr id="32" name="TextBox 31">
            <a:extLst>
              <a:ext uri="{FF2B5EF4-FFF2-40B4-BE49-F238E27FC236}">
                <a16:creationId xmlns:a16="http://schemas.microsoft.com/office/drawing/2014/main" id="{FB78BCA2-A4EB-45AE-93C9-15ECF151E41F}"/>
              </a:ext>
            </a:extLst>
          </p:cNvPr>
          <p:cNvSpPr txBox="1"/>
          <p:nvPr/>
        </p:nvSpPr>
        <p:spPr>
          <a:xfrm>
            <a:off x="5166882" y="4576864"/>
            <a:ext cx="864642" cy="646331"/>
          </a:xfrm>
          <a:prstGeom prst="rect">
            <a:avLst/>
          </a:prstGeom>
          <a:noFill/>
        </p:spPr>
        <p:txBody>
          <a:bodyPr wrap="square">
            <a:spAutoFit/>
          </a:bodyPr>
          <a:lstStyle/>
          <a:p>
            <a:r>
              <a:rPr lang="en-US" sz="1200" dirty="0"/>
              <a:t> high accuracy (84%-95%) </a:t>
            </a:r>
          </a:p>
        </p:txBody>
      </p:sp>
      <p:sp>
        <p:nvSpPr>
          <p:cNvPr id="34" name="TextBox 33">
            <a:extLst>
              <a:ext uri="{FF2B5EF4-FFF2-40B4-BE49-F238E27FC236}">
                <a16:creationId xmlns:a16="http://schemas.microsoft.com/office/drawing/2014/main" id="{EDF686FD-C58A-4E8F-9AD9-CDADE2EFF68D}"/>
              </a:ext>
            </a:extLst>
          </p:cNvPr>
          <p:cNvSpPr txBox="1"/>
          <p:nvPr/>
        </p:nvSpPr>
        <p:spPr>
          <a:xfrm>
            <a:off x="5957291" y="1520834"/>
            <a:ext cx="3186710" cy="830997"/>
          </a:xfrm>
          <a:prstGeom prst="rect">
            <a:avLst/>
          </a:prstGeom>
          <a:noFill/>
        </p:spPr>
        <p:txBody>
          <a:bodyPr wrap="square">
            <a:spAutoFit/>
          </a:bodyPr>
          <a:lstStyle/>
          <a:p>
            <a:r>
              <a:rPr lang="en-US" sz="1200" dirty="0"/>
              <a:t>RF signals amplitude decays linearly with distance in air, but exponentially in human tissues; existing designs lack of scalability, are </a:t>
            </a:r>
            <a:r>
              <a:rPr lang="en-US" sz="1200" b="1" dirty="0">
                <a:solidFill>
                  <a:schemeClr val="accent1"/>
                </a:solidFill>
              </a:rPr>
              <a:t>limited to shallow depths</a:t>
            </a:r>
            <a:r>
              <a:rPr lang="en-US" sz="1200" dirty="0">
                <a:solidFill>
                  <a:schemeClr val="accent1"/>
                </a:solidFill>
              </a:rPr>
              <a:t>.</a:t>
            </a:r>
          </a:p>
        </p:txBody>
      </p:sp>
      <p:sp>
        <p:nvSpPr>
          <p:cNvPr id="36" name="TextBox 35">
            <a:extLst>
              <a:ext uri="{FF2B5EF4-FFF2-40B4-BE49-F238E27FC236}">
                <a16:creationId xmlns:a16="http://schemas.microsoft.com/office/drawing/2014/main" id="{F009A996-0C3E-4B50-BE18-3959F709A9F0}"/>
              </a:ext>
            </a:extLst>
          </p:cNvPr>
          <p:cNvSpPr txBox="1"/>
          <p:nvPr/>
        </p:nvSpPr>
        <p:spPr>
          <a:xfrm>
            <a:off x="5934808" y="2337344"/>
            <a:ext cx="3244361" cy="1754326"/>
          </a:xfrm>
          <a:prstGeom prst="rect">
            <a:avLst/>
          </a:prstGeom>
          <a:noFill/>
        </p:spPr>
        <p:txBody>
          <a:bodyPr wrap="square">
            <a:spAutoFit/>
          </a:bodyPr>
          <a:lstStyle/>
          <a:p>
            <a:r>
              <a:rPr lang="en-US" sz="1200" dirty="0"/>
              <a:t>Two key innovations (Figure 4 and 6 in [4]):</a:t>
            </a:r>
          </a:p>
          <a:p>
            <a:r>
              <a:rPr lang="en-US" sz="1200" dirty="0"/>
              <a:t>1. A </a:t>
            </a:r>
            <a:r>
              <a:rPr lang="en-US" sz="1200" b="1" dirty="0">
                <a:solidFill>
                  <a:schemeClr val="accent1"/>
                </a:solidFill>
              </a:rPr>
              <a:t>reprogrammable antenna </a:t>
            </a:r>
            <a:r>
              <a:rPr lang="en-US" sz="1200" dirty="0"/>
              <a:t>(according to specific frequency band of interest) that can tune its energy harvesting resonance (electrically matching the antenna impedance to the input impedance of the rectifier to boosts harvesting energy efficiency by minimizing losses) to surrounding tissues. </a:t>
            </a:r>
          </a:p>
          <a:p>
            <a:r>
              <a:rPr lang="en-US" sz="1200" dirty="0"/>
              <a:t>2. A </a:t>
            </a:r>
            <a:r>
              <a:rPr lang="en-US" sz="1200" b="1" dirty="0">
                <a:solidFill>
                  <a:schemeClr val="accent1"/>
                </a:solidFill>
              </a:rPr>
              <a:t>backscatter rate adaptation protocol</a:t>
            </a:r>
            <a:r>
              <a:rPr lang="en-US" sz="1200" dirty="0"/>
              <a:t>. </a:t>
            </a:r>
          </a:p>
        </p:txBody>
      </p:sp>
      <p:sp>
        <p:nvSpPr>
          <p:cNvPr id="40" name="TextBox 39">
            <a:extLst>
              <a:ext uri="{FF2B5EF4-FFF2-40B4-BE49-F238E27FC236}">
                <a16:creationId xmlns:a16="http://schemas.microsoft.com/office/drawing/2014/main" id="{F4BB45DC-B830-47DA-9B7B-6258081998B5}"/>
              </a:ext>
            </a:extLst>
          </p:cNvPr>
          <p:cNvSpPr txBox="1"/>
          <p:nvPr/>
        </p:nvSpPr>
        <p:spPr>
          <a:xfrm>
            <a:off x="5945018" y="4486434"/>
            <a:ext cx="3248787" cy="830997"/>
          </a:xfrm>
          <a:prstGeom prst="rect">
            <a:avLst/>
          </a:prstGeom>
          <a:noFill/>
        </p:spPr>
        <p:txBody>
          <a:bodyPr wrap="square">
            <a:spAutoFit/>
          </a:bodyPr>
          <a:lstStyle/>
          <a:p>
            <a:r>
              <a:rPr lang="en-US" sz="1200" dirty="0"/>
              <a:t>Tune energy harvesting resonance by more than 200 MHz, scale bitrate by an order of magnitude up to 6Mbps to support </a:t>
            </a:r>
            <a:r>
              <a:rPr lang="en-US" sz="1200" b="1" dirty="0">
                <a:solidFill>
                  <a:schemeClr val="accent1"/>
                </a:solidFill>
              </a:rPr>
              <a:t>higher data rate applications</a:t>
            </a:r>
            <a:r>
              <a:rPr lang="en-US" sz="1200" dirty="0"/>
              <a:t> (such as streaming low-res images)</a:t>
            </a:r>
          </a:p>
        </p:txBody>
      </p:sp>
      <p:sp>
        <p:nvSpPr>
          <p:cNvPr id="45" name="TextBox 44">
            <a:extLst>
              <a:ext uri="{FF2B5EF4-FFF2-40B4-BE49-F238E27FC236}">
                <a16:creationId xmlns:a16="http://schemas.microsoft.com/office/drawing/2014/main" id="{FE51E6CA-E83D-4830-B047-C3B4D29F43DC}"/>
              </a:ext>
            </a:extLst>
          </p:cNvPr>
          <p:cNvSpPr txBox="1"/>
          <p:nvPr/>
        </p:nvSpPr>
        <p:spPr>
          <a:xfrm>
            <a:off x="9122414" y="2398637"/>
            <a:ext cx="2879086" cy="1938992"/>
          </a:xfrm>
          <a:prstGeom prst="rect">
            <a:avLst/>
          </a:prstGeom>
          <a:noFill/>
        </p:spPr>
        <p:txBody>
          <a:bodyPr wrap="square">
            <a:spAutoFit/>
          </a:bodyPr>
          <a:lstStyle/>
          <a:p>
            <a:r>
              <a:rPr lang="en-US" sz="1200" dirty="0"/>
              <a:t>Major Steps:</a:t>
            </a:r>
          </a:p>
          <a:p>
            <a:r>
              <a:rPr lang="en-US" sz="1200" dirty="0"/>
              <a:t>1. Employ piezoelectric materials, which convert mechanical energy (i.e. sound) to electrical energy, and use multi-stage rectifier to rectify AC to a DC voltage.</a:t>
            </a:r>
          </a:p>
          <a:p>
            <a:r>
              <a:rPr lang="en-US" sz="1200" dirty="0"/>
              <a:t>2. Lightweight DNN model that can recognize marine mammals from their sounds.</a:t>
            </a:r>
          </a:p>
          <a:p>
            <a:r>
              <a:rPr lang="en-US" sz="1200" dirty="0"/>
              <a:t>3. Send the result via backscatter to a remote receiver.</a:t>
            </a:r>
          </a:p>
        </p:txBody>
      </p:sp>
      <p:sp>
        <p:nvSpPr>
          <p:cNvPr id="46" name="TextBox 45">
            <a:extLst>
              <a:ext uri="{FF2B5EF4-FFF2-40B4-BE49-F238E27FC236}">
                <a16:creationId xmlns:a16="http://schemas.microsoft.com/office/drawing/2014/main" id="{FD18A3B6-4C5D-46E6-AA27-D5E2A7709CA9}"/>
              </a:ext>
            </a:extLst>
          </p:cNvPr>
          <p:cNvSpPr txBox="1"/>
          <p:nvPr/>
        </p:nvSpPr>
        <p:spPr>
          <a:xfrm>
            <a:off x="9094333" y="1662239"/>
            <a:ext cx="3012674" cy="646331"/>
          </a:xfrm>
          <a:prstGeom prst="rect">
            <a:avLst/>
          </a:prstGeom>
          <a:noFill/>
        </p:spPr>
        <p:txBody>
          <a:bodyPr wrap="square">
            <a:spAutoFit/>
          </a:bodyPr>
          <a:lstStyle/>
          <a:p>
            <a:r>
              <a:rPr lang="en-US" sz="1200" dirty="0"/>
              <a:t>Design and build </a:t>
            </a:r>
            <a:r>
              <a:rPr lang="en-US" sz="1200" b="1" dirty="0">
                <a:solidFill>
                  <a:schemeClr val="accent1"/>
                </a:solidFill>
              </a:rPr>
              <a:t>battery-free devices capable of machine learning and inference </a:t>
            </a:r>
            <a:r>
              <a:rPr lang="en-US" sz="1200" dirty="0"/>
              <a:t>in underwater environments.</a:t>
            </a:r>
          </a:p>
        </p:txBody>
      </p:sp>
      <p:sp>
        <p:nvSpPr>
          <p:cNvPr id="47" name="TextBox 46">
            <a:extLst>
              <a:ext uri="{FF2B5EF4-FFF2-40B4-BE49-F238E27FC236}">
                <a16:creationId xmlns:a16="http://schemas.microsoft.com/office/drawing/2014/main" id="{2E33F8C0-14B9-46AB-86B6-D1832692105B}"/>
              </a:ext>
            </a:extLst>
          </p:cNvPr>
          <p:cNvSpPr txBox="1"/>
          <p:nvPr/>
        </p:nvSpPr>
        <p:spPr>
          <a:xfrm>
            <a:off x="9123221" y="4579960"/>
            <a:ext cx="2983788" cy="461665"/>
          </a:xfrm>
          <a:prstGeom prst="rect">
            <a:avLst/>
          </a:prstGeom>
          <a:noFill/>
        </p:spPr>
        <p:txBody>
          <a:bodyPr wrap="square">
            <a:spAutoFit/>
          </a:bodyPr>
          <a:lstStyle/>
          <a:p>
            <a:r>
              <a:rPr lang="en-US" sz="1200" dirty="0"/>
              <a:t>Feasibility of performing sensing and inference.</a:t>
            </a:r>
          </a:p>
        </p:txBody>
      </p:sp>
      <p:sp>
        <p:nvSpPr>
          <p:cNvPr id="31" name="TextBox 30">
            <a:extLst>
              <a:ext uri="{FF2B5EF4-FFF2-40B4-BE49-F238E27FC236}">
                <a16:creationId xmlns:a16="http://schemas.microsoft.com/office/drawing/2014/main" id="{60F89734-2D57-405A-A23D-01C189721C6F}"/>
              </a:ext>
            </a:extLst>
          </p:cNvPr>
          <p:cNvSpPr txBox="1"/>
          <p:nvPr/>
        </p:nvSpPr>
        <p:spPr>
          <a:xfrm>
            <a:off x="716367" y="1462210"/>
            <a:ext cx="3228139" cy="830997"/>
          </a:xfrm>
          <a:prstGeom prst="rect">
            <a:avLst/>
          </a:prstGeom>
          <a:noFill/>
        </p:spPr>
        <p:txBody>
          <a:bodyPr wrap="square" rtlCol="0">
            <a:spAutoFit/>
          </a:bodyPr>
          <a:lstStyle/>
          <a:p>
            <a:r>
              <a:rPr lang="en-US" sz="1200" dirty="0"/>
              <a:t>Record seismocardiogram (SCG, including 5 key cardiovascular events) by </a:t>
            </a:r>
            <a:r>
              <a:rPr lang="en-US" altLang="zh-CN" sz="1200" dirty="0"/>
              <a:t>wireless reflection via</a:t>
            </a:r>
            <a:r>
              <a:rPr lang="en-US" sz="1200" dirty="0"/>
              <a:t> radiofrequency (RF). Challenge: identify human (and heart rate) among other objects in a space.  </a:t>
            </a:r>
          </a:p>
        </p:txBody>
      </p:sp>
      <p:sp>
        <p:nvSpPr>
          <p:cNvPr id="35" name="TextBox 34">
            <a:extLst>
              <a:ext uri="{FF2B5EF4-FFF2-40B4-BE49-F238E27FC236}">
                <a16:creationId xmlns:a16="http://schemas.microsoft.com/office/drawing/2014/main" id="{B50504C4-E5F7-4E68-83BF-B655088D8B0E}"/>
              </a:ext>
            </a:extLst>
          </p:cNvPr>
          <p:cNvSpPr txBox="1"/>
          <p:nvPr/>
        </p:nvSpPr>
        <p:spPr>
          <a:xfrm>
            <a:off x="711526" y="4620441"/>
            <a:ext cx="3216760" cy="461665"/>
          </a:xfrm>
          <a:prstGeom prst="rect">
            <a:avLst/>
          </a:prstGeom>
          <a:noFill/>
        </p:spPr>
        <p:txBody>
          <a:bodyPr wrap="square">
            <a:spAutoFit/>
          </a:bodyPr>
          <a:lstStyle/>
          <a:p>
            <a:r>
              <a:rPr lang="en-US" sz="1200" dirty="0"/>
              <a:t>Detect five key cardiovascular events with a median error between 0.26%-1.29%.</a:t>
            </a:r>
          </a:p>
        </p:txBody>
      </p:sp>
      <p:sp>
        <p:nvSpPr>
          <p:cNvPr id="39" name="TextBox 38">
            <a:extLst>
              <a:ext uri="{FF2B5EF4-FFF2-40B4-BE49-F238E27FC236}">
                <a16:creationId xmlns:a16="http://schemas.microsoft.com/office/drawing/2014/main" id="{9F03E185-7AE4-4564-8913-5CA001AB1035}"/>
              </a:ext>
            </a:extLst>
          </p:cNvPr>
          <p:cNvSpPr txBox="1"/>
          <p:nvPr/>
        </p:nvSpPr>
        <p:spPr>
          <a:xfrm>
            <a:off x="4149968" y="5323407"/>
            <a:ext cx="7904286" cy="1323439"/>
          </a:xfrm>
          <a:prstGeom prst="rect">
            <a:avLst/>
          </a:prstGeom>
          <a:noFill/>
        </p:spPr>
        <p:txBody>
          <a:bodyPr wrap="square">
            <a:spAutoFit/>
          </a:bodyPr>
          <a:lstStyle/>
          <a:p>
            <a:r>
              <a:rPr lang="en-US" sz="1600" b="1" dirty="0">
                <a:solidFill>
                  <a:schemeClr val="accent1"/>
                </a:solidFill>
              </a:rPr>
              <a:t>Opportunities</a:t>
            </a:r>
            <a:r>
              <a:rPr lang="en-US" sz="1600" dirty="0">
                <a:solidFill>
                  <a:schemeClr val="accent1"/>
                </a:solidFill>
              </a:rPr>
              <a:t>:</a:t>
            </a:r>
          </a:p>
          <a:p>
            <a:r>
              <a:rPr lang="en-US" sz="1600" dirty="0"/>
              <a:t>1. </a:t>
            </a:r>
            <a:r>
              <a:rPr lang="en-US" sz="1600" b="1" dirty="0">
                <a:solidFill>
                  <a:schemeClr val="accent1"/>
                </a:solidFill>
              </a:rPr>
              <a:t>Battery-free on-device personalization</a:t>
            </a:r>
            <a:r>
              <a:rPr lang="en-US" sz="1600" b="1" dirty="0"/>
              <a:t> </a:t>
            </a:r>
            <a:r>
              <a:rPr lang="en-US" sz="1600" dirty="0"/>
              <a:t>for different testing data from IoT network. </a:t>
            </a:r>
          </a:p>
          <a:p>
            <a:r>
              <a:rPr lang="en-US" sz="1600" dirty="0"/>
              <a:t>2. Considering the diversity of IoT devices, </a:t>
            </a:r>
            <a:r>
              <a:rPr lang="en-US" sz="1600" b="1" dirty="0">
                <a:solidFill>
                  <a:schemeClr val="accent1"/>
                </a:solidFill>
              </a:rPr>
              <a:t>task-specific hardware components </a:t>
            </a:r>
            <a:r>
              <a:rPr lang="en-US" sz="1600" dirty="0">
                <a:solidFill>
                  <a:schemeClr val="accent1"/>
                </a:solidFill>
              </a:rPr>
              <a:t>for </a:t>
            </a:r>
            <a:r>
              <a:rPr lang="en-US" sz="1600" b="1" dirty="0">
                <a:solidFill>
                  <a:schemeClr val="accent1"/>
                </a:solidFill>
              </a:rPr>
              <a:t>DNN models in ultra-low power MCUs</a:t>
            </a:r>
            <a:r>
              <a:rPr lang="en-US" sz="1600" dirty="0"/>
              <a:t> (microcontroller units). </a:t>
            </a:r>
          </a:p>
          <a:p>
            <a:r>
              <a:rPr lang="en-US" sz="1600" dirty="0"/>
              <a:t>3. </a:t>
            </a:r>
            <a:r>
              <a:rPr lang="en-US" sz="1600" b="1" dirty="0">
                <a:solidFill>
                  <a:schemeClr val="accent1"/>
                </a:solidFill>
              </a:rPr>
              <a:t>Battery-free distributed ML training</a:t>
            </a:r>
            <a:r>
              <a:rPr lang="en-US" sz="1600" b="1" dirty="0"/>
              <a:t> </a:t>
            </a:r>
            <a:r>
              <a:rPr lang="en-US" sz="1600" dirty="0"/>
              <a:t>for life-long ML with up-to-date data.</a:t>
            </a:r>
          </a:p>
        </p:txBody>
      </p:sp>
      <p:sp>
        <p:nvSpPr>
          <p:cNvPr id="48" name="TextBox 47">
            <a:extLst>
              <a:ext uri="{FF2B5EF4-FFF2-40B4-BE49-F238E27FC236}">
                <a16:creationId xmlns:a16="http://schemas.microsoft.com/office/drawing/2014/main" id="{BA7F6837-4184-495C-BBC8-33F1A4FF0712}"/>
              </a:ext>
            </a:extLst>
          </p:cNvPr>
          <p:cNvSpPr txBox="1"/>
          <p:nvPr/>
        </p:nvSpPr>
        <p:spPr>
          <a:xfrm>
            <a:off x="742380" y="5424932"/>
            <a:ext cx="3126235" cy="1169551"/>
          </a:xfrm>
          <a:prstGeom prst="rect">
            <a:avLst/>
          </a:prstGeom>
          <a:noFill/>
        </p:spPr>
        <p:txBody>
          <a:bodyPr wrap="square">
            <a:spAutoFit/>
          </a:bodyPr>
          <a:lstStyle/>
          <a:p>
            <a:r>
              <a:rPr lang="en-US" sz="1000" dirty="0"/>
              <a:t>[1] http://www.mit.edu/~fadel/publications.html</a:t>
            </a:r>
          </a:p>
          <a:p>
            <a:r>
              <a:rPr lang="en-US" sz="1000" dirty="0"/>
              <a:t>[2] https://dl.acm.org/doi/10.1145/3372224.3419982</a:t>
            </a:r>
          </a:p>
          <a:p>
            <a:r>
              <a:rPr lang="en-US" sz="1000" dirty="0"/>
              <a:t>[3] https://dl.acm.org/doi/10.1145/3478121</a:t>
            </a:r>
          </a:p>
          <a:p>
            <a:r>
              <a:rPr lang="en-US" sz="1000" dirty="0"/>
              <a:t>[4] https://dl.acm.org/doi/10.1145/3372224.3419216</a:t>
            </a:r>
          </a:p>
          <a:p>
            <a:r>
              <a:rPr lang="en-US" sz="1000" dirty="0"/>
              <a:t>[5] https://arxiv.org/abs/2202.08174</a:t>
            </a:r>
          </a:p>
          <a:p>
            <a:r>
              <a:rPr lang="en-US" sz="1000" dirty="0"/>
              <a:t>[6] https://arxiv.org/abs/1505.04597</a:t>
            </a:r>
          </a:p>
          <a:p>
            <a:r>
              <a:rPr lang="en-US" sz="1000" dirty="0"/>
              <a:t>[7] https://en.wikipedia.org/wiki/Beamforming</a:t>
            </a:r>
          </a:p>
        </p:txBody>
      </p:sp>
      <p:cxnSp>
        <p:nvCxnSpPr>
          <p:cNvPr id="49" name="Straight Connector 48">
            <a:extLst>
              <a:ext uri="{FF2B5EF4-FFF2-40B4-BE49-F238E27FC236}">
                <a16:creationId xmlns:a16="http://schemas.microsoft.com/office/drawing/2014/main" id="{57A8E966-120C-47C4-9744-F6E9CE655E94}"/>
              </a:ext>
            </a:extLst>
          </p:cNvPr>
          <p:cNvCxnSpPr>
            <a:cxnSpLocks/>
          </p:cNvCxnSpPr>
          <p:nvPr/>
        </p:nvCxnSpPr>
        <p:spPr>
          <a:xfrm>
            <a:off x="358832" y="4561419"/>
            <a:ext cx="11589914" cy="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88D053C-0DA1-4333-9E84-F22DDE09F8FB}"/>
              </a:ext>
            </a:extLst>
          </p:cNvPr>
          <p:cNvCxnSpPr>
            <a:cxnSpLocks/>
          </p:cNvCxnSpPr>
          <p:nvPr/>
        </p:nvCxnSpPr>
        <p:spPr>
          <a:xfrm>
            <a:off x="5981969" y="1538654"/>
            <a:ext cx="0" cy="37396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D319C3F-E1E7-4FE2-B6E8-CC30C4A24CF9}"/>
              </a:ext>
            </a:extLst>
          </p:cNvPr>
          <p:cNvCxnSpPr>
            <a:cxnSpLocks/>
          </p:cNvCxnSpPr>
          <p:nvPr/>
        </p:nvCxnSpPr>
        <p:spPr>
          <a:xfrm>
            <a:off x="4126792" y="1573823"/>
            <a:ext cx="0" cy="371328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BE4B9B1-13F7-49F8-88FD-7B116C219C3D}"/>
              </a:ext>
            </a:extLst>
          </p:cNvPr>
          <p:cNvPicPr>
            <a:picLocks noChangeAspect="1"/>
          </p:cNvPicPr>
          <p:nvPr/>
        </p:nvPicPr>
        <p:blipFill>
          <a:blip r:embed="rId3"/>
          <a:stretch>
            <a:fillRect/>
          </a:stretch>
        </p:blipFill>
        <p:spPr>
          <a:xfrm>
            <a:off x="4110250" y="4141177"/>
            <a:ext cx="1143064" cy="1116887"/>
          </a:xfrm>
          <a:prstGeom prst="rect">
            <a:avLst/>
          </a:prstGeom>
        </p:spPr>
      </p:pic>
    </p:spTree>
    <p:extLst>
      <p:ext uri="{BB962C8B-B14F-4D97-AF65-F5344CB8AC3E}">
        <p14:creationId xmlns:p14="http://schemas.microsoft.com/office/powerpoint/2010/main" val="167803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F7F5-563C-430E-AE83-8CE82897DBDC}"/>
              </a:ext>
            </a:extLst>
          </p:cNvPr>
          <p:cNvSpPr>
            <a:spLocks noGrp="1"/>
          </p:cNvSpPr>
          <p:nvPr>
            <p:ph type="title"/>
          </p:nvPr>
        </p:nvSpPr>
        <p:spPr>
          <a:xfrm>
            <a:off x="287721" y="187766"/>
            <a:ext cx="11027979" cy="872465"/>
          </a:xfrm>
        </p:spPr>
        <p:txBody>
          <a:bodyPr>
            <a:noAutofit/>
          </a:bodyPr>
          <a:lstStyle/>
          <a:p>
            <a:r>
              <a:rPr lang="zh-CN" altLang="en-US" sz="2800" b="1" dirty="0">
                <a:solidFill>
                  <a:srgbClr val="C00000"/>
                </a:solidFill>
              </a:rPr>
              <a:t>标题：可运行</a:t>
            </a:r>
            <a:r>
              <a:rPr lang="en-US" altLang="zh-CN" sz="2800" b="1" dirty="0">
                <a:solidFill>
                  <a:srgbClr val="C00000"/>
                </a:solidFill>
              </a:rPr>
              <a:t>ML</a:t>
            </a:r>
            <a:r>
              <a:rPr lang="zh-CN" altLang="en-US" sz="2800" b="1" dirty="0">
                <a:solidFill>
                  <a:srgbClr val="C00000"/>
                </a:solidFill>
              </a:rPr>
              <a:t>的小型无线和</a:t>
            </a:r>
            <a:r>
              <a:rPr lang="en-US" altLang="zh-CN" sz="2800" b="1" dirty="0">
                <a:solidFill>
                  <a:srgbClr val="C00000"/>
                </a:solidFill>
              </a:rPr>
              <a:t>/</a:t>
            </a:r>
            <a:r>
              <a:rPr lang="zh-CN" altLang="en-US" sz="2800" b="1" dirty="0">
                <a:solidFill>
                  <a:srgbClr val="C00000"/>
                </a:solidFill>
              </a:rPr>
              <a:t>或无电池</a:t>
            </a:r>
            <a:r>
              <a:rPr lang="en-US" altLang="zh-CN" sz="2800" b="1" dirty="0">
                <a:solidFill>
                  <a:srgbClr val="C00000"/>
                </a:solidFill>
              </a:rPr>
              <a:t>IoT</a:t>
            </a:r>
            <a:r>
              <a:rPr lang="zh-CN" altLang="en-US" sz="2800" b="1" dirty="0">
                <a:solidFill>
                  <a:srgbClr val="C00000"/>
                </a:solidFill>
              </a:rPr>
              <a:t>设备</a:t>
            </a:r>
            <a:r>
              <a:rPr lang="en-US" altLang="zh-CN" sz="2800" b="1" baseline="30000" dirty="0">
                <a:solidFill>
                  <a:srgbClr val="C00000"/>
                </a:solidFill>
              </a:rPr>
              <a:t>[1]</a:t>
            </a:r>
            <a:endParaRPr lang="en-US" sz="2800" b="1" baseline="30000" dirty="0"/>
          </a:p>
        </p:txBody>
      </p:sp>
      <p:cxnSp>
        <p:nvCxnSpPr>
          <p:cNvPr id="14" name="Straight Connector 13">
            <a:extLst>
              <a:ext uri="{FF2B5EF4-FFF2-40B4-BE49-F238E27FC236}">
                <a16:creationId xmlns:a16="http://schemas.microsoft.com/office/drawing/2014/main" id="{90E861E5-3149-494E-8004-86982EB2B361}"/>
              </a:ext>
            </a:extLst>
          </p:cNvPr>
          <p:cNvCxnSpPr>
            <a:cxnSpLocks/>
          </p:cNvCxnSpPr>
          <p:nvPr/>
        </p:nvCxnSpPr>
        <p:spPr>
          <a:xfrm>
            <a:off x="4215604" y="1010451"/>
            <a:ext cx="0" cy="452870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2C5364-0135-4D2C-BB1C-DEF62BF88A33}"/>
              </a:ext>
            </a:extLst>
          </p:cNvPr>
          <p:cNvCxnSpPr/>
          <p:nvPr/>
        </p:nvCxnSpPr>
        <p:spPr>
          <a:xfrm flipV="1">
            <a:off x="193877" y="2470928"/>
            <a:ext cx="11833168" cy="29095"/>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4AB18C8-C994-4545-8BD6-EBC5AFF549A8}"/>
              </a:ext>
            </a:extLst>
          </p:cNvPr>
          <p:cNvSpPr/>
          <p:nvPr/>
        </p:nvSpPr>
        <p:spPr>
          <a:xfrm rot="16200000">
            <a:off x="-102557" y="1668934"/>
            <a:ext cx="1146084"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问题</a:t>
            </a:r>
            <a:endParaRPr lang="en-US" b="1" dirty="0">
              <a:solidFill>
                <a:schemeClr val="bg1"/>
              </a:solidFill>
            </a:endParaRPr>
          </a:p>
        </p:txBody>
      </p:sp>
      <p:sp>
        <p:nvSpPr>
          <p:cNvPr id="25" name="Rectangle 24">
            <a:extLst>
              <a:ext uri="{FF2B5EF4-FFF2-40B4-BE49-F238E27FC236}">
                <a16:creationId xmlns:a16="http://schemas.microsoft.com/office/drawing/2014/main" id="{A987AE63-8FBB-4461-8B93-E1CCF3AE37B0}"/>
              </a:ext>
            </a:extLst>
          </p:cNvPr>
          <p:cNvSpPr/>
          <p:nvPr/>
        </p:nvSpPr>
        <p:spPr>
          <a:xfrm rot="16200000">
            <a:off x="-325467" y="3469906"/>
            <a:ext cx="1590108"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方法</a:t>
            </a:r>
            <a:endParaRPr lang="en-US" dirty="0">
              <a:solidFill>
                <a:schemeClr val="bg1"/>
              </a:solidFill>
            </a:endParaRPr>
          </a:p>
        </p:txBody>
      </p:sp>
      <p:sp>
        <p:nvSpPr>
          <p:cNvPr id="27" name="Rectangle 26">
            <a:extLst>
              <a:ext uri="{FF2B5EF4-FFF2-40B4-BE49-F238E27FC236}">
                <a16:creationId xmlns:a16="http://schemas.microsoft.com/office/drawing/2014/main" id="{005606E7-C1B8-4626-A129-11E245C1AA53}"/>
              </a:ext>
            </a:extLst>
          </p:cNvPr>
          <p:cNvSpPr/>
          <p:nvPr/>
        </p:nvSpPr>
        <p:spPr>
          <a:xfrm rot="16200000">
            <a:off x="129336" y="5020518"/>
            <a:ext cx="648239"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结果</a:t>
            </a:r>
            <a:endParaRPr lang="en-US" b="1" dirty="0">
              <a:solidFill>
                <a:schemeClr val="bg1"/>
              </a:solidFill>
            </a:endParaRPr>
          </a:p>
        </p:txBody>
      </p:sp>
      <p:sp>
        <p:nvSpPr>
          <p:cNvPr id="33" name="Rectangle 32">
            <a:extLst>
              <a:ext uri="{FF2B5EF4-FFF2-40B4-BE49-F238E27FC236}">
                <a16:creationId xmlns:a16="http://schemas.microsoft.com/office/drawing/2014/main" id="{FE56E079-A4BC-4A9F-8444-0E0172126EF6}"/>
              </a:ext>
            </a:extLst>
          </p:cNvPr>
          <p:cNvSpPr/>
          <p:nvPr/>
        </p:nvSpPr>
        <p:spPr>
          <a:xfrm>
            <a:off x="545310" y="856609"/>
            <a:ext cx="3313696" cy="529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 </a:t>
            </a:r>
            <a:r>
              <a:rPr lang="en-US" altLang="zh-CN" dirty="0">
                <a:solidFill>
                  <a:schemeClr val="accent1"/>
                </a:solidFill>
              </a:rPr>
              <a:t>Contactless Seismocardiography via Deep Learning Radars [2]</a:t>
            </a:r>
            <a:endParaRPr lang="en-US" dirty="0">
              <a:solidFill>
                <a:schemeClr val="accent1"/>
              </a:solidFill>
            </a:endParaRPr>
          </a:p>
        </p:txBody>
      </p:sp>
      <p:sp>
        <p:nvSpPr>
          <p:cNvPr id="37" name="Rectangle 36">
            <a:extLst>
              <a:ext uri="{FF2B5EF4-FFF2-40B4-BE49-F238E27FC236}">
                <a16:creationId xmlns:a16="http://schemas.microsoft.com/office/drawing/2014/main" id="{68523F90-065C-4093-B1FC-0872CECF554A}"/>
              </a:ext>
            </a:extLst>
          </p:cNvPr>
          <p:cNvSpPr/>
          <p:nvPr/>
        </p:nvSpPr>
        <p:spPr>
          <a:xfrm>
            <a:off x="4132241" y="954191"/>
            <a:ext cx="2393496" cy="529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 </a:t>
            </a:r>
            <a:r>
              <a:rPr lang="en-US" altLang="zh-CN" dirty="0">
                <a:solidFill>
                  <a:schemeClr val="accent1"/>
                </a:solidFill>
              </a:rPr>
              <a:t>WiStress: Contactless Stress Monitoring using Wireless Signals [3]</a:t>
            </a:r>
            <a:endParaRPr lang="en-US" dirty="0">
              <a:solidFill>
                <a:schemeClr val="accent1"/>
              </a:solidFill>
            </a:endParaRPr>
          </a:p>
        </p:txBody>
      </p:sp>
      <p:sp>
        <p:nvSpPr>
          <p:cNvPr id="38" name="Rectangle 37">
            <a:extLst>
              <a:ext uri="{FF2B5EF4-FFF2-40B4-BE49-F238E27FC236}">
                <a16:creationId xmlns:a16="http://schemas.microsoft.com/office/drawing/2014/main" id="{63495822-3EDD-4B9D-825A-37401B988889}"/>
              </a:ext>
            </a:extLst>
          </p:cNvPr>
          <p:cNvSpPr/>
          <p:nvPr/>
        </p:nvSpPr>
        <p:spPr>
          <a:xfrm>
            <a:off x="6348855" y="712655"/>
            <a:ext cx="3401043" cy="1075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 </a:t>
            </a:r>
            <a:r>
              <a:rPr lang="en-US" altLang="zh-CN" dirty="0">
                <a:solidFill>
                  <a:schemeClr val="accent1"/>
                </a:solidFill>
              </a:rPr>
              <a:t>Self-Reconfigurable Micro-Implants for Cross-Tissue Wireless and Batteryless Connectivity [4]</a:t>
            </a:r>
            <a:endParaRPr lang="en-US" dirty="0">
              <a:solidFill>
                <a:schemeClr val="accent1"/>
              </a:solidFill>
            </a:endParaRPr>
          </a:p>
        </p:txBody>
      </p:sp>
      <p:sp>
        <p:nvSpPr>
          <p:cNvPr id="41" name="Rectangle 40">
            <a:extLst>
              <a:ext uri="{FF2B5EF4-FFF2-40B4-BE49-F238E27FC236}">
                <a16:creationId xmlns:a16="http://schemas.microsoft.com/office/drawing/2014/main" id="{A0995B2A-2DF0-4B61-B9A0-4A90737E7A5C}"/>
              </a:ext>
            </a:extLst>
          </p:cNvPr>
          <p:cNvSpPr/>
          <p:nvPr/>
        </p:nvSpPr>
        <p:spPr>
          <a:xfrm>
            <a:off x="9526614" y="1063203"/>
            <a:ext cx="2565537" cy="529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Towards Battery-Free Machine Learning and Inference in Underwater Environments</a:t>
            </a:r>
            <a:r>
              <a:rPr lang="en-US" altLang="zh-CN" dirty="0">
                <a:solidFill>
                  <a:schemeClr val="accent1"/>
                </a:solidFill>
              </a:rPr>
              <a:t>[5]</a:t>
            </a:r>
            <a:endParaRPr lang="en-US" dirty="0">
              <a:solidFill>
                <a:schemeClr val="accent1"/>
              </a:solidFill>
            </a:endParaRPr>
          </a:p>
        </p:txBody>
      </p:sp>
      <p:cxnSp>
        <p:nvCxnSpPr>
          <p:cNvPr id="42" name="Straight Connector 41">
            <a:extLst>
              <a:ext uri="{FF2B5EF4-FFF2-40B4-BE49-F238E27FC236}">
                <a16:creationId xmlns:a16="http://schemas.microsoft.com/office/drawing/2014/main" id="{540A5288-4E7A-4AAD-9A0D-500D7710DD5B}"/>
              </a:ext>
            </a:extLst>
          </p:cNvPr>
          <p:cNvCxnSpPr>
            <a:cxnSpLocks/>
          </p:cNvCxnSpPr>
          <p:nvPr/>
        </p:nvCxnSpPr>
        <p:spPr>
          <a:xfrm>
            <a:off x="193877" y="4883779"/>
            <a:ext cx="6242092" cy="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8B61999-810E-489A-B948-81DBA6A21D45}"/>
              </a:ext>
            </a:extLst>
          </p:cNvPr>
          <p:cNvCxnSpPr>
            <a:cxnSpLocks/>
          </p:cNvCxnSpPr>
          <p:nvPr/>
        </p:nvCxnSpPr>
        <p:spPr>
          <a:xfrm>
            <a:off x="6463677" y="985657"/>
            <a:ext cx="0" cy="454470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6CA10EB-CD3B-4DC6-9D06-BF48F6C6BE56}"/>
              </a:ext>
            </a:extLst>
          </p:cNvPr>
          <p:cNvCxnSpPr>
            <a:cxnSpLocks/>
          </p:cNvCxnSpPr>
          <p:nvPr/>
        </p:nvCxnSpPr>
        <p:spPr>
          <a:xfrm>
            <a:off x="9645692" y="971987"/>
            <a:ext cx="0" cy="45671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34335BB-E59A-45B4-BC33-8D649AAA448B}"/>
              </a:ext>
            </a:extLst>
          </p:cNvPr>
          <p:cNvSpPr txBox="1"/>
          <p:nvPr/>
        </p:nvSpPr>
        <p:spPr>
          <a:xfrm>
            <a:off x="708211" y="2465426"/>
            <a:ext cx="3584990" cy="2462213"/>
          </a:xfrm>
          <a:prstGeom prst="rect">
            <a:avLst/>
          </a:prstGeom>
          <a:noFill/>
        </p:spPr>
        <p:txBody>
          <a:bodyPr wrap="square" rtlCol="0">
            <a:spAutoFit/>
          </a:bodyPr>
          <a:lstStyle/>
          <a:p>
            <a:r>
              <a:rPr lang="zh-CN" altLang="en-US" sz="1400" b="1" dirty="0">
                <a:solidFill>
                  <a:schemeClr val="accent1"/>
                </a:solidFill>
              </a:rPr>
              <a:t>信号处理和深度学习结合的混合结构</a:t>
            </a:r>
            <a:r>
              <a:rPr lang="en-US" altLang="zh-CN" sz="1400" b="1" dirty="0">
                <a:solidFill>
                  <a:schemeClr val="accent1"/>
                </a:solidFill>
              </a:rPr>
              <a:t>,</a:t>
            </a:r>
            <a:r>
              <a:rPr lang="en-US" sz="1400" dirty="0"/>
              <a:t> </a:t>
            </a:r>
            <a:r>
              <a:rPr lang="zh-CN" altLang="en-US" sz="1400" dirty="0"/>
              <a:t>包括</a:t>
            </a:r>
            <a:r>
              <a:rPr lang="en-US" altLang="zh-CN" sz="1400" dirty="0"/>
              <a:t>3</a:t>
            </a:r>
            <a:r>
              <a:rPr lang="zh-CN" altLang="en-US" sz="1400" dirty="0"/>
              <a:t>个不同作用的</a:t>
            </a:r>
            <a:r>
              <a:rPr lang="en-US" altLang="zh-CN" sz="1400" dirty="0"/>
              <a:t>CNN</a:t>
            </a:r>
            <a:r>
              <a:rPr lang="zh-CN" altLang="en-US" sz="1400" dirty="0"/>
              <a:t>：</a:t>
            </a:r>
            <a:endParaRPr lang="en-US" sz="1400" dirty="0"/>
          </a:p>
          <a:p>
            <a:r>
              <a:rPr lang="en-US" sz="1400" dirty="0"/>
              <a:t>1.1 </a:t>
            </a:r>
            <a:r>
              <a:rPr lang="zh-CN" altLang="en-US" sz="1400" dirty="0"/>
              <a:t>使用</a:t>
            </a:r>
            <a:r>
              <a:rPr lang="en-US" altLang="zh-CN" sz="1400" dirty="0"/>
              <a:t>1</a:t>
            </a:r>
            <a:r>
              <a:rPr lang="zh-CN" altLang="en-US" sz="1400" dirty="0"/>
              <a:t>维</a:t>
            </a:r>
            <a:r>
              <a:rPr lang="en-US" altLang="zh-CN" sz="1400" dirty="0"/>
              <a:t>CNN</a:t>
            </a:r>
            <a:r>
              <a:rPr lang="zh-CN" altLang="en-US" sz="1400" dirty="0"/>
              <a:t>去找心跳直方图的模板</a:t>
            </a:r>
            <a:endParaRPr lang="en-US" sz="1400" dirty="0"/>
          </a:p>
          <a:p>
            <a:r>
              <a:rPr lang="en-US" sz="1400" dirty="0"/>
              <a:t>1.2 </a:t>
            </a:r>
            <a:r>
              <a:rPr lang="zh-CN" altLang="en-US" sz="1400" dirty="0"/>
              <a:t>结合</a:t>
            </a:r>
            <a:r>
              <a:rPr lang="en-US" altLang="zh-CN" sz="1400" dirty="0"/>
              <a:t>1.1</a:t>
            </a:r>
            <a:r>
              <a:rPr lang="zh-CN" altLang="en-US" sz="1400" dirty="0"/>
              <a:t>的结果做波束成型</a:t>
            </a:r>
            <a:r>
              <a:rPr lang="en-US" altLang="zh-CN" sz="1400" dirty="0"/>
              <a:t>(</a:t>
            </a:r>
            <a:r>
              <a:rPr lang="en-US" sz="1400" dirty="0"/>
              <a:t>beamforming, </a:t>
            </a:r>
            <a:r>
              <a:rPr lang="zh-CN" altLang="en-US" sz="1400" dirty="0"/>
              <a:t>通过控制信号的相位和幅度去产生相消和相长的干涉模式，以达到最佳传输效果</a:t>
            </a:r>
            <a:r>
              <a:rPr lang="en-US" sz="1400" dirty="0"/>
              <a:t>[7])</a:t>
            </a:r>
            <a:r>
              <a:rPr lang="zh-CN" altLang="en-US" sz="1400" dirty="0"/>
              <a:t>以检测心脏位置和心跳，并进行信噪比改善。</a:t>
            </a:r>
            <a:endParaRPr lang="en-US" sz="1400" dirty="0"/>
          </a:p>
          <a:p>
            <a:r>
              <a:rPr lang="en-US" sz="1400" dirty="0"/>
              <a:t>2. </a:t>
            </a:r>
            <a:r>
              <a:rPr lang="zh-CN" altLang="en-US" sz="1400" dirty="0"/>
              <a:t>使用第二个</a:t>
            </a:r>
            <a:r>
              <a:rPr lang="en-US" altLang="zh-CN" sz="1400" dirty="0"/>
              <a:t>CNN</a:t>
            </a:r>
            <a:r>
              <a:rPr lang="zh-CN" altLang="en-US" sz="1400" dirty="0"/>
              <a:t>进行从</a:t>
            </a:r>
            <a:r>
              <a:rPr lang="en-US" altLang="zh-CN" sz="1400" dirty="0"/>
              <a:t>RF</a:t>
            </a:r>
            <a:r>
              <a:rPr lang="zh-CN" altLang="en-US" sz="1400" dirty="0"/>
              <a:t>信号到</a:t>
            </a:r>
            <a:r>
              <a:rPr lang="en-US" altLang="zh-CN" sz="1400" dirty="0"/>
              <a:t>SCG</a:t>
            </a:r>
            <a:r>
              <a:rPr lang="zh-CN" altLang="en-US" sz="1400" dirty="0"/>
              <a:t>信号的转换。</a:t>
            </a:r>
            <a:endParaRPr lang="en-US" sz="1400" dirty="0"/>
          </a:p>
          <a:p>
            <a:r>
              <a:rPr lang="en-US" sz="1400" dirty="0"/>
              <a:t>3. </a:t>
            </a:r>
            <a:r>
              <a:rPr lang="zh-CN" altLang="en-US" sz="1400" dirty="0"/>
              <a:t>使用第三个</a:t>
            </a:r>
            <a:r>
              <a:rPr lang="en-US" sz="1400" dirty="0"/>
              <a:t>CNN</a:t>
            </a:r>
            <a:r>
              <a:rPr lang="zh-CN" altLang="en-US" sz="1400" dirty="0"/>
              <a:t>标注</a:t>
            </a:r>
            <a:r>
              <a:rPr lang="en-US" altLang="zh-CN" sz="1400" dirty="0"/>
              <a:t>SCG</a:t>
            </a:r>
            <a:r>
              <a:rPr lang="zh-CN" altLang="en-US" sz="1400" dirty="0"/>
              <a:t>中</a:t>
            </a:r>
            <a:r>
              <a:rPr lang="en-US" altLang="zh-CN" sz="1400" dirty="0"/>
              <a:t>5</a:t>
            </a:r>
            <a:r>
              <a:rPr lang="zh-CN" altLang="en-US" sz="1400" dirty="0"/>
              <a:t>种心血管活动</a:t>
            </a:r>
            <a:r>
              <a:rPr lang="en-US" altLang="zh-CN" sz="1400" dirty="0"/>
              <a:t>(</a:t>
            </a:r>
            <a:r>
              <a:rPr lang="zh-CN" altLang="en-US" sz="1400" dirty="0"/>
              <a:t>这里采用了</a:t>
            </a:r>
            <a:r>
              <a:rPr lang="en-US" sz="1400" dirty="0"/>
              <a:t>[6]</a:t>
            </a:r>
            <a:r>
              <a:rPr lang="zh-CN" altLang="en-US" sz="1400" dirty="0"/>
              <a:t>的方法</a:t>
            </a:r>
            <a:r>
              <a:rPr lang="en-US" altLang="zh-CN" sz="1400" dirty="0"/>
              <a:t>)</a:t>
            </a:r>
            <a:r>
              <a:rPr lang="zh-CN" altLang="en-US" sz="1400" dirty="0"/>
              <a:t>。</a:t>
            </a:r>
            <a:endParaRPr lang="en-US" sz="1400" dirty="0"/>
          </a:p>
        </p:txBody>
      </p:sp>
      <p:sp>
        <p:nvSpPr>
          <p:cNvPr id="26" name="TextBox 25">
            <a:extLst>
              <a:ext uri="{FF2B5EF4-FFF2-40B4-BE49-F238E27FC236}">
                <a16:creationId xmlns:a16="http://schemas.microsoft.com/office/drawing/2014/main" id="{7A4487E8-4DBC-4044-B421-C4ABF09FDC24}"/>
              </a:ext>
            </a:extLst>
          </p:cNvPr>
          <p:cNvSpPr txBox="1"/>
          <p:nvPr/>
        </p:nvSpPr>
        <p:spPr>
          <a:xfrm>
            <a:off x="4160878" y="1558152"/>
            <a:ext cx="2489848" cy="954107"/>
          </a:xfrm>
          <a:prstGeom prst="rect">
            <a:avLst/>
          </a:prstGeom>
          <a:noFill/>
        </p:spPr>
        <p:txBody>
          <a:bodyPr wrap="square">
            <a:spAutoFit/>
          </a:bodyPr>
          <a:lstStyle/>
          <a:p>
            <a:r>
              <a:rPr lang="zh-CN" altLang="en-US" sz="1400" dirty="0"/>
              <a:t>通过心跳间隔</a:t>
            </a:r>
            <a:r>
              <a:rPr lang="en-US" altLang="zh-CN" sz="1400" dirty="0"/>
              <a:t>(</a:t>
            </a:r>
            <a:r>
              <a:rPr lang="en-US" sz="1400" dirty="0"/>
              <a:t>heartbeat intervals or IBIs)</a:t>
            </a:r>
            <a:r>
              <a:rPr lang="zh-CN" altLang="en-US" sz="1400" dirty="0"/>
              <a:t>测量精神压力状态。难点：</a:t>
            </a:r>
            <a:r>
              <a:rPr lang="zh-CN" altLang="en-US" sz="1400" b="1" dirty="0">
                <a:solidFill>
                  <a:schemeClr val="accent1"/>
                </a:solidFill>
              </a:rPr>
              <a:t>分辨和去除用户身体移动引起的信号干涉</a:t>
            </a:r>
            <a:r>
              <a:rPr lang="zh-CN" altLang="en-US" sz="1400" dirty="0"/>
              <a:t>。</a:t>
            </a:r>
            <a:endParaRPr lang="en-US" sz="1400" dirty="0"/>
          </a:p>
        </p:txBody>
      </p:sp>
      <p:sp>
        <p:nvSpPr>
          <p:cNvPr id="29" name="TextBox 28">
            <a:extLst>
              <a:ext uri="{FF2B5EF4-FFF2-40B4-BE49-F238E27FC236}">
                <a16:creationId xmlns:a16="http://schemas.microsoft.com/office/drawing/2014/main" id="{C04E8062-8A31-419B-9EB3-16FC98F073A4}"/>
              </a:ext>
            </a:extLst>
          </p:cNvPr>
          <p:cNvSpPr txBox="1"/>
          <p:nvPr/>
        </p:nvSpPr>
        <p:spPr>
          <a:xfrm>
            <a:off x="4136111" y="2486581"/>
            <a:ext cx="2387782" cy="2031325"/>
          </a:xfrm>
          <a:prstGeom prst="rect">
            <a:avLst/>
          </a:prstGeom>
          <a:noFill/>
        </p:spPr>
        <p:txBody>
          <a:bodyPr wrap="square">
            <a:spAutoFit/>
          </a:bodyPr>
          <a:lstStyle/>
          <a:p>
            <a:r>
              <a:rPr lang="zh-CN" altLang="en-US" sz="1400" dirty="0">
                <a:effectLst/>
                <a:latin typeface="Calibri" panose="020F0502020204030204" pitchFamily="34" charset="0"/>
                <a:ea typeface="SimSun" panose="02010600030101010101" pitchFamily="2" charset="-122"/>
                <a:cs typeface="Times New Roman" panose="02020603050405020304" pitchFamily="18" charset="0"/>
              </a:rPr>
              <a:t>在</a:t>
            </a:r>
            <a:r>
              <a:rPr lang="en-US" sz="1400" dirty="0">
                <a:effectLst/>
                <a:latin typeface="Calibri" panose="020F0502020204030204" pitchFamily="34" charset="0"/>
                <a:ea typeface="SimSun" panose="02010600030101010101" pitchFamily="2" charset="-122"/>
                <a:cs typeface="Times New Roman" panose="02020603050405020304" pitchFamily="18" charset="0"/>
              </a:rPr>
              <a:t>[2]</a:t>
            </a:r>
            <a:r>
              <a:rPr lang="zh-CN" altLang="en-US" sz="1400" dirty="0">
                <a:effectLst/>
                <a:latin typeface="Calibri" panose="020F0502020204030204" pitchFamily="34" charset="0"/>
                <a:ea typeface="SimSun" panose="02010600030101010101" pitchFamily="2" charset="-122"/>
                <a:cs typeface="Times New Roman" panose="02020603050405020304" pitchFamily="18" charset="0"/>
              </a:rPr>
              <a:t>的基础上加入了</a:t>
            </a:r>
            <a:r>
              <a:rPr lang="zh-CN" altLang="en-US" sz="1400" b="1"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自相关矩阵</a:t>
            </a:r>
            <a:r>
              <a:rPr lang="en-US" altLang="zh-CN" sz="1400" b="1"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a:t>
            </a:r>
            <a:r>
              <a:rPr lang="en-US" sz="1400" b="1" dirty="0">
                <a:solidFill>
                  <a:schemeClr val="accent1"/>
                </a:solidFill>
                <a:effectLst/>
                <a:latin typeface="Calibri" panose="020F0502020204030204" pitchFamily="34" charset="0"/>
                <a:ea typeface="SimSun" panose="02010600030101010101" pitchFamily="2" charset="-122"/>
                <a:cs typeface="Times New Roman" panose="02020603050405020304" pitchFamily="18" charset="0"/>
              </a:rPr>
              <a:t>self-similarity matrix, SSM) </a:t>
            </a:r>
            <a:r>
              <a:rPr lang="zh-CN" altLang="en-US" sz="1400" dirty="0">
                <a:latin typeface="Calibri" panose="020F0502020204030204" pitchFamily="34" charset="0"/>
                <a:ea typeface="SimSun" panose="02010600030101010101" pitchFamily="2" charset="-122"/>
                <a:cs typeface="Times New Roman" panose="02020603050405020304" pitchFamily="18" charset="0"/>
              </a:rPr>
              <a:t>从而区别心跳活动信号和身体移动引起的干涉信号。如</a:t>
            </a:r>
            <a:r>
              <a:rPr lang="en-US" altLang="zh-CN" sz="1400" dirty="0">
                <a:effectLst/>
                <a:latin typeface="Calibri" panose="020F0502020204030204" pitchFamily="34" charset="0"/>
                <a:ea typeface="SimSun" panose="02010600030101010101" pitchFamily="2" charset="-122"/>
                <a:cs typeface="Times New Roman" panose="02020603050405020304" pitchFamily="18" charset="0"/>
              </a:rPr>
              <a:t>[3]</a:t>
            </a:r>
            <a:r>
              <a:rPr lang="zh-CN" altLang="en-US" sz="1400" dirty="0">
                <a:effectLst/>
                <a:latin typeface="Calibri" panose="020F0502020204030204" pitchFamily="34" charset="0"/>
                <a:ea typeface="SimSun" panose="02010600030101010101" pitchFamily="2" charset="-122"/>
                <a:cs typeface="Times New Roman" panose="02020603050405020304" pitchFamily="18" charset="0"/>
              </a:rPr>
              <a:t>中图</a:t>
            </a:r>
            <a:r>
              <a:rPr lang="en-US" altLang="zh-CN" sz="1400" dirty="0">
                <a:effectLst/>
                <a:latin typeface="Calibri" panose="020F0502020204030204" pitchFamily="34" charset="0"/>
                <a:ea typeface="SimSun" panose="02010600030101010101" pitchFamily="2" charset="-122"/>
                <a:cs typeface="Times New Roman" panose="02020603050405020304" pitchFamily="18" charset="0"/>
              </a:rPr>
              <a:t>5</a:t>
            </a:r>
            <a:r>
              <a:rPr lang="zh-CN" altLang="en-US" sz="1400" dirty="0">
                <a:effectLst/>
                <a:latin typeface="Calibri" panose="020F0502020204030204" pitchFamily="34" charset="0"/>
                <a:ea typeface="SimSun" panose="02010600030101010101" pitchFamily="2" charset="-122"/>
                <a:cs typeface="Times New Roman" panose="02020603050405020304" pitchFamily="18" charset="0"/>
              </a:rPr>
              <a:t>显示，由</a:t>
            </a:r>
            <a:r>
              <a:rPr lang="en-US" altLang="zh-CN" sz="1400" dirty="0">
                <a:effectLst/>
                <a:latin typeface="Calibri" panose="020F0502020204030204" pitchFamily="34" charset="0"/>
                <a:ea typeface="SimSun" panose="02010600030101010101" pitchFamily="2" charset="-122"/>
                <a:cs typeface="Times New Roman" panose="02020603050405020304" pitchFamily="18" charset="0"/>
              </a:rPr>
              <a:t>1</a:t>
            </a:r>
            <a:r>
              <a:rPr lang="zh-CN" altLang="en-US" sz="1400" dirty="0">
                <a:effectLst/>
                <a:latin typeface="Calibri" panose="020F0502020204030204" pitchFamily="34" charset="0"/>
                <a:ea typeface="SimSun" panose="02010600030101010101" pitchFamily="2" charset="-122"/>
                <a:cs typeface="Times New Roman" panose="02020603050405020304" pitchFamily="18" charset="0"/>
              </a:rPr>
              <a:t>维信号组成的</a:t>
            </a:r>
            <a:r>
              <a:rPr lang="en-US" altLang="zh-CN" sz="1400" dirty="0">
                <a:effectLst/>
                <a:latin typeface="Calibri" panose="020F0502020204030204" pitchFamily="34" charset="0"/>
                <a:ea typeface="SimSun" panose="02010600030101010101" pitchFamily="2" charset="-122"/>
                <a:cs typeface="Times New Roman" panose="02020603050405020304" pitchFamily="18" charset="0"/>
              </a:rPr>
              <a:t>2</a:t>
            </a:r>
            <a:r>
              <a:rPr lang="zh-CN" altLang="en-US" sz="1400" dirty="0">
                <a:effectLst/>
                <a:latin typeface="Calibri" panose="020F0502020204030204" pitchFamily="34" charset="0"/>
                <a:ea typeface="SimSun" panose="02010600030101010101" pitchFamily="2" charset="-122"/>
                <a:cs typeface="Times New Roman" panose="02020603050405020304" pitchFamily="18" charset="0"/>
              </a:rPr>
              <a:t>维</a:t>
            </a:r>
            <a:r>
              <a:rPr lang="en-US" altLang="zh-CN" sz="1400" dirty="0">
                <a:effectLst/>
                <a:latin typeface="Calibri" panose="020F0502020204030204" pitchFamily="34" charset="0"/>
                <a:ea typeface="SimSun" panose="02010600030101010101" pitchFamily="2" charset="-122"/>
                <a:cs typeface="Times New Roman" panose="02020603050405020304" pitchFamily="18" charset="0"/>
              </a:rPr>
              <a:t>SSM</a:t>
            </a:r>
            <a:r>
              <a:rPr lang="zh-CN" altLang="en-US" sz="1400" dirty="0">
                <a:effectLst/>
                <a:latin typeface="Calibri" panose="020F0502020204030204" pitchFamily="34" charset="0"/>
                <a:ea typeface="SimSun" panose="02010600030101010101" pitchFamily="2" charset="-122"/>
                <a:cs typeface="Times New Roman" panose="02020603050405020304" pitchFamily="18" charset="0"/>
              </a:rPr>
              <a:t>。</a:t>
            </a:r>
            <a:r>
              <a:rPr lang="en-US" altLang="zh-CN" sz="1400" dirty="0">
                <a:effectLst/>
                <a:latin typeface="Calibri" panose="020F0502020204030204" pitchFamily="34" charset="0"/>
                <a:ea typeface="SimSun" panose="02010600030101010101" pitchFamily="2" charset="-122"/>
                <a:cs typeface="Times New Roman" panose="02020603050405020304" pitchFamily="18" charset="0"/>
              </a:rPr>
              <a:t> </a:t>
            </a:r>
            <a:r>
              <a:rPr lang="zh-CN" altLang="en-US" sz="1400" dirty="0">
                <a:effectLst/>
                <a:latin typeface="Calibri" panose="020F0502020204030204" pitchFamily="34" charset="0"/>
                <a:ea typeface="SimSun" panose="02010600030101010101" pitchFamily="2" charset="-122"/>
                <a:cs typeface="Times New Roman" panose="02020603050405020304" pitchFamily="18" charset="0"/>
              </a:rPr>
              <a:t>同组两点</a:t>
            </a:r>
            <a:r>
              <a:rPr lang="zh-CN" altLang="en-US" sz="1400" dirty="0">
                <a:latin typeface="Calibri" panose="020F0502020204030204" pitchFamily="34" charset="0"/>
                <a:ea typeface="SimSun" panose="02010600030101010101" pitchFamily="2" charset="-122"/>
                <a:cs typeface="Times New Roman" panose="02020603050405020304" pitchFamily="18" charset="0"/>
              </a:rPr>
              <a:t>信号越相似，值在</a:t>
            </a:r>
            <a:r>
              <a:rPr lang="en-US" altLang="zh-CN" sz="1400" dirty="0">
                <a:latin typeface="Calibri" panose="020F0502020204030204" pitchFamily="34" charset="0"/>
                <a:ea typeface="SimSun" panose="02010600030101010101" pitchFamily="2" charset="-122"/>
                <a:cs typeface="Times New Roman" panose="02020603050405020304" pitchFamily="18" charset="0"/>
              </a:rPr>
              <a:t>SSM</a:t>
            </a:r>
            <a:r>
              <a:rPr lang="zh-CN" altLang="en-US" sz="1400" dirty="0">
                <a:latin typeface="Calibri" panose="020F0502020204030204" pitchFamily="34" charset="0"/>
                <a:ea typeface="SimSun" panose="02010600030101010101" pitchFamily="2" charset="-122"/>
                <a:cs typeface="Times New Roman" panose="02020603050405020304" pitchFamily="18" charset="0"/>
              </a:rPr>
              <a:t>中越大。</a:t>
            </a:r>
            <a:endParaRPr lang="en-US" sz="1400" dirty="0"/>
          </a:p>
          <a:p>
            <a:endParaRPr lang="en-US" sz="1400" dirty="0"/>
          </a:p>
        </p:txBody>
      </p:sp>
      <p:sp>
        <p:nvSpPr>
          <p:cNvPr id="32" name="TextBox 31">
            <a:extLst>
              <a:ext uri="{FF2B5EF4-FFF2-40B4-BE49-F238E27FC236}">
                <a16:creationId xmlns:a16="http://schemas.microsoft.com/office/drawing/2014/main" id="{FB78BCA2-A4EB-45AE-93C9-15ECF151E41F}"/>
              </a:ext>
            </a:extLst>
          </p:cNvPr>
          <p:cNvSpPr txBox="1"/>
          <p:nvPr/>
        </p:nvSpPr>
        <p:spPr>
          <a:xfrm>
            <a:off x="5403829" y="4887335"/>
            <a:ext cx="1144903" cy="523220"/>
          </a:xfrm>
          <a:prstGeom prst="rect">
            <a:avLst/>
          </a:prstGeom>
          <a:noFill/>
        </p:spPr>
        <p:txBody>
          <a:bodyPr wrap="square">
            <a:spAutoFit/>
          </a:bodyPr>
          <a:lstStyle/>
          <a:p>
            <a:r>
              <a:rPr lang="en-US" sz="1400" dirty="0"/>
              <a:t>84%-95%</a:t>
            </a:r>
            <a:r>
              <a:rPr lang="zh-CN" altLang="en-US" sz="1400" dirty="0"/>
              <a:t>的高准确率。</a:t>
            </a:r>
            <a:r>
              <a:rPr lang="en-US" sz="1400" dirty="0"/>
              <a:t> </a:t>
            </a:r>
          </a:p>
        </p:txBody>
      </p:sp>
      <p:sp>
        <p:nvSpPr>
          <p:cNvPr id="34" name="TextBox 33">
            <a:extLst>
              <a:ext uri="{FF2B5EF4-FFF2-40B4-BE49-F238E27FC236}">
                <a16:creationId xmlns:a16="http://schemas.microsoft.com/office/drawing/2014/main" id="{EDF686FD-C58A-4E8F-9AD9-CDADE2EFF68D}"/>
              </a:ext>
            </a:extLst>
          </p:cNvPr>
          <p:cNvSpPr txBox="1"/>
          <p:nvPr/>
        </p:nvSpPr>
        <p:spPr>
          <a:xfrm>
            <a:off x="6480135" y="1702444"/>
            <a:ext cx="3100032" cy="738664"/>
          </a:xfrm>
          <a:prstGeom prst="rect">
            <a:avLst/>
          </a:prstGeom>
          <a:noFill/>
        </p:spPr>
        <p:txBody>
          <a:bodyPr wrap="square">
            <a:spAutoFit/>
          </a:bodyPr>
          <a:lstStyle/>
          <a:p>
            <a:r>
              <a:rPr lang="en-US" sz="1400" dirty="0"/>
              <a:t>RF</a:t>
            </a:r>
            <a:r>
              <a:rPr lang="zh-CN" altLang="en-US" sz="1400" dirty="0"/>
              <a:t>信号的振幅在空气中是直线衰退，到了人体组织是指数消减</a:t>
            </a:r>
            <a:r>
              <a:rPr lang="en-US" sz="1400" dirty="0"/>
              <a:t>; </a:t>
            </a:r>
            <a:r>
              <a:rPr lang="zh-CN" altLang="en-US" sz="1400" dirty="0"/>
              <a:t>现有的设计缺乏可扩展性，</a:t>
            </a:r>
            <a:r>
              <a:rPr lang="zh-CN" altLang="en-US" sz="1400" b="1" dirty="0">
                <a:solidFill>
                  <a:schemeClr val="accent1"/>
                </a:solidFill>
              </a:rPr>
              <a:t>信号只能到达表皮</a:t>
            </a:r>
            <a:r>
              <a:rPr lang="zh-CN" altLang="en-US" sz="1400" dirty="0"/>
              <a:t>。</a:t>
            </a:r>
            <a:endParaRPr lang="en-US" sz="1400" dirty="0"/>
          </a:p>
        </p:txBody>
      </p:sp>
      <p:sp>
        <p:nvSpPr>
          <p:cNvPr id="36" name="TextBox 35">
            <a:extLst>
              <a:ext uri="{FF2B5EF4-FFF2-40B4-BE49-F238E27FC236}">
                <a16:creationId xmlns:a16="http://schemas.microsoft.com/office/drawing/2014/main" id="{F009A996-0C3E-4B50-BE18-3959F709A9F0}"/>
              </a:ext>
            </a:extLst>
          </p:cNvPr>
          <p:cNvSpPr txBox="1"/>
          <p:nvPr/>
        </p:nvSpPr>
        <p:spPr>
          <a:xfrm>
            <a:off x="6534017" y="2494925"/>
            <a:ext cx="3084768" cy="1815882"/>
          </a:xfrm>
          <a:prstGeom prst="rect">
            <a:avLst/>
          </a:prstGeom>
          <a:noFill/>
        </p:spPr>
        <p:txBody>
          <a:bodyPr wrap="square">
            <a:spAutoFit/>
          </a:bodyPr>
          <a:lstStyle/>
          <a:p>
            <a:r>
              <a:rPr lang="zh-CN" altLang="en-US" sz="1400" dirty="0"/>
              <a:t>文章作者有两个主要的发明</a:t>
            </a:r>
            <a:r>
              <a:rPr lang="en-US" sz="1400" dirty="0"/>
              <a:t> (</a:t>
            </a:r>
            <a:r>
              <a:rPr lang="en-US" altLang="zh-CN" sz="1400" dirty="0"/>
              <a:t>[4]</a:t>
            </a:r>
            <a:r>
              <a:rPr lang="zh-CN" altLang="en-US" sz="1400" dirty="0"/>
              <a:t>中图</a:t>
            </a:r>
            <a:r>
              <a:rPr lang="en-US" altLang="zh-CN" sz="1400" dirty="0"/>
              <a:t>4</a:t>
            </a:r>
            <a:r>
              <a:rPr lang="zh-CN" altLang="en-US" sz="1400" dirty="0"/>
              <a:t>和图</a:t>
            </a:r>
            <a:r>
              <a:rPr lang="en-US" altLang="zh-CN" sz="1400" dirty="0"/>
              <a:t>6</a:t>
            </a:r>
            <a:r>
              <a:rPr lang="en-US" sz="1400" dirty="0"/>
              <a:t>)</a:t>
            </a:r>
            <a:r>
              <a:rPr lang="zh-CN" altLang="en-US" sz="1400" dirty="0"/>
              <a:t>：</a:t>
            </a:r>
            <a:endParaRPr lang="en-US" sz="1400" dirty="0"/>
          </a:p>
          <a:p>
            <a:r>
              <a:rPr lang="en-US" sz="1400" dirty="0"/>
              <a:t>1. </a:t>
            </a:r>
            <a:r>
              <a:rPr lang="zh-CN" altLang="en-US" sz="1400" dirty="0"/>
              <a:t>设计</a:t>
            </a:r>
            <a:r>
              <a:rPr lang="zh-CN" altLang="en-US" sz="1400" b="1" dirty="0">
                <a:solidFill>
                  <a:schemeClr val="accent1"/>
                </a:solidFill>
              </a:rPr>
              <a:t>可根据感兴趣的特定频段进行编程的天线</a:t>
            </a:r>
            <a:r>
              <a:rPr lang="zh-CN" altLang="en-US" sz="1400" dirty="0"/>
              <a:t>，用以调整其为收集能量而在周围组织产生的共振</a:t>
            </a:r>
            <a:r>
              <a:rPr lang="en-US" sz="1400" dirty="0"/>
              <a:t> (resonance, </a:t>
            </a:r>
            <a:r>
              <a:rPr lang="zh-CN" altLang="en-US" sz="1400" dirty="0"/>
              <a:t>匹配天线阻抗与整流器的输入阻抗以达到最小化损耗来提高能量收集效率</a:t>
            </a:r>
            <a:r>
              <a:rPr lang="en-US" sz="1400" dirty="0"/>
              <a:t>)</a:t>
            </a:r>
            <a:r>
              <a:rPr lang="zh-CN" altLang="en-US" sz="1400" dirty="0"/>
              <a:t>。</a:t>
            </a:r>
            <a:endParaRPr lang="en-US" sz="1400" dirty="0"/>
          </a:p>
          <a:p>
            <a:r>
              <a:rPr lang="en-US" sz="1400" dirty="0"/>
              <a:t> 2. </a:t>
            </a:r>
            <a:r>
              <a:rPr lang="zh-CN" altLang="en-US" sz="1400" b="1" dirty="0">
                <a:solidFill>
                  <a:schemeClr val="accent1"/>
                </a:solidFill>
              </a:rPr>
              <a:t>反向散射率自适应协议。</a:t>
            </a:r>
            <a:r>
              <a:rPr lang="en-US" sz="1400" dirty="0"/>
              <a:t> </a:t>
            </a:r>
          </a:p>
        </p:txBody>
      </p:sp>
      <p:sp>
        <p:nvSpPr>
          <p:cNvPr id="40" name="TextBox 39">
            <a:extLst>
              <a:ext uri="{FF2B5EF4-FFF2-40B4-BE49-F238E27FC236}">
                <a16:creationId xmlns:a16="http://schemas.microsoft.com/office/drawing/2014/main" id="{F4BB45DC-B830-47DA-9B7B-6258081998B5}"/>
              </a:ext>
            </a:extLst>
          </p:cNvPr>
          <p:cNvSpPr txBox="1"/>
          <p:nvPr/>
        </p:nvSpPr>
        <p:spPr>
          <a:xfrm>
            <a:off x="6444123" y="4516051"/>
            <a:ext cx="3248787" cy="954107"/>
          </a:xfrm>
          <a:prstGeom prst="rect">
            <a:avLst/>
          </a:prstGeom>
          <a:noFill/>
        </p:spPr>
        <p:txBody>
          <a:bodyPr wrap="square">
            <a:spAutoFit/>
          </a:bodyPr>
          <a:lstStyle/>
          <a:p>
            <a:r>
              <a:rPr lang="zh-CN" altLang="en-US" sz="1400" dirty="0"/>
              <a:t>能量收集共振调谐超过 </a:t>
            </a:r>
            <a:r>
              <a:rPr lang="en-US" altLang="zh-CN" sz="1400" dirty="0"/>
              <a:t>200 MHz</a:t>
            </a:r>
            <a:r>
              <a:rPr lang="zh-CN" altLang="en-US" sz="1400" dirty="0"/>
              <a:t>（适应不同的组织），比特率增加最高可达 </a:t>
            </a:r>
            <a:r>
              <a:rPr lang="en-US" altLang="zh-CN" sz="1400" dirty="0"/>
              <a:t>6Mbps</a:t>
            </a:r>
            <a:r>
              <a:rPr lang="zh-CN" altLang="en-US" sz="1400" dirty="0"/>
              <a:t>，使其能够</a:t>
            </a:r>
            <a:r>
              <a:rPr lang="zh-CN" altLang="en-US" sz="1400" b="1" dirty="0">
                <a:solidFill>
                  <a:schemeClr val="accent1"/>
                </a:solidFill>
              </a:rPr>
              <a:t>支持更高数据速率的应用</a:t>
            </a:r>
            <a:r>
              <a:rPr lang="zh-CN" altLang="en-US" sz="1400" dirty="0"/>
              <a:t>（例如低分辨率图像视频）。</a:t>
            </a:r>
            <a:endParaRPr lang="en-US" sz="1400" dirty="0"/>
          </a:p>
        </p:txBody>
      </p:sp>
      <p:sp>
        <p:nvSpPr>
          <p:cNvPr id="45" name="TextBox 44">
            <a:extLst>
              <a:ext uri="{FF2B5EF4-FFF2-40B4-BE49-F238E27FC236}">
                <a16:creationId xmlns:a16="http://schemas.microsoft.com/office/drawing/2014/main" id="{FE51E6CA-E83D-4830-B047-C3B4D29F43DC}"/>
              </a:ext>
            </a:extLst>
          </p:cNvPr>
          <p:cNvSpPr txBox="1"/>
          <p:nvPr/>
        </p:nvSpPr>
        <p:spPr>
          <a:xfrm>
            <a:off x="9620146" y="2488990"/>
            <a:ext cx="2394600" cy="2031325"/>
          </a:xfrm>
          <a:prstGeom prst="rect">
            <a:avLst/>
          </a:prstGeom>
          <a:noFill/>
        </p:spPr>
        <p:txBody>
          <a:bodyPr wrap="square">
            <a:spAutoFit/>
          </a:bodyPr>
          <a:lstStyle/>
          <a:p>
            <a:r>
              <a:rPr lang="zh-CN" altLang="en-US" sz="1400" dirty="0"/>
              <a:t>设计总结：</a:t>
            </a:r>
            <a:endParaRPr lang="en-US" altLang="zh-CN" sz="1400" dirty="0"/>
          </a:p>
          <a:p>
            <a:r>
              <a:rPr lang="en-US" altLang="zh-CN" sz="1400" dirty="0"/>
              <a:t>1. </a:t>
            </a:r>
            <a:r>
              <a:rPr lang="zh-CN" altLang="en-US" sz="1400" dirty="0"/>
              <a:t>采用压电材料，将声音机械能转换为电能</a:t>
            </a:r>
            <a:r>
              <a:rPr lang="en-US" sz="1400" dirty="0"/>
              <a:t>, </a:t>
            </a:r>
            <a:r>
              <a:rPr lang="zh-CN" altLang="en-US" sz="1400" dirty="0"/>
              <a:t>并使用多级整流器将交流电整流为直流电压。</a:t>
            </a:r>
            <a:endParaRPr lang="en-US" sz="1400" dirty="0"/>
          </a:p>
          <a:p>
            <a:r>
              <a:rPr lang="en-US" altLang="zh-CN" sz="1400" dirty="0"/>
              <a:t>2. </a:t>
            </a:r>
            <a:r>
              <a:rPr lang="zh-CN" altLang="en-US" sz="1400" dirty="0"/>
              <a:t>可以从声音中识别海洋哺乳动物的轻量级 </a:t>
            </a:r>
            <a:r>
              <a:rPr lang="en-US" altLang="zh-CN" sz="1400" dirty="0"/>
              <a:t>DNN </a:t>
            </a:r>
            <a:r>
              <a:rPr lang="zh-CN" altLang="en-US" sz="1400" dirty="0"/>
              <a:t>模型。</a:t>
            </a:r>
          </a:p>
          <a:p>
            <a:r>
              <a:rPr lang="en-US" altLang="zh-CN" sz="1400" dirty="0"/>
              <a:t>3. </a:t>
            </a:r>
            <a:r>
              <a:rPr lang="zh-CN" altLang="en-US" sz="1400" dirty="0"/>
              <a:t>通过反向散射将结果发送到远程接收器。</a:t>
            </a:r>
            <a:endParaRPr lang="en-US" sz="1400" dirty="0"/>
          </a:p>
        </p:txBody>
      </p:sp>
      <p:sp>
        <p:nvSpPr>
          <p:cNvPr id="46" name="TextBox 45">
            <a:extLst>
              <a:ext uri="{FF2B5EF4-FFF2-40B4-BE49-F238E27FC236}">
                <a16:creationId xmlns:a16="http://schemas.microsoft.com/office/drawing/2014/main" id="{FD18A3B6-4C5D-46E6-AA27-D5E2A7709CA9}"/>
              </a:ext>
            </a:extLst>
          </p:cNvPr>
          <p:cNvSpPr txBox="1"/>
          <p:nvPr/>
        </p:nvSpPr>
        <p:spPr>
          <a:xfrm>
            <a:off x="9617746" y="1793883"/>
            <a:ext cx="2464818" cy="738664"/>
          </a:xfrm>
          <a:prstGeom prst="rect">
            <a:avLst/>
          </a:prstGeom>
          <a:noFill/>
        </p:spPr>
        <p:txBody>
          <a:bodyPr wrap="square">
            <a:spAutoFit/>
          </a:bodyPr>
          <a:lstStyle/>
          <a:p>
            <a:r>
              <a:rPr lang="zh-CN" altLang="en-US" sz="1400" dirty="0"/>
              <a:t>设计和制造能够在水下环境中</a:t>
            </a:r>
            <a:r>
              <a:rPr lang="zh-CN" altLang="en-US" sz="1400" b="1" dirty="0">
                <a:solidFill>
                  <a:schemeClr val="accent1"/>
                </a:solidFill>
              </a:rPr>
              <a:t>进行机器学习和推理的无电池设备</a:t>
            </a:r>
            <a:r>
              <a:rPr lang="zh-CN" altLang="en-US" sz="1400" dirty="0"/>
              <a:t>。</a:t>
            </a:r>
            <a:endParaRPr lang="en-US" sz="1400" dirty="0"/>
          </a:p>
        </p:txBody>
      </p:sp>
      <p:sp>
        <p:nvSpPr>
          <p:cNvPr id="47" name="TextBox 46">
            <a:extLst>
              <a:ext uri="{FF2B5EF4-FFF2-40B4-BE49-F238E27FC236}">
                <a16:creationId xmlns:a16="http://schemas.microsoft.com/office/drawing/2014/main" id="{2E33F8C0-14B9-46AB-86B6-D1832692105B}"/>
              </a:ext>
            </a:extLst>
          </p:cNvPr>
          <p:cNvSpPr txBox="1"/>
          <p:nvPr/>
        </p:nvSpPr>
        <p:spPr>
          <a:xfrm>
            <a:off x="9626673" y="4968488"/>
            <a:ext cx="2394593" cy="307777"/>
          </a:xfrm>
          <a:prstGeom prst="rect">
            <a:avLst/>
          </a:prstGeom>
          <a:noFill/>
        </p:spPr>
        <p:txBody>
          <a:bodyPr wrap="square">
            <a:spAutoFit/>
          </a:bodyPr>
          <a:lstStyle/>
          <a:p>
            <a:r>
              <a:rPr lang="zh-CN" altLang="en-US" sz="1400" dirty="0"/>
              <a:t>可执行水下感应和推理操作。</a:t>
            </a:r>
            <a:endParaRPr lang="en-US" sz="1400" dirty="0"/>
          </a:p>
        </p:txBody>
      </p:sp>
      <p:sp>
        <p:nvSpPr>
          <p:cNvPr id="31" name="TextBox 30">
            <a:extLst>
              <a:ext uri="{FF2B5EF4-FFF2-40B4-BE49-F238E27FC236}">
                <a16:creationId xmlns:a16="http://schemas.microsoft.com/office/drawing/2014/main" id="{60F89734-2D57-405A-A23D-01C189721C6F}"/>
              </a:ext>
            </a:extLst>
          </p:cNvPr>
          <p:cNvSpPr txBox="1"/>
          <p:nvPr/>
        </p:nvSpPr>
        <p:spPr>
          <a:xfrm>
            <a:off x="710054" y="1330827"/>
            <a:ext cx="3470060" cy="1169551"/>
          </a:xfrm>
          <a:prstGeom prst="rect">
            <a:avLst/>
          </a:prstGeom>
          <a:noFill/>
        </p:spPr>
        <p:txBody>
          <a:bodyPr wrap="square" rtlCol="0">
            <a:spAutoFit/>
          </a:bodyPr>
          <a:lstStyle/>
          <a:p>
            <a:r>
              <a:rPr lang="zh-CN" altLang="en-US" sz="1400" dirty="0"/>
              <a:t>基于无线电频率</a:t>
            </a:r>
            <a:r>
              <a:rPr lang="en-US" altLang="zh-CN" sz="1400" dirty="0"/>
              <a:t>(radiofrequency, RF),</a:t>
            </a:r>
            <a:r>
              <a:rPr lang="zh-CN" altLang="en-US" sz="1400" dirty="0"/>
              <a:t> 通过</a:t>
            </a:r>
            <a:r>
              <a:rPr lang="en-US" altLang="zh-CN" sz="1400" dirty="0"/>
              <a:t>wireless reflection</a:t>
            </a:r>
            <a:r>
              <a:rPr lang="zh-CN" altLang="en-US" sz="1400" dirty="0"/>
              <a:t>产生心震图</a:t>
            </a:r>
            <a:r>
              <a:rPr lang="en-US" sz="1400" dirty="0"/>
              <a:t>(seismocardiogram,</a:t>
            </a:r>
            <a:r>
              <a:rPr lang="zh-CN" altLang="en-US" sz="1400" dirty="0"/>
              <a:t> </a:t>
            </a:r>
            <a:r>
              <a:rPr lang="en-US" sz="1400" dirty="0"/>
              <a:t>SCG, </a:t>
            </a:r>
            <a:r>
              <a:rPr lang="zh-CN" altLang="en-US" sz="1400" dirty="0"/>
              <a:t>其包括</a:t>
            </a:r>
            <a:r>
              <a:rPr lang="en-US" altLang="zh-CN" sz="1400" dirty="0"/>
              <a:t>5</a:t>
            </a:r>
            <a:r>
              <a:rPr lang="zh-CN" altLang="en-US" sz="1400" dirty="0"/>
              <a:t>种主要的心血管活动</a:t>
            </a:r>
            <a:r>
              <a:rPr lang="en-US" sz="1400" dirty="0"/>
              <a:t>). </a:t>
            </a:r>
            <a:r>
              <a:rPr lang="zh-CN" altLang="en-US" sz="1400" dirty="0"/>
              <a:t>难点</a:t>
            </a:r>
            <a:r>
              <a:rPr lang="en-US" sz="1400" dirty="0"/>
              <a:t>: </a:t>
            </a:r>
            <a:r>
              <a:rPr lang="zh-CN" altLang="en-US" sz="1400" dirty="0"/>
              <a:t>在一个有</a:t>
            </a:r>
            <a:r>
              <a:rPr lang="zh-CN" altLang="en-US" sz="1400" b="1" dirty="0">
                <a:solidFill>
                  <a:schemeClr val="accent1"/>
                </a:solidFill>
              </a:rPr>
              <a:t>多种物件的环境里确定接收目标</a:t>
            </a:r>
            <a:r>
              <a:rPr lang="en-US" altLang="zh-CN" sz="1400" dirty="0"/>
              <a:t>(</a:t>
            </a:r>
            <a:r>
              <a:rPr lang="zh-CN" altLang="en-US" sz="1400" dirty="0"/>
              <a:t>人</a:t>
            </a:r>
            <a:r>
              <a:rPr lang="en-US" altLang="zh-CN" sz="1400" dirty="0"/>
              <a:t>)</a:t>
            </a:r>
            <a:r>
              <a:rPr lang="zh-CN" altLang="en-US" sz="1400" dirty="0"/>
              <a:t>并记录心跳。</a:t>
            </a:r>
            <a:endParaRPr lang="en-US" sz="1400" dirty="0"/>
          </a:p>
        </p:txBody>
      </p:sp>
      <p:sp>
        <p:nvSpPr>
          <p:cNvPr id="35" name="TextBox 34">
            <a:extLst>
              <a:ext uri="{FF2B5EF4-FFF2-40B4-BE49-F238E27FC236}">
                <a16:creationId xmlns:a16="http://schemas.microsoft.com/office/drawing/2014/main" id="{B50504C4-E5F7-4E68-83BF-B655088D8B0E}"/>
              </a:ext>
            </a:extLst>
          </p:cNvPr>
          <p:cNvSpPr txBox="1"/>
          <p:nvPr/>
        </p:nvSpPr>
        <p:spPr>
          <a:xfrm>
            <a:off x="684136" y="4920873"/>
            <a:ext cx="3216760" cy="523220"/>
          </a:xfrm>
          <a:prstGeom prst="rect">
            <a:avLst/>
          </a:prstGeom>
          <a:noFill/>
        </p:spPr>
        <p:txBody>
          <a:bodyPr wrap="square">
            <a:spAutoFit/>
          </a:bodyPr>
          <a:lstStyle/>
          <a:p>
            <a:r>
              <a:rPr lang="zh-CN" altLang="en-US" sz="1400" dirty="0"/>
              <a:t>成功检测</a:t>
            </a:r>
            <a:r>
              <a:rPr lang="en-US" altLang="zh-CN" sz="1400" dirty="0"/>
              <a:t>5</a:t>
            </a:r>
            <a:r>
              <a:rPr lang="zh-CN" altLang="en-US" sz="1400" dirty="0"/>
              <a:t>种重要心血管活动，错误中值为</a:t>
            </a:r>
            <a:r>
              <a:rPr lang="en-US" sz="1400" dirty="0"/>
              <a:t>0.26%-1.29%</a:t>
            </a:r>
            <a:r>
              <a:rPr lang="zh-CN" altLang="en-US" sz="1400" dirty="0"/>
              <a:t>。</a:t>
            </a:r>
            <a:endParaRPr lang="en-US" sz="1400" dirty="0"/>
          </a:p>
        </p:txBody>
      </p:sp>
      <p:sp>
        <p:nvSpPr>
          <p:cNvPr id="39" name="TextBox 38">
            <a:extLst>
              <a:ext uri="{FF2B5EF4-FFF2-40B4-BE49-F238E27FC236}">
                <a16:creationId xmlns:a16="http://schemas.microsoft.com/office/drawing/2014/main" id="{9F03E185-7AE4-4564-8913-5CA001AB1035}"/>
              </a:ext>
            </a:extLst>
          </p:cNvPr>
          <p:cNvSpPr txBox="1"/>
          <p:nvPr/>
        </p:nvSpPr>
        <p:spPr>
          <a:xfrm>
            <a:off x="4149970" y="5602355"/>
            <a:ext cx="7861601" cy="1169551"/>
          </a:xfrm>
          <a:prstGeom prst="rect">
            <a:avLst/>
          </a:prstGeom>
          <a:noFill/>
        </p:spPr>
        <p:txBody>
          <a:bodyPr wrap="square">
            <a:spAutoFit/>
          </a:bodyPr>
          <a:lstStyle/>
          <a:p>
            <a:r>
              <a:rPr lang="zh-CN" altLang="en-US" sz="1400" b="1" dirty="0">
                <a:solidFill>
                  <a:schemeClr val="accent1"/>
                </a:solidFill>
              </a:rPr>
              <a:t>未来研究机会</a:t>
            </a:r>
            <a:r>
              <a:rPr lang="en-US" sz="1400" dirty="0"/>
              <a:t>:</a:t>
            </a:r>
          </a:p>
          <a:p>
            <a:r>
              <a:rPr lang="en-US" altLang="zh-CN" sz="1400" dirty="0"/>
              <a:t>1. </a:t>
            </a:r>
            <a:r>
              <a:rPr lang="zh-CN" altLang="en-US" sz="1400" dirty="0"/>
              <a:t>根据分布式网络中各点数据差异，进行</a:t>
            </a:r>
            <a:r>
              <a:rPr lang="zh-CN" altLang="en-US" sz="1400" b="1" dirty="0">
                <a:solidFill>
                  <a:schemeClr val="accent1"/>
                </a:solidFill>
              </a:rPr>
              <a:t>无电池设备个性化</a:t>
            </a:r>
            <a:r>
              <a:rPr lang="zh-CN" altLang="en-US" sz="1400" dirty="0"/>
              <a:t>。</a:t>
            </a:r>
          </a:p>
          <a:p>
            <a:r>
              <a:rPr lang="en-US" altLang="zh-CN" sz="1400" dirty="0"/>
              <a:t>2. </a:t>
            </a:r>
            <a:r>
              <a:rPr lang="zh-CN" altLang="en-US" sz="1400" dirty="0"/>
              <a:t>考虑到</a:t>
            </a:r>
            <a:r>
              <a:rPr lang="en-US" altLang="zh-CN" sz="1400" dirty="0"/>
              <a:t>IoT</a:t>
            </a:r>
            <a:r>
              <a:rPr lang="zh-CN" altLang="en-US" sz="1400" dirty="0"/>
              <a:t>设备的多样性，设计</a:t>
            </a:r>
            <a:r>
              <a:rPr lang="zh-CN" altLang="en-US" sz="1400" b="1" dirty="0">
                <a:solidFill>
                  <a:schemeClr val="accent1"/>
                </a:solidFill>
              </a:rPr>
              <a:t>处理特定任务的硬件组件</a:t>
            </a:r>
            <a:r>
              <a:rPr lang="zh-CN" altLang="en-US" sz="1400" dirty="0"/>
              <a:t>，使</a:t>
            </a:r>
            <a:r>
              <a:rPr lang="en-US" altLang="zh-CN" sz="1400" dirty="0"/>
              <a:t>DNN </a:t>
            </a:r>
            <a:r>
              <a:rPr lang="zh-CN" altLang="en-US" sz="1400" dirty="0"/>
              <a:t>模型可在超低功耗的 </a:t>
            </a:r>
            <a:r>
              <a:rPr lang="en-US" altLang="zh-CN" sz="1400" dirty="0"/>
              <a:t>MCU</a:t>
            </a:r>
            <a:r>
              <a:rPr lang="zh-CN" altLang="en-US" sz="1400" dirty="0"/>
              <a:t>（微控制器单元）上运行。</a:t>
            </a:r>
          </a:p>
          <a:p>
            <a:r>
              <a:rPr lang="en-US" altLang="zh-CN" sz="1400" dirty="0"/>
              <a:t>3. </a:t>
            </a:r>
            <a:r>
              <a:rPr lang="zh-CN" altLang="en-US" sz="1400" dirty="0"/>
              <a:t>使用</a:t>
            </a:r>
            <a:r>
              <a:rPr lang="zh-CN" altLang="en-US" sz="1400" b="1" dirty="0">
                <a:solidFill>
                  <a:schemeClr val="accent1"/>
                </a:solidFill>
              </a:rPr>
              <a:t>无电池的端侧设备进行分布式</a:t>
            </a:r>
            <a:r>
              <a:rPr lang="en-US" altLang="zh-CN" sz="1400" b="1" dirty="0">
                <a:solidFill>
                  <a:schemeClr val="accent1"/>
                </a:solidFill>
              </a:rPr>
              <a:t>ML </a:t>
            </a:r>
            <a:r>
              <a:rPr lang="zh-CN" altLang="en-US" sz="1400" b="1" dirty="0">
                <a:solidFill>
                  <a:schemeClr val="accent1"/>
                </a:solidFill>
              </a:rPr>
              <a:t>训练</a:t>
            </a:r>
            <a:r>
              <a:rPr lang="zh-CN" altLang="en-US" sz="1400" dirty="0"/>
              <a:t>可促进端侧的终身学习使用最新采集到的数据。</a:t>
            </a:r>
            <a:endParaRPr lang="en-US" sz="1400" dirty="0"/>
          </a:p>
        </p:txBody>
      </p:sp>
      <p:sp>
        <p:nvSpPr>
          <p:cNvPr id="48" name="TextBox 47">
            <a:extLst>
              <a:ext uri="{FF2B5EF4-FFF2-40B4-BE49-F238E27FC236}">
                <a16:creationId xmlns:a16="http://schemas.microsoft.com/office/drawing/2014/main" id="{BA7F6837-4184-495C-BBC8-33F1A4FF0712}"/>
              </a:ext>
            </a:extLst>
          </p:cNvPr>
          <p:cNvSpPr txBox="1"/>
          <p:nvPr/>
        </p:nvSpPr>
        <p:spPr>
          <a:xfrm>
            <a:off x="641886" y="5551815"/>
            <a:ext cx="3447712" cy="1277273"/>
          </a:xfrm>
          <a:prstGeom prst="rect">
            <a:avLst/>
          </a:prstGeom>
          <a:noFill/>
        </p:spPr>
        <p:txBody>
          <a:bodyPr wrap="square">
            <a:spAutoFit/>
          </a:bodyPr>
          <a:lstStyle/>
          <a:p>
            <a:r>
              <a:rPr lang="en-US" sz="1100" dirty="0"/>
              <a:t>[1] http://www.mit.edu/~fadel/publications.html</a:t>
            </a:r>
          </a:p>
          <a:p>
            <a:r>
              <a:rPr lang="en-US" sz="1100" dirty="0"/>
              <a:t>[2] https://dl.acm.org/doi/10.1145/3372224.3419982</a:t>
            </a:r>
          </a:p>
          <a:p>
            <a:r>
              <a:rPr lang="en-US" sz="1100" dirty="0"/>
              <a:t>[3] https://dl.acm.org/doi/10.1145/3478121</a:t>
            </a:r>
          </a:p>
          <a:p>
            <a:r>
              <a:rPr lang="en-US" sz="1100" dirty="0"/>
              <a:t>[4] https://dl.acm.org/doi/10.1145/3372224.3419216</a:t>
            </a:r>
          </a:p>
          <a:p>
            <a:r>
              <a:rPr lang="en-US" sz="1100" dirty="0"/>
              <a:t>[5] https://arxiv.org/abs/2202.08174</a:t>
            </a:r>
          </a:p>
          <a:p>
            <a:r>
              <a:rPr lang="en-US" sz="1100" dirty="0"/>
              <a:t>[6] https://arxiv.org/abs/1505.04597</a:t>
            </a:r>
          </a:p>
          <a:p>
            <a:r>
              <a:rPr lang="en-US" sz="1100" dirty="0"/>
              <a:t>[7] https://en.wikipedia.org/wiki/Beamforming</a:t>
            </a:r>
          </a:p>
        </p:txBody>
      </p:sp>
      <p:pic>
        <p:nvPicPr>
          <p:cNvPr id="11" name="Picture 10">
            <a:extLst>
              <a:ext uri="{FF2B5EF4-FFF2-40B4-BE49-F238E27FC236}">
                <a16:creationId xmlns:a16="http://schemas.microsoft.com/office/drawing/2014/main" id="{6BE4B9B1-13F7-49F8-88FD-7B116C219C3D}"/>
              </a:ext>
            </a:extLst>
          </p:cNvPr>
          <p:cNvPicPr>
            <a:picLocks noChangeAspect="1"/>
          </p:cNvPicPr>
          <p:nvPr/>
        </p:nvPicPr>
        <p:blipFill>
          <a:blip r:embed="rId3"/>
          <a:stretch>
            <a:fillRect/>
          </a:stretch>
        </p:blipFill>
        <p:spPr>
          <a:xfrm>
            <a:off x="4234061" y="4303157"/>
            <a:ext cx="1247784" cy="1219209"/>
          </a:xfrm>
          <a:prstGeom prst="rect">
            <a:avLst/>
          </a:prstGeom>
        </p:spPr>
      </p:pic>
      <p:cxnSp>
        <p:nvCxnSpPr>
          <p:cNvPr id="49" name="Straight Connector 48">
            <a:extLst>
              <a:ext uri="{FF2B5EF4-FFF2-40B4-BE49-F238E27FC236}">
                <a16:creationId xmlns:a16="http://schemas.microsoft.com/office/drawing/2014/main" id="{1AFBD3BF-681B-4B73-8D20-9134631484EB}"/>
              </a:ext>
            </a:extLst>
          </p:cNvPr>
          <p:cNvCxnSpPr/>
          <p:nvPr/>
        </p:nvCxnSpPr>
        <p:spPr>
          <a:xfrm flipV="1">
            <a:off x="170431" y="5517038"/>
            <a:ext cx="11833168" cy="29095"/>
          </a:xfrm>
          <a:prstGeom prst="line">
            <a:avLst/>
          </a:prstGeom>
          <a:ln>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8C8FAF1-0593-41FB-9343-112242018CDB}"/>
              </a:ext>
            </a:extLst>
          </p:cNvPr>
          <p:cNvCxnSpPr>
            <a:cxnSpLocks/>
          </p:cNvCxnSpPr>
          <p:nvPr/>
        </p:nvCxnSpPr>
        <p:spPr>
          <a:xfrm>
            <a:off x="9680331" y="4854684"/>
            <a:ext cx="2346714" cy="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78554DB-1E75-4D02-8255-84E428B122F8}"/>
              </a:ext>
            </a:extLst>
          </p:cNvPr>
          <p:cNvCxnSpPr>
            <a:cxnSpLocks/>
          </p:cNvCxnSpPr>
          <p:nvPr/>
        </p:nvCxnSpPr>
        <p:spPr>
          <a:xfrm>
            <a:off x="6447692" y="4409207"/>
            <a:ext cx="3135923" cy="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490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2813</TotalTime>
  <Words>1393</Words>
  <Application>Microsoft Office PowerPoint</Application>
  <PresentationFormat>Widescreen</PresentationFormat>
  <Paragraphs>82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Title: Running ML in Small Wireless and/or Batteryless IoT Devices[1]</vt:lpstr>
      <vt:lpstr>标题：可运行ML的小型无线和/或无电池IoT设备[1]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Seeds for Brainstorm</dc:title>
  <dc:creator>Jian Li</dc:creator>
  <cp:lastModifiedBy>Yingxuan Zhu</cp:lastModifiedBy>
  <cp:revision>142</cp:revision>
  <dcterms:created xsi:type="dcterms:W3CDTF">2021-03-22T17:08:32Z</dcterms:created>
  <dcterms:modified xsi:type="dcterms:W3CDTF">2022-02-24T21:28:59Z</dcterms:modified>
</cp:coreProperties>
</file>