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88" r:id="rId3"/>
    <p:sldId id="282" r:id="rId4"/>
    <p:sldId id="283" r:id="rId5"/>
    <p:sldId id="280" r:id="rId6"/>
    <p:sldId id="285" r:id="rId7"/>
    <p:sldId id="28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437" autoAdjust="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8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491B-958B-4C4A-90EB-F7AD33D82959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3313-1F52-46BD-A325-0F490A19A15A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9473-0773-4273-9932-3088BBA5E6EB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B529-13A5-4E63-A6E3-5A9FE9D97369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AB4D-5A9D-471C-BD4D-958820FCAAC4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8F1A-A697-4016-A07C-EB600C734D93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C6B8-9DA6-44BF-8EE1-583F5DA6D6E9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109F-8080-458B-9D31-6E596EE7835A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0BCE-8B9F-47D7-95CD-1A876A31F2DD}" type="datetime1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C2E9-DF69-4FC6-BD14-C7B2DC8A13B5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A940-4C4F-40F4-8D5B-EAC3843F9506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0332-6610-48C8-A986-00825EC92CE4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ce.ucsb.edu/~lip/publications/SparseSNNAccelerationIEEE-MICRO-Submitted2021.pdf" TargetMode="External"/><Relationship Id="rId7" Type="http://schemas.openxmlformats.org/officeDocument/2006/relationships/hyperlink" Target="https://arxiv.org/abs/2110.1545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4.13997" TargetMode="External"/><Relationship Id="rId5" Type="http://schemas.openxmlformats.org/officeDocument/2006/relationships/hyperlink" Target="https://arxiv.org/abs/2112.11594" TargetMode="External"/><Relationship Id="rId4" Type="http://schemas.openxmlformats.org/officeDocument/2006/relationships/hyperlink" Target="https://www.comp.nus.edu.sg/~tulika/HPCA_LISA_202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1.08884" TargetMode="External"/><Relationship Id="rId7" Type="http://schemas.openxmlformats.org/officeDocument/2006/relationships/hyperlink" Target="https://www.cs.utah.edu/~rajeev/pubs/hpca2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7.12922" TargetMode="External"/><Relationship Id="rId5" Type="http://schemas.openxmlformats.org/officeDocument/2006/relationships/hyperlink" Target="https://arxiv.org/abs/2107.07983" TargetMode="External"/><Relationship Id="rId4" Type="http://schemas.openxmlformats.org/officeDocument/2006/relationships/hyperlink" Target="https://diwu1990.github.io/files/2022-02-12-hpca-paper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2.0026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nvidia.com/publication/2022-01_GPU-Subwarp-Interleaving" TargetMode="External"/><Relationship Id="rId5" Type="http://schemas.openxmlformats.org/officeDocument/2006/relationships/hyperlink" Target="https://wu-kan.cn/2022/03/16/Only-Buffer-When-You-Need-To-Reducing-On-chip-GPU-Traffic-with-Reconfigurable-Local-Atomic-Buffers/" TargetMode="External"/><Relationship Id="rId4" Type="http://schemas.openxmlformats.org/officeDocument/2006/relationships/hyperlink" Target="https://seanzw.github.io/pub/hpca2022-near-stream-computing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jzhao/files/wang-hpca2022.pdf" TargetMode="External"/><Relationship Id="rId7" Type="http://schemas.openxmlformats.org/officeDocument/2006/relationships/hyperlink" Target="https://arxiv.org/abs/2103.1480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texas.edu/~lin/papers/hpca22.pdf" TargetMode="External"/><Relationship Id="rId5" Type="http://schemas.openxmlformats.org/officeDocument/2006/relationships/hyperlink" Target="https://bvignesh.github.io/papers/COBRA-HPCA22.pdf" TargetMode="External"/><Relationship Id="rId4" Type="http://schemas.openxmlformats.org/officeDocument/2006/relationships/hyperlink" Target="https://qgwang-hust.github.io/files/ChGraph-HPCA'22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commons.upc.edu/handle/2117/365470" TargetMode="External"/><Relationship Id="rId7" Type="http://schemas.openxmlformats.org/officeDocument/2006/relationships/hyperlink" Target="https://arxiv.org/abs/2112.0165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ece.cornell.edu/martinez/doc/hpca22-pimcloud.pdf" TargetMode="External"/><Relationship Id="rId5" Type="http://schemas.openxmlformats.org/officeDocument/2006/relationships/hyperlink" Target="https://arxiv.org/abs/2109.01188" TargetMode="External"/><Relationship Id="rId4" Type="http://schemas.openxmlformats.org/officeDocument/2006/relationships/hyperlink" Target="https://zenodo.org/record/577299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halmers.se/publication/522726/file/522726_Fulltext.pdf" TargetMode="External"/><Relationship Id="rId7" Type="http://schemas.openxmlformats.org/officeDocument/2006/relationships/hyperlink" Target="https://arxiv.org/abs/2112.1158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l.cornell.edu/~delimitrou/papers/2022.hpca.retail.pdf" TargetMode="External"/><Relationship Id="rId5" Type="http://schemas.openxmlformats.org/officeDocument/2006/relationships/hyperlink" Target="https://folk.idi.ntnu.no/jahre/papers/delegated-replies-hpca22-postprint.pdf" TargetMode="External"/><Relationship Id="rId4" Type="http://schemas.openxmlformats.org/officeDocument/2006/relationships/hyperlink" Target="http://www.ece.ualberta.ca/~jhan8/publications/47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0742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201.01385" TargetMode="External"/><Relationship Id="rId5" Type="http://schemas.openxmlformats.org/officeDocument/2006/relationships/hyperlink" Target="https://arxiv.org/abs/2111.05301" TargetMode="External"/><Relationship Id="rId4" Type="http://schemas.openxmlformats.org/officeDocument/2006/relationships/hyperlink" Target="https://ajnaithani.github.io/docs/hpca2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2022-Sessions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1</a:t>
            </a:r>
            <a:endParaRPr lang="en-US" sz="2400" b="1" baseline="30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436B0-F0E4-149D-ED54-56A572980C08}"/>
              </a:ext>
            </a:extLst>
          </p:cNvPr>
          <p:cNvSpPr txBox="1"/>
          <p:nvPr/>
        </p:nvSpPr>
        <p:spPr>
          <a:xfrm>
            <a:off x="396087" y="5630423"/>
            <a:ext cx="102275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Sessions on security, quantum, simulation, and synthesis are not included. Some papers that are not accessible online are not included. </a:t>
            </a:r>
          </a:p>
          <a:p>
            <a:r>
              <a:rPr lang="en-US" sz="1400" dirty="0"/>
              <a:t>2. Topics include dense and sparse matrices; vectors and tensors are seen as matrices. </a:t>
            </a:r>
          </a:p>
          <a:p>
            <a:r>
              <a:rPr lang="en-US" sz="1400" dirty="0"/>
              <a:t>3. Topics on matrix are excluded.</a:t>
            </a:r>
          </a:p>
          <a:p>
            <a:r>
              <a:rPr lang="en-US" sz="1400" dirty="0"/>
              <a:t>4. Topics on accelerators are excluded. Software methods are mostly used to improve the performance of hardware.  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CBC15-6E4F-25C8-6BE3-59FCEF2410DE}"/>
              </a:ext>
            </a:extLst>
          </p:cNvPr>
          <p:cNvGrpSpPr/>
          <p:nvPr/>
        </p:nvGrpSpPr>
        <p:grpSpPr>
          <a:xfrm>
            <a:off x="438328" y="820042"/>
            <a:ext cx="11001709" cy="3641718"/>
            <a:chOff x="-218377" y="778479"/>
            <a:chExt cx="11001709" cy="364171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E2FFF7F-62D8-787A-4382-9FC8E29B9C5A}"/>
                </a:ext>
              </a:extLst>
            </p:cNvPr>
            <p:cNvSpPr/>
            <p:nvPr/>
          </p:nvSpPr>
          <p:spPr>
            <a:xfrm>
              <a:off x="6285472" y="1548717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  <a:r>
                <a:rPr lang="en-US" b="1" baseline="30000" dirty="0"/>
                <a:t>4</a:t>
              </a:r>
              <a:endParaRPr lang="en-US" b="1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F609C5-DFF9-07BC-D7AE-62BE5B9C95D6}"/>
                </a:ext>
              </a:extLst>
            </p:cNvPr>
            <p:cNvSpPr/>
            <p:nvPr/>
          </p:nvSpPr>
          <p:spPr>
            <a:xfrm>
              <a:off x="6281353" y="2730844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2C2C768-527B-587F-D464-7377F7A352D6}"/>
                </a:ext>
              </a:extLst>
            </p:cNvPr>
            <p:cNvSpPr/>
            <p:nvPr/>
          </p:nvSpPr>
          <p:spPr>
            <a:xfrm>
              <a:off x="1610125" y="1899050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AD652BA-8903-0281-703C-952999B5957B}"/>
                </a:ext>
              </a:extLst>
            </p:cNvPr>
            <p:cNvSpPr/>
            <p:nvPr/>
          </p:nvSpPr>
          <p:spPr>
            <a:xfrm>
              <a:off x="3698791" y="1894706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9A5E219-CEA3-EBBA-7A04-7A4E58341CD2}"/>
                </a:ext>
              </a:extLst>
            </p:cNvPr>
            <p:cNvSpPr/>
            <p:nvPr/>
          </p:nvSpPr>
          <p:spPr>
            <a:xfrm>
              <a:off x="9057506" y="778479"/>
              <a:ext cx="1680519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D0681C-FEF1-495C-1F04-2F96E9E18F67}"/>
                </a:ext>
              </a:extLst>
            </p:cNvPr>
            <p:cNvSpPr/>
            <p:nvPr/>
          </p:nvSpPr>
          <p:spPr>
            <a:xfrm>
              <a:off x="9078100" y="1837040"/>
              <a:ext cx="1680519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E8AF4C4-E5FF-F84E-B180-5A912A39F66E}"/>
                </a:ext>
              </a:extLst>
            </p:cNvPr>
            <p:cNvSpPr/>
            <p:nvPr/>
          </p:nvSpPr>
          <p:spPr>
            <a:xfrm>
              <a:off x="9102813" y="2883246"/>
              <a:ext cx="1680519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Network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8C286B2-0539-644A-F603-1D11EB756B54}"/>
                </a:ext>
              </a:extLst>
            </p:cNvPr>
            <p:cNvCxnSpPr>
              <a:stCxn id="10" idx="3"/>
              <a:endCxn id="2" idx="1"/>
            </p:cNvCxnSpPr>
            <p:nvPr/>
          </p:nvCxnSpPr>
          <p:spPr>
            <a:xfrm flipV="1">
              <a:off x="5379310" y="1894706"/>
              <a:ext cx="906162" cy="3459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F5D318-E4CF-FB18-82A6-C5CBB6562EF8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379310" y="2240695"/>
              <a:ext cx="902043" cy="8361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70D678-B016-34D1-3C3F-660DE0F31D4C}"/>
                </a:ext>
              </a:extLst>
            </p:cNvPr>
            <p:cNvCxnSpPr>
              <a:stCxn id="2" idx="3"/>
              <a:endCxn id="15" idx="1"/>
            </p:cNvCxnSpPr>
            <p:nvPr/>
          </p:nvCxnSpPr>
          <p:spPr>
            <a:xfrm flipV="1">
              <a:off x="7965991" y="1124468"/>
              <a:ext cx="1091515" cy="770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14D2FF-BBF8-92B1-9F90-AB5C0EBC0575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>
              <a:off x="7965991" y="1894706"/>
              <a:ext cx="1112109" cy="2883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A59603-B3CC-EC4C-BE89-16C40143EA1E}"/>
                </a:ext>
              </a:extLst>
            </p:cNvPr>
            <p:cNvCxnSpPr>
              <a:cxnSpLocks/>
              <a:stCxn id="2" idx="3"/>
              <a:endCxn id="18" idx="1"/>
            </p:cNvCxnSpPr>
            <p:nvPr/>
          </p:nvCxnSpPr>
          <p:spPr>
            <a:xfrm>
              <a:off x="7965991" y="1894706"/>
              <a:ext cx="1136822" cy="13345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ACC9EB2-45BD-8F23-5B29-DB2760B29FFB}"/>
                </a:ext>
              </a:extLst>
            </p:cNvPr>
            <p:cNvCxnSpPr>
              <a:cxnSpLocks/>
              <a:stCxn id="10" idx="1"/>
              <a:endCxn id="14" idx="3"/>
            </p:cNvCxnSpPr>
            <p:nvPr/>
          </p:nvCxnSpPr>
          <p:spPr>
            <a:xfrm flipH="1">
              <a:off x="3290644" y="2240695"/>
              <a:ext cx="408147" cy="4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FC2932A-83B9-3A6C-FFEA-A09FF3FC8117}"/>
                </a:ext>
              </a:extLst>
            </p:cNvPr>
            <p:cNvSpPr/>
            <p:nvPr/>
          </p:nvSpPr>
          <p:spPr>
            <a:xfrm>
              <a:off x="-218377" y="3715044"/>
              <a:ext cx="1812326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Matrix</a:t>
              </a:r>
              <a:r>
                <a:rPr lang="en-US" altLang="zh-CN" sz="1800" b="1" baseline="30000" dirty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0706E62-69CA-B6F1-F6DD-E81BF6D6E56F}"/>
                </a:ext>
              </a:extLst>
            </p:cNvPr>
            <p:cNvSpPr/>
            <p:nvPr/>
          </p:nvSpPr>
          <p:spPr>
            <a:xfrm>
              <a:off x="2003292" y="3710326"/>
              <a:ext cx="1757807" cy="691978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Graph and NNs</a:t>
              </a:r>
              <a:r>
                <a:rPr lang="en-US" b="1" baseline="30000" dirty="0"/>
                <a:t>3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D17C7DB-A8EB-9EEC-5796-2A297E734768}"/>
                </a:ext>
              </a:extLst>
            </p:cNvPr>
            <p:cNvSpPr/>
            <p:nvPr/>
          </p:nvSpPr>
          <p:spPr>
            <a:xfrm>
              <a:off x="4128656" y="3608774"/>
              <a:ext cx="1680519" cy="811423"/>
            </a:xfrm>
            <a:prstGeom prst="round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Rest of the papers on accelerator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C22AB78-F223-9080-182F-4DD5CE1355C4}"/>
                </a:ext>
              </a:extLst>
            </p:cNvPr>
            <p:cNvCxnSpPr>
              <a:cxnSpLocks/>
              <a:stCxn id="14" idx="2"/>
              <a:endCxn id="43" idx="0"/>
            </p:cNvCxnSpPr>
            <p:nvPr/>
          </p:nvCxnSpPr>
          <p:spPr>
            <a:xfrm flipH="1">
              <a:off x="687786" y="2591028"/>
              <a:ext cx="1762599" cy="11240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079F46F-1D03-F764-BE7B-24CE27D30512}"/>
                </a:ext>
              </a:extLst>
            </p:cNvPr>
            <p:cNvCxnSpPr>
              <a:cxnSpLocks/>
              <a:stCxn id="14" idx="2"/>
              <a:endCxn id="44" idx="0"/>
            </p:cNvCxnSpPr>
            <p:nvPr/>
          </p:nvCxnSpPr>
          <p:spPr>
            <a:xfrm>
              <a:off x="2450385" y="2591028"/>
              <a:ext cx="431811" cy="1119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53440C-DADF-8F9D-BD57-DCE5BF0932AB}"/>
                </a:ext>
              </a:extLst>
            </p:cNvPr>
            <p:cNvCxnSpPr>
              <a:cxnSpLocks/>
              <a:stCxn id="14" idx="2"/>
              <a:endCxn id="45" idx="0"/>
            </p:cNvCxnSpPr>
            <p:nvPr/>
          </p:nvCxnSpPr>
          <p:spPr>
            <a:xfrm>
              <a:off x="2450385" y="2591028"/>
              <a:ext cx="2518531" cy="10177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E1E9CF20-B1E9-3359-DDF9-D479CE5C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 – Accelerator Session</a:t>
            </a:r>
            <a:endParaRPr lang="en-US" sz="2400" b="1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3AD52-9FCF-B0B5-A6AC-7F01634DBE8E}"/>
              </a:ext>
            </a:extLst>
          </p:cNvPr>
          <p:cNvSpPr txBox="1"/>
          <p:nvPr/>
        </p:nvSpPr>
        <p:spPr>
          <a:xfrm>
            <a:off x="322643" y="2973911"/>
            <a:ext cx="113503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 an architecture that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multiple time points into a single time window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(TW) and process the computations falling under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several TWs in parallel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which allows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reuse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across multiple time points and reduces idling of processing elements in Spiking Neural Networks (SNNs, temporal dynamics and event-driven processing) [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.1].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LISA: a portable </a:t>
            </a:r>
            <a:r>
              <a:rPr lang="en-US" sz="1400" b="1" dirty="0">
                <a:solidFill>
                  <a:srgbClr val="C00000"/>
                </a:solidFill>
              </a:rPr>
              <a:t>compilation framework </a:t>
            </a:r>
            <a:r>
              <a:rPr lang="en-US" sz="1400" dirty="0"/>
              <a:t>that automatically </a:t>
            </a:r>
            <a:r>
              <a:rPr lang="en-US" sz="1400" b="1" dirty="0">
                <a:solidFill>
                  <a:srgbClr val="C00000"/>
                </a:solidFill>
              </a:rPr>
              <a:t>identifies the impact of dataﬂow graph (DFG) structure characteristics </a:t>
            </a:r>
            <a:r>
              <a:rPr lang="en-US" sz="1400" dirty="0"/>
              <a:t>(representing an application) and </a:t>
            </a:r>
            <a:r>
              <a:rPr lang="en-US" sz="1400" b="1" dirty="0">
                <a:solidFill>
                  <a:srgbClr val="C00000"/>
                </a:solidFill>
              </a:rPr>
              <a:t>generates quality mapping</a:t>
            </a:r>
            <a:r>
              <a:rPr lang="en-US" sz="1400" dirty="0"/>
              <a:t> for varied spatial accelerators [</a:t>
            </a:r>
            <a:r>
              <a:rPr lang="en-US" sz="1400" b="1" dirty="0"/>
              <a:t>A</a:t>
            </a:r>
            <a:r>
              <a:rPr lang="en-US" sz="1400" dirty="0"/>
              <a:t>.2].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GCoD: a Graph Convolutional Networks (GCN) algorithm and accelerator Co-Design framework that </a:t>
            </a:r>
            <a:r>
              <a:rPr lang="en-US" sz="1400" b="1" dirty="0">
                <a:solidFill>
                  <a:srgbClr val="C00000"/>
                </a:solidFill>
              </a:rPr>
              <a:t>polarizes the graphs to be either denser or sparser in local neighborhoods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rgbClr val="C00000"/>
                </a:solidFill>
              </a:rPr>
              <a:t>uses separated engines in accelerator </a:t>
            </a:r>
            <a:r>
              <a:rPr lang="en-US" sz="1400" dirty="0"/>
              <a:t>to process each, which alleviate GCN irregularity and boost GCNs’ inference efﬁciency [</a:t>
            </a:r>
            <a:r>
              <a:rPr lang="en-US" sz="1400" b="1" dirty="0"/>
              <a:t>A.</a:t>
            </a:r>
            <a:r>
              <a:rPr lang="en-US" sz="1400" dirty="0"/>
              <a:t>3].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MAGMA: an optimization algorithm with custom operators that focus on </a:t>
            </a:r>
            <a:r>
              <a:rPr lang="en-US" sz="1400" b="1" dirty="0">
                <a:solidFill>
                  <a:srgbClr val="C00000"/>
                </a:solidFill>
              </a:rPr>
              <a:t>mapping jobs from several DNNs simultaneously on an accelerator </a:t>
            </a:r>
            <a:r>
              <a:rPr lang="en-US" sz="1400" dirty="0"/>
              <a:t>and enable structured </a:t>
            </a:r>
            <a:r>
              <a:rPr lang="en-US" sz="1400" b="1" dirty="0">
                <a:solidFill>
                  <a:srgbClr val="C00000"/>
                </a:solidFill>
              </a:rPr>
              <a:t>sample-efﬁcient</a:t>
            </a:r>
            <a:r>
              <a:rPr lang="en-US" sz="1400" dirty="0"/>
              <a:t> exploration [</a:t>
            </a:r>
            <a:r>
              <a:rPr lang="en-US" sz="1400" b="1" dirty="0"/>
              <a:t>A</a:t>
            </a:r>
            <a:r>
              <a:rPr lang="en-US" sz="1400" dirty="0"/>
              <a:t>.4].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FAST: a </a:t>
            </a:r>
            <a:r>
              <a:rPr lang="en-US" sz="1400" b="1" dirty="0">
                <a:solidFill>
                  <a:srgbClr val="C00000"/>
                </a:solidFill>
              </a:rPr>
              <a:t>Fast First, Accurate Second Training </a:t>
            </a:r>
            <a:r>
              <a:rPr lang="en-US" sz="1400" dirty="0"/>
              <a:t>(FAST) system for DNNs that </a:t>
            </a:r>
            <a:r>
              <a:rPr lang="en-US" sz="1400" b="1" dirty="0">
                <a:solidFill>
                  <a:srgbClr val="C00000"/>
                </a:solidFill>
              </a:rPr>
              <a:t>presents weights, activations, and gradients in Block Floating Point </a:t>
            </a:r>
            <a:r>
              <a:rPr lang="en-US" sz="1400" dirty="0"/>
              <a:t>(BFP,  provide an arithmetic approaching floating point while using a fixed-point processor) and supports matrix multiplication with </a:t>
            </a:r>
            <a:r>
              <a:rPr lang="en-US" sz="1400" b="1" dirty="0">
                <a:solidFill>
                  <a:srgbClr val="C00000"/>
                </a:solidFill>
              </a:rPr>
              <a:t>variable precision BFP input operands</a:t>
            </a:r>
            <a:r>
              <a:rPr lang="en-US" sz="1400" dirty="0"/>
              <a:t>, which enable </a:t>
            </a:r>
            <a:r>
              <a:rPr lang="en-US" sz="1400" b="1" dirty="0">
                <a:solidFill>
                  <a:srgbClr val="C00000"/>
                </a:solidFill>
              </a:rPr>
              <a:t>incremental increases in DNN precision </a:t>
            </a:r>
            <a:r>
              <a:rPr lang="en-US" sz="1400" dirty="0"/>
              <a:t>throughout training [</a:t>
            </a:r>
            <a:r>
              <a:rPr lang="en-US" sz="1400" b="1" dirty="0"/>
              <a:t>A</a:t>
            </a:r>
            <a:r>
              <a:rPr lang="en-US" sz="1400" dirty="0"/>
              <a:t>.5]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560265" y="6028894"/>
            <a:ext cx="51567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[A.1] </a:t>
            </a:r>
            <a:r>
              <a:rPr lang="en-US" sz="900" dirty="0">
                <a:hlinkClick r:id="rId3"/>
              </a:rPr>
              <a:t>https://web.ece.ucsb.edu/~lip/publications/SparseSNNAccelerationIEEE-MICRO-Submitted2021.pdf</a:t>
            </a:r>
            <a:endParaRPr lang="en-US" sz="900" dirty="0"/>
          </a:p>
          <a:p>
            <a:r>
              <a:rPr lang="en-US" sz="900" dirty="0"/>
              <a:t>[A.2] </a:t>
            </a:r>
            <a:r>
              <a:rPr lang="en-US" sz="900" dirty="0">
                <a:hlinkClick r:id="rId4"/>
              </a:rPr>
              <a:t>https://www.comp.nus.edu.sg/~tulika/HPCA_LISA_2022.pdf</a:t>
            </a:r>
            <a:endParaRPr lang="en-US" sz="900" dirty="0"/>
          </a:p>
          <a:p>
            <a:r>
              <a:rPr lang="en-US" sz="900" dirty="0"/>
              <a:t>[A.3] </a:t>
            </a:r>
            <a:r>
              <a:rPr lang="en-US" sz="900" dirty="0">
                <a:hlinkClick r:id="rId5"/>
              </a:rPr>
              <a:t>https://arxiv.org/abs/2112.11594</a:t>
            </a:r>
            <a:endParaRPr lang="en-US" sz="9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C034BE-EDFB-0475-A19A-D7EC31709859}"/>
              </a:ext>
            </a:extLst>
          </p:cNvPr>
          <p:cNvGrpSpPr/>
          <p:nvPr/>
        </p:nvGrpSpPr>
        <p:grpSpPr>
          <a:xfrm>
            <a:off x="2614540" y="770764"/>
            <a:ext cx="8877243" cy="2145959"/>
            <a:chOff x="-642549" y="1511646"/>
            <a:chExt cx="8877243" cy="214595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2821CE4-FDD5-5704-B87F-ED64A58B8DBD}"/>
                </a:ext>
              </a:extLst>
            </p:cNvPr>
            <p:cNvSpPr/>
            <p:nvPr/>
          </p:nvSpPr>
          <p:spPr>
            <a:xfrm>
              <a:off x="6549083" y="1548717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CAF09A0-5AD8-0B7F-DBE5-E6F18C327A0F}"/>
                </a:ext>
              </a:extLst>
            </p:cNvPr>
            <p:cNvSpPr/>
            <p:nvPr/>
          </p:nvSpPr>
          <p:spPr>
            <a:xfrm>
              <a:off x="6570651" y="2343665"/>
              <a:ext cx="1664043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7F5CD9A-9CAB-86D4-9126-4656CFCD99F6}"/>
                </a:ext>
              </a:extLst>
            </p:cNvPr>
            <p:cNvSpPr/>
            <p:nvPr/>
          </p:nvSpPr>
          <p:spPr>
            <a:xfrm>
              <a:off x="1453981" y="1511646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514D34D-A6AF-A54D-FE4A-C44544D31609}"/>
                </a:ext>
              </a:extLst>
            </p:cNvPr>
            <p:cNvSpPr/>
            <p:nvPr/>
          </p:nvSpPr>
          <p:spPr>
            <a:xfrm>
              <a:off x="4399007" y="1511646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2C1261-2B3A-581B-96B0-6DC7F53AA85D}"/>
                </a:ext>
              </a:extLst>
            </p:cNvPr>
            <p:cNvCxnSpPr>
              <a:stCxn id="41" idx="3"/>
              <a:endCxn id="38" idx="1"/>
            </p:cNvCxnSpPr>
            <p:nvPr/>
          </p:nvCxnSpPr>
          <p:spPr>
            <a:xfrm>
              <a:off x="6079526" y="1857635"/>
              <a:ext cx="469557" cy="370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5DFE64-8421-27BC-F6EA-8F69615D2F3C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6079526" y="1857635"/>
              <a:ext cx="491125" cy="832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0377F7-34DF-FD88-486F-74A63147B5D9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>
              <a:off x="3134500" y="1857635"/>
              <a:ext cx="126450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9650872-9779-9994-B9B0-E7018E680B8A}"/>
                </a:ext>
              </a:extLst>
            </p:cNvPr>
            <p:cNvSpPr/>
            <p:nvPr/>
          </p:nvSpPr>
          <p:spPr>
            <a:xfrm>
              <a:off x="-642549" y="2339550"/>
              <a:ext cx="1812326" cy="691978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Matrix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E33CFED-8A7E-095E-C6E7-612AEB95C99D}"/>
                </a:ext>
              </a:extLst>
            </p:cNvPr>
            <p:cNvSpPr/>
            <p:nvPr/>
          </p:nvSpPr>
          <p:spPr>
            <a:xfrm>
              <a:off x="1499287" y="2965627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Graph and NNs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6DF6FCF-47C8-4E58-45D4-4CDD57D00B25}"/>
                </a:ext>
              </a:extLst>
            </p:cNvPr>
            <p:cNvSpPr/>
            <p:nvPr/>
          </p:nvSpPr>
          <p:spPr>
            <a:xfrm>
              <a:off x="3431061" y="2360143"/>
              <a:ext cx="1680519" cy="811423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Rest of the papers on accelerator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71C3FE7-6DD0-8DC2-87C5-02E39CC5ED8F}"/>
                </a:ext>
              </a:extLst>
            </p:cNvPr>
            <p:cNvCxnSpPr>
              <a:cxnSpLocks/>
              <a:stCxn id="40" idx="2"/>
              <a:endCxn id="51" idx="0"/>
            </p:cNvCxnSpPr>
            <p:nvPr/>
          </p:nvCxnSpPr>
          <p:spPr>
            <a:xfrm flipH="1">
              <a:off x="263614" y="2203624"/>
              <a:ext cx="2030627" cy="135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AA7E3D-A3A0-1398-FC23-A0147E1A248E}"/>
                </a:ext>
              </a:extLst>
            </p:cNvPr>
            <p:cNvCxnSpPr>
              <a:cxnSpLocks/>
              <a:stCxn id="40" idx="2"/>
              <a:endCxn id="53" idx="0"/>
            </p:cNvCxnSpPr>
            <p:nvPr/>
          </p:nvCxnSpPr>
          <p:spPr>
            <a:xfrm>
              <a:off x="2294241" y="2203624"/>
              <a:ext cx="45306" cy="762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D7391AD-B2F9-1779-6A55-5BF072788070}"/>
                </a:ext>
              </a:extLst>
            </p:cNvPr>
            <p:cNvCxnSpPr>
              <a:cxnSpLocks/>
              <a:stCxn id="40" idx="2"/>
              <a:endCxn id="54" idx="0"/>
            </p:cNvCxnSpPr>
            <p:nvPr/>
          </p:nvCxnSpPr>
          <p:spPr>
            <a:xfrm>
              <a:off x="2294241" y="2203624"/>
              <a:ext cx="1977080" cy="156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A77B2A3-D785-6109-B433-635DF8C2E151}"/>
              </a:ext>
            </a:extLst>
          </p:cNvPr>
          <p:cNvSpPr txBox="1"/>
          <p:nvPr/>
        </p:nvSpPr>
        <p:spPr>
          <a:xfrm>
            <a:off x="8064845" y="5946516"/>
            <a:ext cx="2255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[A.4]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https://arxiv.org/abs/2104.13997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[A.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https://arxiv.org/abs/2110.15456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65EDB41-99C6-0744-3BDD-0276627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 – Accelerator</a:t>
            </a:r>
            <a:endParaRPr lang="en-US" sz="2400" b="1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3AD52-9FCF-B0B5-A6AC-7F01634DBE8E}"/>
              </a:ext>
            </a:extLst>
          </p:cNvPr>
          <p:cNvSpPr txBox="1"/>
          <p:nvPr/>
        </p:nvSpPr>
        <p:spPr>
          <a:xfrm>
            <a:off x="504998" y="3575571"/>
            <a:ext cx="10583132" cy="2462213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Present the structure of a </a:t>
            </a:r>
            <a:r>
              <a:rPr lang="en-US" sz="1400" b="1" dirty="0">
                <a:solidFill>
                  <a:srgbClr val="C00000"/>
                </a:solidFill>
              </a:rPr>
              <a:t>bit-serial matrix multiplier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large, sparse</a:t>
            </a:r>
            <a:r>
              <a:rPr lang="en-US" sz="1400" dirty="0">
                <a:solidFill>
                  <a:srgbClr val="C00000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static matrices </a:t>
            </a: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reservoir computing systems</a:t>
            </a:r>
            <a:r>
              <a:rPr lang="en-US" sz="1400" dirty="0"/>
              <a:t>, which allows for significant reduction in latency and power through constant propagation and logic minimization [A.6].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uSystolic: a hybrid </a:t>
            </a:r>
            <a:r>
              <a:rPr lang="en-US" sz="1400" b="1" dirty="0">
                <a:solidFill>
                  <a:srgbClr val="C00000"/>
                </a:solidFill>
              </a:rPr>
              <a:t>unary-binary systolic array </a:t>
            </a:r>
            <a:r>
              <a:rPr lang="en-US" sz="1400" dirty="0"/>
              <a:t>that inherits the legacy-binary data scheduling with power-efﬁcient data movement for general</a:t>
            </a:r>
            <a:r>
              <a:rPr lang="en-US" sz="1400" b="1" dirty="0">
                <a:solidFill>
                  <a:srgbClr val="C00000"/>
                </a:solidFill>
              </a:rPr>
              <a:t> matrix multiply (GEMM)</a:t>
            </a:r>
            <a:r>
              <a:rPr lang="en-US" sz="1400" dirty="0"/>
              <a:t> in DNN [A.7].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S2TA: a systolic array-based </a:t>
            </a:r>
            <a:r>
              <a:rPr lang="en-US" sz="1400" b="1" dirty="0">
                <a:solidFill>
                  <a:srgbClr val="C00000"/>
                </a:solidFill>
              </a:rPr>
              <a:t>CNN accelerator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mobile devices</a:t>
            </a:r>
            <a:r>
              <a:rPr lang="en-US" sz="1400" dirty="0"/>
              <a:t>, which exploits </a:t>
            </a:r>
            <a:r>
              <a:rPr lang="en-US" sz="1400" b="1" dirty="0">
                <a:solidFill>
                  <a:srgbClr val="C00000"/>
                </a:solidFill>
              </a:rPr>
              <a:t>joint weight and activation Density Bound Block (DBB) sparsity</a:t>
            </a:r>
            <a:r>
              <a:rPr lang="en-US" sz="1400" dirty="0"/>
              <a:t> and new dimensions of </a:t>
            </a:r>
            <a:r>
              <a:rPr lang="en-US" sz="1400" b="1" dirty="0">
                <a:solidFill>
                  <a:srgbClr val="C00000"/>
                </a:solidFill>
              </a:rPr>
              <a:t>data reuse </a:t>
            </a:r>
            <a:r>
              <a:rPr lang="en-US" sz="1400" dirty="0"/>
              <a:t>[</a:t>
            </a:r>
            <a:r>
              <a:rPr lang="en-US" sz="1400" b="1" dirty="0"/>
              <a:t>A</a:t>
            </a:r>
            <a:r>
              <a:rPr lang="en-US" sz="1400" dirty="0"/>
              <a:t>.8].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Griffin: a hybrid </a:t>
            </a:r>
            <a:r>
              <a:rPr lang="en-US" sz="1400" b="1" dirty="0">
                <a:solidFill>
                  <a:srgbClr val="C00000"/>
                </a:solidFill>
              </a:rPr>
              <a:t>architect</a:t>
            </a:r>
            <a:r>
              <a:rPr lang="en-US" sz="1400" dirty="0"/>
              <a:t> that </a:t>
            </a:r>
            <a:r>
              <a:rPr lang="en-US" sz="1400" b="1" dirty="0">
                <a:solidFill>
                  <a:srgbClr val="C00000"/>
                </a:solidFill>
              </a:rPr>
              <a:t>reuses resources of the same core </a:t>
            </a:r>
            <a:r>
              <a:rPr lang="en-US" sz="1400" dirty="0"/>
              <a:t>to maintain high performance and power efﬁciency when running </a:t>
            </a:r>
            <a:r>
              <a:rPr lang="en-US" sz="1400" b="1" dirty="0">
                <a:solidFill>
                  <a:srgbClr val="C00000"/>
                </a:solidFill>
              </a:rPr>
              <a:t>single sparsity </a:t>
            </a:r>
            <a:r>
              <a:rPr lang="en-US" sz="1400" dirty="0"/>
              <a:t>(with only sparse weight or sparse activation tensors) or dense models [A.9].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CANDLES: a </a:t>
            </a:r>
            <a:r>
              <a:rPr lang="en-US" sz="1400" b="1" dirty="0">
                <a:solidFill>
                  <a:srgbClr val="C00000"/>
                </a:solidFill>
              </a:rPr>
              <a:t>microarchitecture</a:t>
            </a:r>
            <a:r>
              <a:rPr lang="en-US" sz="1400" dirty="0"/>
              <a:t> and dataﬂow that adopts a </a:t>
            </a:r>
            <a:r>
              <a:rPr lang="en-US" sz="1400" b="1" dirty="0">
                <a:solidFill>
                  <a:srgbClr val="C00000"/>
                </a:solidFill>
              </a:rPr>
              <a:t>Pixel-ﬁrst </a:t>
            </a:r>
            <a:r>
              <a:rPr lang="en-US" sz="1400" b="1" dirty="0" err="1">
                <a:solidFill>
                  <a:srgbClr val="C00000"/>
                </a:solidFill>
              </a:rPr>
              <a:t>compresssion</a:t>
            </a:r>
            <a:r>
              <a:rPr lang="en-US" sz="1400" b="1" dirty="0">
                <a:solidFill>
                  <a:srgbClr val="C00000"/>
                </a:solidFill>
              </a:rPr>
              <a:t> and Channel-ﬁrst dataﬂow</a:t>
            </a:r>
            <a:r>
              <a:rPr lang="en-US" sz="1400" dirty="0"/>
              <a:t>, which reconciles the energy expenditure trade-offs between Pixel-ﬁrst or Channel-ﬁrst </a:t>
            </a:r>
            <a:r>
              <a:rPr lang="en-US" sz="1400" b="1" dirty="0">
                <a:solidFill>
                  <a:srgbClr val="C00000"/>
                </a:solidFill>
              </a:rPr>
              <a:t>sparse accelerators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C00000"/>
                </a:solidFill>
              </a:rPr>
              <a:t>promotes high temporal locality</a:t>
            </a:r>
            <a:r>
              <a:rPr lang="en-US" sz="1400" dirty="0"/>
              <a:t> in neuron updates and </a:t>
            </a:r>
            <a:r>
              <a:rPr lang="en-US" sz="1400" b="1" dirty="0">
                <a:solidFill>
                  <a:srgbClr val="C00000"/>
                </a:solidFill>
              </a:rPr>
              <a:t>lower energy </a:t>
            </a:r>
            <a:r>
              <a:rPr lang="en-US" sz="1400" dirty="0"/>
              <a:t>[</a:t>
            </a:r>
            <a:r>
              <a:rPr lang="en-US" sz="1400" b="1" dirty="0"/>
              <a:t>A</a:t>
            </a:r>
            <a:r>
              <a:rPr lang="en-US" sz="1400" dirty="0"/>
              <a:t>.10].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448683" y="6014311"/>
            <a:ext cx="345979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[A.6] </a:t>
            </a:r>
            <a:r>
              <a:rPr lang="en-US" sz="900" dirty="0">
                <a:hlinkClick r:id="rId3"/>
              </a:rPr>
              <a:t>https://arxiv.org/abs/2101.08884</a:t>
            </a:r>
            <a:endParaRPr lang="en-US" sz="900" dirty="0"/>
          </a:p>
          <a:p>
            <a:r>
              <a:rPr lang="en-US" sz="900" dirty="0"/>
              <a:t>[A.7] </a:t>
            </a:r>
            <a:r>
              <a:rPr lang="en-US" sz="900" dirty="0">
                <a:hlinkClick r:id="rId4"/>
              </a:rPr>
              <a:t>https://diwu1990.github.io/files/2022-02-12-hpca-paper.pdf</a:t>
            </a:r>
            <a:endParaRPr lang="en-US" sz="900" dirty="0"/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[A.8]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https://arxiv.org/abs/2107.07983</a:t>
            </a:r>
            <a:endParaRPr lang="en-US" sz="900" dirty="0"/>
          </a:p>
          <a:p>
            <a:r>
              <a:rPr lang="en-US" sz="900" dirty="0"/>
              <a:t>[A.9] </a:t>
            </a:r>
            <a:r>
              <a:rPr lang="en-US" sz="900" dirty="0">
                <a:hlinkClick r:id="rId6"/>
              </a:rPr>
              <a:t>https://arxiv.org/abs/2107.12922</a:t>
            </a:r>
            <a:endParaRPr lang="en-US" sz="900" dirty="0"/>
          </a:p>
          <a:p>
            <a:r>
              <a:rPr lang="en-US" sz="900" dirty="0"/>
              <a:t>[A.10] </a:t>
            </a:r>
            <a:r>
              <a:rPr lang="en-US" sz="900" dirty="0">
                <a:hlinkClick r:id="rId7"/>
              </a:rPr>
              <a:t>https://www.cs.utah.edu/~rajeev/pubs/hpca22.pdf</a:t>
            </a:r>
            <a:endParaRPr lang="en-US" sz="9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C034BE-EDFB-0475-A19A-D7EC31709859}"/>
              </a:ext>
            </a:extLst>
          </p:cNvPr>
          <p:cNvGrpSpPr/>
          <p:nvPr/>
        </p:nvGrpSpPr>
        <p:grpSpPr>
          <a:xfrm>
            <a:off x="2095555" y="869618"/>
            <a:ext cx="9527060" cy="2534562"/>
            <a:chOff x="-1276864" y="1511646"/>
            <a:chExt cx="9527060" cy="253456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2821CE4-FDD5-5704-B87F-ED64A58B8DBD}"/>
                </a:ext>
              </a:extLst>
            </p:cNvPr>
            <p:cNvSpPr/>
            <p:nvPr/>
          </p:nvSpPr>
          <p:spPr>
            <a:xfrm>
              <a:off x="6549083" y="1548717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CAF09A0-5AD8-0B7F-DBE5-E6F18C327A0F}"/>
                </a:ext>
              </a:extLst>
            </p:cNvPr>
            <p:cNvSpPr/>
            <p:nvPr/>
          </p:nvSpPr>
          <p:spPr>
            <a:xfrm>
              <a:off x="6569677" y="2458995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7F5CD9A-9CAB-86D4-9126-4656CFCD99F6}"/>
                </a:ext>
              </a:extLst>
            </p:cNvPr>
            <p:cNvSpPr/>
            <p:nvPr/>
          </p:nvSpPr>
          <p:spPr>
            <a:xfrm>
              <a:off x="1453981" y="1511646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514D34D-A6AF-A54D-FE4A-C44544D31609}"/>
                </a:ext>
              </a:extLst>
            </p:cNvPr>
            <p:cNvSpPr/>
            <p:nvPr/>
          </p:nvSpPr>
          <p:spPr>
            <a:xfrm>
              <a:off x="4399007" y="1548717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2C1261-2B3A-581B-96B0-6DC7F53AA85D}"/>
                </a:ext>
              </a:extLst>
            </p:cNvPr>
            <p:cNvCxnSpPr>
              <a:stCxn id="41" idx="3"/>
              <a:endCxn id="38" idx="1"/>
            </p:cNvCxnSpPr>
            <p:nvPr/>
          </p:nvCxnSpPr>
          <p:spPr>
            <a:xfrm>
              <a:off x="6079526" y="1894706"/>
              <a:ext cx="46955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5DFE64-8421-27BC-F6EA-8F69615D2F3C}"/>
                </a:ext>
              </a:extLst>
            </p:cNvPr>
            <p:cNvCxnSpPr>
              <a:stCxn id="41" idx="3"/>
              <a:endCxn id="39" idx="1"/>
            </p:cNvCxnSpPr>
            <p:nvPr/>
          </p:nvCxnSpPr>
          <p:spPr>
            <a:xfrm>
              <a:off x="6079526" y="1894706"/>
              <a:ext cx="490151" cy="910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0377F7-34DF-FD88-486F-74A63147B5D9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 flipV="1">
              <a:off x="3134500" y="1857635"/>
              <a:ext cx="1264507" cy="370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9650872-9779-9994-B9B0-E7018E680B8A}"/>
                </a:ext>
              </a:extLst>
            </p:cNvPr>
            <p:cNvSpPr/>
            <p:nvPr/>
          </p:nvSpPr>
          <p:spPr>
            <a:xfrm>
              <a:off x="-1276864" y="3354230"/>
              <a:ext cx="1812326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Matrix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E33CFED-8A7E-095E-C6E7-612AEB95C99D}"/>
                </a:ext>
              </a:extLst>
            </p:cNvPr>
            <p:cNvSpPr/>
            <p:nvPr/>
          </p:nvSpPr>
          <p:spPr>
            <a:xfrm>
              <a:off x="1614617" y="2619637"/>
              <a:ext cx="1680519" cy="691978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Graph and NNs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6DF6FCF-47C8-4E58-45D4-4CDD57D00B25}"/>
                </a:ext>
              </a:extLst>
            </p:cNvPr>
            <p:cNvSpPr/>
            <p:nvPr/>
          </p:nvSpPr>
          <p:spPr>
            <a:xfrm>
              <a:off x="3818238" y="2533138"/>
              <a:ext cx="1680519" cy="811423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Rest of the papers on accelerator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71C3FE7-6DD0-8DC2-87C5-02E39CC5ED8F}"/>
                </a:ext>
              </a:extLst>
            </p:cNvPr>
            <p:cNvCxnSpPr>
              <a:cxnSpLocks/>
              <a:stCxn id="40" idx="2"/>
              <a:endCxn id="51" idx="0"/>
            </p:cNvCxnSpPr>
            <p:nvPr/>
          </p:nvCxnSpPr>
          <p:spPr>
            <a:xfrm flipH="1">
              <a:off x="-370701" y="2203624"/>
              <a:ext cx="2664942" cy="11506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AA7E3D-A3A0-1398-FC23-A0147E1A248E}"/>
                </a:ext>
              </a:extLst>
            </p:cNvPr>
            <p:cNvCxnSpPr>
              <a:cxnSpLocks/>
              <a:stCxn id="40" idx="2"/>
              <a:endCxn id="53" idx="0"/>
            </p:cNvCxnSpPr>
            <p:nvPr/>
          </p:nvCxnSpPr>
          <p:spPr>
            <a:xfrm>
              <a:off x="2294241" y="2203624"/>
              <a:ext cx="160636" cy="4160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D7391AD-B2F9-1779-6A55-5BF072788070}"/>
                </a:ext>
              </a:extLst>
            </p:cNvPr>
            <p:cNvCxnSpPr>
              <a:cxnSpLocks/>
              <a:stCxn id="40" idx="2"/>
              <a:endCxn id="54" idx="0"/>
            </p:cNvCxnSpPr>
            <p:nvPr/>
          </p:nvCxnSpPr>
          <p:spPr>
            <a:xfrm>
              <a:off x="2294241" y="2203624"/>
              <a:ext cx="2364257" cy="3295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97268038-6CA9-53C8-750E-B4B61EE6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02CB502-692F-A7B8-8908-CED777454BB1}"/>
              </a:ext>
            </a:extLst>
          </p:cNvPr>
          <p:cNvSpPr txBox="1"/>
          <p:nvPr/>
        </p:nvSpPr>
        <p:spPr>
          <a:xfrm>
            <a:off x="326762" y="3291067"/>
            <a:ext cx="11181497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" action="ppaction://noaction"/>
              </a:rPr>
              <a:t>CAMA</a:t>
            </a:r>
            <a:r>
              <a:rPr lang="en-US" sz="1400" dirty="0"/>
              <a:t>: a </a:t>
            </a:r>
            <a:r>
              <a:rPr lang="en-US" sz="1400" b="1" dirty="0">
                <a:solidFill>
                  <a:srgbClr val="C00000"/>
                </a:solidFill>
              </a:rPr>
              <a:t>Content-Addressable Memory (CAM) enabled Automata accelerator </a:t>
            </a:r>
            <a:r>
              <a:rPr lang="en-US" sz="1400" dirty="0"/>
              <a:t>for processing </a:t>
            </a:r>
            <a:r>
              <a:rPr lang="en-US" sz="1400" b="1" dirty="0">
                <a:solidFill>
                  <a:srgbClr val="C00000"/>
                </a:solidFill>
              </a:rPr>
              <a:t>homogeneous non-deterministic ﬁnite automata</a:t>
            </a:r>
            <a:r>
              <a:rPr lang="en-US" sz="1400" dirty="0"/>
              <a:t> (NFA) during advancing real-time analytic to avoid memory and energy wasted in running most real-world benchmarks [A.11].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Develop </a:t>
            </a:r>
            <a:r>
              <a:rPr lang="en-US" sz="1400" dirty="0"/>
              <a:t>a near-data computing </a:t>
            </a:r>
            <a:r>
              <a:rPr lang="en-US" sz="1400" b="1" dirty="0">
                <a:solidFill>
                  <a:srgbClr val="C00000"/>
                </a:solidFill>
              </a:rPr>
              <a:t>paradigm</a:t>
            </a:r>
            <a:r>
              <a:rPr lang="en-US" sz="1400" dirty="0"/>
              <a:t> called near-stream computing, comprising a compiler, CPU ISA extension, and a microarchitecture that facilitate programmer </a:t>
            </a:r>
            <a:r>
              <a:rPr lang="en-US" sz="1400" b="1" dirty="0">
                <a:solidFill>
                  <a:srgbClr val="C00000"/>
                </a:solidFill>
              </a:rPr>
              <a:t>transparent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computation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ofﬂoading to shared caches</a:t>
            </a:r>
            <a:r>
              <a:rPr lang="en-US" sz="1400" dirty="0"/>
              <a:t>, which </a:t>
            </a:r>
            <a:r>
              <a:rPr lang="en-US" sz="1400" b="1" dirty="0">
                <a:solidFill>
                  <a:srgbClr val="C00000"/>
                </a:solidFill>
              </a:rPr>
              <a:t>reduces bottlenecks of data movement and communication in large multicore systems</a:t>
            </a:r>
            <a:r>
              <a:rPr lang="en-US" sz="1400" dirty="0"/>
              <a:t> [</a:t>
            </a:r>
            <a:r>
              <a:rPr lang="en-US" sz="1400" b="1" dirty="0"/>
              <a:t>A</a:t>
            </a:r>
            <a:r>
              <a:rPr lang="en-US" sz="1400" dirty="0"/>
              <a:t>.12].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a </a:t>
            </a:r>
            <a:r>
              <a:rPr lang="en-US" sz="1400" b="1" dirty="0">
                <a:solidFill>
                  <a:srgbClr val="C00000"/>
                </a:solidFill>
              </a:rPr>
              <a:t>software (identifying atomic updates) – hardware (extending the reconﬁgurable local SRAM per SM) co-design </a:t>
            </a:r>
            <a:r>
              <a:rPr lang="en-US" sz="1400" dirty="0"/>
              <a:t>for GPU applications that </a:t>
            </a:r>
            <a:r>
              <a:rPr lang="en-US" sz="1400" b="1" dirty="0">
                <a:solidFill>
                  <a:srgbClr val="C00000"/>
                </a:solidFill>
              </a:rPr>
              <a:t>use atomics to update shared global variables</a:t>
            </a:r>
            <a:r>
              <a:rPr lang="en-US" sz="1400" dirty="0"/>
              <a:t> [A.13].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Subwarp interleaving: an architectural </a:t>
            </a:r>
            <a:r>
              <a:rPr lang="en-US" sz="1400" b="1" dirty="0">
                <a:solidFill>
                  <a:srgbClr val="C00000"/>
                </a:solidFill>
              </a:rPr>
              <a:t>enhancement</a:t>
            </a:r>
            <a:r>
              <a:rPr lang="en-US" sz="1400" dirty="0"/>
              <a:t> that exploits thread divergence to </a:t>
            </a:r>
            <a:r>
              <a:rPr lang="en-US" sz="1400" b="1" dirty="0">
                <a:solidFill>
                  <a:srgbClr val="C00000"/>
                </a:solidFill>
              </a:rPr>
              <a:t>hide pipeline stalls in divergent sections </a:t>
            </a:r>
            <a:r>
              <a:rPr lang="en-US" sz="1400" dirty="0"/>
              <a:t>of low warp occupancy workloads, which increases hardware utilization and reduces warp latency [A.14].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07F73A-AFFA-77E3-2B0A-D425C5AC388C}"/>
              </a:ext>
            </a:extLst>
          </p:cNvPr>
          <p:cNvSpPr txBox="1"/>
          <p:nvPr/>
        </p:nvSpPr>
        <p:spPr>
          <a:xfrm>
            <a:off x="345989" y="5848432"/>
            <a:ext cx="7776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[A.11] </a:t>
            </a:r>
            <a:r>
              <a:rPr lang="en-US" sz="900" dirty="0">
                <a:hlinkClick r:id="rId3"/>
              </a:rPr>
              <a:t>https://arxiv.org/abs/2112.00267</a:t>
            </a:r>
            <a:endParaRPr lang="en-US" sz="900" dirty="0"/>
          </a:p>
          <a:p>
            <a:r>
              <a:rPr lang="en-US" sz="900" dirty="0"/>
              <a:t>[A.12] </a:t>
            </a:r>
            <a:r>
              <a:rPr lang="en-US" sz="900" dirty="0">
                <a:hlinkClick r:id="rId4"/>
              </a:rPr>
              <a:t>https://seanzw.github.io/pub/hpca2022-near-stream-computing.pdf</a:t>
            </a:r>
            <a:endParaRPr lang="en-US" sz="900" dirty="0"/>
          </a:p>
          <a:p>
            <a:r>
              <a:rPr lang="en-US" sz="900" dirty="0"/>
              <a:t>[A.13] </a:t>
            </a:r>
            <a:r>
              <a:rPr lang="en-US" sz="900" dirty="0">
                <a:hlinkClick r:id="rId5"/>
              </a:rPr>
              <a:t>https://wu-kan.cn/2022/03/16/Only-Buffer-When-You-Need-To-Reducing-On-chip-GPU-Traffic-with-Reconfigurable-Local-Atomic-Buffers/</a:t>
            </a:r>
            <a:endParaRPr lang="en-US" sz="900" dirty="0"/>
          </a:p>
          <a:p>
            <a:r>
              <a:rPr lang="en-US" sz="900" dirty="0"/>
              <a:t>[A.14] </a:t>
            </a:r>
            <a:r>
              <a:rPr lang="en-US" sz="900" dirty="0">
                <a:hlinkClick r:id="rId6"/>
              </a:rPr>
              <a:t>https://research.nvidia.com/publication/2022-01_GPU-Subwarp-Interleaving</a:t>
            </a:r>
            <a:endParaRPr lang="en-US" sz="9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1DAA506-870C-DB5C-89F2-8CC46E2561BA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rgbClr val="C00000"/>
                </a:solidFill>
              </a:rPr>
              <a:t>HPCA 2022 – Accelerator Session</a:t>
            </a:r>
            <a:endParaRPr lang="en-US" sz="2400" b="1" baseline="30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E10D4E-2C48-567D-0D15-95081165DF74}"/>
              </a:ext>
            </a:extLst>
          </p:cNvPr>
          <p:cNvGrpSpPr/>
          <p:nvPr/>
        </p:nvGrpSpPr>
        <p:grpSpPr>
          <a:xfrm>
            <a:off x="2614540" y="877856"/>
            <a:ext cx="9058477" cy="2327187"/>
            <a:chOff x="-823781" y="1511646"/>
            <a:chExt cx="9058477" cy="232718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378234B-E92A-A5FF-F071-073F1FB4C00F}"/>
                </a:ext>
              </a:extLst>
            </p:cNvPr>
            <p:cNvSpPr/>
            <p:nvPr/>
          </p:nvSpPr>
          <p:spPr>
            <a:xfrm>
              <a:off x="6549083" y="1548717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65ABCE2-FAA2-3442-FF18-7A0D50C265BA}"/>
                </a:ext>
              </a:extLst>
            </p:cNvPr>
            <p:cNvSpPr/>
            <p:nvPr/>
          </p:nvSpPr>
          <p:spPr>
            <a:xfrm>
              <a:off x="6569678" y="2458995"/>
              <a:ext cx="1665018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EE6848F-17ED-5DEB-0B24-AB3550788348}"/>
                </a:ext>
              </a:extLst>
            </p:cNvPr>
            <p:cNvSpPr/>
            <p:nvPr/>
          </p:nvSpPr>
          <p:spPr>
            <a:xfrm>
              <a:off x="1453981" y="1511646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E08D868-59FC-A124-E279-ED4C175E2374}"/>
                </a:ext>
              </a:extLst>
            </p:cNvPr>
            <p:cNvSpPr/>
            <p:nvPr/>
          </p:nvSpPr>
          <p:spPr>
            <a:xfrm>
              <a:off x="4399007" y="1548717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4C188ED-EBBA-551A-13A1-B4B724FAA6DD}"/>
                </a:ext>
              </a:extLst>
            </p:cNvPr>
            <p:cNvCxnSpPr>
              <a:stCxn id="45" idx="3"/>
              <a:endCxn id="42" idx="1"/>
            </p:cNvCxnSpPr>
            <p:nvPr/>
          </p:nvCxnSpPr>
          <p:spPr>
            <a:xfrm>
              <a:off x="6079526" y="1894706"/>
              <a:ext cx="46955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1C5E89C-5035-00FE-AA3D-50B3F15222A8}"/>
                </a:ext>
              </a:extLst>
            </p:cNvPr>
            <p:cNvCxnSpPr>
              <a:cxnSpLocks/>
              <a:stCxn id="45" idx="3"/>
              <a:endCxn id="43" idx="1"/>
            </p:cNvCxnSpPr>
            <p:nvPr/>
          </p:nvCxnSpPr>
          <p:spPr>
            <a:xfrm>
              <a:off x="6079526" y="1894706"/>
              <a:ext cx="490152" cy="910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6C76A8-56F9-87F9-9AEF-97C907C149B8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flipH="1" flipV="1">
              <a:off x="3134500" y="1857635"/>
              <a:ext cx="1264507" cy="370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52DEF79-4864-4138-DA44-238FDA159E0B}"/>
                </a:ext>
              </a:extLst>
            </p:cNvPr>
            <p:cNvSpPr/>
            <p:nvPr/>
          </p:nvSpPr>
          <p:spPr>
            <a:xfrm>
              <a:off x="-823781" y="2454879"/>
              <a:ext cx="1812326" cy="691978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Matrix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2B73128-BFD7-1EF7-7AE5-74B8BCCB4F30}"/>
                </a:ext>
              </a:extLst>
            </p:cNvPr>
            <p:cNvSpPr/>
            <p:nvPr/>
          </p:nvSpPr>
          <p:spPr>
            <a:xfrm>
              <a:off x="1219202" y="2504307"/>
              <a:ext cx="1680519" cy="691978"/>
            </a:xfrm>
            <a:prstGeom prst="round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Graph and NNs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B10A2D3-A72C-5630-B4F2-892374258518}"/>
                </a:ext>
              </a:extLst>
            </p:cNvPr>
            <p:cNvSpPr/>
            <p:nvPr/>
          </p:nvSpPr>
          <p:spPr>
            <a:xfrm>
              <a:off x="3406348" y="3027410"/>
              <a:ext cx="1680519" cy="81142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Rest of the papers on accelerator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77533DD-D47B-8745-8D12-3369CCE8BD22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 flipH="1">
              <a:off x="82382" y="2203624"/>
              <a:ext cx="2211859" cy="2512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4C22EE6-90CC-20A9-5655-439A03849630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 flipH="1">
              <a:off x="2059462" y="2203624"/>
              <a:ext cx="234779" cy="3006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8495B7D-36D1-CD78-4B1D-5B39C1444428}"/>
                </a:ext>
              </a:extLst>
            </p:cNvPr>
            <p:cNvCxnSpPr>
              <a:cxnSpLocks/>
              <a:stCxn id="44" idx="2"/>
              <a:endCxn id="51" idx="0"/>
            </p:cNvCxnSpPr>
            <p:nvPr/>
          </p:nvCxnSpPr>
          <p:spPr>
            <a:xfrm>
              <a:off x="2294241" y="2203624"/>
              <a:ext cx="1952367" cy="8237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4992BD5E-0277-61A8-3689-1A461815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4A88F4E-DAFA-FEB8-BBD6-A6108766BBF6}"/>
              </a:ext>
            </a:extLst>
          </p:cNvPr>
          <p:cNvSpPr txBox="1"/>
          <p:nvPr/>
        </p:nvSpPr>
        <p:spPr>
          <a:xfrm>
            <a:off x="264977" y="3394040"/>
            <a:ext cx="116139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COARSE: a </a:t>
            </a:r>
            <a:r>
              <a:rPr lang="en-US" sz="1400" b="1" dirty="0">
                <a:solidFill>
                  <a:srgbClr val="C00000"/>
                </a:solidFill>
              </a:rPr>
              <a:t>disaggregated memory extension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parameter communication </a:t>
            </a: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distributed</a:t>
            </a:r>
            <a:r>
              <a:rPr lang="en-US" sz="1400" dirty="0"/>
              <a:t> DL training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[</a:t>
            </a:r>
            <a:r>
              <a:rPr lang="en-US" sz="1400" b="1" dirty="0"/>
              <a:t>M</a:t>
            </a:r>
            <a:r>
              <a:rPr lang="en-US" sz="1400" dirty="0"/>
              <a:t>.1].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Generate-Load-Apply (GLA) </a:t>
            </a:r>
            <a:r>
              <a:rPr lang="en-US" sz="1400" b="1" dirty="0">
                <a:solidFill>
                  <a:srgbClr val="C00000"/>
                </a:solidFill>
              </a:rPr>
              <a:t>execution model</a:t>
            </a:r>
            <a:r>
              <a:rPr lang="en-US" sz="1400" dirty="0"/>
              <a:t> to use a concept of </a:t>
            </a:r>
            <a:r>
              <a:rPr lang="en-US" sz="1400" b="1" dirty="0">
                <a:solidFill>
                  <a:srgbClr val="C00000"/>
                </a:solidFill>
              </a:rPr>
              <a:t>chain</a:t>
            </a:r>
            <a:r>
              <a:rPr lang="en-US" sz="1400" dirty="0"/>
              <a:t> to </a:t>
            </a:r>
            <a:r>
              <a:rPr lang="en-US" sz="1400" b="1" dirty="0">
                <a:solidFill>
                  <a:srgbClr val="C00000"/>
                </a:solidFill>
              </a:rPr>
              <a:t>characterize the overlapped feature of a hypergraph</a:t>
            </a:r>
            <a:r>
              <a:rPr lang="en-US" sz="1400" dirty="0"/>
              <a:t>, reuse data in existing hypergraph systems; present ChGraph, the first </a:t>
            </a:r>
            <a:r>
              <a:rPr lang="en-US" sz="1400" b="1" dirty="0">
                <a:solidFill>
                  <a:srgbClr val="C00000"/>
                </a:solidFill>
              </a:rPr>
              <a:t>hardware-accelerated hypergraph processing engine </a:t>
            </a:r>
            <a:r>
              <a:rPr lang="en-US" sz="1400" dirty="0"/>
              <a:t>near each core, which is responsible to accelerate the chain generation on the fly and the chain-guided data loading (to hide memory access latency), while the general-purpose cores are responsible only for handling the apply operations of GLA [</a:t>
            </a:r>
            <a:r>
              <a:rPr lang="en-US" sz="1400" b="1" dirty="0"/>
              <a:t>M</a:t>
            </a:r>
            <a:r>
              <a:rPr lang="en-US" sz="1400" dirty="0"/>
              <a:t>.2].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</a:t>
            </a:r>
            <a:r>
              <a:rPr lang="en-US" sz="1400" dirty="0"/>
              <a:t>dentify the </a:t>
            </a:r>
            <a:r>
              <a:rPr lang="en-US" sz="1400" b="1" dirty="0">
                <a:solidFill>
                  <a:srgbClr val="C00000"/>
                </a:solidFill>
              </a:rPr>
              <a:t>inefﬁciencies of a Propagation Blocking </a:t>
            </a:r>
            <a:r>
              <a:rPr lang="en-US" sz="1400" dirty="0"/>
              <a:t>(PB, a software-based </a:t>
            </a:r>
            <a:r>
              <a:rPr lang="en-US" sz="1400" b="1" dirty="0">
                <a:solidFill>
                  <a:srgbClr val="C00000"/>
                </a:solidFill>
              </a:rPr>
              <a:t>cache locality optimization </a:t>
            </a:r>
            <a:r>
              <a:rPr lang="en-US" sz="1400" dirty="0"/>
              <a:t>initially designed for graph processing applications) </a:t>
            </a:r>
            <a:r>
              <a:rPr lang="en-US" sz="1400" b="1" dirty="0">
                <a:solidFill>
                  <a:srgbClr val="C00000"/>
                </a:solidFill>
              </a:rPr>
              <a:t>execution</a:t>
            </a:r>
            <a:r>
              <a:rPr lang="en-US" sz="1400" dirty="0"/>
              <a:t> on conventional </a:t>
            </a:r>
            <a:r>
              <a:rPr lang="en-US" sz="1400" b="1" dirty="0">
                <a:solidFill>
                  <a:srgbClr val="C00000"/>
                </a:solidFill>
              </a:rPr>
              <a:t>multicore processors </a:t>
            </a:r>
            <a:r>
              <a:rPr lang="en-US" sz="1400" dirty="0"/>
              <a:t>and propose architecture to improve PB performance and reduce inefﬁcient use of conventional cache hierarchies [</a:t>
            </a:r>
            <a:r>
              <a:rPr lang="en-US" sz="1400" b="1" dirty="0"/>
              <a:t>M</a:t>
            </a:r>
            <a:r>
              <a:rPr lang="en-US" sz="1400" dirty="0"/>
              <a:t>.3].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Present a </a:t>
            </a:r>
            <a:r>
              <a:rPr lang="en-US" sz="1400" b="1" dirty="0">
                <a:solidFill>
                  <a:srgbClr val="C00000"/>
                </a:solidFill>
              </a:rPr>
              <a:t>cache replacement policy </a:t>
            </a:r>
            <a:r>
              <a:rPr lang="en-US" sz="1400" dirty="0"/>
              <a:t>that is based on multiclass prediction that </a:t>
            </a:r>
            <a:r>
              <a:rPr lang="en-US" sz="1400" b="1" dirty="0">
                <a:solidFill>
                  <a:srgbClr val="C00000"/>
                </a:solidFill>
              </a:rPr>
              <a:t>learns each cache line’s reuse distance </a:t>
            </a:r>
            <a:r>
              <a:rPr lang="en-US" sz="1400" dirty="0"/>
              <a:t>and then evicts lines based on their predicted time of reuse [M.4].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</a:t>
            </a:r>
            <a:r>
              <a:rPr lang="en-US" sz="1400" b="1" dirty="0">
                <a:solidFill>
                  <a:srgbClr val="C00000"/>
                </a:solidFill>
              </a:rPr>
              <a:t>cache-level</a:t>
            </a:r>
            <a:r>
              <a:rPr lang="en-US" sz="1400" dirty="0"/>
              <a:t> prediction to complement prefetchers which </a:t>
            </a:r>
            <a:r>
              <a:rPr lang="en-US" sz="1400" b="1" dirty="0">
                <a:solidFill>
                  <a:srgbClr val="C00000"/>
                </a:solidFill>
              </a:rPr>
              <a:t>predicts which memory hierarchy level a load will access </a:t>
            </a:r>
            <a:r>
              <a:rPr lang="en-US" sz="1400" dirty="0"/>
              <a:t>and allows the </a:t>
            </a:r>
            <a:r>
              <a:rPr lang="en-US" sz="1400" b="1" dirty="0">
                <a:solidFill>
                  <a:srgbClr val="C00000"/>
                </a:solidFill>
              </a:rPr>
              <a:t>memory loads to start earlier and save many cycles </a:t>
            </a:r>
            <a:r>
              <a:rPr lang="en-US" sz="1400" dirty="0"/>
              <a:t>[</a:t>
            </a:r>
            <a:r>
              <a:rPr lang="en-US" sz="1400" b="1" dirty="0"/>
              <a:t>M</a:t>
            </a:r>
            <a:r>
              <a:rPr lang="en-US" sz="1400" dirty="0"/>
              <a:t>.5].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91F7E-5D4F-26FB-6C9F-C49165502FEF}"/>
              </a:ext>
            </a:extLst>
          </p:cNvPr>
          <p:cNvSpPr txBox="1"/>
          <p:nvPr/>
        </p:nvSpPr>
        <p:spPr>
          <a:xfrm>
            <a:off x="8526257" y="5931243"/>
            <a:ext cx="37428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[M.1] </a:t>
            </a:r>
            <a:r>
              <a:rPr lang="en-US" sz="900" dirty="0">
                <a:hlinkClick r:id="rId3"/>
              </a:rPr>
              <a:t>https://cseweb.ucsd.edu/~jzhao/files/wang-hpca2022.pdf</a:t>
            </a:r>
            <a:endParaRPr lang="en-US" sz="900" dirty="0"/>
          </a:p>
          <a:p>
            <a:r>
              <a:rPr lang="en-US" sz="900" dirty="0"/>
              <a:t>[M.2] </a:t>
            </a:r>
            <a:r>
              <a:rPr lang="en-US" sz="900" dirty="0">
                <a:hlinkClick r:id="rId4"/>
              </a:rPr>
              <a:t>https://qgwang-hust.github.io/files/ChGraph-HPCA'22.pdf</a:t>
            </a:r>
            <a:endParaRPr lang="en-US" sz="900" dirty="0"/>
          </a:p>
          <a:p>
            <a:r>
              <a:rPr lang="en-US" sz="900" dirty="0"/>
              <a:t>[M.3] </a:t>
            </a:r>
            <a:r>
              <a:rPr lang="en-US" sz="900" dirty="0">
                <a:hlinkClick r:id="rId5"/>
              </a:rPr>
              <a:t>https://bvignesh.github.io/papers/COBRA-HPCA22.pdf</a:t>
            </a:r>
            <a:endParaRPr lang="en-US" sz="900" dirty="0"/>
          </a:p>
          <a:p>
            <a:r>
              <a:rPr lang="en-US" sz="900" dirty="0"/>
              <a:t>[M.4] </a:t>
            </a:r>
            <a:r>
              <a:rPr lang="en-US" sz="900" dirty="0">
                <a:hlinkClick r:id="rId6"/>
              </a:rPr>
              <a:t>https://www.cs.utexas.edu/~lin/papers/hpca22.pdf</a:t>
            </a:r>
            <a:endParaRPr lang="en-US" sz="900" dirty="0"/>
          </a:p>
          <a:p>
            <a:r>
              <a:rPr lang="en-US" sz="900" dirty="0"/>
              <a:t>[M.5] </a:t>
            </a:r>
            <a:r>
              <a:rPr lang="en-US" sz="900" dirty="0">
                <a:hlinkClick r:id="rId7"/>
              </a:rPr>
              <a:t>https://arxiv.org/abs/2103.14808</a:t>
            </a:r>
            <a:endParaRPr lang="en-US" sz="9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31CEAAB-D66E-EDA9-02ED-E397B040C78E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HPCA 2022 – Hardware Session-Memory</a:t>
            </a:r>
            <a:endParaRPr lang="en-US" sz="2400" b="1" baseline="30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FE92F6-966B-0DCD-2F11-9E3612E354B2}"/>
              </a:ext>
            </a:extLst>
          </p:cNvPr>
          <p:cNvGrpSpPr/>
          <p:nvPr/>
        </p:nvGrpSpPr>
        <p:grpSpPr>
          <a:xfrm>
            <a:off x="452109" y="729577"/>
            <a:ext cx="8200768" cy="2376615"/>
            <a:chOff x="1717591" y="1025614"/>
            <a:chExt cx="8200768" cy="237661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317E64E-9199-B4D0-3CCA-936310A87259}"/>
                </a:ext>
              </a:extLst>
            </p:cNvPr>
            <p:cNvSpPr/>
            <p:nvPr/>
          </p:nvSpPr>
          <p:spPr>
            <a:xfrm>
              <a:off x="5725299" y="1371603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9C933AD-59E6-2B3A-7EE8-A06B994270C4}"/>
                </a:ext>
              </a:extLst>
            </p:cNvPr>
            <p:cNvSpPr/>
            <p:nvPr/>
          </p:nvSpPr>
          <p:spPr>
            <a:xfrm>
              <a:off x="5729418" y="2384855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406BB99-F6EA-775D-E504-6C342619E69D}"/>
                </a:ext>
              </a:extLst>
            </p:cNvPr>
            <p:cNvSpPr/>
            <p:nvPr/>
          </p:nvSpPr>
          <p:spPr>
            <a:xfrm>
              <a:off x="1717591" y="1882350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66647E7-117E-445E-03AE-57CF7C801DF2}"/>
                </a:ext>
              </a:extLst>
            </p:cNvPr>
            <p:cNvSpPr/>
            <p:nvPr/>
          </p:nvSpPr>
          <p:spPr>
            <a:xfrm>
              <a:off x="3657602" y="1882350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03CD7C8-CCAC-646C-E4DC-F2FF3D9E10C8}"/>
                </a:ext>
              </a:extLst>
            </p:cNvPr>
            <p:cNvSpPr/>
            <p:nvPr/>
          </p:nvSpPr>
          <p:spPr>
            <a:xfrm>
              <a:off x="8217246" y="1025614"/>
              <a:ext cx="1680519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25B2864-DA48-02AA-9369-289C1440E7C1}"/>
                </a:ext>
              </a:extLst>
            </p:cNvPr>
            <p:cNvSpPr/>
            <p:nvPr/>
          </p:nvSpPr>
          <p:spPr>
            <a:xfrm>
              <a:off x="8237840" y="1837040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1A2F889-3A65-49E4-0816-A2EC46309D51}"/>
                </a:ext>
              </a:extLst>
            </p:cNvPr>
            <p:cNvSpPr/>
            <p:nvPr/>
          </p:nvSpPr>
          <p:spPr>
            <a:xfrm>
              <a:off x="8237839" y="2710251"/>
              <a:ext cx="1680519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Network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470D31F-CE22-6361-440D-62683D157A90}"/>
                </a:ext>
              </a:extLst>
            </p:cNvPr>
            <p:cNvCxnSpPr>
              <a:stCxn id="36" idx="3"/>
              <a:endCxn id="33" idx="1"/>
            </p:cNvCxnSpPr>
            <p:nvPr/>
          </p:nvCxnSpPr>
          <p:spPr>
            <a:xfrm flipV="1">
              <a:off x="5338121" y="1717592"/>
              <a:ext cx="387178" cy="510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376D854-21E4-CC9F-79B1-9DFFBDC54F73}"/>
                </a:ext>
              </a:extLst>
            </p:cNvPr>
            <p:cNvCxnSpPr>
              <a:stCxn id="36" idx="3"/>
              <a:endCxn id="34" idx="1"/>
            </p:cNvCxnSpPr>
            <p:nvPr/>
          </p:nvCxnSpPr>
          <p:spPr>
            <a:xfrm>
              <a:off x="5338121" y="2228339"/>
              <a:ext cx="391297" cy="502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AA20AB5-5705-62C3-55F3-BA55855ADEBE}"/>
                </a:ext>
              </a:extLst>
            </p:cNvPr>
            <p:cNvCxnSpPr>
              <a:stCxn id="33" idx="3"/>
              <a:endCxn id="37" idx="1"/>
            </p:cNvCxnSpPr>
            <p:nvPr/>
          </p:nvCxnSpPr>
          <p:spPr>
            <a:xfrm flipV="1">
              <a:off x="7405818" y="1371603"/>
              <a:ext cx="811428" cy="3459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7C707E5-B85A-4AE6-4990-FE8C8B087881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405818" y="1717592"/>
              <a:ext cx="832022" cy="4654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9A90FD3-0697-FB41-4FE8-6185C63B154E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7405818" y="1717592"/>
              <a:ext cx="832021" cy="1338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951710-4A58-25C6-80A2-83BE3667BDC7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3398110" y="2228339"/>
              <a:ext cx="25949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3DE58F9-9A1A-0ADB-BA36-D671ED54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7A70D78-4375-E6A2-9E49-3CEA092C0CC5}"/>
              </a:ext>
            </a:extLst>
          </p:cNvPr>
          <p:cNvSpPr txBox="1"/>
          <p:nvPr/>
        </p:nvSpPr>
        <p:spPr>
          <a:xfrm>
            <a:off x="444843" y="3576932"/>
            <a:ext cx="111293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TCOR: a </a:t>
            </a:r>
            <a:r>
              <a:rPr lang="en-US" sz="1400" b="1" dirty="0">
                <a:solidFill>
                  <a:srgbClr val="C00000"/>
                </a:solidFill>
              </a:rPr>
              <a:t>memory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hierarchy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organization</a:t>
            </a:r>
            <a:r>
              <a:rPr lang="en-US" sz="1400" dirty="0"/>
              <a:t> for </a:t>
            </a:r>
            <a:r>
              <a:rPr lang="en-US" sz="1400" b="1" dirty="0">
                <a:solidFill>
                  <a:srgbClr val="C00000"/>
                </a:solidFill>
              </a:rPr>
              <a:t>mobile GPUs</a:t>
            </a:r>
            <a:r>
              <a:rPr lang="en-US" sz="1400" dirty="0"/>
              <a:t>, which uses  </a:t>
            </a:r>
            <a:r>
              <a:rPr lang="en-US" sz="1400" b="1" dirty="0">
                <a:solidFill>
                  <a:srgbClr val="C00000"/>
                </a:solidFill>
              </a:rPr>
              <a:t>optimal page replacement </a:t>
            </a:r>
            <a:r>
              <a:rPr lang="en-US" sz="1400" dirty="0"/>
              <a:t>(OPT) policy to enhance energy efficiency and hit rates [M.6].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MULTI-CLOCK: a low-overhead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hybrid (persistent and CPU) memory system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relies on a page selection technique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capturing both page access recency and frequency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data placement in the memory [M.7].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NVMExplorer: a cross-stack design space exploration framework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and evaluate future on-chip memory solutions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system constraints and application-level impacts in-the-loop [M.8].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PIMCloud: a QoS (Quality of Service)-aware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manager designed for cloud systems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processing-in-memory (PIM) allowing colocation of multiple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latency-critical applications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.9].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Coset Coding (VCC): a workload-independent approach that uses coset encoding with random coset candidates and replaces a large number of coset candidates with small set of random substrings to reduce costly symbol transitions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storing encrypted data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[M.10].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91F7E-5D4F-26FB-6C9F-C49165502FEF}"/>
              </a:ext>
            </a:extLst>
          </p:cNvPr>
          <p:cNvSpPr txBox="1"/>
          <p:nvPr/>
        </p:nvSpPr>
        <p:spPr>
          <a:xfrm>
            <a:off x="444938" y="5890054"/>
            <a:ext cx="37428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[M.6] </a:t>
            </a:r>
            <a:r>
              <a:rPr lang="en-US" sz="900" dirty="0">
                <a:hlinkClick r:id="rId3"/>
              </a:rPr>
              <a:t>https://upcommons.upc.edu/handle/2117/365470</a:t>
            </a:r>
            <a:endParaRPr lang="en-US" sz="900" dirty="0"/>
          </a:p>
          <a:p>
            <a:r>
              <a:rPr lang="en-US" sz="900" dirty="0"/>
              <a:t>[M.7] </a:t>
            </a:r>
            <a:r>
              <a:rPr lang="en-US" sz="900" dirty="0">
                <a:hlinkClick r:id="rId4"/>
              </a:rPr>
              <a:t>https://zenodo.org/record/5772990</a:t>
            </a:r>
            <a:endParaRPr lang="en-US" sz="900" dirty="0"/>
          </a:p>
          <a:p>
            <a:r>
              <a:rPr lang="en-US" sz="900" dirty="0"/>
              <a:t>[M.8] </a:t>
            </a:r>
            <a:r>
              <a:rPr lang="en-US" sz="900" dirty="0">
                <a:hlinkClick r:id="rId5"/>
              </a:rPr>
              <a:t>https://arxiv.org/abs/2109.01188</a:t>
            </a:r>
            <a:endParaRPr lang="en-US" sz="900" dirty="0"/>
          </a:p>
          <a:p>
            <a:r>
              <a:rPr lang="en-US" sz="900" dirty="0"/>
              <a:t>[M.9] </a:t>
            </a:r>
            <a:r>
              <a:rPr lang="en-US" sz="900" dirty="0">
                <a:hlinkClick r:id="rId6"/>
              </a:rPr>
              <a:t>http://people.ece.cornell.edu/martinez/doc/hpca22-pimcloud.pdf</a:t>
            </a:r>
            <a:endParaRPr lang="en-US" sz="900" dirty="0"/>
          </a:p>
          <a:p>
            <a:r>
              <a:rPr lang="en-US" sz="900" dirty="0"/>
              <a:t>[M.10] </a:t>
            </a:r>
            <a:r>
              <a:rPr lang="en-US" sz="900" dirty="0">
                <a:hlinkClick r:id="rId7"/>
              </a:rPr>
              <a:t>https://arxiv.org/abs/2112.01658</a:t>
            </a:r>
            <a:endParaRPr lang="en-US" sz="9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F9CF50A-664F-7867-9331-25F2F8910379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HPCA 2022 – Hardware Session-Memory</a:t>
            </a:r>
            <a:endParaRPr lang="en-US" sz="2400" b="1" baseline="30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2E85-C9B4-4908-A9FB-3B405D0BC85D}"/>
              </a:ext>
            </a:extLst>
          </p:cNvPr>
          <p:cNvGrpSpPr/>
          <p:nvPr/>
        </p:nvGrpSpPr>
        <p:grpSpPr>
          <a:xfrm>
            <a:off x="954617" y="919047"/>
            <a:ext cx="8225481" cy="2376615"/>
            <a:chOff x="1717591" y="1025614"/>
            <a:chExt cx="8225481" cy="237661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AB1AD9-877E-6946-56B3-14AED907041A}"/>
                </a:ext>
              </a:extLst>
            </p:cNvPr>
            <p:cNvSpPr/>
            <p:nvPr/>
          </p:nvSpPr>
          <p:spPr>
            <a:xfrm>
              <a:off x="5725299" y="1371603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FB801D-FB72-94A6-763C-18EA57B6E900}"/>
                </a:ext>
              </a:extLst>
            </p:cNvPr>
            <p:cNvSpPr/>
            <p:nvPr/>
          </p:nvSpPr>
          <p:spPr>
            <a:xfrm>
              <a:off x="5729418" y="2384855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F25889C-AB64-6FC9-B543-5B4268B20C7D}"/>
                </a:ext>
              </a:extLst>
            </p:cNvPr>
            <p:cNvSpPr/>
            <p:nvPr/>
          </p:nvSpPr>
          <p:spPr>
            <a:xfrm>
              <a:off x="1717591" y="1882350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04825D2-DDC4-E0EE-0013-34D1435AFB87}"/>
                </a:ext>
              </a:extLst>
            </p:cNvPr>
            <p:cNvSpPr/>
            <p:nvPr/>
          </p:nvSpPr>
          <p:spPr>
            <a:xfrm>
              <a:off x="3657602" y="1882350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020B512-EF5C-AA24-B37C-9B658EC15474}"/>
                </a:ext>
              </a:extLst>
            </p:cNvPr>
            <p:cNvSpPr/>
            <p:nvPr/>
          </p:nvSpPr>
          <p:spPr>
            <a:xfrm>
              <a:off x="8217246" y="1025614"/>
              <a:ext cx="1680519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E706910-C01C-2542-D052-3CC601252336}"/>
                </a:ext>
              </a:extLst>
            </p:cNvPr>
            <p:cNvSpPr/>
            <p:nvPr/>
          </p:nvSpPr>
          <p:spPr>
            <a:xfrm>
              <a:off x="8237840" y="1837040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B1B04E5-206F-72A9-97E6-B03E43A494CF}"/>
                </a:ext>
              </a:extLst>
            </p:cNvPr>
            <p:cNvSpPr/>
            <p:nvPr/>
          </p:nvSpPr>
          <p:spPr>
            <a:xfrm>
              <a:off x="8262553" y="2710251"/>
              <a:ext cx="1680519" cy="69197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Network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22D456A-6D7C-7215-71FF-D0933D5AFD8F}"/>
                </a:ext>
              </a:extLst>
            </p:cNvPr>
            <p:cNvCxnSpPr>
              <a:stCxn id="33" idx="3"/>
              <a:endCxn id="29" idx="1"/>
            </p:cNvCxnSpPr>
            <p:nvPr/>
          </p:nvCxnSpPr>
          <p:spPr>
            <a:xfrm flipV="1">
              <a:off x="5338121" y="1717592"/>
              <a:ext cx="387178" cy="510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1C0194-3453-AACF-16EF-2B62AC141C0B}"/>
                </a:ext>
              </a:extLst>
            </p:cNvPr>
            <p:cNvCxnSpPr>
              <a:stCxn id="33" idx="3"/>
              <a:endCxn id="31" idx="1"/>
            </p:cNvCxnSpPr>
            <p:nvPr/>
          </p:nvCxnSpPr>
          <p:spPr>
            <a:xfrm>
              <a:off x="5338121" y="2228339"/>
              <a:ext cx="391297" cy="502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2E687D5-D25D-D992-AF44-71B0DAFF4DA7}"/>
                </a:ext>
              </a:extLst>
            </p:cNvPr>
            <p:cNvCxnSpPr>
              <a:stCxn id="29" idx="3"/>
              <a:endCxn id="34" idx="1"/>
            </p:cNvCxnSpPr>
            <p:nvPr/>
          </p:nvCxnSpPr>
          <p:spPr>
            <a:xfrm flipV="1">
              <a:off x="7405818" y="1371603"/>
              <a:ext cx="811428" cy="3459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9D69EF-4ECE-A064-A297-040D843A175B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7405818" y="1717592"/>
              <a:ext cx="832022" cy="4654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76A344-6DBE-E018-9D07-2C8C86F6ED4E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7405818" y="1717592"/>
              <a:ext cx="856735" cy="1338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8CC442-7138-3FDE-03A9-71ACFF203290}"/>
                </a:ext>
              </a:extLst>
            </p:cNvPr>
            <p:cNvCxnSpPr>
              <a:cxnSpLocks/>
              <a:stCxn id="33" idx="1"/>
              <a:endCxn id="32" idx="3"/>
            </p:cNvCxnSpPr>
            <p:nvPr/>
          </p:nvCxnSpPr>
          <p:spPr>
            <a:xfrm flipH="1">
              <a:off x="3398110" y="2228339"/>
              <a:ext cx="25949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0C5B-A99C-D0F2-D96A-473A37C9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513CE9F-454A-B7FC-8B5A-160D653C8DC2}"/>
              </a:ext>
            </a:extLst>
          </p:cNvPr>
          <p:cNvSpPr txBox="1"/>
          <p:nvPr/>
        </p:nvSpPr>
        <p:spPr>
          <a:xfrm>
            <a:off x="477793" y="3875954"/>
            <a:ext cx="7323439" cy="16004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FastTrackNoC: a Network-on-Chip </a:t>
            </a:r>
            <a:r>
              <a:rPr lang="en-US" sz="1400" b="1" dirty="0">
                <a:solidFill>
                  <a:srgbClr val="C00000"/>
                </a:solidFill>
              </a:rPr>
              <a:t>router</a:t>
            </a:r>
            <a:r>
              <a:rPr lang="en-US" sz="1400" dirty="0"/>
              <a:t> architecture that </a:t>
            </a:r>
            <a:r>
              <a:rPr lang="en-US" sz="1400" b="1" dirty="0">
                <a:solidFill>
                  <a:srgbClr val="C00000"/>
                </a:solidFill>
              </a:rPr>
              <a:t>bypasses its switch traversal stage </a:t>
            </a:r>
            <a:r>
              <a:rPr lang="en-US" sz="1400" dirty="0"/>
              <a:t>to reduces latency and </a:t>
            </a:r>
            <a:r>
              <a:rPr lang="en-US" sz="1400" b="1" dirty="0">
                <a:solidFill>
                  <a:srgbClr val="C00000"/>
                </a:solidFill>
              </a:rPr>
              <a:t>adds a fast-track path </a:t>
            </a:r>
            <a:r>
              <a:rPr lang="en-US" sz="1400" dirty="0"/>
              <a:t>between the head of a particular virtual channel buffer at each input port and the link of the opposite output [N.1].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a </a:t>
            </a:r>
            <a:r>
              <a:rPr lang="en-US" sz="1400" b="1" dirty="0">
                <a:solidFill>
                  <a:srgbClr val="C00000"/>
                </a:solidFill>
              </a:rPr>
              <a:t>deadlock recovery </a:t>
            </a:r>
            <a:r>
              <a:rPr lang="en-US" sz="1400" dirty="0"/>
              <a:t>framework that detects a deadlock by discovering the upward packet and recovers the system by transmitting the upward packet to its destination [N.2].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Propose Delegated Replies that </a:t>
            </a:r>
            <a:r>
              <a:rPr lang="en-US" sz="1400" b="1" dirty="0">
                <a:solidFill>
                  <a:srgbClr val="C00000"/>
                </a:solidFill>
              </a:rPr>
              <a:t>lets memory nodes speculatively delegate the responsibility </a:t>
            </a:r>
            <a:r>
              <a:rPr lang="en-US" sz="1400" dirty="0"/>
              <a:t>of replying to last-level cache hits </a:t>
            </a:r>
            <a:r>
              <a:rPr lang="en-US" sz="1400" b="1" dirty="0">
                <a:solidFill>
                  <a:srgbClr val="C00000"/>
                </a:solidFill>
              </a:rPr>
              <a:t>to the private cache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rgbClr val="C00000"/>
                </a:solidFill>
              </a:rPr>
              <a:t>reduces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network clogging </a:t>
            </a:r>
            <a:r>
              <a:rPr lang="en-US" sz="1400" dirty="0"/>
              <a:t> [N.3].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8C21F-47F2-6846-A8ED-C4895F37DE16}"/>
              </a:ext>
            </a:extLst>
          </p:cNvPr>
          <p:cNvSpPr txBox="1"/>
          <p:nvPr/>
        </p:nvSpPr>
        <p:spPr>
          <a:xfrm>
            <a:off x="313132" y="5996714"/>
            <a:ext cx="47778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[N.1] </a:t>
            </a:r>
            <a:r>
              <a:rPr lang="en-US" sz="900" dirty="0">
                <a:hlinkClick r:id="rId3"/>
              </a:rPr>
              <a:t>https://research.chalmers.se/publication/522726/file/522726_Fulltext.pdf</a:t>
            </a:r>
            <a:endParaRPr lang="en-US" sz="900" dirty="0"/>
          </a:p>
          <a:p>
            <a:r>
              <a:rPr lang="en-US" sz="900" dirty="0"/>
              <a:t>[N.2] </a:t>
            </a:r>
            <a:r>
              <a:rPr lang="en-US" sz="900" dirty="0">
                <a:hlinkClick r:id="rId4"/>
              </a:rPr>
              <a:t>http://www.ece.ualberta.ca/~jhan8/publications/47.pdf</a:t>
            </a:r>
            <a:endParaRPr lang="en-US" sz="900" dirty="0"/>
          </a:p>
          <a:p>
            <a:r>
              <a:rPr lang="en-US" sz="900" dirty="0"/>
              <a:t>[N.3] </a:t>
            </a:r>
            <a:r>
              <a:rPr lang="en-US" sz="900" dirty="0">
                <a:hlinkClick r:id="rId5"/>
              </a:rPr>
              <a:t>https://folk.idi.ntnu.no/jahre/papers/delegated-replies-hpca22-postprint.pdf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96C9DD-DABB-BC05-9BED-610E959320BA}"/>
              </a:ext>
            </a:extLst>
          </p:cNvPr>
          <p:cNvSpPr txBox="1"/>
          <p:nvPr/>
        </p:nvSpPr>
        <p:spPr>
          <a:xfrm>
            <a:off x="8765058" y="1000949"/>
            <a:ext cx="3171568" cy="37548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ReTail: a systematic process to </a:t>
            </a:r>
            <a:r>
              <a:rPr lang="en-US" sz="1400" b="1" dirty="0">
                <a:solidFill>
                  <a:srgbClr val="C00000"/>
                </a:solidFill>
              </a:rPr>
              <a:t>select the features</a:t>
            </a:r>
            <a:r>
              <a:rPr lang="en-US" sz="1400" dirty="0"/>
              <a:t> of any given application that best correlate with its request latency, and use these features to </a:t>
            </a:r>
            <a:r>
              <a:rPr lang="en-US" sz="1400" b="1" dirty="0">
                <a:solidFill>
                  <a:srgbClr val="C00000"/>
                </a:solidFill>
              </a:rPr>
              <a:t>predict latency and adjust CPU’s power consumption </a:t>
            </a:r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request-level power management </a:t>
            </a:r>
            <a:r>
              <a:rPr lang="en-US" sz="1400" dirty="0"/>
              <a:t>of latency-critical services with QoS constraints [P.1].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DarkGates: a hybrid architecture that increases the performance of </a:t>
            </a:r>
            <a:r>
              <a:rPr lang="en-US" sz="1400" b="1" dirty="0">
                <a:solidFill>
                  <a:srgbClr val="C00000"/>
                </a:solidFill>
              </a:rPr>
              <a:t>maximum attainable frequency-constrained systems </a:t>
            </a:r>
            <a:r>
              <a:rPr lang="en-US" sz="1400" dirty="0"/>
              <a:t>while fulfilling their power efficiency requirements to </a:t>
            </a:r>
            <a:r>
              <a:rPr lang="en-US" sz="1400" b="1" dirty="0">
                <a:solidFill>
                  <a:srgbClr val="C00000"/>
                </a:solidFill>
              </a:rPr>
              <a:t>reduce the leakage power </a:t>
            </a:r>
            <a:r>
              <a:rPr lang="en-US" sz="1400" dirty="0"/>
              <a:t>of inactive (dark) silicon components [P.2].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5F949-A8B7-CE57-FEFB-B2DBEDD3DCA8}"/>
              </a:ext>
            </a:extLst>
          </p:cNvPr>
          <p:cNvSpPr txBox="1"/>
          <p:nvPr/>
        </p:nvSpPr>
        <p:spPr>
          <a:xfrm>
            <a:off x="8172030" y="6013189"/>
            <a:ext cx="3742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[P.1] </a:t>
            </a:r>
            <a:r>
              <a:rPr lang="en-US" sz="900" dirty="0">
                <a:hlinkClick r:id="rId6"/>
              </a:rPr>
              <a:t>https://www.csl.cornell.edu/~delimitrou/papers/2022.hpca.retail.pdf</a:t>
            </a:r>
            <a:endParaRPr lang="en-US" sz="900" dirty="0"/>
          </a:p>
          <a:p>
            <a:r>
              <a:rPr lang="en-US" sz="900" dirty="0"/>
              <a:t>[P.2] </a:t>
            </a:r>
            <a:r>
              <a:rPr lang="en-US" sz="900" dirty="0">
                <a:hlinkClick r:id="rId7"/>
              </a:rPr>
              <a:t>https://arxiv.org/abs/2112.11587</a:t>
            </a:r>
            <a:endParaRPr lang="en-US" sz="9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BA8BB1C-228A-8724-F4DD-72DACF7CBD8A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HPCA 2022 – Hardware Sessions-Power and Network</a:t>
            </a:r>
            <a:endParaRPr lang="en-US" sz="2400" b="1" baseline="30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A8F966-FEFF-F0A4-B8D9-902684047BCF}"/>
              </a:ext>
            </a:extLst>
          </p:cNvPr>
          <p:cNvGrpSpPr/>
          <p:nvPr/>
        </p:nvGrpSpPr>
        <p:grpSpPr>
          <a:xfrm>
            <a:off x="270876" y="960236"/>
            <a:ext cx="8225481" cy="2376615"/>
            <a:chOff x="1717591" y="1025614"/>
            <a:chExt cx="8225481" cy="237661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AE8097E-60A8-28B0-24D8-9082CA3A8FF9}"/>
                </a:ext>
              </a:extLst>
            </p:cNvPr>
            <p:cNvSpPr/>
            <p:nvPr/>
          </p:nvSpPr>
          <p:spPr>
            <a:xfrm>
              <a:off x="5725299" y="1371603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2C3600-0DCD-3520-4D50-AC3D20C02A2B}"/>
                </a:ext>
              </a:extLst>
            </p:cNvPr>
            <p:cNvSpPr/>
            <p:nvPr/>
          </p:nvSpPr>
          <p:spPr>
            <a:xfrm>
              <a:off x="5729418" y="2384855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9D2C84E-4301-6DB0-23C6-0D48D770640B}"/>
                </a:ext>
              </a:extLst>
            </p:cNvPr>
            <p:cNvSpPr/>
            <p:nvPr/>
          </p:nvSpPr>
          <p:spPr>
            <a:xfrm>
              <a:off x="1717591" y="1882350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5369B17-52A0-136E-C420-EA25E29E5C31}"/>
                </a:ext>
              </a:extLst>
            </p:cNvPr>
            <p:cNvSpPr/>
            <p:nvPr/>
          </p:nvSpPr>
          <p:spPr>
            <a:xfrm>
              <a:off x="3657602" y="1882350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B7744B6-946C-7616-586F-F03DADAF0634}"/>
                </a:ext>
              </a:extLst>
            </p:cNvPr>
            <p:cNvSpPr/>
            <p:nvPr/>
          </p:nvSpPr>
          <p:spPr>
            <a:xfrm>
              <a:off x="8217246" y="1025614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Power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DD4F288-9621-0193-4551-AD615CDBE161}"/>
                </a:ext>
              </a:extLst>
            </p:cNvPr>
            <p:cNvSpPr/>
            <p:nvPr/>
          </p:nvSpPr>
          <p:spPr>
            <a:xfrm>
              <a:off x="8237840" y="1837040"/>
              <a:ext cx="1680519" cy="691978"/>
            </a:xfrm>
            <a:prstGeom prst="round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Memory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9D24553-6EDB-F69F-C29B-E5A9BABBF041}"/>
                </a:ext>
              </a:extLst>
            </p:cNvPr>
            <p:cNvSpPr/>
            <p:nvPr/>
          </p:nvSpPr>
          <p:spPr>
            <a:xfrm>
              <a:off x="8262553" y="2710251"/>
              <a:ext cx="1680519" cy="6919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Network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082E93-112E-E7D0-4802-F7B9A4156082}"/>
                </a:ext>
              </a:extLst>
            </p:cNvPr>
            <p:cNvCxnSpPr>
              <a:stCxn id="34" idx="3"/>
              <a:endCxn id="31" idx="1"/>
            </p:cNvCxnSpPr>
            <p:nvPr/>
          </p:nvCxnSpPr>
          <p:spPr>
            <a:xfrm flipV="1">
              <a:off x="5338121" y="1717592"/>
              <a:ext cx="387178" cy="510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F5E6767-6417-9E96-59DC-40ECCCC82ACD}"/>
                </a:ext>
              </a:extLst>
            </p:cNvPr>
            <p:cNvCxnSpPr>
              <a:stCxn id="34" idx="3"/>
              <a:endCxn id="32" idx="1"/>
            </p:cNvCxnSpPr>
            <p:nvPr/>
          </p:nvCxnSpPr>
          <p:spPr>
            <a:xfrm>
              <a:off x="5338121" y="2228339"/>
              <a:ext cx="391297" cy="502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9F2145-A71D-0DC0-124B-DE9AA570DC0B}"/>
                </a:ext>
              </a:extLst>
            </p:cNvPr>
            <p:cNvCxnSpPr>
              <a:stCxn id="31" idx="3"/>
              <a:endCxn id="35" idx="1"/>
            </p:cNvCxnSpPr>
            <p:nvPr/>
          </p:nvCxnSpPr>
          <p:spPr>
            <a:xfrm flipV="1">
              <a:off x="7405818" y="1371603"/>
              <a:ext cx="811428" cy="3459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C70FC40-F016-CDA3-2E65-F2F633B2D61F}"/>
                </a:ext>
              </a:extLst>
            </p:cNvPr>
            <p:cNvCxnSpPr>
              <a:cxnSpLocks/>
              <a:stCxn id="31" idx="3"/>
              <a:endCxn id="36" idx="1"/>
            </p:cNvCxnSpPr>
            <p:nvPr/>
          </p:nvCxnSpPr>
          <p:spPr>
            <a:xfrm>
              <a:off x="7405818" y="1717592"/>
              <a:ext cx="832022" cy="4654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3EAEF7E-7D52-644A-8135-1633D61A99B0}"/>
                </a:ext>
              </a:extLst>
            </p:cNvPr>
            <p:cNvCxnSpPr>
              <a:cxnSpLocks/>
              <a:stCxn id="31" idx="3"/>
              <a:endCxn id="37" idx="1"/>
            </p:cNvCxnSpPr>
            <p:nvPr/>
          </p:nvCxnSpPr>
          <p:spPr>
            <a:xfrm>
              <a:off x="7405818" y="1717592"/>
              <a:ext cx="856735" cy="1338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837819-A54B-FA1B-B34C-F64B650EA20E}"/>
                </a:ext>
              </a:extLst>
            </p:cNvPr>
            <p:cNvCxnSpPr>
              <a:cxnSpLocks/>
              <a:stCxn id="34" idx="1"/>
              <a:endCxn id="33" idx="3"/>
            </p:cNvCxnSpPr>
            <p:nvPr/>
          </p:nvCxnSpPr>
          <p:spPr>
            <a:xfrm flipH="1">
              <a:off x="3398110" y="2228339"/>
              <a:ext cx="25949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54CCCC1-4A08-993E-BDFC-F391C26A0520}"/>
              </a:ext>
            </a:extLst>
          </p:cNvPr>
          <p:cNvSpPr/>
          <p:nvPr/>
        </p:nvSpPr>
        <p:spPr>
          <a:xfrm rot="5400000">
            <a:off x="6726193" y="3488724"/>
            <a:ext cx="716691" cy="1812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A07F2F-EC02-940F-DAC2-6456B1D6794C}"/>
              </a:ext>
            </a:extLst>
          </p:cNvPr>
          <p:cNvSpPr/>
          <p:nvPr/>
        </p:nvSpPr>
        <p:spPr>
          <a:xfrm>
            <a:off x="8402599" y="1227438"/>
            <a:ext cx="502504" cy="1894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3B06205F-F019-9CE9-3068-C3DD6508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97BB60B-AE24-51FC-153F-F413C83B64A7}"/>
              </a:ext>
            </a:extLst>
          </p:cNvPr>
          <p:cNvSpPr txBox="1"/>
          <p:nvPr/>
        </p:nvSpPr>
        <p:spPr>
          <a:xfrm>
            <a:off x="741406" y="3554680"/>
            <a:ext cx="10429101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Hercules: an optimized framework for </a:t>
            </a:r>
            <a:r>
              <a:rPr lang="en-US" sz="1400" b="1" dirty="0">
                <a:solidFill>
                  <a:srgbClr val="C00000"/>
                </a:solidFill>
              </a:rPr>
              <a:t>personalized recommendation inference serving </a:t>
            </a:r>
            <a:r>
              <a:rPr lang="en-US" sz="1400" dirty="0"/>
              <a:t>that targets diverse industry-representative models and </a:t>
            </a:r>
            <a:r>
              <a:rPr lang="en-US" sz="1400" b="1" dirty="0">
                <a:solidFill>
                  <a:srgbClr val="C00000"/>
                </a:solidFill>
              </a:rPr>
              <a:t>cloud-scale heterogeneous systems </a:t>
            </a:r>
            <a:r>
              <a:rPr lang="en-US" sz="1400" dirty="0"/>
              <a:t>[AA.1].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RAR: Reliability-Aware </a:t>
            </a:r>
            <a:r>
              <a:rPr lang="en-US" sz="1400" b="1" dirty="0">
                <a:solidFill>
                  <a:srgbClr val="C00000"/>
                </a:solidFill>
              </a:rPr>
              <a:t>Runahead</a:t>
            </a:r>
            <a:r>
              <a:rPr lang="en-US" sz="1400" dirty="0"/>
              <a:t> (a technique that allows a microprocessor to pre-process instructions during cache miss cycles instead of stalling), </a:t>
            </a:r>
            <a:r>
              <a:rPr lang="en-US" sz="1400" b="1" dirty="0">
                <a:solidFill>
                  <a:srgbClr val="C00000"/>
                </a:solidFill>
              </a:rPr>
              <a:t>renders</a:t>
            </a:r>
            <a:r>
              <a:rPr lang="en-US" sz="1400" dirty="0"/>
              <a:t> microarchitecture state non-vulnerable </a:t>
            </a:r>
            <a:r>
              <a:rPr lang="en-US" sz="1400" b="1" dirty="0">
                <a:solidFill>
                  <a:srgbClr val="C00000"/>
                </a:solidFill>
              </a:rPr>
              <a:t>during runahead execution and initiates runahead execution early</a:t>
            </a:r>
            <a:r>
              <a:rPr lang="en-US" sz="1400" dirty="0"/>
              <a:t> to improve soft-error reliability [AA.2].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AVA: an Adaptable Vector Architecture that is </a:t>
            </a:r>
            <a:r>
              <a:rPr lang="en-US" sz="1400" b="1" dirty="0">
                <a:solidFill>
                  <a:srgbClr val="C00000"/>
                </a:solidFill>
              </a:rPr>
              <a:t>designed for short vectors</a:t>
            </a:r>
            <a:r>
              <a:rPr lang="en-US" sz="1400" dirty="0"/>
              <a:t> but provides high efﬁciency for </a:t>
            </a:r>
            <a:r>
              <a:rPr lang="en-US" sz="1400" b="1" dirty="0">
                <a:solidFill>
                  <a:srgbClr val="C00000"/>
                </a:solidFill>
              </a:rPr>
              <a:t>applications featuring long vectors </a:t>
            </a:r>
            <a:r>
              <a:rPr lang="en-US" sz="1400" dirty="0"/>
              <a:t>with high Data Level Parallelism to prevent wasting resources and underutilizing </a:t>
            </a:r>
            <a:r>
              <a:rPr lang="en-US" sz="1400" b="1" dirty="0">
                <a:solidFill>
                  <a:srgbClr val="C00000"/>
                </a:solidFill>
              </a:rPr>
              <a:t>Vector Register File</a:t>
            </a:r>
            <a:r>
              <a:rPr lang="en-US" sz="1400" dirty="0"/>
              <a:t> (VRF) [AA.3].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DR-</a:t>
            </a:r>
            <a:r>
              <a:rPr lang="en-US" sz="1400" dirty="0" err="1"/>
              <a:t>STRaNGe</a:t>
            </a:r>
            <a:r>
              <a:rPr lang="en-US" sz="1400" dirty="0"/>
              <a:t>: an end-to-end system design for DRAM-based True </a:t>
            </a:r>
            <a:r>
              <a:rPr lang="en-US" sz="1400" b="1" dirty="0">
                <a:solidFill>
                  <a:srgbClr val="C00000"/>
                </a:solidFill>
              </a:rPr>
              <a:t>Random Number Generators </a:t>
            </a:r>
            <a:r>
              <a:rPr lang="en-US" sz="1400" dirty="0"/>
              <a:t>(TRNGs) [AA.4]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73AD2F-55FD-CD24-D317-78893539FD8E}"/>
              </a:ext>
            </a:extLst>
          </p:cNvPr>
          <p:cNvSpPr txBox="1"/>
          <p:nvPr/>
        </p:nvSpPr>
        <p:spPr>
          <a:xfrm>
            <a:off x="707575" y="5661279"/>
            <a:ext cx="3626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dirty="0"/>
              <a:t>[AA.1] </a:t>
            </a:r>
            <a:r>
              <a:rPr lang="en-US" sz="900" dirty="0">
                <a:hlinkClick r:id="rId3"/>
              </a:rPr>
              <a:t>https://arxiv.org/abs/2203.07424</a:t>
            </a:r>
            <a:endParaRPr lang="en-US" sz="900" dirty="0"/>
          </a:p>
          <a:p>
            <a:pPr>
              <a:defRPr/>
            </a:pPr>
            <a:r>
              <a:rPr lang="en-US" sz="900" dirty="0"/>
              <a:t>[AA.2] </a:t>
            </a:r>
            <a:r>
              <a:rPr lang="en-US" sz="900" dirty="0">
                <a:hlinkClick r:id="rId4"/>
              </a:rPr>
              <a:t>https://ajnaithani.github.io/docs/hpca22.pdf</a:t>
            </a:r>
            <a:endParaRPr lang="en-US" sz="900" dirty="0"/>
          </a:p>
          <a:p>
            <a:pPr>
              <a:defRPr/>
            </a:pPr>
            <a:r>
              <a:rPr lang="en-US" sz="900" dirty="0"/>
              <a:t>[AA.3] </a:t>
            </a:r>
            <a:r>
              <a:rPr lang="en-US" sz="900" dirty="0">
                <a:hlinkClick r:id="rId5"/>
              </a:rPr>
              <a:t>https://arxiv.org/abs/2111.05301</a:t>
            </a:r>
            <a:endParaRPr lang="en-US" sz="900" dirty="0"/>
          </a:p>
          <a:p>
            <a:pPr>
              <a:defRPr/>
            </a:pPr>
            <a:r>
              <a:rPr lang="en-US" sz="900" dirty="0"/>
              <a:t>[AA.4] </a:t>
            </a:r>
            <a:r>
              <a:rPr lang="en-US" sz="900" dirty="0">
                <a:hlinkClick r:id="rId6"/>
              </a:rPr>
              <a:t>https://arxiv.org/abs/2201.01385</a:t>
            </a:r>
            <a:endParaRPr lang="en-US" sz="9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8F3C52C-3E8D-3898-930E-DC09E723ABBF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1216200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HPCA 2022 – Application Session</a:t>
            </a:r>
            <a:endParaRPr lang="en-US" sz="2400" b="1" baseline="30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69D2D5-5112-F46B-A851-AD33600F2039}"/>
              </a:ext>
            </a:extLst>
          </p:cNvPr>
          <p:cNvGrpSpPr/>
          <p:nvPr/>
        </p:nvGrpSpPr>
        <p:grpSpPr>
          <a:xfrm>
            <a:off x="1382984" y="1162065"/>
            <a:ext cx="7006280" cy="2113003"/>
            <a:chOff x="959711" y="1202728"/>
            <a:chExt cx="7006280" cy="211300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83B5302-C088-962A-FCCC-1D4F708AE306}"/>
                </a:ext>
              </a:extLst>
            </p:cNvPr>
            <p:cNvSpPr/>
            <p:nvPr/>
          </p:nvSpPr>
          <p:spPr>
            <a:xfrm>
              <a:off x="6285472" y="1202728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Hardware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787A8FA-D18E-4771-D2FE-A373696BE218}"/>
                </a:ext>
              </a:extLst>
            </p:cNvPr>
            <p:cNvSpPr/>
            <p:nvPr/>
          </p:nvSpPr>
          <p:spPr>
            <a:xfrm>
              <a:off x="6281353" y="2623753"/>
              <a:ext cx="1680519" cy="6919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Specific Applications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7FD3E21-6821-C486-8BFB-4255992EABAD}"/>
                </a:ext>
              </a:extLst>
            </p:cNvPr>
            <p:cNvSpPr/>
            <p:nvPr/>
          </p:nvSpPr>
          <p:spPr>
            <a:xfrm>
              <a:off x="959711" y="1223322"/>
              <a:ext cx="1680519" cy="69197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Accelerator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8AB47F9-D9A9-9C8F-AEFE-5343E0B715E4}"/>
                </a:ext>
              </a:extLst>
            </p:cNvPr>
            <p:cNvSpPr/>
            <p:nvPr/>
          </p:nvSpPr>
          <p:spPr>
            <a:xfrm>
              <a:off x="3657602" y="1202728"/>
              <a:ext cx="1680519" cy="6919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HPCA 2022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F5F802-AE25-DA52-DFB5-BF479D0C3DCD}"/>
                </a:ext>
              </a:extLst>
            </p:cNvPr>
            <p:cNvCxnSpPr>
              <a:stCxn id="36" idx="3"/>
              <a:endCxn id="33" idx="1"/>
            </p:cNvCxnSpPr>
            <p:nvPr/>
          </p:nvCxnSpPr>
          <p:spPr>
            <a:xfrm>
              <a:off x="5338121" y="1548717"/>
              <a:ext cx="9473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699C60E-16D7-1DA7-CBEB-5254BF677BBE}"/>
                </a:ext>
              </a:extLst>
            </p:cNvPr>
            <p:cNvCxnSpPr>
              <a:stCxn id="36" idx="3"/>
              <a:endCxn id="34" idx="1"/>
            </p:cNvCxnSpPr>
            <p:nvPr/>
          </p:nvCxnSpPr>
          <p:spPr>
            <a:xfrm>
              <a:off x="5338121" y="1548717"/>
              <a:ext cx="943232" cy="14210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423A483-5D72-351F-AB76-D788987B97AF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2640230" y="1548717"/>
              <a:ext cx="1017372" cy="2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FF053333-C8BA-FA79-2583-4702022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41664</TotalTime>
  <Words>2107</Words>
  <Application>Microsoft Office PowerPoint</Application>
  <PresentationFormat>Widescreen</PresentationFormat>
  <Paragraphs>150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HPCA 2022-Sessions1</vt:lpstr>
      <vt:lpstr>HPCA 2022 – Accelerator Session</vt:lpstr>
      <vt:lpstr>HPCA 2022 – Accelerator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874</cp:revision>
  <dcterms:created xsi:type="dcterms:W3CDTF">2021-03-22T17:08:32Z</dcterms:created>
  <dcterms:modified xsi:type="dcterms:W3CDTF">2022-05-14T00:32:38Z</dcterms:modified>
</cp:coreProperties>
</file>