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7" r:id="rId2"/>
    <p:sldId id="293" r:id="rId3"/>
    <p:sldId id="289" r:id="rId4"/>
    <p:sldId id="294" r:id="rId5"/>
    <p:sldId id="290" r:id="rId6"/>
    <p:sldId id="295" r:id="rId7"/>
    <p:sldId id="291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6437" autoAdjust="0"/>
  </p:normalViewPr>
  <p:slideViewPr>
    <p:cSldViewPr snapToGrid="0">
      <p:cViewPr varScale="1">
        <p:scale>
          <a:sx n="116" d="100"/>
          <a:sy n="116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24CAF0-E895-4FBE-B0A1-64D8BC5E206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E9B42A-9BC7-4DC5-AC39-2EE16051DFF3}">
      <dgm:prSet phldrT="[Text]" custT="1"/>
      <dgm:spPr/>
      <dgm:t>
        <a:bodyPr/>
        <a:lstStyle/>
        <a:p>
          <a:r>
            <a:rPr lang="en-US" sz="1400" dirty="0"/>
            <a:t>Near-Data Processing (NDP)</a:t>
          </a:r>
        </a:p>
      </dgm:t>
    </dgm:pt>
    <dgm:pt modelId="{538168CF-8B29-434F-962C-866B6000BE5A}" type="parTrans" cxnId="{931CF45B-2C8C-4465-8918-3B53B8AB0AAF}">
      <dgm:prSet/>
      <dgm:spPr/>
      <dgm:t>
        <a:bodyPr/>
        <a:lstStyle/>
        <a:p>
          <a:endParaRPr lang="en-US" sz="1400"/>
        </a:p>
      </dgm:t>
    </dgm:pt>
    <dgm:pt modelId="{F1FD08A8-38EE-4A1D-A129-015F829042E6}" type="sibTrans" cxnId="{931CF45B-2C8C-4465-8918-3B53B8AB0AAF}">
      <dgm:prSet/>
      <dgm:spPr/>
      <dgm:t>
        <a:bodyPr/>
        <a:lstStyle/>
        <a:p>
          <a:endParaRPr lang="en-US" sz="1400"/>
        </a:p>
      </dgm:t>
    </dgm:pt>
    <dgm:pt modelId="{B1B03E50-934A-489E-9329-1EE5A515C434}">
      <dgm:prSet phldrT="[Text]" custT="1"/>
      <dgm:spPr/>
      <dgm:t>
        <a:bodyPr/>
        <a:lstStyle/>
        <a:p>
          <a:r>
            <a:rPr lang="en-US" sz="1400" dirty="0"/>
            <a:t>Near Memory</a:t>
          </a:r>
        </a:p>
      </dgm:t>
    </dgm:pt>
    <dgm:pt modelId="{F4FC256E-997A-410B-A819-4384FAE27828}" type="parTrans" cxnId="{01A3710D-FCE1-400B-913E-F136099EF9EB}">
      <dgm:prSet custT="1"/>
      <dgm:spPr/>
      <dgm:t>
        <a:bodyPr/>
        <a:lstStyle/>
        <a:p>
          <a:endParaRPr lang="en-US" sz="1400"/>
        </a:p>
      </dgm:t>
    </dgm:pt>
    <dgm:pt modelId="{FBA65E16-8D9B-4E7B-9642-CAC52797D08D}" type="sibTrans" cxnId="{01A3710D-FCE1-400B-913E-F136099EF9EB}">
      <dgm:prSet/>
      <dgm:spPr/>
      <dgm:t>
        <a:bodyPr/>
        <a:lstStyle/>
        <a:p>
          <a:endParaRPr lang="en-US" sz="1400"/>
        </a:p>
      </dgm:t>
    </dgm:pt>
    <dgm:pt modelId="{C715708D-5876-4115-BD20-336F8A79F06D}">
      <dgm:prSet phldrT="[Text]" custT="1"/>
      <dgm:spPr/>
      <dgm:t>
        <a:bodyPr/>
        <a:lstStyle/>
        <a:p>
          <a:r>
            <a:rPr lang="en-US" sz="1400" dirty="0"/>
            <a:t>Near Cache</a:t>
          </a:r>
        </a:p>
      </dgm:t>
    </dgm:pt>
    <dgm:pt modelId="{0A666992-D2C9-44D0-A137-AEF4FFE8CC5E}" type="parTrans" cxnId="{72F7079D-82ED-4FF5-960D-1F15E9568484}">
      <dgm:prSet custT="1"/>
      <dgm:spPr/>
      <dgm:t>
        <a:bodyPr/>
        <a:lstStyle/>
        <a:p>
          <a:endParaRPr lang="en-US" sz="1400"/>
        </a:p>
      </dgm:t>
    </dgm:pt>
    <dgm:pt modelId="{68E0AAE5-06DD-4B33-B81E-A446B9ADA75B}" type="sibTrans" cxnId="{72F7079D-82ED-4FF5-960D-1F15E9568484}">
      <dgm:prSet/>
      <dgm:spPr/>
      <dgm:t>
        <a:bodyPr/>
        <a:lstStyle/>
        <a:p>
          <a:endParaRPr lang="en-US" sz="1400"/>
        </a:p>
      </dgm:t>
    </dgm:pt>
    <dgm:pt modelId="{A67CEE25-AFA4-459A-8983-74B3FF16DFBC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400" b="1" dirty="0"/>
            <a:t>Near Stream (this paper)</a:t>
          </a:r>
        </a:p>
      </dgm:t>
    </dgm:pt>
    <dgm:pt modelId="{369F5F70-5F93-4FF8-BD11-6775F9F85195}" type="parTrans" cxnId="{73403FD8-12E5-4885-BFC6-C53205685EDA}">
      <dgm:prSet custT="1"/>
      <dgm:spPr/>
      <dgm:t>
        <a:bodyPr/>
        <a:lstStyle/>
        <a:p>
          <a:endParaRPr lang="en-US" sz="1400"/>
        </a:p>
      </dgm:t>
    </dgm:pt>
    <dgm:pt modelId="{A3437CC8-8439-49CF-AEB0-1A3C1EF0E2EC}" type="sibTrans" cxnId="{73403FD8-12E5-4885-BFC6-C53205685EDA}">
      <dgm:prSet/>
      <dgm:spPr/>
      <dgm:t>
        <a:bodyPr/>
        <a:lstStyle/>
        <a:p>
          <a:endParaRPr lang="en-US" sz="1400"/>
        </a:p>
      </dgm:t>
    </dgm:pt>
    <dgm:pt modelId="{976CFD97-ABFA-4EB7-823D-B682E189A7A5}" type="pres">
      <dgm:prSet presAssocID="{F424CAF0-E895-4FBE-B0A1-64D8BC5E206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156B050-D54D-4332-B270-2C593FA20663}" type="pres">
      <dgm:prSet presAssocID="{E1E9B42A-9BC7-4DC5-AC39-2EE16051DFF3}" presName="root1" presStyleCnt="0"/>
      <dgm:spPr/>
    </dgm:pt>
    <dgm:pt modelId="{4F44D036-2703-4CB5-8086-AFA1CE7A73B1}" type="pres">
      <dgm:prSet presAssocID="{E1E9B42A-9BC7-4DC5-AC39-2EE16051DFF3}" presName="LevelOneTextNode" presStyleLbl="node0" presStyleIdx="0" presStyleCnt="1">
        <dgm:presLayoutVars>
          <dgm:chPref val="3"/>
        </dgm:presLayoutVars>
      </dgm:prSet>
      <dgm:spPr/>
    </dgm:pt>
    <dgm:pt modelId="{9BDB49BD-86F2-4ECF-A43A-D65771F18DAA}" type="pres">
      <dgm:prSet presAssocID="{E1E9B42A-9BC7-4DC5-AC39-2EE16051DFF3}" presName="level2hierChild" presStyleCnt="0"/>
      <dgm:spPr/>
    </dgm:pt>
    <dgm:pt modelId="{EBD8DF30-2E9F-4EB4-B3FC-325496B5DDB5}" type="pres">
      <dgm:prSet presAssocID="{F4FC256E-997A-410B-A819-4384FAE27828}" presName="conn2-1" presStyleLbl="parChTrans1D2" presStyleIdx="0" presStyleCnt="2"/>
      <dgm:spPr/>
    </dgm:pt>
    <dgm:pt modelId="{CF795DA2-FDBC-4F4A-9EE6-4239D4220FDF}" type="pres">
      <dgm:prSet presAssocID="{F4FC256E-997A-410B-A819-4384FAE27828}" presName="connTx" presStyleLbl="parChTrans1D2" presStyleIdx="0" presStyleCnt="2"/>
      <dgm:spPr/>
    </dgm:pt>
    <dgm:pt modelId="{5CF380C8-8EA9-4934-AE1E-B0C67366D2AF}" type="pres">
      <dgm:prSet presAssocID="{B1B03E50-934A-489E-9329-1EE5A515C434}" presName="root2" presStyleCnt="0"/>
      <dgm:spPr/>
    </dgm:pt>
    <dgm:pt modelId="{D2030375-1D33-418D-82EA-FA6F185874CC}" type="pres">
      <dgm:prSet presAssocID="{B1B03E50-934A-489E-9329-1EE5A515C434}" presName="LevelTwoTextNode" presStyleLbl="node2" presStyleIdx="0" presStyleCnt="2" custLinFactNeighborX="-20994">
        <dgm:presLayoutVars>
          <dgm:chPref val="3"/>
        </dgm:presLayoutVars>
      </dgm:prSet>
      <dgm:spPr/>
    </dgm:pt>
    <dgm:pt modelId="{D4EAFB26-0250-4AB2-BFCD-2CB7A12B4DCC}" type="pres">
      <dgm:prSet presAssocID="{B1B03E50-934A-489E-9329-1EE5A515C434}" presName="level3hierChild" presStyleCnt="0"/>
      <dgm:spPr/>
    </dgm:pt>
    <dgm:pt modelId="{097D9370-A06D-4AB0-A493-9D3539ABA3E7}" type="pres">
      <dgm:prSet presAssocID="{0A666992-D2C9-44D0-A137-AEF4FFE8CC5E}" presName="conn2-1" presStyleLbl="parChTrans1D2" presStyleIdx="1" presStyleCnt="2"/>
      <dgm:spPr/>
    </dgm:pt>
    <dgm:pt modelId="{F1FCDA29-437C-4527-A721-1595D94023E4}" type="pres">
      <dgm:prSet presAssocID="{0A666992-D2C9-44D0-A137-AEF4FFE8CC5E}" presName="connTx" presStyleLbl="parChTrans1D2" presStyleIdx="1" presStyleCnt="2"/>
      <dgm:spPr/>
    </dgm:pt>
    <dgm:pt modelId="{AFE0723A-3268-48A6-BF83-BBBD1B566860}" type="pres">
      <dgm:prSet presAssocID="{C715708D-5876-4115-BD20-336F8A79F06D}" presName="root2" presStyleCnt="0"/>
      <dgm:spPr/>
    </dgm:pt>
    <dgm:pt modelId="{C9B91667-9A74-4F20-9DB1-663F28CAED67}" type="pres">
      <dgm:prSet presAssocID="{C715708D-5876-4115-BD20-336F8A79F06D}" presName="LevelTwoTextNode" presStyleLbl="node2" presStyleIdx="1" presStyleCnt="2" custLinFactNeighborX="-21649">
        <dgm:presLayoutVars>
          <dgm:chPref val="3"/>
        </dgm:presLayoutVars>
      </dgm:prSet>
      <dgm:spPr/>
    </dgm:pt>
    <dgm:pt modelId="{24EC1676-3E20-44D2-B6F4-A17379CB578E}" type="pres">
      <dgm:prSet presAssocID="{C715708D-5876-4115-BD20-336F8A79F06D}" presName="level3hierChild" presStyleCnt="0"/>
      <dgm:spPr/>
    </dgm:pt>
    <dgm:pt modelId="{2E5559F5-0BAE-4B5D-8E14-8294074DB4B9}" type="pres">
      <dgm:prSet presAssocID="{369F5F70-5F93-4FF8-BD11-6775F9F85195}" presName="conn2-1" presStyleLbl="parChTrans1D3" presStyleIdx="0" presStyleCnt="1"/>
      <dgm:spPr/>
    </dgm:pt>
    <dgm:pt modelId="{0E9F9C8D-0914-4A92-A33E-C2A07F835F4D}" type="pres">
      <dgm:prSet presAssocID="{369F5F70-5F93-4FF8-BD11-6775F9F85195}" presName="connTx" presStyleLbl="parChTrans1D3" presStyleIdx="0" presStyleCnt="1"/>
      <dgm:spPr/>
    </dgm:pt>
    <dgm:pt modelId="{0BA39833-A867-4A53-AC55-28618DF8BA25}" type="pres">
      <dgm:prSet presAssocID="{A67CEE25-AFA4-459A-8983-74B3FF16DFBC}" presName="root2" presStyleCnt="0"/>
      <dgm:spPr/>
    </dgm:pt>
    <dgm:pt modelId="{4171D254-6033-4305-ACF5-009370634185}" type="pres">
      <dgm:prSet presAssocID="{A67CEE25-AFA4-459A-8983-74B3FF16DFBC}" presName="LevelTwoTextNode" presStyleLbl="node3" presStyleIdx="0" presStyleCnt="1" custLinFactNeighborX="-45631">
        <dgm:presLayoutVars>
          <dgm:chPref val="3"/>
        </dgm:presLayoutVars>
      </dgm:prSet>
      <dgm:spPr/>
    </dgm:pt>
    <dgm:pt modelId="{9C085520-A50D-4193-AAB9-AA6DFCF116CD}" type="pres">
      <dgm:prSet presAssocID="{A67CEE25-AFA4-459A-8983-74B3FF16DFBC}" presName="level3hierChild" presStyleCnt="0"/>
      <dgm:spPr/>
    </dgm:pt>
  </dgm:ptLst>
  <dgm:cxnLst>
    <dgm:cxn modelId="{01A3710D-FCE1-400B-913E-F136099EF9EB}" srcId="{E1E9B42A-9BC7-4DC5-AC39-2EE16051DFF3}" destId="{B1B03E50-934A-489E-9329-1EE5A515C434}" srcOrd="0" destOrd="0" parTransId="{F4FC256E-997A-410B-A819-4384FAE27828}" sibTransId="{FBA65E16-8D9B-4E7B-9642-CAC52797D08D}"/>
    <dgm:cxn modelId="{D81B423A-2E2A-4C2F-A414-04545E0D3DC3}" type="presOf" srcId="{A67CEE25-AFA4-459A-8983-74B3FF16DFBC}" destId="{4171D254-6033-4305-ACF5-009370634185}" srcOrd="0" destOrd="0" presId="urn:microsoft.com/office/officeart/2005/8/layout/hierarchy2"/>
    <dgm:cxn modelId="{7A94125B-C7BB-4A02-A25C-579C29537EA2}" type="presOf" srcId="{F424CAF0-E895-4FBE-B0A1-64D8BC5E2061}" destId="{976CFD97-ABFA-4EB7-823D-B682E189A7A5}" srcOrd="0" destOrd="0" presId="urn:microsoft.com/office/officeart/2005/8/layout/hierarchy2"/>
    <dgm:cxn modelId="{931CF45B-2C8C-4465-8918-3B53B8AB0AAF}" srcId="{F424CAF0-E895-4FBE-B0A1-64D8BC5E2061}" destId="{E1E9B42A-9BC7-4DC5-AC39-2EE16051DFF3}" srcOrd="0" destOrd="0" parTransId="{538168CF-8B29-434F-962C-866B6000BE5A}" sibTransId="{F1FD08A8-38EE-4A1D-A129-015F829042E6}"/>
    <dgm:cxn modelId="{A21D5E5C-6ECA-434A-B8B5-B88D8C9C82CA}" type="presOf" srcId="{0A666992-D2C9-44D0-A137-AEF4FFE8CC5E}" destId="{F1FCDA29-437C-4527-A721-1595D94023E4}" srcOrd="1" destOrd="0" presId="urn:microsoft.com/office/officeart/2005/8/layout/hierarchy2"/>
    <dgm:cxn modelId="{C2710455-BE2F-47AD-B0BF-2F056041A490}" type="presOf" srcId="{0A666992-D2C9-44D0-A137-AEF4FFE8CC5E}" destId="{097D9370-A06D-4AB0-A493-9D3539ABA3E7}" srcOrd="0" destOrd="0" presId="urn:microsoft.com/office/officeart/2005/8/layout/hierarchy2"/>
    <dgm:cxn modelId="{6592628F-B0CB-4CDB-A41F-C955452A7E94}" type="presOf" srcId="{B1B03E50-934A-489E-9329-1EE5A515C434}" destId="{D2030375-1D33-418D-82EA-FA6F185874CC}" srcOrd="0" destOrd="0" presId="urn:microsoft.com/office/officeart/2005/8/layout/hierarchy2"/>
    <dgm:cxn modelId="{72F7079D-82ED-4FF5-960D-1F15E9568484}" srcId="{E1E9B42A-9BC7-4DC5-AC39-2EE16051DFF3}" destId="{C715708D-5876-4115-BD20-336F8A79F06D}" srcOrd="1" destOrd="0" parTransId="{0A666992-D2C9-44D0-A137-AEF4FFE8CC5E}" sibTransId="{68E0AAE5-06DD-4B33-B81E-A446B9ADA75B}"/>
    <dgm:cxn modelId="{5E0E62C6-DD18-45BF-BB5A-3111CCA8799E}" type="presOf" srcId="{369F5F70-5F93-4FF8-BD11-6775F9F85195}" destId="{2E5559F5-0BAE-4B5D-8E14-8294074DB4B9}" srcOrd="0" destOrd="0" presId="urn:microsoft.com/office/officeart/2005/8/layout/hierarchy2"/>
    <dgm:cxn modelId="{734A86C6-71EA-44F6-AC66-F8F77C965FA2}" type="presOf" srcId="{F4FC256E-997A-410B-A819-4384FAE27828}" destId="{EBD8DF30-2E9F-4EB4-B3FC-325496B5DDB5}" srcOrd="0" destOrd="0" presId="urn:microsoft.com/office/officeart/2005/8/layout/hierarchy2"/>
    <dgm:cxn modelId="{73403FD8-12E5-4885-BFC6-C53205685EDA}" srcId="{C715708D-5876-4115-BD20-336F8A79F06D}" destId="{A67CEE25-AFA4-459A-8983-74B3FF16DFBC}" srcOrd="0" destOrd="0" parTransId="{369F5F70-5F93-4FF8-BD11-6775F9F85195}" sibTransId="{A3437CC8-8439-49CF-AEB0-1A3C1EF0E2EC}"/>
    <dgm:cxn modelId="{01CA41EF-B5D3-4F1A-AC88-57D54599EEE0}" type="presOf" srcId="{F4FC256E-997A-410B-A819-4384FAE27828}" destId="{CF795DA2-FDBC-4F4A-9EE6-4239D4220FDF}" srcOrd="1" destOrd="0" presId="urn:microsoft.com/office/officeart/2005/8/layout/hierarchy2"/>
    <dgm:cxn modelId="{61C243F3-92A2-44D3-AACD-489924A8D755}" type="presOf" srcId="{C715708D-5876-4115-BD20-336F8A79F06D}" destId="{C9B91667-9A74-4F20-9DB1-663F28CAED67}" srcOrd="0" destOrd="0" presId="urn:microsoft.com/office/officeart/2005/8/layout/hierarchy2"/>
    <dgm:cxn modelId="{EABE07F5-6502-4623-9C18-400A03566D19}" type="presOf" srcId="{E1E9B42A-9BC7-4DC5-AC39-2EE16051DFF3}" destId="{4F44D036-2703-4CB5-8086-AFA1CE7A73B1}" srcOrd="0" destOrd="0" presId="urn:microsoft.com/office/officeart/2005/8/layout/hierarchy2"/>
    <dgm:cxn modelId="{129B57FE-B4EB-44EF-8EB8-082E6EA61BF7}" type="presOf" srcId="{369F5F70-5F93-4FF8-BD11-6775F9F85195}" destId="{0E9F9C8D-0914-4A92-A33E-C2A07F835F4D}" srcOrd="1" destOrd="0" presId="urn:microsoft.com/office/officeart/2005/8/layout/hierarchy2"/>
    <dgm:cxn modelId="{73315B2F-2208-4F9A-9373-57664AF5C9D7}" type="presParOf" srcId="{976CFD97-ABFA-4EB7-823D-B682E189A7A5}" destId="{4156B050-D54D-4332-B270-2C593FA20663}" srcOrd="0" destOrd="0" presId="urn:microsoft.com/office/officeart/2005/8/layout/hierarchy2"/>
    <dgm:cxn modelId="{25BDFA46-E410-4A7A-8F59-32F5ADF46E22}" type="presParOf" srcId="{4156B050-D54D-4332-B270-2C593FA20663}" destId="{4F44D036-2703-4CB5-8086-AFA1CE7A73B1}" srcOrd="0" destOrd="0" presId="urn:microsoft.com/office/officeart/2005/8/layout/hierarchy2"/>
    <dgm:cxn modelId="{513A31FF-B0FF-4C28-987E-94A7E7AA1E8A}" type="presParOf" srcId="{4156B050-D54D-4332-B270-2C593FA20663}" destId="{9BDB49BD-86F2-4ECF-A43A-D65771F18DAA}" srcOrd="1" destOrd="0" presId="urn:microsoft.com/office/officeart/2005/8/layout/hierarchy2"/>
    <dgm:cxn modelId="{9F18FDF7-B7C6-4071-83D4-F201B4FBF036}" type="presParOf" srcId="{9BDB49BD-86F2-4ECF-A43A-D65771F18DAA}" destId="{EBD8DF30-2E9F-4EB4-B3FC-325496B5DDB5}" srcOrd="0" destOrd="0" presId="urn:microsoft.com/office/officeart/2005/8/layout/hierarchy2"/>
    <dgm:cxn modelId="{DEA947A9-8E1F-49BC-9BF7-40B9AE7E0561}" type="presParOf" srcId="{EBD8DF30-2E9F-4EB4-B3FC-325496B5DDB5}" destId="{CF795DA2-FDBC-4F4A-9EE6-4239D4220FDF}" srcOrd="0" destOrd="0" presId="urn:microsoft.com/office/officeart/2005/8/layout/hierarchy2"/>
    <dgm:cxn modelId="{BC42DD25-91A7-4E93-9AF8-87A7E450E51A}" type="presParOf" srcId="{9BDB49BD-86F2-4ECF-A43A-D65771F18DAA}" destId="{5CF380C8-8EA9-4934-AE1E-B0C67366D2AF}" srcOrd="1" destOrd="0" presId="urn:microsoft.com/office/officeart/2005/8/layout/hierarchy2"/>
    <dgm:cxn modelId="{06C675CF-6EEB-45A8-829F-EFBF6501FB9A}" type="presParOf" srcId="{5CF380C8-8EA9-4934-AE1E-B0C67366D2AF}" destId="{D2030375-1D33-418D-82EA-FA6F185874CC}" srcOrd="0" destOrd="0" presId="urn:microsoft.com/office/officeart/2005/8/layout/hierarchy2"/>
    <dgm:cxn modelId="{CDD2D50B-39E9-4A52-B6D8-009A31F8ECB2}" type="presParOf" srcId="{5CF380C8-8EA9-4934-AE1E-B0C67366D2AF}" destId="{D4EAFB26-0250-4AB2-BFCD-2CB7A12B4DCC}" srcOrd="1" destOrd="0" presId="urn:microsoft.com/office/officeart/2005/8/layout/hierarchy2"/>
    <dgm:cxn modelId="{1C6CC377-BA99-47F5-88CA-C702B4D28107}" type="presParOf" srcId="{9BDB49BD-86F2-4ECF-A43A-D65771F18DAA}" destId="{097D9370-A06D-4AB0-A493-9D3539ABA3E7}" srcOrd="2" destOrd="0" presId="urn:microsoft.com/office/officeart/2005/8/layout/hierarchy2"/>
    <dgm:cxn modelId="{4B3A6520-9CD8-4FEB-8825-7CC725462240}" type="presParOf" srcId="{097D9370-A06D-4AB0-A493-9D3539ABA3E7}" destId="{F1FCDA29-437C-4527-A721-1595D94023E4}" srcOrd="0" destOrd="0" presId="urn:microsoft.com/office/officeart/2005/8/layout/hierarchy2"/>
    <dgm:cxn modelId="{A4B228CA-454F-47E2-8BF1-E9BE314E74BB}" type="presParOf" srcId="{9BDB49BD-86F2-4ECF-A43A-D65771F18DAA}" destId="{AFE0723A-3268-48A6-BF83-BBBD1B566860}" srcOrd="3" destOrd="0" presId="urn:microsoft.com/office/officeart/2005/8/layout/hierarchy2"/>
    <dgm:cxn modelId="{B311DB3E-8DB3-454F-B88C-BDDE166F3DD1}" type="presParOf" srcId="{AFE0723A-3268-48A6-BF83-BBBD1B566860}" destId="{C9B91667-9A74-4F20-9DB1-663F28CAED67}" srcOrd="0" destOrd="0" presId="urn:microsoft.com/office/officeart/2005/8/layout/hierarchy2"/>
    <dgm:cxn modelId="{9D1789AB-E47A-43A5-8A48-BFA77952DA89}" type="presParOf" srcId="{AFE0723A-3268-48A6-BF83-BBBD1B566860}" destId="{24EC1676-3E20-44D2-B6F4-A17379CB578E}" srcOrd="1" destOrd="0" presId="urn:microsoft.com/office/officeart/2005/8/layout/hierarchy2"/>
    <dgm:cxn modelId="{916B67CA-F35A-464D-8CC5-0301B45EB461}" type="presParOf" srcId="{24EC1676-3E20-44D2-B6F4-A17379CB578E}" destId="{2E5559F5-0BAE-4B5D-8E14-8294074DB4B9}" srcOrd="0" destOrd="0" presId="urn:microsoft.com/office/officeart/2005/8/layout/hierarchy2"/>
    <dgm:cxn modelId="{10707943-9B1E-4B44-BDF8-95489B6C7C85}" type="presParOf" srcId="{2E5559F5-0BAE-4B5D-8E14-8294074DB4B9}" destId="{0E9F9C8D-0914-4A92-A33E-C2A07F835F4D}" srcOrd="0" destOrd="0" presId="urn:microsoft.com/office/officeart/2005/8/layout/hierarchy2"/>
    <dgm:cxn modelId="{B971AF40-D1CE-45AF-BA59-5A0F804AF3EA}" type="presParOf" srcId="{24EC1676-3E20-44D2-B6F4-A17379CB578E}" destId="{0BA39833-A867-4A53-AC55-28618DF8BA25}" srcOrd="1" destOrd="0" presId="urn:microsoft.com/office/officeart/2005/8/layout/hierarchy2"/>
    <dgm:cxn modelId="{ACC43116-9447-469A-B2FF-CE1A49FDA630}" type="presParOf" srcId="{0BA39833-A867-4A53-AC55-28618DF8BA25}" destId="{4171D254-6033-4305-ACF5-009370634185}" srcOrd="0" destOrd="0" presId="urn:microsoft.com/office/officeart/2005/8/layout/hierarchy2"/>
    <dgm:cxn modelId="{A77D40CD-054A-44C6-8E65-FDE42BD4E991}" type="presParOf" srcId="{0BA39833-A867-4A53-AC55-28618DF8BA25}" destId="{9C085520-A50D-4193-AAB9-AA6DFCF116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4D036-2703-4CB5-8086-AFA1CE7A73B1}">
      <dsp:nvSpPr>
        <dsp:cNvPr id="0" name=""/>
        <dsp:cNvSpPr/>
      </dsp:nvSpPr>
      <dsp:spPr>
        <a:xfrm>
          <a:off x="3994" y="1536191"/>
          <a:ext cx="1170430" cy="585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Near-Data Processing (NDP)</a:t>
          </a:r>
        </a:p>
      </dsp:txBody>
      <dsp:txXfrm>
        <a:off x="21134" y="1553331"/>
        <a:ext cx="1136150" cy="550935"/>
      </dsp:txXfrm>
    </dsp:sp>
    <dsp:sp modelId="{EBD8DF30-2E9F-4EB4-B3FC-325496B5DDB5}">
      <dsp:nvSpPr>
        <dsp:cNvPr id="0" name=""/>
        <dsp:cNvSpPr/>
      </dsp:nvSpPr>
      <dsp:spPr>
        <a:xfrm rot="18208069">
          <a:off x="1083960" y="1646150"/>
          <a:ext cx="403381" cy="28799"/>
        </a:xfrm>
        <a:custGeom>
          <a:avLst/>
          <a:gdLst/>
          <a:ahLst/>
          <a:cxnLst/>
          <a:rect l="0" t="0" r="0" b="0"/>
          <a:pathLst>
            <a:path>
              <a:moveTo>
                <a:pt x="0" y="14399"/>
              </a:moveTo>
              <a:lnTo>
                <a:pt x="403381" y="143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275566" y="1650465"/>
        <a:ext cx="20169" cy="20169"/>
      </dsp:txXfrm>
    </dsp:sp>
    <dsp:sp modelId="{D2030375-1D33-418D-82EA-FA6F185874CC}">
      <dsp:nvSpPr>
        <dsp:cNvPr id="0" name=""/>
        <dsp:cNvSpPr/>
      </dsp:nvSpPr>
      <dsp:spPr>
        <a:xfrm>
          <a:off x="1396877" y="1199693"/>
          <a:ext cx="1170430" cy="585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Near Memory</a:t>
          </a:r>
        </a:p>
      </dsp:txBody>
      <dsp:txXfrm>
        <a:off x="1414017" y="1216833"/>
        <a:ext cx="1136150" cy="550935"/>
      </dsp:txXfrm>
    </dsp:sp>
    <dsp:sp modelId="{097D9370-A06D-4AB0-A493-9D3539ABA3E7}">
      <dsp:nvSpPr>
        <dsp:cNvPr id="0" name=""/>
        <dsp:cNvSpPr/>
      </dsp:nvSpPr>
      <dsp:spPr>
        <a:xfrm rot="3447005">
          <a:off x="1082215" y="1982648"/>
          <a:ext cx="399204" cy="28799"/>
        </a:xfrm>
        <a:custGeom>
          <a:avLst/>
          <a:gdLst/>
          <a:ahLst/>
          <a:cxnLst/>
          <a:rect l="0" t="0" r="0" b="0"/>
          <a:pathLst>
            <a:path>
              <a:moveTo>
                <a:pt x="0" y="14399"/>
              </a:moveTo>
              <a:lnTo>
                <a:pt x="399204" y="143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271837" y="1987068"/>
        <a:ext cx="19960" cy="19960"/>
      </dsp:txXfrm>
    </dsp:sp>
    <dsp:sp modelId="{C9B91667-9A74-4F20-9DB1-663F28CAED67}">
      <dsp:nvSpPr>
        <dsp:cNvPr id="0" name=""/>
        <dsp:cNvSpPr/>
      </dsp:nvSpPr>
      <dsp:spPr>
        <a:xfrm>
          <a:off x="1389210" y="1872690"/>
          <a:ext cx="1170430" cy="585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Near Cache</a:t>
          </a:r>
        </a:p>
      </dsp:txBody>
      <dsp:txXfrm>
        <a:off x="1406350" y="1889830"/>
        <a:ext cx="1136150" cy="550935"/>
      </dsp:txXfrm>
    </dsp:sp>
    <dsp:sp modelId="{2E5559F5-0BAE-4B5D-8E14-8294074DB4B9}">
      <dsp:nvSpPr>
        <dsp:cNvPr id="0" name=""/>
        <dsp:cNvSpPr/>
      </dsp:nvSpPr>
      <dsp:spPr>
        <a:xfrm>
          <a:off x="2559641" y="2150898"/>
          <a:ext cx="187479" cy="28799"/>
        </a:xfrm>
        <a:custGeom>
          <a:avLst/>
          <a:gdLst/>
          <a:ahLst/>
          <a:cxnLst/>
          <a:rect l="0" t="0" r="0" b="0"/>
          <a:pathLst>
            <a:path>
              <a:moveTo>
                <a:pt x="0" y="14399"/>
              </a:moveTo>
              <a:lnTo>
                <a:pt x="187479" y="143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648694" y="2160611"/>
        <a:ext cx="9373" cy="9373"/>
      </dsp:txXfrm>
    </dsp:sp>
    <dsp:sp modelId="{4171D254-6033-4305-ACF5-009370634185}">
      <dsp:nvSpPr>
        <dsp:cNvPr id="0" name=""/>
        <dsp:cNvSpPr/>
      </dsp:nvSpPr>
      <dsp:spPr>
        <a:xfrm>
          <a:off x="2747120" y="1872690"/>
          <a:ext cx="1170430" cy="58521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Near Stream (this paper)</a:t>
          </a:r>
        </a:p>
      </dsp:txBody>
      <dsp:txXfrm>
        <a:off x="2764260" y="1889830"/>
        <a:ext cx="1136150" cy="550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7E53E-DCC9-4EEA-BE84-24AA42B8DF53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3839E-ECD2-4C2B-B6B3-039F1A78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40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13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3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72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23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7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70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3839E-ECD2-4C2B-B6B3-039F1A782C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05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81C6-491D-42AF-BEA9-F9B330D17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58EFA-79C2-477C-A94F-AED1C8CFF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172F-D083-4C99-9AC8-FC3854B5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91C9-A229-4453-AA4A-7B9C4354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118CE-8DFE-44D3-9A1E-0C350A6F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F929-6039-4938-A12D-EBE01810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0D092-84AE-4B7A-8491-1D30E478B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BE112-F406-4473-9899-0A227AA2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B874-F03B-4A4A-80BD-1A1809D4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26BEA-5B59-48B2-A2EA-46EA2337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1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E8C4F-61EA-4D64-BA71-271141F07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183B2-4597-43C5-ADFE-63AA5C440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4E4F-E87F-4AAC-BDE4-1AB1A95F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AB5F2-73B1-4933-873B-2F28E65B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E2F26-AC93-4EA5-B66E-EDD2550A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4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47D1-D15F-4890-BC67-A7C49652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7E6F-3A21-4BAA-B8DA-E4094935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51F7-9B27-4D00-865C-AF95C5C7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80D4-D0C0-41FA-8C7F-36075415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2742-5D26-48A7-90F7-49C6574E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1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C232-D533-4BDD-BACF-F902E7FE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804F-6A5A-42E6-8FAC-0D9854D5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41D7C-2408-476C-99AC-96C0FA16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83A7-E754-49FB-8528-C04D51AD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4E191-E3D1-4727-9CC6-E42300D7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43C8-7FAD-410F-9085-09BFEA59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9CD8D-C9D6-44F7-A044-41D94A575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C0D9-F76D-49D7-BE7D-4A11BA4A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A35A7-437B-47B7-B2D1-F3F763BD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709E6-679C-40DF-A6EB-5E3BF3E2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AB72A-6BFB-4D9C-94DF-BCE141FF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99FC-8A18-4472-8E23-4E72259A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2FCC-A784-49C0-A5AC-48BAD7E8E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D19A6-DA4C-4173-A476-219BA2C05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E6B41-AD5C-448F-81B0-E3B616A29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0077B-3019-46B1-BF96-C84D1FE8F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08C49-27A8-4718-ABE2-4D6B5494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017C4-7537-444F-8827-56FF32E2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84F20-7AFD-4E14-8B01-1504E845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8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A72B-0B8C-4C53-8820-09B44869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C2048-7FCF-4BB6-86F1-0A41B965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511BF-FF27-43E0-81C2-F7238D25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342EA-6F2E-49EE-BEEF-FB5C9528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2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F379A-8E5A-4B14-9803-1EA65C27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FA51B-5501-4091-B227-A49BE46E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C4B43-9A7A-4036-AA79-F8F10429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7429-8B5F-4097-BB24-0D5CA709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2B2D-D145-4C9E-B0FD-7868E376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E48FA-C3B3-4F00-A0C3-0988C3DE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8A4A1-5BDC-4F76-991D-B36EB82A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970D-2D77-4F63-85E9-C2D64F16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A77C8-B065-4BDF-A27D-70F46094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6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45CF-CF1C-4D2D-B07C-FFDD6BB9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49916-D3F4-472A-9BDE-8C4670B40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12290-83A4-4553-B49C-7A44E9543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605EA-197F-4B5E-9B13-286C9986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E0DA-34BF-445A-A003-CCE061496EE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110AC-B4F6-4099-BE57-797F762C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7C265-97DA-4CD7-9B6B-B8944A45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0647B-00B4-4939-9FAD-A926F286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26945-4BA1-4F11-9C6C-027CEE5DD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BC7EF-6275-4A65-915A-C81366C24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E0DA-34BF-445A-A003-CCE061496EE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027D-4B97-41CF-816E-A677DA921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41F4-F6FE-4C0A-A9BA-69C0658D4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1C1B-A13D-49AF-A30A-2E29DF20F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6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7.0798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7.0798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arxiv.org/abs/2112.00267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eanzw.github.io/pub/hpca2022-near-stream-computing.pdf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seanzw.github.io/pub/hpca2022-near-stream-computing.pdf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hyperlink" Target="https://seanzw.github.io/pub/hpca2022-near-stream-computing.pdf" TargetMode="Externa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u-kan.cn/2022/03/16/Only-Buffer-When-You-Need-To-Reducing-On-chip-GPU-Traffic-with-Reconfigurable-Local-Atomic-Buffer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AE909EDA-E7D3-F6F2-8BA9-457E08E0A05A}"/>
              </a:ext>
            </a:extLst>
          </p:cNvPr>
          <p:cNvSpPr txBox="1"/>
          <p:nvPr/>
        </p:nvSpPr>
        <p:spPr>
          <a:xfrm>
            <a:off x="7137168" y="943140"/>
            <a:ext cx="4799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2.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BUT, DISADVANTAGES </a:t>
            </a:r>
            <a:r>
              <a:rPr lang="en-US" b="1" dirty="0">
                <a:solidFill>
                  <a:srgbClr val="C00000"/>
                </a:solidFill>
              </a:rPr>
              <a:t>of state-of-the-art DBB sparsity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503" y="0"/>
            <a:ext cx="11463252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HPCA 2022: S2TA: Exploiting Structured Sparsity for Energy-Efﬁcient Mobile CNN Acceleration</a:t>
            </a:r>
            <a:endParaRPr lang="en-US" sz="2400" b="1" baseline="30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CBACF-2393-DE13-7CA8-0C41E862F208}"/>
              </a:ext>
            </a:extLst>
          </p:cNvPr>
          <p:cNvSpPr txBox="1"/>
          <p:nvPr/>
        </p:nvSpPr>
        <p:spPr>
          <a:xfrm>
            <a:off x="279284" y="6525057"/>
            <a:ext cx="22727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[A.8]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https://arxiv.org/abs/2107.07983</a:t>
            </a:r>
            <a:endParaRPr lang="en-US" sz="9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15335F-2A07-F51B-B078-E0731C6484B4}"/>
              </a:ext>
            </a:extLst>
          </p:cNvPr>
          <p:cNvSpPr/>
          <p:nvPr/>
        </p:nvSpPr>
        <p:spPr>
          <a:xfrm>
            <a:off x="192405" y="700526"/>
            <a:ext cx="3215813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I. Background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E1E34B-A818-2BD1-4592-444161E5CFB8}"/>
              </a:ext>
            </a:extLst>
          </p:cNvPr>
          <p:cNvSpPr txBox="1"/>
          <p:nvPr/>
        </p:nvSpPr>
        <p:spPr>
          <a:xfrm>
            <a:off x="117013" y="3847659"/>
            <a:ext cx="36652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Random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/>
              <a:t>sparsity patterns leads to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b="1" dirty="0">
                <a:solidFill>
                  <a:srgbClr val="C00000"/>
                </a:solidFill>
              </a:rPr>
              <a:t>variable</a:t>
            </a:r>
            <a:r>
              <a:rPr lang="en-US" sz="1400" dirty="0">
                <a:solidFill>
                  <a:srgbClr val="C00000"/>
                </a:solidFill>
              </a:rPr>
              <a:t>, </a:t>
            </a:r>
            <a:r>
              <a:rPr lang="en-US" sz="1400" b="1" dirty="0">
                <a:solidFill>
                  <a:srgbClr val="C00000"/>
                </a:solidFill>
              </a:rPr>
              <a:t>unbalanced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/>
              <a:t>processing element (PE) utilization at run time, which introduces high energy and area overheads.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D1794B-ECC3-CF6C-CC5A-8E455D32E2F5}"/>
              </a:ext>
            </a:extLst>
          </p:cNvPr>
          <p:cNvSpPr/>
          <p:nvPr/>
        </p:nvSpPr>
        <p:spPr>
          <a:xfrm>
            <a:off x="3849218" y="701583"/>
            <a:ext cx="3083596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II. Challenges and Solutions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69B31C-CC9C-4731-9876-660EF3D51890}"/>
              </a:ext>
            </a:extLst>
          </p:cNvPr>
          <p:cNvSpPr txBox="1"/>
          <p:nvPr/>
        </p:nvSpPr>
        <p:spPr>
          <a:xfrm>
            <a:off x="10145799" y="1357055"/>
            <a:ext cx="984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Baseline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2C2D91-1862-5715-3C12-7F0F7864C010}"/>
              </a:ext>
            </a:extLst>
          </p:cNvPr>
          <p:cNvSpPr txBox="1"/>
          <p:nvPr/>
        </p:nvSpPr>
        <p:spPr>
          <a:xfrm>
            <a:off x="157943" y="4879570"/>
            <a:ext cx="3541222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“… we describe S2TA, a systolic array-based CNN accelerator that exploits joint weight and activation DBB sparsity and new dimensions of data reuse unavailable on the traditional systolic array. 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7F5B53-61E4-45FA-7B23-32F81D4F40E4}"/>
              </a:ext>
            </a:extLst>
          </p:cNvPr>
          <p:cNvSpPr txBox="1"/>
          <p:nvPr/>
        </p:nvSpPr>
        <p:spPr>
          <a:xfrm>
            <a:off x="118457" y="1099652"/>
            <a:ext cx="3156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Mobile CNN Acceleration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5C86A7-D3CC-2B9B-D015-30FD6877DB64}"/>
              </a:ext>
            </a:extLst>
          </p:cNvPr>
          <p:cNvSpPr/>
          <p:nvPr/>
        </p:nvSpPr>
        <p:spPr>
          <a:xfrm>
            <a:off x="2252750" y="2560320"/>
            <a:ext cx="1737360" cy="232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4230BB-F68C-B4E6-F08F-996E921A4FBF}"/>
              </a:ext>
            </a:extLst>
          </p:cNvPr>
          <p:cNvSpPr txBox="1"/>
          <p:nvPr/>
        </p:nvSpPr>
        <p:spPr>
          <a:xfrm>
            <a:off x="3776058" y="4297920"/>
            <a:ext cx="327313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DBB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activation/weight tensor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into blocks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sets the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upper bound sparsity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elements in each block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DBB sparsity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constrains the maximum NNZs in a block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such that the maximum workload is known at design time.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Benefits: 1) reduce load imbalance and remove the distributed accumulator problem encountered with unstructured sparsity. 2) a simple hardware design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E715A5-A15F-A390-1C33-2C82E8796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917" y="1634167"/>
            <a:ext cx="3901273" cy="201512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BDFF0D45-830E-C2BC-5D1F-4931DE1D5F2F}"/>
              </a:ext>
            </a:extLst>
          </p:cNvPr>
          <p:cNvGrpSpPr/>
          <p:nvPr/>
        </p:nvGrpSpPr>
        <p:grpSpPr>
          <a:xfrm>
            <a:off x="471657" y="1546168"/>
            <a:ext cx="1689652" cy="2310939"/>
            <a:chOff x="330341" y="1729048"/>
            <a:chExt cx="1689652" cy="231093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D0CCF90-5100-9009-1D83-A10E2F6B2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341" y="1774112"/>
              <a:ext cx="1689652" cy="2260480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D0DA866-055C-8E96-D232-EED651C8489F}"/>
                </a:ext>
              </a:extLst>
            </p:cNvPr>
            <p:cNvSpPr/>
            <p:nvPr/>
          </p:nvSpPr>
          <p:spPr>
            <a:xfrm>
              <a:off x="374074" y="1729048"/>
              <a:ext cx="515389" cy="24938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60092D2A-BD1F-23AC-630A-A9F2A3FE7FDC}"/>
                </a:ext>
              </a:extLst>
            </p:cNvPr>
            <p:cNvSpPr/>
            <p:nvPr/>
          </p:nvSpPr>
          <p:spPr>
            <a:xfrm>
              <a:off x="435033" y="3751811"/>
              <a:ext cx="1568336" cy="288176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0696018-3816-41A9-DD3C-686DEE15A201}"/>
              </a:ext>
            </a:extLst>
          </p:cNvPr>
          <p:cNvSpPr txBox="1"/>
          <p:nvPr/>
        </p:nvSpPr>
        <p:spPr>
          <a:xfrm>
            <a:off x="2470959" y="3198615"/>
            <a:ext cx="18017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number of non-zero (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NNZ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)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70B8757-AEFE-2788-3A8E-9E6F37BC99AE}"/>
              </a:ext>
            </a:extLst>
          </p:cNvPr>
          <p:cNvGrpSpPr/>
          <p:nvPr/>
        </p:nvGrpSpPr>
        <p:grpSpPr>
          <a:xfrm>
            <a:off x="4114800" y="1650592"/>
            <a:ext cx="1969514" cy="2683113"/>
            <a:chOff x="3832168" y="1301457"/>
            <a:chExt cx="1969514" cy="2683113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3086D1F-FED1-154F-008E-BC0A63F4F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32168" y="1301457"/>
              <a:ext cx="1969514" cy="2661504"/>
            </a:xfrm>
            <a:prstGeom prst="rect">
              <a:avLst/>
            </a:prstGeom>
          </p:spPr>
        </p:pic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E81BD4AE-83E2-07AD-B621-01D60D655C86}"/>
                </a:ext>
              </a:extLst>
            </p:cNvPr>
            <p:cNvSpPr/>
            <p:nvPr/>
          </p:nvSpPr>
          <p:spPr>
            <a:xfrm>
              <a:off x="3923607" y="3696394"/>
              <a:ext cx="1781696" cy="288176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E5072FD-08C9-C723-CDF7-0FADC4DBE78A}"/>
                </a:ext>
              </a:extLst>
            </p:cNvPr>
            <p:cNvSpPr/>
            <p:nvPr/>
          </p:nvSpPr>
          <p:spPr>
            <a:xfrm>
              <a:off x="4092634" y="1332808"/>
              <a:ext cx="515389" cy="249381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2552AB0-4971-9A67-0A55-C17176DC90AA}"/>
              </a:ext>
            </a:extLst>
          </p:cNvPr>
          <p:cNvSpPr txBox="1"/>
          <p:nvPr/>
        </p:nvSpPr>
        <p:spPr>
          <a:xfrm>
            <a:off x="3875809" y="1065060"/>
            <a:ext cx="2948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1. Convert to Density Bound Block (DBB) sparsity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7FBC18-74CF-D9A5-9824-EB492157DB07}"/>
              </a:ext>
            </a:extLst>
          </p:cNvPr>
          <p:cNvCxnSpPr>
            <a:stCxn id="45" idx="1"/>
            <a:endCxn id="42" idx="3"/>
          </p:cNvCxnSpPr>
          <p:nvPr/>
        </p:nvCxnSpPr>
        <p:spPr>
          <a:xfrm flipH="1">
            <a:off x="2144685" y="3521781"/>
            <a:ext cx="326274" cy="19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49D152B-2E1A-386A-16D7-8A861849C313}"/>
              </a:ext>
            </a:extLst>
          </p:cNvPr>
          <p:cNvCxnSpPr/>
          <p:nvPr/>
        </p:nvCxnSpPr>
        <p:spPr>
          <a:xfrm>
            <a:off x="3773978" y="3657600"/>
            <a:ext cx="423949" cy="39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0122968-E23E-31B2-CFDC-D3BBDC7CB83E}"/>
              </a:ext>
            </a:extLst>
          </p:cNvPr>
          <p:cNvSpPr/>
          <p:nvPr/>
        </p:nvSpPr>
        <p:spPr>
          <a:xfrm>
            <a:off x="157942" y="648393"/>
            <a:ext cx="3549534" cy="41397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8E835B-AD2F-9A9A-8452-D78B3C6DCF63}"/>
              </a:ext>
            </a:extLst>
          </p:cNvPr>
          <p:cNvSpPr txBox="1"/>
          <p:nvPr/>
        </p:nvSpPr>
        <p:spPr>
          <a:xfrm>
            <a:off x="6996546" y="3663581"/>
            <a:ext cx="4998720" cy="138499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ZVCG (baseline): </a:t>
            </a:r>
            <a:r>
              <a:rPr lang="en-US" sz="1400" dirty="0"/>
              <a:t>1) detects zero operands (weights and activations) and clock-gates the operand and/or result registers to reduce power dissipation; 2) does not increase throughput, nor reduce the SRAM bandwidth (as the zeros are still stored and read in sequence); 3) reduces the hardware utilization and does not improve area efﬁciency (TOPS/mm2), which is critical for mobile.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C8D6426-C1FF-6CF3-031A-359BB92C8231}"/>
              </a:ext>
            </a:extLst>
          </p:cNvPr>
          <p:cNvSpPr/>
          <p:nvPr/>
        </p:nvSpPr>
        <p:spPr>
          <a:xfrm rot="19786613">
            <a:off x="6544887" y="2147454"/>
            <a:ext cx="648393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3473EF-9E34-7CA0-E8F5-6FD4A3B154F1}"/>
              </a:ext>
            </a:extLst>
          </p:cNvPr>
          <p:cNvSpPr/>
          <p:nvPr/>
        </p:nvSpPr>
        <p:spPr>
          <a:xfrm>
            <a:off x="3801688" y="648393"/>
            <a:ext cx="8243454" cy="61098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D64C5E-C940-1E94-3D5A-CC9C087DA338}"/>
              </a:ext>
            </a:extLst>
          </p:cNvPr>
          <p:cNvSpPr txBox="1"/>
          <p:nvPr/>
        </p:nvSpPr>
        <p:spPr>
          <a:xfrm>
            <a:off x="6384174" y="2718057"/>
            <a:ext cx="1197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W: weights</a:t>
            </a:r>
          </a:p>
          <a:p>
            <a:r>
              <a:rPr lang="en-US" sz="1400" b="1" dirty="0"/>
              <a:t>A: activations</a:t>
            </a:r>
          </a:p>
        </p:txBody>
      </p:sp>
      <p:graphicFrame>
        <p:nvGraphicFramePr>
          <p:cNvPr id="61" name="Table 61">
            <a:extLst>
              <a:ext uri="{FF2B5EF4-FFF2-40B4-BE49-F238E27FC236}">
                <a16:creationId xmlns:a16="http://schemas.microsoft.com/office/drawing/2014/main" id="{312D9B3B-CC9E-5265-C254-3F7A233EB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660936"/>
              </p:ext>
            </p:extLst>
          </p:nvPr>
        </p:nvGraphicFramePr>
        <p:xfrm>
          <a:off x="7169284" y="5126296"/>
          <a:ext cx="479033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117">
                  <a:extLst>
                    <a:ext uri="{9D8B030D-6E8A-4147-A177-3AD203B41FA5}">
                      <a16:colId xmlns:a16="http://schemas.microsoft.com/office/drawing/2014/main" val="3821494313"/>
                    </a:ext>
                  </a:extLst>
                </a:gridCol>
                <a:gridCol w="3005216">
                  <a:extLst>
                    <a:ext uri="{9D8B030D-6E8A-4147-A177-3AD203B41FA5}">
                      <a16:colId xmlns:a16="http://schemas.microsoft.com/office/drawing/2014/main" val="3883905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A100 GPU (W-DBB sparsity) from Nvidia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Proposed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57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support only ﬁxed 2/4 weight sparsity with up to 2× speedup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1) exploit </a:t>
                      </a:r>
                      <a:r>
                        <a:rPr lang="en-US" sz="1400" b="1" dirty="0"/>
                        <a:t>both weight and variable activation DBB sparsity </a:t>
                      </a:r>
                      <a:r>
                        <a:rPr lang="en-US" sz="1400" dirty="0"/>
                        <a:t>for up to 8× speedup; 2) suited to </a:t>
                      </a:r>
                      <a:r>
                        <a:rPr lang="en-US" sz="1400" b="1" dirty="0"/>
                        <a:t>low-power </a:t>
                      </a:r>
                      <a:r>
                        <a:rPr lang="en-US" sz="1400" dirty="0"/>
                        <a:t>mobile/embedded systems.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32577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24BAA73D-13B6-26C2-578C-CDA1ACCDF467}"/>
              </a:ext>
            </a:extLst>
          </p:cNvPr>
          <p:cNvSpPr txBox="1"/>
          <p:nvPr/>
        </p:nvSpPr>
        <p:spPr>
          <a:xfrm>
            <a:off x="11359341" y="102123"/>
            <a:ext cx="743990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baseline="30000" dirty="0">
                <a:solidFill>
                  <a:schemeClr val="bg1"/>
                </a:solidFill>
              </a:rPr>
              <a:t>[A.8]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F64D7D-D122-326E-5661-519122515DB8}"/>
              </a:ext>
            </a:extLst>
          </p:cNvPr>
          <p:cNvSpPr/>
          <p:nvPr/>
        </p:nvSpPr>
        <p:spPr>
          <a:xfrm>
            <a:off x="9651076" y="1413164"/>
            <a:ext cx="1928553" cy="222781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F377E3-40FD-C2A3-A6DD-136E9B02EDA5}"/>
              </a:ext>
            </a:extLst>
          </p:cNvPr>
          <p:cNvCxnSpPr>
            <a:cxnSpLocks/>
            <a:endCxn id="45" idx="2"/>
          </p:cNvCxnSpPr>
          <p:nvPr/>
        </p:nvCxnSpPr>
        <p:spPr>
          <a:xfrm flipH="1" flipV="1">
            <a:off x="3371851" y="3844946"/>
            <a:ext cx="672927" cy="146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45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503" y="0"/>
            <a:ext cx="11388438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HPCA 2022: S2TA: Exploiting Structured Sparsity for Energy-Efﬁcient Mobile CNN Acceleration</a:t>
            </a:r>
            <a:endParaRPr lang="en-US" sz="2400" b="1" baseline="30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CBACF-2393-DE13-7CA8-0C41E862F208}"/>
              </a:ext>
            </a:extLst>
          </p:cNvPr>
          <p:cNvSpPr txBox="1"/>
          <p:nvPr/>
        </p:nvSpPr>
        <p:spPr>
          <a:xfrm>
            <a:off x="182006" y="4200147"/>
            <a:ext cx="22727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[A.8]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https://arxiv.org/abs/2107.07983</a:t>
            </a:r>
            <a:endParaRPr lang="en-US" sz="9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D1794B-ECC3-CF6C-CC5A-8E455D32E2F5}"/>
              </a:ext>
            </a:extLst>
          </p:cNvPr>
          <p:cNvSpPr/>
          <p:nvPr/>
        </p:nvSpPr>
        <p:spPr>
          <a:xfrm>
            <a:off x="316309" y="801336"/>
            <a:ext cx="1704511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III. Solutions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A40A27-045B-1205-3C8F-E6442B6F44B3}"/>
              </a:ext>
            </a:extLst>
          </p:cNvPr>
          <p:cNvGrpSpPr/>
          <p:nvPr/>
        </p:nvGrpSpPr>
        <p:grpSpPr>
          <a:xfrm>
            <a:off x="1242598" y="1627944"/>
            <a:ext cx="9564331" cy="2707355"/>
            <a:chOff x="793711" y="1203994"/>
            <a:chExt cx="9564331" cy="270735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41463DE-D6AB-9050-4A47-6795A23CE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711" y="1203994"/>
              <a:ext cx="9564331" cy="2245787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269B31C-CC9C-4731-9876-660EF3D51890}"/>
                </a:ext>
              </a:extLst>
            </p:cNvPr>
            <p:cNvSpPr txBox="1"/>
            <p:nvPr/>
          </p:nvSpPr>
          <p:spPr>
            <a:xfrm>
              <a:off x="3046728" y="3410297"/>
              <a:ext cx="109300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chemeClr val="accent5">
                      <a:lumMod val="75000"/>
                    </a:schemeClr>
                  </a:solidFill>
                </a:rPr>
                <a:t>Baseline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0DD7C8-D044-A8A3-D146-B09934C55404}"/>
                </a:ext>
              </a:extLst>
            </p:cNvPr>
            <p:cNvSpPr txBox="1"/>
            <p:nvPr/>
          </p:nvSpPr>
          <p:spPr>
            <a:xfrm>
              <a:off x="4646814" y="3388129"/>
              <a:ext cx="18204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C00000"/>
                  </a:solidFill>
                </a:rPr>
                <a:t>DBB: Weight</a:t>
              </a:r>
            </a:p>
            <a:p>
              <a:r>
                <a:rPr lang="en-US" sz="1400" b="1" dirty="0">
                  <a:solidFill>
                    <a:srgbClr val="C00000"/>
                  </a:solidFill>
                </a:rPr>
                <a:t>static, sparsity known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F1244C7-1633-34C9-9745-6F0528CFD5FA}"/>
              </a:ext>
            </a:extLst>
          </p:cNvPr>
          <p:cNvSpPr txBox="1"/>
          <p:nvPr/>
        </p:nvSpPr>
        <p:spPr>
          <a:xfrm>
            <a:off x="2779652" y="869260"/>
            <a:ext cx="2533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reduce operand</a:t>
            </a:r>
          </a:p>
          <a:p>
            <a:r>
              <a:rPr lang="en-US" dirty="0"/>
              <a:t>Bandwidth, power, etc.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595FF2-8E1F-DCB3-BD6D-11B81389C776}"/>
              </a:ext>
            </a:extLst>
          </p:cNvPr>
          <p:cNvSpPr txBox="1"/>
          <p:nvPr/>
        </p:nvSpPr>
        <p:spPr>
          <a:xfrm>
            <a:off x="261939" y="4543000"/>
            <a:ext cx="11726488" cy="203132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For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Activations</a:t>
            </a:r>
            <a:r>
              <a:rPr lang="en-US" sz="1400" dirty="0"/>
              <a:t>: </a:t>
            </a:r>
          </a:p>
          <a:p>
            <a:r>
              <a:rPr lang="en-US" sz="1400" dirty="0"/>
              <a:t>1. Dynamic Activation Pruning (DAP): prunes and compresses the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dense activation tensors into the DBB format</a:t>
            </a:r>
            <a:r>
              <a:rPr lang="en-US" sz="1400" dirty="0"/>
              <a:t>; a lossy scheme, can degrade test accuracy, but without signiﬁcant accuracy loss. </a:t>
            </a:r>
          </a:p>
          <a:p>
            <a:r>
              <a:rPr lang="en-US" sz="1400" dirty="0"/>
              <a:t>2. Switch from unrolling the elements in the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A-DBB blocks spatially </a:t>
            </a:r>
            <a:r>
              <a:rPr lang="en-US" sz="1400" dirty="0"/>
              <a:t>(d) to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serializing</a:t>
            </a:r>
            <a:r>
              <a:rPr lang="en-US" sz="1400" dirty="0"/>
              <a:t> them in time (e):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Process one element of the activation block per cycle using a single MAC, over multiple cycles.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a layer with low density activations can use 1/8 DBB, requiring just one cycle per block; while, a layer with denser 5/8 DBB activations requires ﬁve cycles.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Vary the activation block density per layer directly by changing the number of cycles per block.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Datapath utilization and operand bandwidth remain constant.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FCC147-9C62-6715-31CB-C4EB07224412}"/>
              </a:ext>
            </a:extLst>
          </p:cNvPr>
          <p:cNvSpPr txBox="1"/>
          <p:nvPr/>
        </p:nvSpPr>
        <p:spPr>
          <a:xfrm>
            <a:off x="2344189" y="1615039"/>
            <a:ext cx="15212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25% less energy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71760D-41B4-3C49-B7BE-10470599EB78}"/>
              </a:ext>
            </a:extLst>
          </p:cNvPr>
          <p:cNvSpPr txBox="1"/>
          <p:nvPr/>
        </p:nvSpPr>
        <p:spPr>
          <a:xfrm>
            <a:off x="5237017" y="1551355"/>
            <a:ext cx="30673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W-DBB alone reduces energy by 1.13×</a:t>
            </a: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A8E77692-AFE9-8C9A-5721-9EFE19C244F9}"/>
              </a:ext>
            </a:extLst>
          </p:cNvPr>
          <p:cNvSpPr/>
          <p:nvPr/>
        </p:nvSpPr>
        <p:spPr>
          <a:xfrm rot="10800000">
            <a:off x="2576945" y="1878676"/>
            <a:ext cx="822960" cy="199506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Curved Up 36">
            <a:extLst>
              <a:ext uri="{FF2B5EF4-FFF2-40B4-BE49-F238E27FC236}">
                <a16:creationId xmlns:a16="http://schemas.microsoft.com/office/drawing/2014/main" id="{21EC5CC3-DF16-A690-6592-F4F01882B0EF}"/>
              </a:ext>
            </a:extLst>
          </p:cNvPr>
          <p:cNvSpPr/>
          <p:nvPr/>
        </p:nvSpPr>
        <p:spPr>
          <a:xfrm rot="10800000">
            <a:off x="4566455" y="1814945"/>
            <a:ext cx="1177637" cy="199506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Curved Up 39">
            <a:extLst>
              <a:ext uri="{FF2B5EF4-FFF2-40B4-BE49-F238E27FC236}">
                <a16:creationId xmlns:a16="http://schemas.microsoft.com/office/drawing/2014/main" id="{58D9A060-9778-378F-B57C-BD2299FA7A42}"/>
              </a:ext>
            </a:extLst>
          </p:cNvPr>
          <p:cNvSpPr/>
          <p:nvPr/>
        </p:nvSpPr>
        <p:spPr>
          <a:xfrm rot="10800000">
            <a:off x="4289364" y="1454727"/>
            <a:ext cx="5370024" cy="562494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4A728FFF-1313-A750-D890-5C8E6D03BA58}"/>
              </a:ext>
            </a:extLst>
          </p:cNvPr>
          <p:cNvSpPr/>
          <p:nvPr/>
        </p:nvSpPr>
        <p:spPr>
          <a:xfrm>
            <a:off x="8237912" y="2543695"/>
            <a:ext cx="2236123" cy="349134"/>
          </a:xfrm>
          <a:prstGeom prst="curvedUpArrow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D4A2B99-8753-20D5-559B-D25AE89D579D}"/>
              </a:ext>
            </a:extLst>
          </p:cNvPr>
          <p:cNvSpPr/>
          <p:nvPr/>
        </p:nvSpPr>
        <p:spPr>
          <a:xfrm rot="5400000">
            <a:off x="9601817" y="3491965"/>
            <a:ext cx="2109288" cy="15054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C6A106-7D42-046A-8FD1-40500A567904}"/>
              </a:ext>
            </a:extLst>
          </p:cNvPr>
          <p:cNvSpPr txBox="1"/>
          <p:nvPr/>
        </p:nvSpPr>
        <p:spPr>
          <a:xfrm>
            <a:off x="324196" y="1454522"/>
            <a:ext cx="15212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W: W</a:t>
            </a:r>
            <a:r>
              <a:rPr lang="en-US" dirty="0">
                <a:solidFill>
                  <a:srgbClr val="C00000"/>
                </a:solidFill>
              </a:rPr>
              <a:t>eights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A: 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ctivations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BB4631-39BE-67FC-0E5E-CE68F4446A85}"/>
              </a:ext>
            </a:extLst>
          </p:cNvPr>
          <p:cNvSpPr txBox="1"/>
          <p:nvPr/>
        </p:nvSpPr>
        <p:spPr>
          <a:xfrm>
            <a:off x="7034645" y="3806920"/>
            <a:ext cx="47528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BUT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Activations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:(1) activation sparsity is dynamic and unbounded, (2) optimal activation DBB sparsity varies signiﬁcantly across the layers of a network.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983DC1C-30F3-F96A-D1F9-1594B21C21A2}"/>
              </a:ext>
            </a:extLst>
          </p:cNvPr>
          <p:cNvSpPr/>
          <p:nvPr/>
        </p:nvSpPr>
        <p:spPr>
          <a:xfrm>
            <a:off x="7572896" y="2219499"/>
            <a:ext cx="1163780" cy="349133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BB63173-B361-6875-99AD-D2C8B3167B84}"/>
              </a:ext>
            </a:extLst>
          </p:cNvPr>
          <p:cNvSpPr/>
          <p:nvPr/>
        </p:nvSpPr>
        <p:spPr>
          <a:xfrm rot="5400000">
            <a:off x="9795165" y="1964577"/>
            <a:ext cx="1163780" cy="349133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E77C5F-C44D-F334-AF83-4D9715F2EC97}"/>
              </a:ext>
            </a:extLst>
          </p:cNvPr>
          <p:cNvSpPr txBox="1"/>
          <p:nvPr/>
        </p:nvSpPr>
        <p:spPr>
          <a:xfrm>
            <a:off x="11359341" y="102123"/>
            <a:ext cx="743990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baseline="30000" dirty="0">
                <a:solidFill>
                  <a:schemeClr val="bg1"/>
                </a:solidFill>
              </a:rPr>
              <a:t>[A.8]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E1EA6E0-E9CC-F697-E30E-F428DA71E319}"/>
              </a:ext>
            </a:extLst>
          </p:cNvPr>
          <p:cNvGrpSpPr/>
          <p:nvPr/>
        </p:nvGrpSpPr>
        <p:grpSpPr>
          <a:xfrm>
            <a:off x="7844444" y="732287"/>
            <a:ext cx="4347556" cy="523220"/>
            <a:chOff x="7348451" y="790476"/>
            <a:chExt cx="4347556" cy="52322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58D4062-DDBB-8B8C-0980-49D2C7C5BD95}"/>
                </a:ext>
              </a:extLst>
            </p:cNvPr>
            <p:cNvSpPr/>
            <p:nvPr/>
          </p:nvSpPr>
          <p:spPr>
            <a:xfrm>
              <a:off x="7377387" y="847066"/>
              <a:ext cx="1428862" cy="39592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IV. Results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DEF403-ABC6-E3CC-CF2E-C91104AAEB7A}"/>
                </a:ext>
              </a:extLst>
            </p:cNvPr>
            <p:cNvSpPr txBox="1"/>
            <p:nvPr/>
          </p:nvSpPr>
          <p:spPr>
            <a:xfrm>
              <a:off x="8880389" y="790476"/>
              <a:ext cx="281561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highlight>
                    <a:srgbClr val="FFFF00"/>
                  </a:highlight>
                </a:rPr>
                <a:t>an average 2.08× energy reduction and 2.11× speedup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A9388A-7BB0-345C-9841-3B78A3C349ED}"/>
                </a:ext>
              </a:extLst>
            </p:cNvPr>
            <p:cNvSpPr/>
            <p:nvPr/>
          </p:nvSpPr>
          <p:spPr>
            <a:xfrm>
              <a:off x="7348451" y="831275"/>
              <a:ext cx="4231178" cy="44057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796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504" y="0"/>
            <a:ext cx="12028519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HPCA 2022: Energy and Memory Efﬁcient Automata Processing in Content-Addressable Memories</a:t>
            </a:r>
            <a:endParaRPr lang="en-US" sz="2400" b="1" baseline="30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CBACF-2393-DE13-7CA8-0C41E862F208}"/>
              </a:ext>
            </a:extLst>
          </p:cNvPr>
          <p:cNvSpPr txBox="1"/>
          <p:nvPr/>
        </p:nvSpPr>
        <p:spPr>
          <a:xfrm>
            <a:off x="279284" y="6525057"/>
            <a:ext cx="22727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[A.11] </a:t>
            </a:r>
            <a:r>
              <a:rPr lang="en-US" sz="900" dirty="0">
                <a:hlinkClick r:id="rId3"/>
              </a:rPr>
              <a:t>https://arxiv.org/abs/2112.00267</a:t>
            </a:r>
            <a:endParaRPr lang="en-US" sz="9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A3DDA3-6279-4836-FCB8-A623205C1304}"/>
              </a:ext>
            </a:extLst>
          </p:cNvPr>
          <p:cNvSpPr/>
          <p:nvPr/>
        </p:nvSpPr>
        <p:spPr>
          <a:xfrm>
            <a:off x="4221191" y="2806551"/>
            <a:ext cx="1606617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II. Challenges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15335F-2A07-F51B-B078-E0731C6484B4}"/>
              </a:ext>
            </a:extLst>
          </p:cNvPr>
          <p:cNvSpPr/>
          <p:nvPr/>
        </p:nvSpPr>
        <p:spPr>
          <a:xfrm>
            <a:off x="283845" y="858467"/>
            <a:ext cx="2708737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I. Background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E1E34B-A818-2BD1-4592-444161E5CFB8}"/>
              </a:ext>
            </a:extLst>
          </p:cNvPr>
          <p:cNvSpPr txBox="1"/>
          <p:nvPr/>
        </p:nvSpPr>
        <p:spPr>
          <a:xfrm>
            <a:off x="208454" y="1237462"/>
            <a:ext cx="71981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Content Addressable Memory (CAM): suitable </a:t>
            </a:r>
            <a:r>
              <a:rPr lang="en-US" sz="1400" b="1" dirty="0">
                <a:solidFill>
                  <a:srgbClr val="C00000"/>
                </a:solidFill>
              </a:rPr>
              <a:t>for ﬁxed-width bit string matching </a:t>
            </a:r>
            <a:r>
              <a:rPr lang="en-US" sz="1400" dirty="0"/>
              <a:t>and extensively </a:t>
            </a:r>
            <a:r>
              <a:rPr lang="en-US" sz="1400" b="1" dirty="0">
                <a:solidFill>
                  <a:srgbClr val="C00000"/>
                </a:solidFill>
              </a:rPr>
              <a:t>used in networking</a:t>
            </a:r>
            <a:r>
              <a:rPr lang="en-US" sz="1400" dirty="0"/>
              <a:t> for IP lookup and packet classiﬁcation.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Compared to Deterministic Finite Automaton (</a:t>
            </a:r>
            <a:r>
              <a:rPr lang="en-US" sz="1400" dirty="0">
                <a:solidFill>
                  <a:srgbClr val="C00000"/>
                </a:solidFill>
              </a:rPr>
              <a:t>DFA</a:t>
            </a:r>
            <a:r>
              <a:rPr lang="en-US" sz="1400" dirty="0"/>
              <a:t>), the Non-deterministic FA (</a:t>
            </a:r>
            <a:r>
              <a:rPr lang="en-US" sz="1400" dirty="0">
                <a:solidFill>
                  <a:srgbClr val="C00000"/>
                </a:solidFill>
              </a:rPr>
              <a:t>NFA</a:t>
            </a:r>
            <a:r>
              <a:rPr lang="en-US" sz="1400" dirty="0"/>
              <a:t>) </a:t>
            </a:r>
            <a:r>
              <a:rPr lang="en-US" sz="1400" b="1" dirty="0">
                <a:solidFill>
                  <a:srgbClr val="C00000"/>
                </a:solidFill>
              </a:rPr>
              <a:t>holds multiple active states at the same time</a:t>
            </a:r>
            <a:r>
              <a:rPr lang="en-US" sz="1400" dirty="0"/>
              <a:t> and </a:t>
            </a:r>
            <a:r>
              <a:rPr lang="en-US" sz="1400" b="1" dirty="0">
                <a:solidFill>
                  <a:srgbClr val="C00000"/>
                </a:solidFill>
              </a:rPr>
              <a:t>supports multiple transitions on a single input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However, existing CAM-based methods </a:t>
            </a:r>
            <a:r>
              <a:rPr lang="en-US" sz="1400" b="1" dirty="0">
                <a:solidFill>
                  <a:srgbClr val="C00000"/>
                </a:solidFill>
              </a:rPr>
              <a:t>cannot handle complex applications </a:t>
            </a:r>
            <a:r>
              <a:rPr lang="en-US" sz="1400" dirty="0"/>
              <a:t>beyond packet inspection, because of the state explosion </a:t>
            </a:r>
            <a:r>
              <a:rPr lang="en-US" sz="1400" dirty="0">
                <a:solidFill>
                  <a:srgbClr val="C00000"/>
                </a:solidFill>
              </a:rPr>
              <a:t>issues in converting an expressive NFA to a DFA </a:t>
            </a:r>
            <a:r>
              <a:rPr lang="en-US" sz="1400" dirty="0"/>
              <a:t>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D1794B-ECC3-CF6C-CC5A-8E455D32E2F5}"/>
              </a:ext>
            </a:extLst>
          </p:cNvPr>
          <p:cNvSpPr/>
          <p:nvPr/>
        </p:nvSpPr>
        <p:spPr>
          <a:xfrm>
            <a:off x="8778666" y="2871205"/>
            <a:ext cx="1704511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III. Solutions*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8D4062-DDBB-8B8C-0980-49D2C7C5BD95}"/>
              </a:ext>
            </a:extLst>
          </p:cNvPr>
          <p:cNvSpPr/>
          <p:nvPr/>
        </p:nvSpPr>
        <p:spPr>
          <a:xfrm>
            <a:off x="8040084" y="797190"/>
            <a:ext cx="3223662" cy="3959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IV. Experiment and Results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69B31C-CC9C-4731-9876-660EF3D51890}"/>
              </a:ext>
            </a:extLst>
          </p:cNvPr>
          <p:cNvSpPr txBox="1"/>
          <p:nvPr/>
        </p:nvSpPr>
        <p:spPr>
          <a:xfrm>
            <a:off x="178836" y="5671359"/>
            <a:ext cx="28719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* All existing in-memory automata processors execute an automaton in </a:t>
            </a:r>
            <a:r>
              <a:rPr lang="en-US" sz="1200" b="1" dirty="0"/>
              <a:t>two steps</a:t>
            </a:r>
            <a:r>
              <a:rPr lang="en-US" sz="1200" dirty="0"/>
              <a:t>: </a:t>
            </a:r>
            <a:r>
              <a:rPr lang="en-US" sz="1200" b="1" dirty="0"/>
              <a:t>state matching and state transition</a:t>
            </a:r>
            <a:r>
              <a:rPr lang="en-US" sz="1200" dirty="0"/>
              <a:t>.</a:t>
            </a:r>
          </a:p>
          <a:p>
            <a:r>
              <a:rPr lang="en-US" sz="1200" dirty="0"/>
              <a:t>* SL:</a:t>
            </a:r>
            <a:r>
              <a:rPr lang="zh-CN" altLang="en-US" sz="1200" dirty="0"/>
              <a:t> </a:t>
            </a:r>
            <a:r>
              <a:rPr lang="en-US" altLang="zh-CN" sz="1200" dirty="0"/>
              <a:t>search</a:t>
            </a:r>
            <a:r>
              <a:rPr lang="zh-CN" altLang="en-US" sz="1200" dirty="0"/>
              <a:t> </a:t>
            </a:r>
            <a:r>
              <a:rPr lang="en-US" altLang="zh-CN" sz="1200" dirty="0"/>
              <a:t>line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79A536-9580-C0EE-5977-5CA13A32FFE0}"/>
              </a:ext>
            </a:extLst>
          </p:cNvPr>
          <p:cNvSpPr txBox="1"/>
          <p:nvPr/>
        </p:nvSpPr>
        <p:spPr>
          <a:xfrm rot="16200000">
            <a:off x="2231931" y="3924293"/>
            <a:ext cx="1647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state </a:t>
            </a:r>
            <a:r>
              <a:rPr lang="en-US" b="1" dirty="0">
                <a:solidFill>
                  <a:srgbClr val="C00000"/>
                </a:solidFill>
              </a:rPr>
              <a:t>matching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9E41BE-35BB-28B9-40A3-2E98C1092E6B}"/>
              </a:ext>
            </a:extLst>
          </p:cNvPr>
          <p:cNvSpPr txBox="1"/>
          <p:nvPr/>
        </p:nvSpPr>
        <p:spPr>
          <a:xfrm rot="16200000">
            <a:off x="2240168" y="5586389"/>
            <a:ext cx="1631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state </a:t>
            </a:r>
            <a:r>
              <a:rPr lang="en-US" b="1" dirty="0">
                <a:solidFill>
                  <a:srgbClr val="C00000"/>
                </a:solidFill>
              </a:rPr>
              <a:t>transition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D22248-9AC7-63BB-760D-E6C1FCA3C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776" y="3484708"/>
            <a:ext cx="4164051" cy="137987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F086427-B302-732E-E705-358A4A3E0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5567" y="4943029"/>
            <a:ext cx="4089386" cy="94139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1C45B6B-B108-ED30-45B8-9555B922C6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2510" y="5913657"/>
            <a:ext cx="4031001" cy="5750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07AF3F1-A1E2-1497-0A57-9336C02DF146}"/>
              </a:ext>
            </a:extLst>
          </p:cNvPr>
          <p:cNvSpPr txBox="1"/>
          <p:nvPr/>
        </p:nvSpPr>
        <p:spPr>
          <a:xfrm>
            <a:off x="3133898" y="6483722"/>
            <a:ext cx="8944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 In addition to the major methods introduced here, the paper also introduced an optimization framework.  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71E8EE8-50DF-4F40-79B3-0FC9BA6E8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8894" y="5035667"/>
            <a:ext cx="4093491" cy="136449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8652F78-E199-6FF7-31FB-D6704DF879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9399" y="3575437"/>
            <a:ext cx="4174549" cy="123763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4309A6B-51BE-582F-8C7D-46ACE3DDFC76}"/>
              </a:ext>
            </a:extLst>
          </p:cNvPr>
          <p:cNvSpPr txBox="1"/>
          <p:nvPr/>
        </p:nvSpPr>
        <p:spPr>
          <a:xfrm>
            <a:off x="7331825" y="1272060"/>
            <a:ext cx="48601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Two versions of CAMA designs, one optimized for </a:t>
            </a:r>
            <a:r>
              <a:rPr lang="en-US" sz="1400" b="1" dirty="0">
                <a:solidFill>
                  <a:srgbClr val="C00000"/>
                </a:solidFill>
              </a:rPr>
              <a:t>energy</a:t>
            </a:r>
            <a:r>
              <a:rPr lang="en-US" sz="1400" dirty="0"/>
              <a:t> (CAMA-E) and the other for </a:t>
            </a:r>
            <a:r>
              <a:rPr lang="en-US" sz="1400" b="1" dirty="0">
                <a:solidFill>
                  <a:srgbClr val="C00000"/>
                </a:solidFill>
              </a:rPr>
              <a:t>throughput</a:t>
            </a:r>
            <a:r>
              <a:rPr lang="en-US" sz="1400" dirty="0"/>
              <a:t> (CAMA-T),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</a:t>
            </a:r>
            <a:r>
              <a:rPr lang="en-US" sz="1400" b="1" dirty="0">
                <a:solidFill>
                  <a:srgbClr val="C00000"/>
                </a:solidFill>
              </a:rPr>
              <a:t> 21</a:t>
            </a:r>
            <a:r>
              <a:rPr lang="en-US" sz="1400" dirty="0"/>
              <a:t> common real-world and synthetic </a:t>
            </a:r>
            <a:r>
              <a:rPr lang="en-US" sz="1400" b="1" dirty="0">
                <a:solidFill>
                  <a:srgbClr val="C00000"/>
                </a:solidFill>
              </a:rPr>
              <a:t>benchmarks</a:t>
            </a:r>
            <a:r>
              <a:rPr lang="en-US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Compared to state-of-the-art (SOTA) designs, CAMA-E achieves &gt; </a:t>
            </a:r>
            <a:r>
              <a:rPr lang="en-US" sz="1400" b="1" dirty="0">
                <a:solidFill>
                  <a:srgbClr val="C00000"/>
                </a:solidFill>
              </a:rPr>
              <a:t>2×lower energy</a:t>
            </a:r>
            <a:r>
              <a:rPr lang="en-US" sz="1400" dirty="0"/>
              <a:t>, while CAMA-T shows &gt; </a:t>
            </a:r>
            <a:r>
              <a:rPr lang="en-US" sz="1400" b="1" dirty="0">
                <a:solidFill>
                  <a:srgbClr val="C00000"/>
                </a:solidFill>
              </a:rPr>
              <a:t>2.6×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C00000"/>
                </a:solidFill>
              </a:rPr>
              <a:t>higher compute density</a:t>
            </a:r>
            <a:r>
              <a:rPr lang="en-US" sz="1400" dirty="0"/>
              <a:t>.</a:t>
            </a:r>
            <a:r>
              <a:rPr lang="zh-CN" altLang="en-US" sz="1400" dirty="0"/>
              <a:t> </a:t>
            </a:r>
            <a:endParaRPr 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2C2D91-1862-5715-3C12-7F0F7864C010}"/>
              </a:ext>
            </a:extLst>
          </p:cNvPr>
          <p:cNvSpPr txBox="1"/>
          <p:nvPr/>
        </p:nvSpPr>
        <p:spPr>
          <a:xfrm>
            <a:off x="213362" y="2701634"/>
            <a:ext cx="2554776" cy="2800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“We propose </a:t>
            </a:r>
            <a:r>
              <a:rPr lang="en-US" sz="1600" b="1" dirty="0">
                <a:solidFill>
                  <a:srgbClr val="FF0000"/>
                </a:solidFill>
              </a:rPr>
              <a:t>CAMA</a:t>
            </a:r>
            <a:r>
              <a:rPr lang="en-US" sz="1600" dirty="0"/>
              <a:t>, the ﬁrst </a:t>
            </a:r>
            <a:r>
              <a:rPr lang="en-US" sz="1600" b="1" dirty="0">
                <a:solidFill>
                  <a:srgbClr val="FF0000"/>
                </a:solidFill>
              </a:rPr>
              <a:t>CAM</a:t>
            </a:r>
            <a:r>
              <a:rPr lang="en-US" sz="1600" b="1" dirty="0">
                <a:solidFill>
                  <a:srgbClr val="C00000"/>
                </a:solidFill>
              </a:rPr>
              <a:t>-enabled, low-area, and energy-efﬁcient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b="1" dirty="0">
                <a:solidFill>
                  <a:srgbClr val="C00000"/>
                </a:solidFill>
              </a:rPr>
              <a:t>utomata processor </a:t>
            </a:r>
            <a:r>
              <a:rPr lang="en-US" sz="1600" dirty="0"/>
              <a:t>for </a:t>
            </a:r>
            <a:r>
              <a:rPr lang="en-US" sz="1600" b="1" dirty="0">
                <a:solidFill>
                  <a:srgbClr val="C00000"/>
                </a:solidFill>
              </a:rPr>
              <a:t>homogenous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C00000"/>
                </a:solidFill>
              </a:rPr>
              <a:t>NFA</a:t>
            </a:r>
            <a:r>
              <a:rPr lang="en-US" sz="1600" dirty="0"/>
              <a:t> in </a:t>
            </a:r>
            <a:r>
              <a:rPr lang="en-US" sz="1600" b="1" dirty="0">
                <a:solidFill>
                  <a:srgbClr val="C00000"/>
                </a:solidFill>
              </a:rPr>
              <a:t>streaming processing</a:t>
            </a:r>
            <a:r>
              <a:rPr lang="en-US" sz="1600" dirty="0"/>
              <a:t>, which replaces the bit vector representation in SOTA RAM-based designs by direct symbol matching in CAMs. “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7EFEA45-CDAF-E64D-2DD7-1199F63CF851}"/>
              </a:ext>
            </a:extLst>
          </p:cNvPr>
          <p:cNvCxnSpPr/>
          <p:nvPr/>
        </p:nvCxnSpPr>
        <p:spPr>
          <a:xfrm>
            <a:off x="3300153" y="4904509"/>
            <a:ext cx="847066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F55790-B9C5-8A8F-E318-8D105FA9B130}"/>
              </a:ext>
            </a:extLst>
          </p:cNvPr>
          <p:cNvCxnSpPr>
            <a:cxnSpLocks/>
          </p:cNvCxnSpPr>
          <p:nvPr/>
        </p:nvCxnSpPr>
        <p:spPr>
          <a:xfrm>
            <a:off x="7539646" y="3574473"/>
            <a:ext cx="0" cy="285126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7DABED-F9A4-A190-F646-2926F515B5FE}"/>
              </a:ext>
            </a:extLst>
          </p:cNvPr>
          <p:cNvSpPr txBox="1"/>
          <p:nvPr/>
        </p:nvSpPr>
        <p:spPr>
          <a:xfrm>
            <a:off x="11288684" y="135075"/>
            <a:ext cx="903316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baseline="30000" dirty="0">
                <a:solidFill>
                  <a:schemeClr val="bg1"/>
                </a:solidFill>
              </a:rPr>
              <a:t>[A.11]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5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1AD7810F-99A1-2FA7-B7D6-E78F5C8E9B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705469"/>
              </p:ext>
            </p:extLst>
          </p:nvPr>
        </p:nvGraphicFramePr>
        <p:xfrm>
          <a:off x="357444" y="2502131"/>
          <a:ext cx="4455625" cy="3657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503" y="0"/>
            <a:ext cx="12319462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HPCA 2022: Near-Stream Computing: General and Transparent Near-Cache Acceleration</a:t>
            </a:r>
            <a:endParaRPr lang="en-US" sz="2400" b="1" baseline="30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CBACF-2393-DE13-7CA8-0C41E862F208}"/>
              </a:ext>
            </a:extLst>
          </p:cNvPr>
          <p:cNvSpPr txBox="1"/>
          <p:nvPr/>
        </p:nvSpPr>
        <p:spPr>
          <a:xfrm>
            <a:off x="270971" y="6358802"/>
            <a:ext cx="377732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[A.12] </a:t>
            </a:r>
            <a:r>
              <a:rPr lang="en-US" sz="900" dirty="0">
                <a:hlinkClick r:id="rId8"/>
              </a:rPr>
              <a:t>https://seanzw.github.io/pub/hpca2022-near-stream-computing.pdf</a:t>
            </a:r>
            <a:endParaRPr lang="en-US" sz="9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15335F-2A07-F51B-B078-E0731C6484B4}"/>
              </a:ext>
            </a:extLst>
          </p:cNvPr>
          <p:cNvSpPr/>
          <p:nvPr/>
        </p:nvSpPr>
        <p:spPr>
          <a:xfrm>
            <a:off x="391911" y="808591"/>
            <a:ext cx="1844214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I. Background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2C2D91-1862-5715-3C12-7F0F7864C010}"/>
              </a:ext>
            </a:extLst>
          </p:cNvPr>
          <p:cNvSpPr txBox="1"/>
          <p:nvPr/>
        </p:nvSpPr>
        <p:spPr>
          <a:xfrm>
            <a:off x="371305" y="5253642"/>
            <a:ext cx="394300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“…our goal is to provide effective and general near-cache computing capability for general purpose cores without programmer help.”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61495D-6199-66C0-4039-063D99C9C888}"/>
              </a:ext>
            </a:extLst>
          </p:cNvPr>
          <p:cNvSpPr txBox="1"/>
          <p:nvPr/>
        </p:nvSpPr>
        <p:spPr>
          <a:xfrm>
            <a:off x="301338" y="1275694"/>
            <a:ext cx="41625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Overheads of data movement and communication become primary bottlenecks in HPC.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Near data computing is one of the solutions. It mitigate overheads by scheduling computation near data and orchestrating data-movement in efﬁcient pipelines.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A712F0D-7FF2-C364-C5E7-75EF3F3244BF}"/>
              </a:ext>
            </a:extLst>
          </p:cNvPr>
          <p:cNvGrpSpPr/>
          <p:nvPr/>
        </p:nvGrpSpPr>
        <p:grpSpPr>
          <a:xfrm>
            <a:off x="4555374" y="780266"/>
            <a:ext cx="7506393" cy="5828355"/>
            <a:chOff x="4555374" y="697136"/>
            <a:chExt cx="7506393" cy="582835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E1E34B-A818-2BD1-4592-444161E5CFB8}"/>
                </a:ext>
              </a:extLst>
            </p:cNvPr>
            <p:cNvSpPr txBox="1"/>
            <p:nvPr/>
          </p:nvSpPr>
          <p:spPr>
            <a:xfrm>
              <a:off x="4588626" y="697136"/>
              <a:ext cx="7473141" cy="1908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u="sng" dirty="0">
                  <a:solidFill>
                    <a:srgbClr val="C00000"/>
                  </a:solidFill>
                </a:rPr>
                <a:t>Streams</a:t>
              </a:r>
              <a:r>
                <a:rPr lang="en-US" sz="1600" b="1" dirty="0">
                  <a:solidFill>
                    <a:srgbClr val="C00000"/>
                  </a:solidFill>
                </a:rPr>
                <a:t> </a:t>
              </a:r>
            </a:p>
            <a:p>
              <a:r>
                <a:rPr lang="en-US" b="1" u="sng" dirty="0"/>
                <a:t>Definition</a:t>
              </a:r>
              <a:r>
                <a:rPr lang="en-US" sz="1600" b="1" dirty="0"/>
                <a:t>: streams are coarse grain memory access patterns, powerful instruction set architecture (ISA) abstraction for near data ofﬂoading.</a:t>
              </a:r>
            </a:p>
            <a:p>
              <a:r>
                <a:rPr lang="en-US" b="1" u="sng" dirty="0"/>
                <a:t>Benefits</a:t>
              </a:r>
              <a:r>
                <a:rPr lang="en-US" sz="1600" b="1" dirty="0"/>
                <a:t>:  </a:t>
              </a:r>
              <a:r>
                <a:rPr lang="en-US" sz="1600" dirty="0"/>
                <a:t>“Tracking data access at stream-granularity heavily </a:t>
              </a:r>
              <a:r>
                <a:rPr lang="en-US" sz="1600" dirty="0">
                  <a:solidFill>
                    <a:srgbClr val="C00000"/>
                  </a:solidFill>
                </a:rPr>
                <a:t>reduces the burden </a:t>
              </a:r>
              <a:r>
                <a:rPr lang="en-US" sz="1600" dirty="0"/>
                <a:t>of coordination for providing sequential semantics. Decomposing the problem using streams means that arbitrary combinations of address and computation patterns can be combined for broad generality</a:t>
              </a:r>
              <a:r>
                <a:rPr lang="en-US" sz="1600" b="1" dirty="0"/>
                <a:t>.”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7FFAB40-441C-3A43-0AE8-E05BC71ED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26976" y="2950259"/>
              <a:ext cx="4056610" cy="2233594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CF13F8-A423-00A4-FD7A-9CA402718407}"/>
                </a:ext>
              </a:extLst>
            </p:cNvPr>
            <p:cNvSpPr txBox="1"/>
            <p:nvPr/>
          </p:nvSpPr>
          <p:spPr>
            <a:xfrm>
              <a:off x="4607329" y="2774737"/>
              <a:ext cx="1485900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</a:rPr>
                <a:t>Fetch all the data to the core </a:t>
              </a:r>
              <a:r>
                <a:rPr lang="en-US" sz="1600" dirty="0"/>
                <a:t>to accumulate the result (multiple request/response arrows); introduce unnecessary trafﬁc.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7084D42-8711-645F-B293-AB1A4E7320C1}"/>
                </a:ext>
              </a:extLst>
            </p:cNvPr>
            <p:cNvSpPr txBox="1"/>
            <p:nvPr/>
          </p:nvSpPr>
          <p:spPr>
            <a:xfrm>
              <a:off x="4574076" y="2453285"/>
              <a:ext cx="62054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u="sng" dirty="0"/>
                <a:t>Example</a:t>
              </a:r>
              <a:r>
                <a:rPr lang="en-US" dirty="0"/>
                <a:t>: </a:t>
              </a:r>
              <a:r>
                <a:rPr lang="en-US" sz="1600" dirty="0"/>
                <a:t>case of afﬁne reduction </a:t>
              </a:r>
              <a:endParaRPr lang="en-US" dirty="0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3E83FA9-6164-80B0-B09E-996BA2F87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72825" y="5568138"/>
              <a:ext cx="3463208" cy="907477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FDD3E83-26EC-87E8-83B8-45573ECFA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172482" y="5594290"/>
              <a:ext cx="3876810" cy="922888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E91E2B-F388-9416-B07A-C37049202060}"/>
                </a:ext>
              </a:extLst>
            </p:cNvPr>
            <p:cNvSpPr txBox="1"/>
            <p:nvPr/>
          </p:nvSpPr>
          <p:spPr>
            <a:xfrm>
              <a:off x="4601787" y="5215881"/>
              <a:ext cx="62054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u="sng" dirty="0"/>
                <a:t>Challenges</a:t>
              </a:r>
              <a:r>
                <a:rPr lang="en-US" b="1" dirty="0"/>
                <a:t>:</a:t>
              </a:r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18D7D83-8FEB-A815-B1B2-D0C8B4120B81}"/>
                </a:ext>
              </a:extLst>
            </p:cNvPr>
            <p:cNvSpPr/>
            <p:nvPr/>
          </p:nvSpPr>
          <p:spPr>
            <a:xfrm>
              <a:off x="4555374" y="748145"/>
              <a:ext cx="7506393" cy="57773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1618D00-387D-BAF0-8120-7CBF6FA7C541}"/>
              </a:ext>
            </a:extLst>
          </p:cNvPr>
          <p:cNvSpPr txBox="1"/>
          <p:nvPr/>
        </p:nvSpPr>
        <p:spPr>
          <a:xfrm>
            <a:off x="9825645" y="2819187"/>
            <a:ext cx="22998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With streams, remote logic link control (LLC)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perform computation in place; automatically migrates </a:t>
            </a:r>
            <a:r>
              <a:rPr lang="en-US" sz="1600" dirty="0"/>
              <a:t>to the next LLC bank with new data and keeps reducing during stream iterates;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nearly all data trafﬁc is eliminated</a:t>
            </a:r>
            <a:r>
              <a:rPr lang="en-US" sz="1600" dirty="0"/>
              <a:t>.”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8974F0-D7CC-0081-299B-E6EBF5B0EE5A}"/>
              </a:ext>
            </a:extLst>
          </p:cNvPr>
          <p:cNvSpPr/>
          <p:nvPr/>
        </p:nvSpPr>
        <p:spPr>
          <a:xfrm>
            <a:off x="4671752" y="2917768"/>
            <a:ext cx="3300153" cy="24023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A64762F-F443-E967-19BC-73DBF2F00129}"/>
              </a:ext>
            </a:extLst>
          </p:cNvPr>
          <p:cNvSpPr/>
          <p:nvPr/>
        </p:nvSpPr>
        <p:spPr>
          <a:xfrm>
            <a:off x="7988531" y="2912227"/>
            <a:ext cx="4048298" cy="24023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E52C21-6485-91F8-1779-C21BFC977D3C}"/>
              </a:ext>
            </a:extLst>
          </p:cNvPr>
          <p:cNvSpPr/>
          <p:nvPr/>
        </p:nvSpPr>
        <p:spPr>
          <a:xfrm>
            <a:off x="4551046" y="736548"/>
            <a:ext cx="1844214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II. Near-Stream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96B465-62AD-9431-FB2D-5FD9DB29CE48}"/>
              </a:ext>
            </a:extLst>
          </p:cNvPr>
          <p:cNvSpPr txBox="1"/>
          <p:nvPr/>
        </p:nvSpPr>
        <p:spPr>
          <a:xfrm>
            <a:off x="11097492" y="102123"/>
            <a:ext cx="1005840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600" b="1" baseline="30000" dirty="0">
                <a:solidFill>
                  <a:schemeClr val="bg1"/>
                </a:solidFill>
              </a:rPr>
              <a:t>[A.12]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3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D32DB870-9025-C097-A35F-6CED52593A50}"/>
              </a:ext>
            </a:extLst>
          </p:cNvPr>
          <p:cNvGrpSpPr/>
          <p:nvPr/>
        </p:nvGrpSpPr>
        <p:grpSpPr>
          <a:xfrm>
            <a:off x="449524" y="5274874"/>
            <a:ext cx="2692687" cy="1384995"/>
            <a:chOff x="432899" y="5186006"/>
            <a:chExt cx="2692687" cy="1384995"/>
          </a:xfrm>
          <a:solidFill>
            <a:schemeClr val="bg1">
              <a:lumMod val="95000"/>
            </a:schemeClr>
          </a:solidFill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9DEDB12-FDCC-E124-C7E6-80D6740C4480}"/>
                </a:ext>
              </a:extLst>
            </p:cNvPr>
            <p:cNvGrpSpPr/>
            <p:nvPr/>
          </p:nvGrpSpPr>
          <p:grpSpPr>
            <a:xfrm>
              <a:off x="432899" y="5186006"/>
              <a:ext cx="2692687" cy="1384995"/>
              <a:chOff x="416274" y="5343948"/>
              <a:chExt cx="2692687" cy="1384995"/>
            </a:xfrm>
            <a:grpFill/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E1E34B-A818-2BD1-4592-444161E5CFB8}"/>
                  </a:ext>
                </a:extLst>
              </p:cNvPr>
              <p:cNvSpPr txBox="1"/>
              <p:nvPr/>
            </p:nvSpPr>
            <p:spPr>
              <a:xfrm>
                <a:off x="416274" y="5343948"/>
                <a:ext cx="2692687" cy="138499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           : indicates processing steps, their order is approximated for the purpose of explanation</a:t>
                </a:r>
              </a:p>
              <a:p>
                <a:r>
                  <a:rPr lang="en-US" sz="1400" dirty="0"/>
                  <a:t>           : the major processing component, it can be more than one</a:t>
                </a:r>
              </a:p>
            </p:txBody>
          </p:sp>
          <p:sp>
            <p:nvSpPr>
              <p:cNvPr id="67" name="Arrow: Down 66">
                <a:extLst>
                  <a:ext uri="{FF2B5EF4-FFF2-40B4-BE49-F238E27FC236}">
                    <a16:creationId xmlns:a16="http://schemas.microsoft.com/office/drawing/2014/main" id="{F7BDE7F5-B683-4B20-00DD-80391DBE5CA0}"/>
                  </a:ext>
                </a:extLst>
              </p:cNvPr>
              <p:cNvSpPr/>
              <p:nvPr/>
            </p:nvSpPr>
            <p:spPr>
              <a:xfrm rot="16200000">
                <a:off x="604060" y="5317374"/>
                <a:ext cx="189808" cy="331124"/>
              </a:xfrm>
              <a:prstGeom prst="down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7796DA0-E88C-8056-13D4-D6A95439DBF2}"/>
                </a:ext>
              </a:extLst>
            </p:cNvPr>
            <p:cNvCxnSpPr>
              <a:cxnSpLocks/>
            </p:cNvCxnSpPr>
            <p:nvPr/>
          </p:nvCxnSpPr>
          <p:spPr>
            <a:xfrm>
              <a:off x="484910" y="5987935"/>
              <a:ext cx="454429" cy="0"/>
            </a:xfrm>
            <a:prstGeom prst="straightConnector1">
              <a:avLst/>
            </a:prstGeom>
            <a:grpFill/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780DE04-20CD-29A7-D55D-35270D3A1AE2}"/>
              </a:ext>
            </a:extLst>
          </p:cNvPr>
          <p:cNvSpPr txBox="1"/>
          <p:nvPr/>
        </p:nvSpPr>
        <p:spPr>
          <a:xfrm>
            <a:off x="5230784" y="4617411"/>
            <a:ext cx="3871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SCM</a:t>
            </a:r>
            <a:r>
              <a:rPr lang="en-US" sz="1200" dirty="0"/>
              <a:t>: stream computing manager. </a:t>
            </a:r>
          </a:p>
          <a:p>
            <a:r>
              <a:rPr lang="en-US" sz="1200" b="1" dirty="0"/>
              <a:t>SE</a:t>
            </a:r>
            <a:r>
              <a:rPr lang="en-US" sz="1200" b="1" baseline="-25000" dirty="0"/>
              <a:t>core</a:t>
            </a:r>
            <a:r>
              <a:rPr lang="en-US" sz="1200" dirty="0"/>
              <a:t>: core stream engines</a:t>
            </a:r>
          </a:p>
          <a:p>
            <a:r>
              <a:rPr lang="en-US" sz="1200" b="1" dirty="0"/>
              <a:t>SE</a:t>
            </a:r>
            <a:r>
              <a:rPr lang="en-US" sz="1200" b="1" baseline="-25000" dirty="0"/>
              <a:t>L3</a:t>
            </a:r>
            <a:r>
              <a:rPr lang="en-US" sz="1200" dirty="0"/>
              <a:t>: analogous stream engine to shared Level 3 (L3) banks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503" y="0"/>
            <a:ext cx="10789921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HPCA 2022: Near-Stream Computing: General and Transparent Near-Cache Acceleration</a:t>
            </a:r>
            <a:endParaRPr lang="en-US" sz="2400" b="1" baseline="30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CBACF-2393-DE13-7CA8-0C41E862F208}"/>
              </a:ext>
            </a:extLst>
          </p:cNvPr>
          <p:cNvSpPr txBox="1"/>
          <p:nvPr/>
        </p:nvSpPr>
        <p:spPr>
          <a:xfrm>
            <a:off x="5607743" y="6627168"/>
            <a:ext cx="378564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[A.12] </a:t>
            </a:r>
            <a:r>
              <a:rPr lang="en-US" sz="900" dirty="0">
                <a:hlinkClick r:id="rId3"/>
              </a:rPr>
              <a:t>https://seanzw.github.io/pub/hpca2022-near-stream-computing.pdf</a:t>
            </a:r>
            <a:endParaRPr lang="en-US" sz="9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D1794B-ECC3-CF6C-CC5A-8E455D32E2F5}"/>
              </a:ext>
            </a:extLst>
          </p:cNvPr>
          <p:cNvSpPr/>
          <p:nvPr/>
        </p:nvSpPr>
        <p:spPr>
          <a:xfrm>
            <a:off x="486455" y="762602"/>
            <a:ext cx="1704511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III. Solutions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84D3A2-CC1C-46CC-4A55-278FEC3C09F2}"/>
              </a:ext>
            </a:extLst>
          </p:cNvPr>
          <p:cNvSpPr txBox="1"/>
          <p:nvPr/>
        </p:nvSpPr>
        <p:spPr>
          <a:xfrm>
            <a:off x="550717" y="1259069"/>
            <a:ext cx="60412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Streams access a </a:t>
            </a:r>
            <a:r>
              <a:rPr lang="en-US" sz="1600" b="1" dirty="0">
                <a:solidFill>
                  <a:srgbClr val="C00000"/>
                </a:solidFill>
              </a:rPr>
              <a:t>single data structure</a:t>
            </a:r>
            <a:r>
              <a:rPr lang="en-US" sz="1600" dirty="0"/>
              <a:t>, so their </a:t>
            </a:r>
            <a:r>
              <a:rPr lang="en-US" sz="1600" b="1" dirty="0">
                <a:solidFill>
                  <a:srgbClr val="C00000"/>
                </a:solidFill>
                <a:highlight>
                  <a:srgbClr val="FFFF00"/>
                </a:highlight>
              </a:rPr>
              <a:t>addresses tend to be conﬁned in a limited (physical address) range</a:t>
            </a:r>
            <a:r>
              <a:rPr lang="en-US" sz="1600" dirty="0"/>
              <a:t>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833282-C259-C34A-EE30-12B1C1EBEA55}"/>
              </a:ext>
            </a:extLst>
          </p:cNvPr>
          <p:cNvSpPr txBox="1"/>
          <p:nvPr/>
        </p:nvSpPr>
        <p:spPr>
          <a:xfrm>
            <a:off x="2163386" y="721419"/>
            <a:ext cx="4278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Range-Based Synchronization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D07F3A-CDB3-07C1-6A81-09FFE0FA4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691" y="1012547"/>
            <a:ext cx="4704693" cy="11238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915078-0CF1-0E4D-C194-75BCAD1F8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20" y="1894860"/>
            <a:ext cx="4696097" cy="1197469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87948BC-83EB-5E72-EDEC-B2AC2B524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603" y="3424838"/>
            <a:ext cx="4696790" cy="1603408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303C440-EAB1-B9B3-A045-6EAA527F7D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6020" y="5270269"/>
            <a:ext cx="4327651" cy="129678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06F1CC8D-26CB-ECDD-A8ED-17738E304813}"/>
              </a:ext>
            </a:extLst>
          </p:cNvPr>
          <p:cNvGrpSpPr/>
          <p:nvPr/>
        </p:nvGrpSpPr>
        <p:grpSpPr>
          <a:xfrm>
            <a:off x="3192085" y="5237018"/>
            <a:ext cx="4214553" cy="1379913"/>
            <a:chOff x="4131425" y="5203767"/>
            <a:chExt cx="4214553" cy="137991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3CA0146-0AEA-ABFC-AF87-9931F227A779}"/>
                </a:ext>
              </a:extLst>
            </p:cNvPr>
            <p:cNvGrpSpPr/>
            <p:nvPr/>
          </p:nvGrpSpPr>
          <p:grpSpPr>
            <a:xfrm>
              <a:off x="4185966" y="5279749"/>
              <a:ext cx="4098301" cy="1220803"/>
              <a:chOff x="4501850" y="5271436"/>
              <a:chExt cx="4098301" cy="1220803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DFA74983-928D-79DF-54D9-6BE124FCF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01850" y="5271436"/>
                <a:ext cx="4098301" cy="622288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5EFAC705-1D3A-C266-293E-EB873EEFA2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06613" y="6081537"/>
                <a:ext cx="4044796" cy="410702"/>
              </a:xfrm>
              <a:prstGeom prst="rect">
                <a:avLst/>
              </a:prstGeom>
            </p:spPr>
          </p:pic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9ECA16-28E4-2C71-7F53-FAF7EC904BEF}"/>
                </a:ext>
              </a:extLst>
            </p:cNvPr>
            <p:cNvSpPr/>
            <p:nvPr/>
          </p:nvSpPr>
          <p:spPr>
            <a:xfrm>
              <a:off x="4131425" y="5203767"/>
              <a:ext cx="4214553" cy="137991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Arrow: Down 48">
            <a:extLst>
              <a:ext uri="{FF2B5EF4-FFF2-40B4-BE49-F238E27FC236}">
                <a16:creationId xmlns:a16="http://schemas.microsoft.com/office/drawing/2014/main" id="{D8774C81-70B0-E0F3-1242-012C92EEEFA7}"/>
              </a:ext>
            </a:extLst>
          </p:cNvPr>
          <p:cNvSpPr/>
          <p:nvPr/>
        </p:nvSpPr>
        <p:spPr>
          <a:xfrm>
            <a:off x="2685011" y="3108957"/>
            <a:ext cx="241069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BABA54D-C4AF-9BCB-4BDE-11A434F36F7D}"/>
              </a:ext>
            </a:extLst>
          </p:cNvPr>
          <p:cNvSpPr/>
          <p:nvPr/>
        </p:nvSpPr>
        <p:spPr>
          <a:xfrm rot="19116100">
            <a:off x="2903913" y="5040284"/>
            <a:ext cx="241069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6B24EE88-17CE-9AF5-1671-11E68D4D097C}"/>
              </a:ext>
            </a:extLst>
          </p:cNvPr>
          <p:cNvSpPr/>
          <p:nvPr/>
        </p:nvSpPr>
        <p:spPr>
          <a:xfrm rot="16200000">
            <a:off x="7437120" y="5791200"/>
            <a:ext cx="241069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A25F61-73EC-D485-4158-DE1C3EB91665}"/>
              </a:ext>
            </a:extLst>
          </p:cNvPr>
          <p:cNvSpPr txBox="1"/>
          <p:nvPr/>
        </p:nvSpPr>
        <p:spPr>
          <a:xfrm>
            <a:off x="8788631" y="4541119"/>
            <a:ext cx="2591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L3 Stream Engine (SE</a:t>
            </a:r>
            <a:r>
              <a:rPr lang="en-US" b="1" baseline="-25000" dirty="0"/>
              <a:t>L3</a:t>
            </a:r>
            <a:r>
              <a:rPr lang="en-US" b="1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99B72-CBFE-84AD-AC9C-95372563D9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1622" y="2180854"/>
            <a:ext cx="3586072" cy="23927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6C1506-F34C-0049-9E3C-3FEB805281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17163" y="2115973"/>
            <a:ext cx="2500189" cy="2564093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FBDD91D-B50E-AA29-4803-B828ED906177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299362" y="3250276"/>
            <a:ext cx="1134689" cy="19867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5A3D2E0-6F77-F130-ADF2-AAB28D2758B9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5220393" y="3632662"/>
            <a:ext cx="473825" cy="5938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545D7B0-E888-7C92-2151-55FF23998331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5210217" y="2493595"/>
            <a:ext cx="1198896" cy="5073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rrow: Down 77">
            <a:extLst>
              <a:ext uri="{FF2B5EF4-FFF2-40B4-BE49-F238E27FC236}">
                <a16:creationId xmlns:a16="http://schemas.microsoft.com/office/drawing/2014/main" id="{9CF91B9A-646A-9D46-053D-BB6459C80EC8}"/>
              </a:ext>
            </a:extLst>
          </p:cNvPr>
          <p:cNvSpPr/>
          <p:nvPr/>
        </p:nvSpPr>
        <p:spPr>
          <a:xfrm rot="16200000">
            <a:off x="11888586" y="5636029"/>
            <a:ext cx="241069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BBF69D-CA14-B88C-D7CC-C188D8365702}"/>
              </a:ext>
            </a:extLst>
          </p:cNvPr>
          <p:cNvSpPr txBox="1"/>
          <p:nvPr/>
        </p:nvSpPr>
        <p:spPr>
          <a:xfrm>
            <a:off x="11097492" y="102123"/>
            <a:ext cx="1005840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600" b="1" baseline="30000" dirty="0">
                <a:solidFill>
                  <a:schemeClr val="bg1"/>
                </a:solidFill>
              </a:rPr>
              <a:t>[A.12]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3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503" y="0"/>
            <a:ext cx="11030990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HPCA 2022: Near-Stream Computing: General and Transparent Near-Cache Acceleration</a:t>
            </a:r>
            <a:endParaRPr lang="en-US" sz="2400" b="1" baseline="30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CBACF-2393-DE13-7CA8-0C41E862F208}"/>
              </a:ext>
            </a:extLst>
          </p:cNvPr>
          <p:cNvSpPr txBox="1"/>
          <p:nvPr/>
        </p:nvSpPr>
        <p:spPr>
          <a:xfrm>
            <a:off x="428913" y="6350490"/>
            <a:ext cx="376070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[A.12] </a:t>
            </a:r>
            <a:r>
              <a:rPr lang="en-US" sz="900" dirty="0">
                <a:hlinkClick r:id="rId3"/>
              </a:rPr>
              <a:t>https://seanzw.github.io/pub/hpca2022-near-stream-computing.pdf</a:t>
            </a:r>
            <a:endParaRPr lang="en-US" sz="9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D1794B-ECC3-CF6C-CC5A-8E455D32E2F5}"/>
              </a:ext>
            </a:extLst>
          </p:cNvPr>
          <p:cNvSpPr/>
          <p:nvPr/>
        </p:nvSpPr>
        <p:spPr>
          <a:xfrm>
            <a:off x="453204" y="729351"/>
            <a:ext cx="1704511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III. Solutions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8D4062-DDBB-8B8C-0980-49D2C7C5BD95}"/>
              </a:ext>
            </a:extLst>
          </p:cNvPr>
          <p:cNvSpPr/>
          <p:nvPr/>
        </p:nvSpPr>
        <p:spPr>
          <a:xfrm>
            <a:off x="5022564" y="5884579"/>
            <a:ext cx="2749836" cy="3959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IV. Experiment and Results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99B72-CBFE-84AD-AC9C-95372563D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865" y="1249828"/>
            <a:ext cx="3586072" cy="22997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19E5321-7D2B-2E0A-95BE-3031E4AA5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8902" y="5902122"/>
            <a:ext cx="4170889" cy="4654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6C1506-F34C-0049-9E3C-3FEB805281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2843" y="1234824"/>
            <a:ext cx="2500189" cy="25640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21DB9B-0129-0684-8204-E7E7F18D90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664" y="1359735"/>
            <a:ext cx="4198027" cy="603386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4DBB7E-5378-2B3C-040E-B7074451C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040" y="2200316"/>
            <a:ext cx="4188624" cy="800578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4AB380-EBA5-B90D-5975-AC9DAE457A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584" y="5203373"/>
            <a:ext cx="4226530" cy="1022859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EFE5BD-7ADE-0D86-5ACB-30FA51DA5F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9848" y="4879569"/>
            <a:ext cx="4253798" cy="623457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1BD746-254C-B8F5-1D1B-5BDB9E41FE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8108" y="4017556"/>
            <a:ext cx="4305744" cy="487941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D320B23-E0A5-ED08-1B92-908BC72D2AFF}"/>
              </a:ext>
            </a:extLst>
          </p:cNvPr>
          <p:cNvSpPr txBox="1"/>
          <p:nvPr/>
        </p:nvSpPr>
        <p:spPr>
          <a:xfrm>
            <a:off x="2163386" y="721419"/>
            <a:ext cx="4278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Range-Based Synchronization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BCBDFF3-F555-0946-0AE3-DFD1497EA90A}"/>
              </a:ext>
            </a:extLst>
          </p:cNvPr>
          <p:cNvGrpSpPr/>
          <p:nvPr/>
        </p:nvGrpSpPr>
        <p:grpSpPr>
          <a:xfrm>
            <a:off x="9434945" y="3827699"/>
            <a:ext cx="2660073" cy="1839380"/>
            <a:chOff x="9434945" y="3952394"/>
            <a:chExt cx="2660073" cy="183938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C060895-29C5-81C7-1315-93DF8A219FB7}"/>
                </a:ext>
              </a:extLst>
            </p:cNvPr>
            <p:cNvGrpSpPr/>
            <p:nvPr/>
          </p:nvGrpSpPr>
          <p:grpSpPr>
            <a:xfrm>
              <a:off x="9434945" y="4776111"/>
              <a:ext cx="2660073" cy="1015663"/>
              <a:chOff x="399011" y="5186006"/>
              <a:chExt cx="2660073" cy="1015663"/>
            </a:xfrm>
            <a:solidFill>
              <a:schemeClr val="bg1">
                <a:lumMod val="95000"/>
              </a:schemeClr>
            </a:solidFill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EE00DB71-FBB8-12C7-5577-2B1115747656}"/>
                  </a:ext>
                </a:extLst>
              </p:cNvPr>
              <p:cNvGrpSpPr/>
              <p:nvPr/>
            </p:nvGrpSpPr>
            <p:grpSpPr>
              <a:xfrm>
                <a:off x="399011" y="5186006"/>
                <a:ext cx="2660073" cy="1015663"/>
                <a:chOff x="382386" y="5343948"/>
                <a:chExt cx="2660073" cy="1015663"/>
              </a:xfrm>
              <a:grpFill/>
            </p:grpSpPr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87ED8D9-BC82-61A3-50CA-D67DAD72FB33}"/>
                    </a:ext>
                  </a:extLst>
                </p:cNvPr>
                <p:cNvSpPr txBox="1"/>
                <p:nvPr/>
              </p:nvSpPr>
              <p:spPr>
                <a:xfrm>
                  <a:off x="382386" y="5343948"/>
                  <a:ext cx="2660073" cy="1015663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/>
                    <a:t>           : indicates processing steps, their order is approximated for the purpose of explanation</a:t>
                  </a:r>
                </a:p>
                <a:p>
                  <a:r>
                    <a:rPr lang="en-US" sz="1200" dirty="0"/>
                    <a:t>           : the major processing component, it can be more than one</a:t>
                  </a:r>
                </a:p>
              </p:txBody>
            </p:sp>
            <p:sp>
              <p:nvSpPr>
                <p:cNvPr id="45" name="Arrow: Down 44">
                  <a:extLst>
                    <a:ext uri="{FF2B5EF4-FFF2-40B4-BE49-F238E27FC236}">
                      <a16:creationId xmlns:a16="http://schemas.microsoft.com/office/drawing/2014/main" id="{723D4959-73B2-9D31-7766-0694BA630B42}"/>
                    </a:ext>
                  </a:extLst>
                </p:cNvPr>
                <p:cNvSpPr/>
                <p:nvPr/>
              </p:nvSpPr>
              <p:spPr>
                <a:xfrm rot="16200000">
                  <a:off x="562495" y="5317374"/>
                  <a:ext cx="189808" cy="331124"/>
                </a:xfrm>
                <a:prstGeom prst="downArrow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8611E113-87CB-5124-EAD7-2ABC8D016E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910" y="5921431"/>
                <a:ext cx="387927" cy="0"/>
              </a:xfrm>
              <a:prstGeom prst="straightConnector1">
                <a:avLst/>
              </a:prstGeom>
              <a:grpFill/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A97F2AC-2C48-3192-7D53-76FB02B0E40F}"/>
                </a:ext>
              </a:extLst>
            </p:cNvPr>
            <p:cNvSpPr txBox="1"/>
            <p:nvPr/>
          </p:nvSpPr>
          <p:spPr>
            <a:xfrm>
              <a:off x="9443257" y="3952394"/>
              <a:ext cx="26517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SCM</a:t>
              </a:r>
              <a:r>
                <a:rPr lang="en-US" sz="1200" dirty="0"/>
                <a:t>: stream computing manager. </a:t>
              </a:r>
            </a:p>
            <a:p>
              <a:r>
                <a:rPr lang="en-US" sz="1200" b="1" dirty="0"/>
                <a:t>SE</a:t>
              </a:r>
              <a:r>
                <a:rPr lang="en-US" sz="1200" b="1" baseline="-25000" dirty="0"/>
                <a:t>core</a:t>
              </a:r>
              <a:r>
                <a:rPr lang="en-US" sz="1200" dirty="0"/>
                <a:t>: core stream engines</a:t>
              </a:r>
            </a:p>
            <a:p>
              <a:r>
                <a:rPr lang="en-US" sz="1200" b="1" dirty="0"/>
                <a:t>SE</a:t>
              </a:r>
              <a:r>
                <a:rPr lang="en-US" sz="1200" b="1" baseline="-25000" dirty="0"/>
                <a:t>L3</a:t>
              </a:r>
              <a:r>
                <a:rPr lang="en-US" sz="1200" dirty="0"/>
                <a:t>: analogous stream engine to shared Level 3 (L3) banks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A4C8B9-3BFB-BE3D-6A75-AB07D3B39F9F}"/>
              </a:ext>
            </a:extLst>
          </p:cNvPr>
          <p:cNvGrpSpPr/>
          <p:nvPr/>
        </p:nvGrpSpPr>
        <p:grpSpPr>
          <a:xfrm>
            <a:off x="473825" y="3183775"/>
            <a:ext cx="4214555" cy="1911928"/>
            <a:chOff x="498762" y="3067396"/>
            <a:chExt cx="4214555" cy="191192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FB2EE61-E289-4048-9F74-F6D5B55C3F4D}"/>
                </a:ext>
              </a:extLst>
            </p:cNvPr>
            <p:cNvGrpSpPr/>
            <p:nvPr/>
          </p:nvGrpSpPr>
          <p:grpSpPr>
            <a:xfrm>
              <a:off x="582550" y="3075491"/>
              <a:ext cx="4130767" cy="1828499"/>
              <a:chOff x="945172" y="3108741"/>
              <a:chExt cx="3385137" cy="150662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8EAC180-44A0-42BE-6ADC-23DCE473A0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5172" y="3108741"/>
                <a:ext cx="3357888" cy="671578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DB3F211-4422-0BE4-AC46-2338FB3BD0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4988" y="3977292"/>
                <a:ext cx="3365321" cy="638072"/>
              </a:xfrm>
              <a:prstGeom prst="rect">
                <a:avLst/>
              </a:prstGeom>
            </p:spPr>
          </p:pic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BA35D8E-0A8B-84A1-C290-65AB8C938F4A}"/>
                </a:ext>
              </a:extLst>
            </p:cNvPr>
            <p:cNvSpPr/>
            <p:nvPr/>
          </p:nvSpPr>
          <p:spPr>
            <a:xfrm>
              <a:off x="498762" y="3067396"/>
              <a:ext cx="4214553" cy="191192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Arrow: Down 48">
            <a:extLst>
              <a:ext uri="{FF2B5EF4-FFF2-40B4-BE49-F238E27FC236}">
                <a16:creationId xmlns:a16="http://schemas.microsoft.com/office/drawing/2014/main" id="{7EC34094-B60B-2BFA-0EC8-311DED3379C4}"/>
              </a:ext>
            </a:extLst>
          </p:cNvPr>
          <p:cNvSpPr/>
          <p:nvPr/>
        </p:nvSpPr>
        <p:spPr>
          <a:xfrm>
            <a:off x="2294313" y="1901043"/>
            <a:ext cx="189808" cy="33112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F6B01CE-3718-C3DB-7259-A9939CE82C7E}"/>
              </a:ext>
            </a:extLst>
          </p:cNvPr>
          <p:cNvSpPr/>
          <p:nvPr/>
        </p:nvSpPr>
        <p:spPr>
          <a:xfrm>
            <a:off x="2310939" y="2881944"/>
            <a:ext cx="189808" cy="33112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E1EDA84E-0CF1-D8A9-F2B1-BAF7D0ABEDE3}"/>
              </a:ext>
            </a:extLst>
          </p:cNvPr>
          <p:cNvSpPr/>
          <p:nvPr/>
        </p:nvSpPr>
        <p:spPr>
          <a:xfrm>
            <a:off x="2238895" y="5046024"/>
            <a:ext cx="189808" cy="33112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0187B750-E298-4869-52F5-0C494975B59E}"/>
              </a:ext>
            </a:extLst>
          </p:cNvPr>
          <p:cNvSpPr/>
          <p:nvPr/>
        </p:nvSpPr>
        <p:spPr>
          <a:xfrm rot="16200000">
            <a:off x="220387" y="1470067"/>
            <a:ext cx="153587" cy="33112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812BEA-95B3-0526-FBF7-67F6B82ACE85}"/>
              </a:ext>
            </a:extLst>
          </p:cNvPr>
          <p:cNvSpPr txBox="1"/>
          <p:nvPr/>
        </p:nvSpPr>
        <p:spPr>
          <a:xfrm>
            <a:off x="0" y="1664915"/>
            <a:ext cx="563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From last page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BB121186-DA82-45FA-BD79-88AD58A8C3A1}"/>
              </a:ext>
            </a:extLst>
          </p:cNvPr>
          <p:cNvSpPr/>
          <p:nvPr/>
        </p:nvSpPr>
        <p:spPr>
          <a:xfrm rot="13660369">
            <a:off x="4785362" y="5323113"/>
            <a:ext cx="189808" cy="33112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3968862F-C5D9-D3ED-128B-30E90B6428C5}"/>
              </a:ext>
            </a:extLst>
          </p:cNvPr>
          <p:cNvSpPr/>
          <p:nvPr/>
        </p:nvSpPr>
        <p:spPr>
          <a:xfrm rot="10800000">
            <a:off x="6991004" y="4519551"/>
            <a:ext cx="189808" cy="33112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0BBB98B-60F9-6E8A-F9B4-C6F4964B3F5C}"/>
              </a:ext>
            </a:extLst>
          </p:cNvPr>
          <p:cNvSpPr/>
          <p:nvPr/>
        </p:nvSpPr>
        <p:spPr>
          <a:xfrm>
            <a:off x="4998720" y="5810595"/>
            <a:ext cx="7079673" cy="631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50A54D-7FCD-D226-20DE-5A28418782BE}"/>
              </a:ext>
            </a:extLst>
          </p:cNvPr>
          <p:cNvSpPr txBox="1"/>
          <p:nvPr/>
        </p:nvSpPr>
        <p:spPr>
          <a:xfrm>
            <a:off x="8514311" y="3435526"/>
            <a:ext cx="2591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L3 Stream Engine (SE</a:t>
            </a:r>
            <a:r>
              <a:rPr lang="en-US" b="1" baseline="-25000" dirty="0"/>
              <a:t>L3</a:t>
            </a:r>
            <a:r>
              <a:rPr lang="en-US" b="1" dirty="0"/>
              <a:t>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CF416DE-0B2B-B5F8-BCB7-2553B8269272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4696691" y="1661428"/>
            <a:ext cx="640080" cy="8822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4F2A32-C098-952B-DE44-FBF067FD56AF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670664" y="2600605"/>
            <a:ext cx="64116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098B080-8A19-8688-D47D-B8EA87759FAE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4688378" y="2967644"/>
            <a:ext cx="4064924" cy="11720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DA53F09-D187-2349-49FC-62C2B8506043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4693114" y="2335876"/>
            <a:ext cx="1400115" cy="33789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ED1F357-1EBD-CC6B-1359-EB86ABFF6546}"/>
              </a:ext>
            </a:extLst>
          </p:cNvPr>
          <p:cNvSpPr txBox="1"/>
          <p:nvPr/>
        </p:nvSpPr>
        <p:spPr>
          <a:xfrm>
            <a:off x="11097492" y="102123"/>
            <a:ext cx="1005840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600" b="1" baseline="30000" dirty="0">
                <a:solidFill>
                  <a:schemeClr val="bg1"/>
                </a:solidFill>
              </a:rPr>
              <a:t>[A.12]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503" y="0"/>
            <a:ext cx="11022678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HPCA 2022: Only Buffer When You Need To: Reducing On-chip GPU Trafﬁc with Reconﬁgurable Local Atomic Buffers </a:t>
            </a:r>
            <a:r>
              <a:rPr lang="en-US" altLang="zh-CN" sz="2400" b="1" baseline="30000" dirty="0">
                <a:solidFill>
                  <a:srgbClr val="C00000"/>
                </a:solidFill>
              </a:rPr>
              <a:t>[A.13]</a:t>
            </a:r>
            <a:endParaRPr lang="en-US" sz="2400" b="1" baseline="30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CBACF-2393-DE13-7CA8-0C41E862F208}"/>
              </a:ext>
            </a:extLst>
          </p:cNvPr>
          <p:cNvSpPr txBox="1"/>
          <p:nvPr/>
        </p:nvSpPr>
        <p:spPr>
          <a:xfrm>
            <a:off x="540328" y="6289164"/>
            <a:ext cx="47382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[A.13] </a:t>
            </a:r>
            <a:r>
              <a:rPr lang="en-US" sz="900" dirty="0">
                <a:hlinkClick r:id="rId3"/>
              </a:rPr>
              <a:t>https://wu-kan.cn/2022/03/16/Only-Buffer-When-You-Need-To-Reducing-On-chip-GPU-Traffic-with-Reconfigurable-Local-Atomic-Buffers/</a:t>
            </a:r>
            <a:endParaRPr lang="en-US" sz="900" dirty="0"/>
          </a:p>
          <a:p>
            <a:r>
              <a:rPr lang="en-US" sz="900" dirty="0"/>
              <a:t>[A.13.1] supercomputingblog.com/</a:t>
            </a:r>
            <a:r>
              <a:rPr lang="en-US" sz="900" dirty="0" err="1"/>
              <a:t>cuda</a:t>
            </a:r>
            <a:r>
              <a:rPr lang="en-US" sz="900" dirty="0"/>
              <a:t>/cuda-tutorial-4-atomic-operations/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15335F-2A07-F51B-B078-E0731C6484B4}"/>
              </a:ext>
            </a:extLst>
          </p:cNvPr>
          <p:cNvSpPr/>
          <p:nvPr/>
        </p:nvSpPr>
        <p:spPr>
          <a:xfrm>
            <a:off x="283845" y="858467"/>
            <a:ext cx="3007995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I. Background and Challenges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E1E34B-A818-2BD1-4592-444161E5CFB8}"/>
              </a:ext>
            </a:extLst>
          </p:cNvPr>
          <p:cNvSpPr txBox="1"/>
          <p:nvPr/>
        </p:nvSpPr>
        <p:spPr>
          <a:xfrm>
            <a:off x="266644" y="1295652"/>
            <a:ext cx="570189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ML training algorithms use </a:t>
            </a:r>
            <a:r>
              <a:rPr lang="en-US" sz="1600" b="1" dirty="0">
                <a:solidFill>
                  <a:srgbClr val="C00000"/>
                </a:solidFill>
              </a:rPr>
              <a:t>atomics</a:t>
            </a:r>
            <a:r>
              <a:rPr lang="en-US" sz="1600" dirty="0"/>
              <a:t> to update </a:t>
            </a:r>
            <a:r>
              <a:rPr lang="en-US" sz="1600" b="1" dirty="0">
                <a:solidFill>
                  <a:srgbClr val="C00000"/>
                </a:solidFill>
              </a:rPr>
              <a:t>shared weights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  <a:highlight>
                  <a:srgbClr val="FFFF00"/>
                </a:highlight>
              </a:rPr>
              <a:t>Atomics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Atomic operations,</a:t>
            </a:r>
            <a:r>
              <a:rPr lang="zh-CN" altLang="en-US" sz="1600" dirty="0"/>
              <a:t> </a:t>
            </a:r>
            <a:r>
              <a:rPr lang="en-US" altLang="zh-CN" sz="1600" dirty="0"/>
              <a:t>or</a:t>
            </a:r>
            <a:r>
              <a:rPr lang="zh-CN" altLang="en-US" sz="1600" dirty="0"/>
              <a:t> </a:t>
            </a:r>
            <a:r>
              <a:rPr lang="en-US" altLang="zh-CN" sz="1600" dirty="0"/>
              <a:t>simply</a:t>
            </a:r>
            <a:r>
              <a:rPr lang="zh-CN" altLang="en-US" sz="1600" dirty="0"/>
              <a:t> </a:t>
            </a:r>
            <a:r>
              <a:rPr lang="en-US" altLang="zh-CN" sz="1600" b="1" dirty="0">
                <a:solidFill>
                  <a:srgbClr val="C00000"/>
                </a:solidFill>
              </a:rPr>
              <a:t>Atomics</a:t>
            </a:r>
            <a:r>
              <a:rPr lang="en-US" altLang="zh-CN" sz="1600" dirty="0"/>
              <a:t>,</a:t>
            </a:r>
            <a:r>
              <a:rPr lang="en-US" sz="1600" dirty="0"/>
              <a:t> are CPU/GPU operations which are used to </a:t>
            </a:r>
            <a:r>
              <a:rPr lang="en-US" sz="1600" b="1" dirty="0">
                <a:solidFill>
                  <a:srgbClr val="C00000"/>
                </a:solidFill>
              </a:rPr>
              <a:t>update shared global variables in GPUs </a:t>
            </a:r>
            <a:r>
              <a:rPr lang="en-US" sz="1600" dirty="0"/>
              <a:t>and are performed </a:t>
            </a:r>
            <a:r>
              <a:rPr lang="en-US" sz="1600" b="1" dirty="0">
                <a:solidFill>
                  <a:srgbClr val="C00000"/>
                </a:solidFill>
              </a:rPr>
              <a:t>without interference </a:t>
            </a:r>
            <a:r>
              <a:rPr lang="en-US" sz="1600" dirty="0"/>
              <a:t>from any other threads. Atomic operations are often used to </a:t>
            </a:r>
            <a:r>
              <a:rPr lang="en-US" sz="1600" b="1" dirty="0">
                <a:solidFill>
                  <a:srgbClr val="C00000"/>
                </a:solidFill>
              </a:rPr>
              <a:t>prevent race </a:t>
            </a:r>
            <a:r>
              <a:rPr lang="en-US" sz="1600" dirty="0"/>
              <a:t>conditions which are common problems in mulithreaded applications [A.13.1].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</a:rPr>
              <a:t>Locally</a:t>
            </a:r>
            <a:r>
              <a:rPr lang="en-US" sz="1600" dirty="0"/>
              <a:t> scoped atomics: only guaranteed to be visible to other threads in the </a:t>
            </a:r>
            <a:r>
              <a:rPr lang="en-US" sz="1600" b="1" dirty="0">
                <a:solidFill>
                  <a:srgbClr val="C00000"/>
                </a:solidFill>
              </a:rPr>
              <a:t>same thread </a:t>
            </a:r>
            <a:r>
              <a:rPr lang="en-US" sz="1600" dirty="0"/>
              <a:t>block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(TB).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</a:rPr>
              <a:t>Device</a:t>
            </a:r>
            <a:r>
              <a:rPr lang="en-US" sz="1600" dirty="0"/>
              <a:t>-scoped atomics: visible to </a:t>
            </a:r>
            <a:r>
              <a:rPr lang="en-US" sz="1600" b="1" dirty="0">
                <a:solidFill>
                  <a:srgbClr val="C00000"/>
                </a:solidFill>
              </a:rPr>
              <a:t>all threads </a:t>
            </a:r>
            <a:r>
              <a:rPr lang="en-US" sz="1600" dirty="0"/>
              <a:t>across the GPU.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</a:rPr>
              <a:t>Relaxed</a:t>
            </a:r>
            <a:r>
              <a:rPr lang="en-US" sz="1600" dirty="0"/>
              <a:t> atomics:  imply </a:t>
            </a:r>
            <a:r>
              <a:rPr lang="en-US" sz="1600" b="1" dirty="0">
                <a:solidFill>
                  <a:srgbClr val="C00000"/>
                </a:solidFill>
              </a:rPr>
              <a:t>no ordering </a:t>
            </a:r>
            <a:r>
              <a:rPr lang="en-US" sz="1600" dirty="0"/>
              <a:t>on other memory accesses, they can be reordered with other data and atomic accesses. They are </a:t>
            </a:r>
            <a:r>
              <a:rPr lang="en-US" sz="1600" b="1" dirty="0">
                <a:solidFill>
                  <a:srgbClr val="C00000"/>
                </a:solidFill>
              </a:rPr>
              <a:t>commutative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GPUs do</a:t>
            </a:r>
            <a:r>
              <a:rPr lang="en-US" sz="1600" b="1" dirty="0">
                <a:solidFill>
                  <a:srgbClr val="C00000"/>
                </a:solidFill>
              </a:rPr>
              <a:t> not </a:t>
            </a:r>
            <a:r>
              <a:rPr lang="en-US" sz="1600" dirty="0"/>
              <a:t>efﬁciently</a:t>
            </a:r>
            <a:r>
              <a:rPr lang="en-US" sz="1600" b="1" dirty="0">
                <a:solidFill>
                  <a:srgbClr val="C00000"/>
                </a:solidFill>
              </a:rPr>
              <a:t> support atomics, </a:t>
            </a:r>
            <a:r>
              <a:rPr lang="en-US" sz="1600" dirty="0"/>
              <a:t>which</a:t>
            </a:r>
            <a:r>
              <a:rPr lang="en-US" sz="1600" b="1" dirty="0">
                <a:solidFill>
                  <a:srgbClr val="C00000"/>
                </a:solidFill>
              </a:rPr>
              <a:t> limit scalability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Atomics in ML training </a:t>
            </a:r>
            <a:r>
              <a:rPr lang="en-US" sz="1600" b="1" dirty="0">
                <a:solidFill>
                  <a:srgbClr val="C00000"/>
                </a:solidFill>
              </a:rPr>
              <a:t>commutatively updating shared variables</a:t>
            </a:r>
            <a:r>
              <a:rPr lang="en-US" sz="1600" dirty="0"/>
              <a:t>, so they </a:t>
            </a:r>
            <a:r>
              <a:rPr lang="en-US" sz="1600" b="1" dirty="0">
                <a:solidFill>
                  <a:srgbClr val="C00000"/>
                </a:solidFill>
              </a:rPr>
              <a:t>do not need ordering </a:t>
            </a:r>
            <a:r>
              <a:rPr lang="en-US" sz="1600" dirty="0"/>
              <a:t>and can use </a:t>
            </a:r>
            <a:r>
              <a:rPr lang="en-US" sz="1600" b="1" dirty="0">
                <a:solidFill>
                  <a:srgbClr val="C00000"/>
                </a:solidFill>
              </a:rPr>
              <a:t>lower overhead</a:t>
            </a:r>
            <a:r>
              <a:rPr lang="en-US" sz="1600" dirty="0"/>
              <a:t> relaxed atomics.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D1794B-ECC3-CF6C-CC5A-8E455D32E2F5}"/>
              </a:ext>
            </a:extLst>
          </p:cNvPr>
          <p:cNvSpPr/>
          <p:nvPr/>
        </p:nvSpPr>
        <p:spPr>
          <a:xfrm>
            <a:off x="6060405" y="867838"/>
            <a:ext cx="1704511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III. Solutions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2C2D91-1862-5715-3C12-7F0F7864C010}"/>
              </a:ext>
            </a:extLst>
          </p:cNvPr>
          <p:cNvSpPr txBox="1"/>
          <p:nvPr/>
        </p:nvSpPr>
        <p:spPr>
          <a:xfrm>
            <a:off x="9432176" y="2842954"/>
            <a:ext cx="2612967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“… propose a </a:t>
            </a:r>
            <a:r>
              <a:rPr lang="en-US" sz="1600" b="1" dirty="0">
                <a:solidFill>
                  <a:srgbClr val="C00000"/>
                </a:solidFill>
              </a:rPr>
              <a:t>hardware-software co-design </a:t>
            </a:r>
            <a:r>
              <a:rPr lang="en-US" sz="1600" dirty="0"/>
              <a:t>approach that reduces atomic latency,</a:t>
            </a:r>
          </a:p>
          <a:p>
            <a:r>
              <a:rPr lang="en-US" sz="1600" dirty="0"/>
              <a:t>data movement, and energy“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9BC5BA-C093-FE20-3288-797B453EF66E}"/>
              </a:ext>
            </a:extLst>
          </p:cNvPr>
          <p:cNvSpPr txBox="1"/>
          <p:nvPr/>
        </p:nvSpPr>
        <p:spPr>
          <a:xfrm>
            <a:off x="5976852" y="1367270"/>
            <a:ext cx="60184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 insights: </a:t>
            </a:r>
            <a:r>
              <a:rPr lang="en-US" b="1" dirty="0">
                <a:solidFill>
                  <a:srgbClr val="C00000"/>
                </a:solidFill>
              </a:rPr>
              <a:t>the order of the atomics in ML training does not matter</a:t>
            </a:r>
            <a:r>
              <a:rPr lang="en-US" dirty="0"/>
              <a:t> since the program does not view the updated values until all updates have completed and the updated weights are not used until subsequent layers, so </a:t>
            </a:r>
            <a:r>
              <a:rPr lang="en-US" b="1" dirty="0">
                <a:solidFill>
                  <a:srgbClr val="C00000"/>
                </a:solidFill>
              </a:rPr>
              <a:t>atomics are commutative and can be relaxed</a:t>
            </a:r>
            <a:r>
              <a:rPr lang="en-US" dirty="0"/>
              <a:t>.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A52CC4F-0F1D-D38C-FAB1-98A5336F8E19}"/>
              </a:ext>
            </a:extLst>
          </p:cNvPr>
          <p:cNvGrpSpPr/>
          <p:nvPr/>
        </p:nvGrpSpPr>
        <p:grpSpPr>
          <a:xfrm>
            <a:off x="6143105" y="2800439"/>
            <a:ext cx="3150522" cy="3400856"/>
            <a:chOff x="6126010" y="3033197"/>
            <a:chExt cx="3242432" cy="3582622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FB6CDFA-7778-85AC-F2ED-43A945460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6010" y="3033197"/>
              <a:ext cx="3242432" cy="3582622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3BF334-AAC2-5A69-CBDA-6C659BB74232}"/>
                </a:ext>
              </a:extLst>
            </p:cNvPr>
            <p:cNvSpPr/>
            <p:nvPr/>
          </p:nvSpPr>
          <p:spPr>
            <a:xfrm>
              <a:off x="8312726" y="4206240"/>
              <a:ext cx="922713" cy="65670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D4E94AC-E9AC-0AA6-011D-E864678B354E}"/>
              </a:ext>
            </a:extLst>
          </p:cNvPr>
          <p:cNvSpPr txBox="1"/>
          <p:nvPr/>
        </p:nvSpPr>
        <p:spPr>
          <a:xfrm>
            <a:off x="9576262" y="4226714"/>
            <a:ext cx="2302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Software</a:t>
            </a:r>
            <a:r>
              <a:rPr lang="en-US" dirty="0"/>
              <a:t>: </a:t>
            </a:r>
            <a:r>
              <a:rPr lang="en-US" b="1" dirty="0">
                <a:solidFill>
                  <a:srgbClr val="C00000"/>
                </a:solidFill>
              </a:rPr>
              <a:t>identify</a:t>
            </a:r>
            <a:r>
              <a:rPr lang="en-US" dirty="0"/>
              <a:t> relaxed atomics. 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Hardware</a:t>
            </a:r>
            <a:r>
              <a:rPr lang="en-US" dirty="0"/>
              <a:t>: add </a:t>
            </a:r>
            <a:r>
              <a:rPr lang="en-US" b="1" dirty="0">
                <a:solidFill>
                  <a:srgbClr val="C00000"/>
                </a:solidFill>
              </a:rPr>
              <a:t>local</a:t>
            </a:r>
            <a:r>
              <a:rPr lang="en-US" dirty="0"/>
              <a:t> atomic </a:t>
            </a:r>
            <a:r>
              <a:rPr lang="en-US" b="1" dirty="0">
                <a:solidFill>
                  <a:srgbClr val="C00000"/>
                </a:solidFill>
              </a:rPr>
              <a:t>buffer</a:t>
            </a:r>
            <a:r>
              <a:rPr lang="en-US" dirty="0"/>
              <a:t> (</a:t>
            </a:r>
            <a:r>
              <a:rPr lang="en-US" b="1" dirty="0">
                <a:solidFill>
                  <a:srgbClr val="C00000"/>
                </a:solidFill>
              </a:rPr>
              <a:t>LAB</a:t>
            </a:r>
            <a:r>
              <a:rPr lang="en-US" dirty="0"/>
              <a:t>) to handle device-scoped (</a:t>
            </a:r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) atomics.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0EF916-4CB8-47DF-D589-A9454610A0A7}"/>
              </a:ext>
            </a:extLst>
          </p:cNvPr>
          <p:cNvCxnSpPr>
            <a:cxnSpLocks/>
            <a:stCxn id="16" idx="1"/>
            <a:endCxn id="15" idx="5"/>
          </p:cNvCxnSpPr>
          <p:nvPr/>
        </p:nvCxnSpPr>
        <p:spPr>
          <a:xfrm flipH="1" flipV="1">
            <a:off x="9033096" y="4446061"/>
            <a:ext cx="543166" cy="7963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CD4DCF8-DC83-1A39-BE85-F0F5E93EE269}"/>
              </a:ext>
            </a:extLst>
          </p:cNvPr>
          <p:cNvSpPr/>
          <p:nvPr/>
        </p:nvSpPr>
        <p:spPr>
          <a:xfrm>
            <a:off x="241069" y="822960"/>
            <a:ext cx="5602779" cy="54531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6E0CF8A-EDAC-C052-42B7-FFB0E6C605E7}"/>
              </a:ext>
            </a:extLst>
          </p:cNvPr>
          <p:cNvSpPr/>
          <p:nvPr/>
        </p:nvSpPr>
        <p:spPr>
          <a:xfrm>
            <a:off x="6029498" y="817418"/>
            <a:ext cx="6065520" cy="54531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F0C5D3-4535-BE93-04F8-8DD1CD3BCBD1}"/>
              </a:ext>
            </a:extLst>
          </p:cNvPr>
          <p:cNvSpPr txBox="1"/>
          <p:nvPr/>
        </p:nvSpPr>
        <p:spPr>
          <a:xfrm>
            <a:off x="11097492" y="102123"/>
            <a:ext cx="100584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600" b="1" baseline="30000" dirty="0">
                <a:solidFill>
                  <a:schemeClr val="bg1"/>
                </a:solidFill>
              </a:rPr>
              <a:t>[A.13]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7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2973FC88-BE47-4102-8709-1965BD3E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503" y="0"/>
            <a:ext cx="10474038" cy="872465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HPCA 2022: Only Buffer When You Need To: Reducing On-chip GPU Trafﬁc with Reconﬁgurable Local Atomic Buffers </a:t>
            </a:r>
            <a:r>
              <a:rPr lang="en-US" altLang="zh-CN" sz="2400" b="1" baseline="30000" dirty="0">
                <a:solidFill>
                  <a:srgbClr val="C00000"/>
                </a:solidFill>
              </a:rPr>
              <a:t>[A.13]</a:t>
            </a:r>
            <a:endParaRPr lang="en-US" sz="2400" b="1" baseline="30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D1794B-ECC3-CF6C-CC5A-8E455D32E2F5}"/>
              </a:ext>
            </a:extLst>
          </p:cNvPr>
          <p:cNvSpPr/>
          <p:nvPr/>
        </p:nvSpPr>
        <p:spPr>
          <a:xfrm>
            <a:off x="233182" y="867839"/>
            <a:ext cx="1704511" cy="3797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</a:rPr>
              <a:t>III. Solutions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0A0D9F-7C42-239C-12EB-5DC67E674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275" y="1417229"/>
            <a:ext cx="5494714" cy="25340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A5E0A0-08B4-ECFA-7E68-1473FAAE3C94}"/>
              </a:ext>
            </a:extLst>
          </p:cNvPr>
          <p:cNvSpPr txBox="1"/>
          <p:nvPr/>
        </p:nvSpPr>
        <p:spPr>
          <a:xfrm>
            <a:off x="5496791" y="754669"/>
            <a:ext cx="26081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Hardware Support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3C97C2-FC7C-8729-FFEF-4BF81E375018}"/>
              </a:ext>
            </a:extLst>
          </p:cNvPr>
          <p:cNvSpPr txBox="1"/>
          <p:nvPr/>
        </p:nvSpPr>
        <p:spPr>
          <a:xfrm>
            <a:off x="179415" y="4040969"/>
            <a:ext cx="52072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Software:  Distinguishing Atomic Operations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6B5548-A38F-12F0-7CD2-F0E1692E48BF}"/>
              </a:ext>
            </a:extLst>
          </p:cNvPr>
          <p:cNvSpPr/>
          <p:nvPr/>
        </p:nvSpPr>
        <p:spPr>
          <a:xfrm>
            <a:off x="7157258" y="2211186"/>
            <a:ext cx="922713" cy="65670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D035E6-D4E7-112C-76FE-97BDAA08125E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7618615" y="1255222"/>
            <a:ext cx="1201189" cy="9559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D2869EF-F243-7D98-2F22-73622D3CF3C2}"/>
              </a:ext>
            </a:extLst>
          </p:cNvPr>
          <p:cNvSpPr txBox="1"/>
          <p:nvPr/>
        </p:nvSpPr>
        <p:spPr>
          <a:xfrm>
            <a:off x="211973" y="4767179"/>
            <a:ext cx="52827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LAB relies on </a:t>
            </a:r>
            <a:r>
              <a:rPr lang="en-US" b="1" dirty="0">
                <a:solidFill>
                  <a:srgbClr val="C00000"/>
                </a:solidFill>
              </a:rPr>
              <a:t>identifying which atomic accesses can be buffered locally</a:t>
            </a:r>
            <a:r>
              <a:rPr lang="en-US" dirty="0"/>
              <a:t> (e.g., commutative atomics). So, the  introduced a new memory ordering ( </a:t>
            </a:r>
            <a:r>
              <a:rPr lang="en-US" dirty="0" err="1"/>
              <a:t>memory_order_comm</a:t>
            </a:r>
            <a:r>
              <a:rPr lang="en-US" dirty="0"/>
              <a:t>) to identify commutative accesses.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6B2442-282F-A604-01A5-2BE9C7DCE8B4}"/>
              </a:ext>
            </a:extLst>
          </p:cNvPr>
          <p:cNvSpPr txBox="1"/>
          <p:nvPr/>
        </p:nvSpPr>
        <p:spPr>
          <a:xfrm>
            <a:off x="9900458" y="1329420"/>
            <a:ext cx="1662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SM</a:t>
            </a:r>
            <a:r>
              <a:rPr lang="en-US" sz="1200" dirty="0"/>
              <a:t>: streaming multiprocessor.</a:t>
            </a:r>
          </a:p>
          <a:p>
            <a:r>
              <a:rPr lang="en-US" sz="1200" b="1" dirty="0"/>
              <a:t>Figure</a:t>
            </a:r>
            <a:r>
              <a:rPr lang="en-US" sz="1200" dirty="0"/>
              <a:t>: Proposed design (a) including LAB (in green) and (b) local SRAM. Source: [A.13]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E2DF6D-3F45-1477-BE67-9B5D3A159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472" y="3962822"/>
            <a:ext cx="5678084" cy="21553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A0C4561-AB16-BF22-6352-CCF63A98A184}"/>
              </a:ext>
            </a:extLst>
          </p:cNvPr>
          <p:cNvSpPr txBox="1"/>
          <p:nvPr/>
        </p:nvSpPr>
        <p:spPr>
          <a:xfrm>
            <a:off x="5511340" y="1049558"/>
            <a:ext cx="558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Add a buffer to combine atomics that are commutative.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EB1301-404B-377A-2631-ED2C913229CC}"/>
              </a:ext>
            </a:extLst>
          </p:cNvPr>
          <p:cNvGrpSpPr/>
          <p:nvPr/>
        </p:nvGrpSpPr>
        <p:grpSpPr>
          <a:xfrm>
            <a:off x="199503" y="6259484"/>
            <a:ext cx="11529754" cy="482138"/>
            <a:chOff x="241069" y="5968538"/>
            <a:chExt cx="11529754" cy="48213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58D4062-DDBB-8B8C-0980-49D2C7C5BD95}"/>
                </a:ext>
              </a:extLst>
            </p:cNvPr>
            <p:cNvSpPr/>
            <p:nvPr/>
          </p:nvSpPr>
          <p:spPr>
            <a:xfrm>
              <a:off x="275996" y="6000958"/>
              <a:ext cx="3223662" cy="39592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IV. Experiment and Results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2E10027-AA87-7E22-228E-FEC5D4940338}"/>
                </a:ext>
              </a:extLst>
            </p:cNvPr>
            <p:cNvSpPr txBox="1"/>
            <p:nvPr/>
          </p:nvSpPr>
          <p:spPr>
            <a:xfrm>
              <a:off x="3404061" y="6002821"/>
              <a:ext cx="83667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 improved performance by 28%, energy by 19%, and network trafﬁc by 19% on average.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38FC708-0709-5DCD-1A2E-B1B3371A7C0B}"/>
                </a:ext>
              </a:extLst>
            </p:cNvPr>
            <p:cNvSpPr/>
            <p:nvPr/>
          </p:nvSpPr>
          <p:spPr>
            <a:xfrm>
              <a:off x="241069" y="5968538"/>
              <a:ext cx="11413375" cy="48213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16F31F3-A836-3F0D-29CE-8F074DA5F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989" y="1278315"/>
            <a:ext cx="5139658" cy="273176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258A9ED-558D-D46B-2D6D-FB4C674B8812}"/>
              </a:ext>
            </a:extLst>
          </p:cNvPr>
          <p:cNvSpPr/>
          <p:nvPr/>
        </p:nvSpPr>
        <p:spPr>
          <a:xfrm>
            <a:off x="202277" y="817417"/>
            <a:ext cx="11413375" cy="53672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E2485DB-832B-3699-847E-D5000088926B}"/>
              </a:ext>
            </a:extLst>
          </p:cNvPr>
          <p:cNvCxnSpPr>
            <a:cxnSpLocks/>
          </p:cNvCxnSpPr>
          <p:nvPr/>
        </p:nvCxnSpPr>
        <p:spPr>
          <a:xfrm>
            <a:off x="5478090" y="922713"/>
            <a:ext cx="0" cy="521208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794A19-5E72-B79D-D719-7270E64487E4}"/>
              </a:ext>
            </a:extLst>
          </p:cNvPr>
          <p:cNvCxnSpPr>
            <a:cxnSpLocks/>
          </p:cNvCxnSpPr>
          <p:nvPr/>
        </p:nvCxnSpPr>
        <p:spPr>
          <a:xfrm>
            <a:off x="241069" y="4098175"/>
            <a:ext cx="5203767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5D8F59-DC79-FD0D-6E2C-571FF0D1890D}"/>
              </a:ext>
            </a:extLst>
          </p:cNvPr>
          <p:cNvSpPr txBox="1"/>
          <p:nvPr/>
        </p:nvSpPr>
        <p:spPr>
          <a:xfrm>
            <a:off x="11097492" y="102123"/>
            <a:ext cx="100584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600" b="1" baseline="30000" dirty="0">
                <a:solidFill>
                  <a:schemeClr val="bg1"/>
                </a:solidFill>
              </a:rPr>
              <a:t>[A.13]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54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70646</TotalTime>
  <Words>1776</Words>
  <Application>Microsoft Office PowerPoint</Application>
  <PresentationFormat>Widescreen</PresentationFormat>
  <Paragraphs>149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HPCA 2022: S2TA: Exploiting Structured Sparsity for Energy-Efﬁcient Mobile CNN Acceleration</vt:lpstr>
      <vt:lpstr>HPCA 2022: S2TA: Exploiting Structured Sparsity for Energy-Efﬁcient Mobile CNN Acceleration</vt:lpstr>
      <vt:lpstr>HPCA 2022: Energy and Memory Efﬁcient Automata Processing in Content-Addressable Memories</vt:lpstr>
      <vt:lpstr>HPCA 2022: Near-Stream Computing: General and Transparent Near-Cache Acceleration</vt:lpstr>
      <vt:lpstr>HPCA 2022: Near-Stream Computing: General and Transparent Near-Cache Acceleration</vt:lpstr>
      <vt:lpstr>HPCA 2022: Near-Stream Computing: General and Transparent Near-Cache Acceleration</vt:lpstr>
      <vt:lpstr>HPCA 2022: Only Buffer When You Need To: Reducing On-chip GPU Trafﬁc with Reconﬁgurable Local Atomic Buffers [A.13]</vt:lpstr>
      <vt:lpstr>HPCA 2022: Only Buffer When You Need To: Reducing On-chip GPU Trafﬁc with Reconﬁgurable Local Atomic Buffers [A.13]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Seeds for Brainstorm</dc:title>
  <dc:creator>Jian Li</dc:creator>
  <cp:lastModifiedBy>Yingxuan Zhu</cp:lastModifiedBy>
  <cp:revision>1212</cp:revision>
  <dcterms:created xsi:type="dcterms:W3CDTF">2021-03-22T17:08:32Z</dcterms:created>
  <dcterms:modified xsi:type="dcterms:W3CDTF">2022-06-14T01:02:12Z</dcterms:modified>
</cp:coreProperties>
</file>