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6437" autoAdjust="0"/>
  </p:normalViewPr>
  <p:slideViewPr>
    <p:cSldViewPr snapToGrid="0">
      <p:cViewPr varScale="1">
        <p:scale>
          <a:sx n="113" d="100"/>
          <a:sy n="113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7E53E-DCC9-4EEA-BE84-24AA42B8DF53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839E-ECD2-4C2B-B6B3-039F1A78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3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81C6-491D-42AF-BEA9-F9B330D17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8EFA-79C2-477C-A94F-AED1C8CFF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172F-D083-4C99-9AC8-FC3854B5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91C9-A229-4453-AA4A-7B9C4354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118CE-8DFE-44D3-9A1E-0C350A6F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F929-6039-4938-A12D-EBE01810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0D092-84AE-4B7A-8491-1D30E478B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E112-F406-4473-9899-0A227AA2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B874-F03B-4A4A-80BD-1A1809D4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6BEA-5B59-48B2-A2EA-46EA2337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1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E8C4F-61EA-4D64-BA71-271141F07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83B2-4597-43C5-ADFE-63AA5C440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4E4F-E87F-4AAC-BDE4-1AB1A95F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AB5F2-73B1-4933-873B-2F28E65B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2F26-AC93-4EA5-B66E-EDD2550A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47D1-D15F-4890-BC67-A7C49652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7E6F-3A21-4BAA-B8DA-E4094935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51F7-9B27-4D00-865C-AF95C5C7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80D4-D0C0-41FA-8C7F-36075415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2742-5D26-48A7-90F7-49C6574E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C232-D533-4BDD-BACF-F902E7FE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804F-6A5A-42E6-8FAC-0D9854D5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41D7C-2408-476C-99AC-96C0FA16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83A7-E754-49FB-8528-C04D51AD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4E191-E3D1-4727-9CC6-E42300D7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43C8-7FAD-410F-9085-09BFEA59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9CD8D-C9D6-44F7-A044-41D94A57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C0D9-F76D-49D7-BE7D-4A11BA4A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A35A7-437B-47B7-B2D1-F3F763BD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709E6-679C-40DF-A6EB-5E3BF3E2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B72A-6BFB-4D9C-94DF-BCE141FF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9FC-8A18-4472-8E23-4E72259A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2FCC-A784-49C0-A5AC-48BAD7E8E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D19A6-DA4C-4173-A476-219BA2C0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E6B41-AD5C-448F-81B0-E3B616A29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0077B-3019-46B1-BF96-C84D1FE8F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08C49-27A8-4718-ABE2-4D6B5494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017C4-7537-444F-8827-56FF32E2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84F20-7AFD-4E14-8B01-1504E845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8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A72B-0B8C-4C53-8820-09B44869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C2048-7FCF-4BB6-86F1-0A41B965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511BF-FF27-43E0-81C2-F7238D25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342EA-6F2E-49EE-BEEF-FB5C9528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2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F379A-8E5A-4B14-9803-1EA65C27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FA51B-5501-4091-B227-A49BE46E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C4B43-9A7A-4036-AA79-F8F10429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7429-8B5F-4097-BB24-0D5CA709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2B2D-D145-4C9E-B0FD-7868E376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E48FA-C3B3-4F00-A0C3-0988C3DE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8A4A1-5BDC-4F76-991D-B36EB82A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970D-2D77-4F63-85E9-C2D64F16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A77C8-B065-4BDF-A27D-70F46094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45CF-CF1C-4D2D-B07C-FFDD6BB9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49916-D3F4-472A-9BDE-8C4670B40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12290-83A4-4553-B49C-7A44E954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605EA-197F-4B5E-9B13-286C9986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110AC-B4F6-4099-BE57-797F762C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C265-97DA-4CD7-9B6B-B8944A45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0647B-00B4-4939-9FAD-A926F286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6945-4BA1-4F11-9C6C-027CEE5D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BC7EF-6275-4A65-915A-C81366C2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E0DA-34BF-445A-A003-CCE061496EE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027D-4B97-41CF-816E-A677DA921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41F4-F6FE-4C0A-A9BA-69C0658D4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2005-021-00538-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en.wikipedia.org/wiki/Simplicial_comple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2005-021-00538-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en.wikipedia.org/wiki/Simplicial_compl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4335BB-E59A-45B4-BC33-8D649AAA448B}"/>
              </a:ext>
            </a:extLst>
          </p:cNvPr>
          <p:cNvSpPr txBox="1"/>
          <p:nvPr/>
        </p:nvSpPr>
        <p:spPr>
          <a:xfrm>
            <a:off x="341532" y="2337793"/>
            <a:ext cx="84722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Model to growing process of SC with preferential and nonpreferential rules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r>
              <a:rPr lang="en-US" altLang="zh-CN" sz="1400" dirty="0"/>
              <a:t>1)</a:t>
            </a:r>
            <a:r>
              <a:rPr lang="zh-CN" altLang="en-US" sz="1400" dirty="0"/>
              <a:t> </a:t>
            </a:r>
            <a:r>
              <a:rPr lang="en-US" altLang="zh-CN" sz="1400" dirty="0"/>
              <a:t>Based on simplicial complex (SC, complex composed by simplices [2]). For example, a complex consists of multiple triangles connected by points or line segments. </a:t>
            </a:r>
          </a:p>
          <a:p>
            <a:r>
              <a:rPr lang="en-US" altLang="zh-CN" sz="1400" dirty="0"/>
              <a:t>2) Use nodes (k) and triangles(k_l, where l is a line segment)  as parameters</a:t>
            </a:r>
          </a:p>
          <a:p>
            <a:r>
              <a:rPr lang="en-US" altLang="zh-CN" sz="1400" dirty="0"/>
              <a:t>3) Combine preferential and/or nonpreferential attachment mechanisms, which is presented by probability, the larger the probability…being selected to form a new triangle.</a:t>
            </a:r>
          </a:p>
          <a:p>
            <a:r>
              <a:rPr lang="en-US" altLang="zh-CN" sz="1400" dirty="0"/>
              <a:t>4) Apply degree distribution P(k) and generalized degree distribution P(k_l)</a:t>
            </a:r>
          </a:p>
          <a:p>
            <a:r>
              <a:rPr lang="en-US" altLang="zh-CN" sz="1400" dirty="0"/>
              <a:t>5) The model shows: P(k_l) plays a crucial role in the emergence of collective behavior, such as synchronization; the model constructs networks with a scale-free degree distribution and an either bounded or scale-free generalized degree distribution; structure obtained with nonpreferential attachment is k_l homogeneous, preferential high heterogeneity in k_l; can be extended to structures containing hyperedges of larger order.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B18C8-C994-4545-8BD6-EBC5AFF549A8}"/>
              </a:ext>
            </a:extLst>
          </p:cNvPr>
          <p:cNvSpPr/>
          <p:nvPr/>
        </p:nvSpPr>
        <p:spPr>
          <a:xfrm>
            <a:off x="316186" y="882721"/>
            <a:ext cx="1606617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306922" y="1982938"/>
            <a:ext cx="1590108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Methods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5606E7-C1B8-4626-A129-11E245C1AA53}"/>
              </a:ext>
            </a:extLst>
          </p:cNvPr>
          <p:cNvSpPr/>
          <p:nvPr/>
        </p:nvSpPr>
        <p:spPr>
          <a:xfrm>
            <a:off x="369251" y="4873337"/>
            <a:ext cx="1391816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Conclusions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F89734-2D57-405A-A23D-01C189721C6F}"/>
              </a:ext>
            </a:extLst>
          </p:cNvPr>
          <p:cNvSpPr txBox="1"/>
          <p:nvPr/>
        </p:nvSpPr>
        <p:spPr>
          <a:xfrm>
            <a:off x="411187" y="1280027"/>
            <a:ext cx="10220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Higher order structures underlies much of the observed richness of real-world networks, such as brain networks and semantic networks, However, the understanding of node interactions is restricted to pairwise interactions and provides </a:t>
            </a:r>
            <a:r>
              <a:rPr lang="en-US" altLang="zh-CN" sz="1400" b="1" dirty="0">
                <a:solidFill>
                  <a:srgbClr val="C00000"/>
                </a:solidFill>
              </a:rPr>
              <a:t>limited insight into how interactions affect the growing of higher-order structures/networks</a:t>
            </a:r>
            <a:r>
              <a:rPr lang="en-US" altLang="zh-CN" sz="1400" dirty="0"/>
              <a:t>. 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0504C4-E5F7-4E68-83BF-B655088D8B0E}"/>
              </a:ext>
            </a:extLst>
          </p:cNvPr>
          <p:cNvSpPr txBox="1"/>
          <p:nvPr/>
        </p:nvSpPr>
        <p:spPr>
          <a:xfrm>
            <a:off x="409960" y="5294906"/>
            <a:ext cx="815221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</a:rPr>
              <a:t>Discovery…is disruptive:</a:t>
            </a:r>
            <a:r>
              <a:rPr lang="zh-CN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</a:rPr>
              <a:t>real-world networks are highly centralized</a:t>
            </a:r>
            <a:r>
              <a:rPr lang="zh-CN" altLang="en-US" sz="1400" b="1" dirty="0">
                <a:solidFill>
                  <a:srgbClr val="C00000"/>
                </a:solidFill>
              </a:rPr>
              <a:t> </a:t>
            </a:r>
            <a:r>
              <a:rPr lang="en-US" altLang="zh-CN" sz="1400" dirty="0"/>
              <a:t>(exhibit extreme levels of degree heterogeneity; if noncentralized, then homogeneity),</a:t>
            </a:r>
            <a:r>
              <a:rPr lang="zh-CN" altLang="en-US" sz="1400" dirty="0"/>
              <a:t> </a:t>
            </a:r>
            <a:r>
              <a:rPr lang="en-US" altLang="zh-CN" sz="1400" dirty="0"/>
              <a:t>potentially disproportionate role played by a small fraction of their components. Seek fundamental rules that prescribe centrality, and govern</a:t>
            </a:r>
          </a:p>
          <a:p>
            <a:r>
              <a:rPr lang="en-US" altLang="zh-CN" sz="1400" dirty="0"/>
              <a:t>its distribution in an SC environment.</a:t>
            </a:r>
            <a:r>
              <a:rPr lang="zh-CN" altLang="en-US" sz="1400" dirty="0"/>
              <a:t> </a:t>
            </a:r>
            <a:r>
              <a:rPr lang="en-US" altLang="zh-CN" sz="1400" dirty="0"/>
              <a:t>Meaning: </a:t>
            </a:r>
            <a:r>
              <a:rPr lang="en-US" altLang="zh-CN" sz="1400" b="1" dirty="0">
                <a:solidFill>
                  <a:srgbClr val="C00000"/>
                </a:solidFill>
              </a:rPr>
              <a:t>decentralization can’t be complete and can’t completely solve the problems of centralized network</a:t>
            </a:r>
            <a:r>
              <a:rPr lang="en-US" altLang="zh-CN" sz="1400" dirty="0"/>
              <a:t>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7" y="64674"/>
            <a:ext cx="10194107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Notes: Growing scale-free simplices)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[1]</a:t>
            </a:r>
            <a:endParaRPr lang="en-US" sz="2400" b="1" baseline="30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AE10C5-5EB2-4F79-8EB3-644D2C0B9DFF}"/>
              </a:ext>
            </a:extLst>
          </p:cNvPr>
          <p:cNvSpPr txBox="1"/>
          <p:nvPr/>
        </p:nvSpPr>
        <p:spPr>
          <a:xfrm>
            <a:off x="7533513" y="6235516"/>
            <a:ext cx="42275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[1] </a:t>
            </a:r>
            <a:r>
              <a:rPr lang="en-US" sz="1000" dirty="0">
                <a:hlinkClick r:id="rId3"/>
              </a:rPr>
              <a:t>https://www.nature.com/articles/s42005-021-00538-y</a:t>
            </a:r>
            <a:endParaRPr lang="en-US" sz="1000" dirty="0"/>
          </a:p>
          <a:p>
            <a:r>
              <a:rPr lang="en-US" sz="1000" dirty="0"/>
              <a:t>[2] </a:t>
            </a:r>
            <a:r>
              <a:rPr lang="en-US" sz="1000" dirty="0">
                <a:hlinkClick r:id="rId4"/>
              </a:rPr>
              <a:t>https://en.wikipedia.org/wiki/Simplicial_complex</a:t>
            </a:r>
            <a:endParaRPr 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FC9AC7-E077-4D8E-83F2-990747862485}"/>
              </a:ext>
            </a:extLst>
          </p:cNvPr>
          <p:cNvSpPr txBox="1"/>
          <p:nvPr/>
        </p:nvSpPr>
        <p:spPr>
          <a:xfrm>
            <a:off x="9203977" y="4853079"/>
            <a:ext cx="1583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Figure source</a:t>
            </a:r>
            <a:r>
              <a:rPr lang="zh-CN" altLang="en-US" sz="1400" dirty="0"/>
              <a:t>：</a:t>
            </a:r>
            <a:r>
              <a:rPr lang="en-US" altLang="zh-CN" sz="1400" dirty="0"/>
              <a:t>[2]</a:t>
            </a:r>
            <a:endParaRPr lang="en-US" sz="1400" dirty="0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7279D256-115B-43A0-B908-A4B22929C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099" y="2824563"/>
            <a:ext cx="1874331" cy="18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9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4335BB-E59A-45B4-BC33-8D649AAA448B}"/>
              </a:ext>
            </a:extLst>
          </p:cNvPr>
          <p:cNvSpPr txBox="1"/>
          <p:nvPr/>
        </p:nvSpPr>
        <p:spPr>
          <a:xfrm>
            <a:off x="426198" y="2397059"/>
            <a:ext cx="81965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通过构建分析模型理解点相互作用在网络增长中影响：</a:t>
            </a:r>
            <a:endParaRPr lang="en-US" altLang="zh-CN" sz="1400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）基于单纯复形。单纯复形是由单纯形组合成的复杂拓扑对象。简单化例子：多个三角形（单一纯形）通过点或边相连构成一个单纯复形</a:t>
            </a:r>
            <a:r>
              <a:rPr lang="en-US" altLang="zh-CN" sz="1400" dirty="0"/>
              <a:t>[2]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）用点</a:t>
            </a:r>
            <a:r>
              <a:rPr lang="en-US" altLang="zh-CN" sz="1400" dirty="0"/>
              <a:t>(node,</a:t>
            </a:r>
            <a:r>
              <a:rPr lang="zh-CN" altLang="en-US" sz="1400" dirty="0"/>
              <a:t> </a:t>
            </a:r>
            <a:r>
              <a:rPr lang="en-US" altLang="zh-CN" sz="1400" dirty="0"/>
              <a:t>k)</a:t>
            </a:r>
            <a:r>
              <a:rPr lang="zh-CN" altLang="en-US" sz="1400" dirty="0"/>
              <a:t>和三角形</a:t>
            </a:r>
            <a:r>
              <a:rPr lang="en-US" altLang="zh-CN" sz="1400" dirty="0"/>
              <a:t>(</a:t>
            </a:r>
            <a:r>
              <a:rPr lang="en-US" altLang="zh-CN" sz="1400" dirty="0" err="1"/>
              <a:t>k_l</a:t>
            </a:r>
            <a:r>
              <a:rPr lang="en-US" altLang="zh-CN" sz="1400" dirty="0"/>
              <a:t>, l</a:t>
            </a:r>
            <a:r>
              <a:rPr lang="zh-CN" altLang="en-US" sz="1400" dirty="0"/>
              <a:t>为两点组成的线</a:t>
            </a:r>
            <a:r>
              <a:rPr lang="en-US" altLang="zh-CN" sz="1400" dirty="0"/>
              <a:t>)</a:t>
            </a:r>
            <a:r>
              <a:rPr lang="zh-CN" altLang="en-US" sz="1400" dirty="0"/>
              <a:t>作为参数。</a:t>
            </a:r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）结合优先</a:t>
            </a:r>
            <a:r>
              <a:rPr lang="en-US" altLang="zh-CN" sz="1400" dirty="0"/>
              <a:t>(preferential)</a:t>
            </a:r>
            <a:r>
              <a:rPr lang="zh-CN" altLang="en-US" sz="1400" dirty="0"/>
              <a:t>和</a:t>
            </a:r>
            <a:r>
              <a:rPr lang="en-US" altLang="zh-CN" sz="1400" dirty="0"/>
              <a:t>/</a:t>
            </a:r>
            <a:r>
              <a:rPr lang="zh-CN" altLang="en-US" sz="1400" dirty="0"/>
              <a:t>或非优先的组合机制。优先表现为当网络增长时，优先在网络中某边或点上增长。优先在模型中通过概率表现。</a:t>
            </a:r>
            <a:endParaRPr lang="en-US" altLang="zh-CN" sz="1400" dirty="0"/>
          </a:p>
          <a:p>
            <a:pPr marL="342900" indent="-342900">
              <a:buAutoNum type="arabicParenR" startAt="4"/>
            </a:pPr>
            <a:r>
              <a:rPr lang="zh-CN" altLang="en-US" sz="1400" dirty="0"/>
              <a:t>使用函数</a:t>
            </a:r>
            <a:r>
              <a:rPr lang="en-US" altLang="zh-CN" sz="1400" dirty="0"/>
              <a:t>: </a:t>
            </a:r>
            <a:r>
              <a:rPr lang="zh-CN" altLang="en-US" sz="1400" dirty="0"/>
              <a:t>经典的度分布</a:t>
            </a:r>
            <a:r>
              <a:rPr lang="en-US" altLang="zh-CN" sz="1400" dirty="0"/>
              <a:t>(P(k), degree distribution)</a:t>
            </a:r>
            <a:r>
              <a:rPr lang="zh-CN" altLang="en-US" sz="1400" dirty="0"/>
              <a:t>和广义度分布</a:t>
            </a:r>
            <a:r>
              <a:rPr lang="en-US" altLang="zh-CN" sz="1400" dirty="0"/>
              <a:t>(P(</a:t>
            </a:r>
            <a:r>
              <a:rPr lang="en-US" altLang="zh-CN" sz="1400" dirty="0" err="1"/>
              <a:t>k_l</a:t>
            </a:r>
            <a:r>
              <a:rPr lang="en-US" altLang="zh-CN" sz="1400" dirty="0"/>
              <a:t>), generalized degree distribution)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342900" indent="-342900">
              <a:buAutoNum type="arabicParenR" startAt="4"/>
            </a:pPr>
            <a:r>
              <a:rPr lang="zh-CN" altLang="en-US" sz="1400" dirty="0"/>
              <a:t>模型显示：</a:t>
            </a:r>
            <a:r>
              <a:rPr lang="en-US" altLang="zh-CN" sz="1400" dirty="0"/>
              <a:t>P(</a:t>
            </a:r>
            <a:r>
              <a:rPr lang="en-US" altLang="zh-CN" sz="1400" dirty="0" err="1"/>
              <a:t>k_l</a:t>
            </a:r>
            <a:r>
              <a:rPr lang="en-US" altLang="zh-CN" sz="1400" dirty="0"/>
              <a:t>)</a:t>
            </a:r>
            <a:r>
              <a:rPr lang="zh-CN" altLang="en-US" sz="1400" dirty="0"/>
              <a:t>在集体行为</a:t>
            </a:r>
            <a:r>
              <a:rPr lang="en-US" altLang="zh-CN" sz="1400" dirty="0"/>
              <a:t>(</a:t>
            </a:r>
            <a:r>
              <a:rPr lang="zh-CN" altLang="en-US" sz="1400" dirty="0"/>
              <a:t>如同步</a:t>
            </a:r>
            <a:r>
              <a:rPr lang="en-US" altLang="zh-CN" sz="1400" dirty="0"/>
              <a:t>)</a:t>
            </a:r>
            <a:r>
              <a:rPr lang="zh-CN" altLang="en-US" sz="1400" dirty="0"/>
              <a:t>中发挥关键作用；网络可为无尺度度分布或有度</a:t>
            </a:r>
            <a:r>
              <a:rPr lang="en-US" altLang="zh-CN" sz="1400" dirty="0"/>
              <a:t>/</a:t>
            </a:r>
            <a:r>
              <a:rPr lang="zh-CN" altLang="en-US" sz="1400" dirty="0"/>
              <a:t>无度广义度分布；无优先增长倾向于</a:t>
            </a:r>
            <a:r>
              <a:rPr lang="en-US" altLang="zh-CN" sz="1400" dirty="0" err="1"/>
              <a:t>k_l</a:t>
            </a:r>
            <a:r>
              <a:rPr lang="zh-CN" altLang="en-US" sz="1400" dirty="0"/>
              <a:t>同构，有优先则产生高</a:t>
            </a:r>
            <a:r>
              <a:rPr lang="en-US" altLang="zh-CN" sz="1400" dirty="0" err="1"/>
              <a:t>k_l</a:t>
            </a:r>
            <a:r>
              <a:rPr lang="zh-CN" altLang="en-US" sz="1400" dirty="0"/>
              <a:t>异构；单纯形不局限于三角形，可为四边形，五边形等多边形。</a:t>
            </a:r>
            <a:r>
              <a:rPr lang="en-US" altLang="zh-CN" sz="1400" dirty="0"/>
              <a:t>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B18C8-C994-4545-8BD6-EBC5AFF549A8}"/>
              </a:ext>
            </a:extLst>
          </p:cNvPr>
          <p:cNvSpPr/>
          <p:nvPr/>
        </p:nvSpPr>
        <p:spPr>
          <a:xfrm>
            <a:off x="316186" y="882721"/>
            <a:ext cx="1606617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问题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306922" y="1982938"/>
            <a:ext cx="1590108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方法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5606E7-C1B8-4626-A129-11E245C1AA53}"/>
              </a:ext>
            </a:extLst>
          </p:cNvPr>
          <p:cNvSpPr/>
          <p:nvPr/>
        </p:nvSpPr>
        <p:spPr>
          <a:xfrm>
            <a:off x="436984" y="4670137"/>
            <a:ext cx="1391816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结论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F89734-2D57-405A-A23D-01C189721C6F}"/>
              </a:ext>
            </a:extLst>
          </p:cNvPr>
          <p:cNvSpPr txBox="1"/>
          <p:nvPr/>
        </p:nvSpPr>
        <p:spPr>
          <a:xfrm>
            <a:off x="436587" y="1330827"/>
            <a:ext cx="10220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高阶结构存在于多数现实世界网络，例如脑神经网络和语义网络。尽管已在理解网络系统方面取得了成功</a:t>
            </a:r>
            <a:r>
              <a:rPr lang="en-US" altLang="zh-CN" sz="1400" dirty="0"/>
              <a:t>, </a:t>
            </a:r>
            <a:r>
              <a:rPr lang="zh-CN" altLang="en-US" sz="1400" dirty="0"/>
              <a:t>但对网络中点的相互作用的了解一般只限点对点，缺少</a:t>
            </a:r>
            <a:r>
              <a:rPr lang="zh-CN" altLang="en-US" sz="1400" b="1" dirty="0">
                <a:solidFill>
                  <a:srgbClr val="C00000"/>
                </a:solidFill>
              </a:rPr>
              <a:t>网络中点相互作用对网络增长的影响</a:t>
            </a:r>
            <a:r>
              <a:rPr lang="zh-CN" altLang="en-US" sz="1400" dirty="0"/>
              <a:t>的理解。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0504C4-E5F7-4E68-83BF-B655088D8B0E}"/>
              </a:ext>
            </a:extLst>
          </p:cNvPr>
          <p:cNvSpPr txBox="1"/>
          <p:nvPr/>
        </p:nvSpPr>
        <p:spPr>
          <a:xfrm>
            <a:off x="536959" y="5167906"/>
            <a:ext cx="81522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70C0"/>
                </a:solidFill>
              </a:rPr>
              <a:t>颠覆性的结论</a:t>
            </a:r>
            <a:r>
              <a:rPr lang="zh-CN" altLang="en-US" sz="1400" dirty="0"/>
              <a:t>：</a:t>
            </a:r>
            <a:r>
              <a:rPr lang="zh-CN" altLang="en-US" sz="1400" b="1" dirty="0">
                <a:solidFill>
                  <a:srgbClr val="C00000"/>
                </a:solidFill>
              </a:rPr>
              <a:t>现实世界的很多网络是中心化的</a:t>
            </a:r>
            <a:r>
              <a:rPr lang="en-US" altLang="zh-CN" sz="1400" dirty="0"/>
              <a:t>(</a:t>
            </a:r>
            <a:r>
              <a:rPr lang="zh-CN" altLang="en-US" sz="1400" dirty="0"/>
              <a:t>度异构程度高，如果是非中心化的，则会是同构</a:t>
            </a:r>
            <a:r>
              <a:rPr lang="en-US" altLang="zh-CN" sz="1400" dirty="0"/>
              <a:t>)</a:t>
            </a:r>
            <a:r>
              <a:rPr lang="zh-CN" altLang="en-US" sz="1400" dirty="0"/>
              <a:t>，小部分成员扮演了潜在不成比例的角色。需要寻求规定中心性和治理中心性的基本规则。言下之意为，</a:t>
            </a:r>
            <a:r>
              <a:rPr lang="zh-CN" altLang="en-US" sz="1400" b="1" dirty="0">
                <a:solidFill>
                  <a:srgbClr val="C00000"/>
                </a:solidFill>
              </a:rPr>
              <a:t>去中心化只能“去”到一定程度而不能完全去中心化，还是需要处理中心化问题。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7" y="64674"/>
            <a:ext cx="10194107" cy="872465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笔记</a:t>
            </a:r>
            <a:r>
              <a:rPr lang="en-US" altLang="zh-CN" sz="2400" b="1" dirty="0">
                <a:solidFill>
                  <a:srgbClr val="C00000"/>
                </a:solidFill>
              </a:rPr>
              <a:t>: </a:t>
            </a:r>
            <a:r>
              <a:rPr lang="zh-CN" altLang="en-US" sz="2400" b="1" dirty="0">
                <a:solidFill>
                  <a:srgbClr val="C00000"/>
                </a:solidFill>
              </a:rPr>
              <a:t>扩展无尺度单形</a:t>
            </a:r>
            <a:r>
              <a:rPr lang="en-US" altLang="zh-CN" sz="2400" b="1" dirty="0">
                <a:solidFill>
                  <a:srgbClr val="C00000"/>
                </a:solidFill>
              </a:rPr>
              <a:t>(Growing scale-free simplices)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[1]</a:t>
            </a:r>
            <a:endParaRPr lang="en-US" sz="2400" b="1" baseline="30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AE10C5-5EB2-4F79-8EB3-644D2C0B9DFF}"/>
              </a:ext>
            </a:extLst>
          </p:cNvPr>
          <p:cNvSpPr txBox="1"/>
          <p:nvPr/>
        </p:nvSpPr>
        <p:spPr>
          <a:xfrm>
            <a:off x="8033047" y="6100049"/>
            <a:ext cx="42275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[1] </a:t>
            </a:r>
            <a:r>
              <a:rPr lang="en-US" sz="1000" dirty="0">
                <a:hlinkClick r:id="rId3"/>
              </a:rPr>
              <a:t>https://www.nature.com/articles/s42005-021-00538-y</a:t>
            </a:r>
            <a:endParaRPr lang="en-US" sz="1000" dirty="0"/>
          </a:p>
          <a:p>
            <a:r>
              <a:rPr lang="en-US" sz="1000" dirty="0"/>
              <a:t>[2] </a:t>
            </a:r>
            <a:r>
              <a:rPr lang="en-US" sz="1000" dirty="0">
                <a:hlinkClick r:id="rId4"/>
              </a:rPr>
              <a:t>https://en.wikipedia.org/wiki/Simplicial_complex</a:t>
            </a:r>
            <a:endParaRPr 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FC9AC7-E077-4D8E-83F2-990747862485}"/>
              </a:ext>
            </a:extLst>
          </p:cNvPr>
          <p:cNvSpPr txBox="1"/>
          <p:nvPr/>
        </p:nvSpPr>
        <p:spPr>
          <a:xfrm>
            <a:off x="9449510" y="4853079"/>
            <a:ext cx="1583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图源：</a:t>
            </a:r>
            <a:r>
              <a:rPr lang="en-US" altLang="zh-CN" sz="1400" dirty="0"/>
              <a:t>[2]</a:t>
            </a:r>
            <a:endParaRPr lang="en-US" sz="1400" dirty="0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7279D256-115B-43A0-B908-A4B22929C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099" y="2824563"/>
            <a:ext cx="1874331" cy="18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2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5582</TotalTime>
  <Words>759</Words>
  <Application>Microsoft Office PowerPoint</Application>
  <PresentationFormat>Widescreen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Notes: Growing scale-free simplices)[1]</vt:lpstr>
      <vt:lpstr>笔记: 扩展无尺度单形(Growing scale-free simplices)[1]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Seeds for Brainstorm</dc:title>
  <dc:creator>Jian Li</dc:creator>
  <cp:lastModifiedBy>Yingxuan Zhu</cp:lastModifiedBy>
  <cp:revision>221</cp:revision>
  <dcterms:created xsi:type="dcterms:W3CDTF">2021-03-22T17:08:32Z</dcterms:created>
  <dcterms:modified xsi:type="dcterms:W3CDTF">2022-03-03T22:45:53Z</dcterms:modified>
</cp:coreProperties>
</file>