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71" r:id="rId3"/>
    <p:sldId id="273" r:id="rId4"/>
    <p:sldId id="274"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437" autoAdjust="0"/>
  </p:normalViewPr>
  <p:slideViewPr>
    <p:cSldViewPr snapToGrid="0">
      <p:cViewPr varScale="1">
        <p:scale>
          <a:sx n="116" d="100"/>
          <a:sy n="116"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30203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394390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153688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419944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5</a:t>
            </a:fld>
            <a:endParaRPr lang="en-US"/>
          </a:p>
        </p:txBody>
      </p:sp>
    </p:spTree>
    <p:extLst>
      <p:ext uri="{BB962C8B-B14F-4D97-AF65-F5344CB8AC3E}">
        <p14:creationId xmlns:p14="http://schemas.microsoft.com/office/powerpoint/2010/main" val="1369418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6</a:t>
            </a:fld>
            <a:endParaRPr lang="en-US"/>
          </a:p>
        </p:txBody>
      </p:sp>
    </p:spTree>
    <p:extLst>
      <p:ext uri="{BB962C8B-B14F-4D97-AF65-F5344CB8AC3E}">
        <p14:creationId xmlns:p14="http://schemas.microsoft.com/office/powerpoint/2010/main" val="167741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4/1/2022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4/1/2022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usenix.org/conference/osdi21/presentation/kumar" TargetMode="External"/><Relationship Id="rId13" Type="http://schemas.openxmlformats.org/officeDocument/2006/relationships/hyperlink" Target="http://www.vldb.org/pvldb/vol15/p555-zhuo.pdf" TargetMode="External"/><Relationship Id="rId3" Type="http://schemas.openxmlformats.org/officeDocument/2006/relationships/hyperlink" Target="https://arxiv.org/abs/1901.00485" TargetMode="External"/><Relationship Id="rId7" Type="http://schemas.openxmlformats.org/officeDocument/2006/relationships/hyperlink" Target="https://dl.acm.org/doi/10.1145/3492321.3527539" TargetMode="External"/><Relationship Id="rId12" Type="http://schemas.openxmlformats.org/officeDocument/2006/relationships/hyperlink" Target="http://proceedings.mlr.press/v139/li21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pubmed.ncbi.nlm.nih.gov/34237805/" TargetMode="External"/><Relationship Id="rId11" Type="http://schemas.openxmlformats.org/officeDocument/2006/relationships/hyperlink" Target="http://proceedings.mlr.press/v139/thananjeyan21a.html" TargetMode="External"/><Relationship Id="rId5" Type="http://schemas.openxmlformats.org/officeDocument/2006/relationships/hyperlink" Target="https://proceedings.mlr.press/v139/pal21a.html" TargetMode="External"/><Relationship Id="rId15" Type="http://schemas.openxmlformats.org/officeDocument/2006/relationships/hyperlink" Target="http://proceedings.mlr.press/v139/chen21z.html" TargetMode="External"/><Relationship Id="rId10" Type="http://schemas.openxmlformats.org/officeDocument/2006/relationships/hyperlink" Target="https://arxiv.org/abs/2201.12023" TargetMode="External"/><Relationship Id="rId4" Type="http://schemas.openxmlformats.org/officeDocument/2006/relationships/hyperlink" Target="https://popl21.sigplan.org/details/lafi-2021-papers/7/Bayesian-Neural-Ordinary-Differential-Equations" TargetMode="External"/><Relationship Id="rId9" Type="http://schemas.openxmlformats.org/officeDocument/2006/relationships/hyperlink" Target="https://dl.acm.org/doi/10.1145/3458336.3465302" TargetMode="External"/><Relationship Id="rId14" Type="http://schemas.openxmlformats.org/officeDocument/2006/relationships/hyperlink" Target="https://dl.acm.org/doi/10.1145/3477132.3483562"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l.acm.org/doi/10.1145/3452296.3472897" TargetMode="External"/><Relationship Id="rId3" Type="http://schemas.openxmlformats.org/officeDocument/2006/relationships/hyperlink" Target="https://link.springer.com/article/10.1007/s00778-020-00628-3" TargetMode="External"/><Relationship Id="rId7" Type="http://schemas.openxmlformats.org/officeDocument/2006/relationships/hyperlink" Target="https://dl.acm.org/doi/10.1145/34060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vldb.org/pvldb/vol14/p2203-whittaker.pdf" TargetMode="External"/><Relationship Id="rId11" Type="http://schemas.openxmlformats.org/officeDocument/2006/relationships/hyperlink" Target="https://ieeexplore.ieee.org/document/8640246" TargetMode="External"/><Relationship Id="rId5" Type="http://schemas.openxmlformats.org/officeDocument/2006/relationships/hyperlink" Target="https://dl.acm.org/doi/10.1145/3458336.3465301" TargetMode="External"/><Relationship Id="rId10" Type="http://schemas.openxmlformats.org/officeDocument/2006/relationships/hyperlink" Target="https://arxiv.org/abs/2103.02145" TargetMode="External"/><Relationship Id="rId4" Type="http://schemas.openxmlformats.org/officeDocument/2006/relationships/hyperlink" Target="https://arxiv.org/abs/2112.07238" TargetMode="External"/><Relationship Id="rId9" Type="http://schemas.openxmlformats.org/officeDocument/2006/relationships/hyperlink" Target="https://arxiv.org/abs/2001.00888"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abs/2201.01441" TargetMode="External"/><Relationship Id="rId3" Type="http://schemas.openxmlformats.org/officeDocument/2006/relationships/hyperlink" Target="https://link.springer.com/article/10.1007/s00778-020-00632-7" TargetMode="External"/><Relationship Id="rId7" Type="http://schemas.openxmlformats.org/officeDocument/2006/relationships/hyperlink" Target="https://ieeexplore.ieee.org/document/9586216" TargetMode="External"/><Relationship Id="rId12" Type="http://schemas.openxmlformats.org/officeDocument/2006/relationships/hyperlink" Target="https://www.usenix.org/conference/nsdi21/presentation/zhang-ho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usenix.org/conference/nsdi21/presentation/cheng" TargetMode="External"/><Relationship Id="rId11" Type="http://schemas.openxmlformats.org/officeDocument/2006/relationships/hyperlink" Target="https://ieeexplore.ieee.org/document/9519459" TargetMode="External"/><Relationship Id="rId5" Type="http://schemas.openxmlformats.org/officeDocument/2006/relationships/hyperlink" Target="https://dl.acm.org/doi/10.1145/3464994.3464998" TargetMode="External"/><Relationship Id="rId10" Type="http://schemas.openxmlformats.org/officeDocument/2006/relationships/hyperlink" Target="https://dl.acm.org/doi/10.1145/3485511" TargetMode="External"/><Relationship Id="rId4" Type="http://schemas.openxmlformats.org/officeDocument/2006/relationships/hyperlink" Target="https://dl.acm.org/doi/10.1145/3447865.3457962" TargetMode="External"/><Relationship Id="rId9" Type="http://schemas.openxmlformats.org/officeDocument/2006/relationships/hyperlink" Target="https://ieeexplore.ieee.org/document/940819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usenix.org/conference/osdi21/presentation/kumar" TargetMode="External"/><Relationship Id="rId13" Type="http://schemas.openxmlformats.org/officeDocument/2006/relationships/hyperlink" Target="http://www.vldb.org/pvldb/vol15/p555-zhuo.pdf" TargetMode="External"/><Relationship Id="rId3" Type="http://schemas.openxmlformats.org/officeDocument/2006/relationships/hyperlink" Target="https://arxiv.org/abs/1901.00485" TargetMode="External"/><Relationship Id="rId7" Type="http://schemas.openxmlformats.org/officeDocument/2006/relationships/hyperlink" Target="https://dl.acm.org/doi/10.1145/3492321.3527539" TargetMode="External"/><Relationship Id="rId12" Type="http://schemas.openxmlformats.org/officeDocument/2006/relationships/hyperlink" Target="http://proceedings.mlr.press/v139/li21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pubmed.ncbi.nlm.nih.gov/34237805/" TargetMode="External"/><Relationship Id="rId11" Type="http://schemas.openxmlformats.org/officeDocument/2006/relationships/hyperlink" Target="http://proceedings.mlr.press/v139/thananjeyan21a.html" TargetMode="External"/><Relationship Id="rId5" Type="http://schemas.openxmlformats.org/officeDocument/2006/relationships/hyperlink" Target="https://proceedings.mlr.press/v139/pal21a.html" TargetMode="External"/><Relationship Id="rId15" Type="http://schemas.openxmlformats.org/officeDocument/2006/relationships/hyperlink" Target="http://proceedings.mlr.press/v139/chen21z.html" TargetMode="External"/><Relationship Id="rId10" Type="http://schemas.openxmlformats.org/officeDocument/2006/relationships/hyperlink" Target="https://arxiv.org/abs/2201.12023" TargetMode="External"/><Relationship Id="rId4" Type="http://schemas.openxmlformats.org/officeDocument/2006/relationships/hyperlink" Target="https://popl21.sigplan.org/details/lafi-2021-papers/7/Bayesian-Neural-Ordinary-Differential-Equations" TargetMode="External"/><Relationship Id="rId9" Type="http://schemas.openxmlformats.org/officeDocument/2006/relationships/hyperlink" Target="https://dl.acm.org/doi/10.1145/3458336.3465302" TargetMode="External"/><Relationship Id="rId14" Type="http://schemas.openxmlformats.org/officeDocument/2006/relationships/hyperlink" Target="https://dl.acm.org/doi/10.1145/3477132.348356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l.acm.org/doi/10.1145/3452296.3472897" TargetMode="External"/><Relationship Id="rId3" Type="http://schemas.openxmlformats.org/officeDocument/2006/relationships/hyperlink" Target="https://link.springer.com/article/10.1007/s00778-020-00628-3" TargetMode="External"/><Relationship Id="rId7" Type="http://schemas.openxmlformats.org/officeDocument/2006/relationships/hyperlink" Target="https://dl.acm.org/doi/10.1145/340601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vldb.org/pvldb/vol14/p2203-whittaker.pdf" TargetMode="External"/><Relationship Id="rId11" Type="http://schemas.openxmlformats.org/officeDocument/2006/relationships/hyperlink" Target="https://ieeexplore.ieee.org/document/8640246" TargetMode="External"/><Relationship Id="rId5" Type="http://schemas.openxmlformats.org/officeDocument/2006/relationships/hyperlink" Target="https://dl.acm.org/doi/10.1145/3458336.3465301" TargetMode="External"/><Relationship Id="rId10" Type="http://schemas.openxmlformats.org/officeDocument/2006/relationships/hyperlink" Target="https://arxiv.org/abs/2103.02145" TargetMode="External"/><Relationship Id="rId4" Type="http://schemas.openxmlformats.org/officeDocument/2006/relationships/hyperlink" Target="https://arxiv.org/abs/2112.07238" TargetMode="External"/><Relationship Id="rId9" Type="http://schemas.openxmlformats.org/officeDocument/2006/relationships/hyperlink" Target="https://arxiv.org/abs/2001.0088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rxiv.org/abs/2201.01441" TargetMode="External"/><Relationship Id="rId3" Type="http://schemas.openxmlformats.org/officeDocument/2006/relationships/hyperlink" Target="https://link.springer.com/article/10.1007/s00778-020-00632-7" TargetMode="External"/><Relationship Id="rId7" Type="http://schemas.openxmlformats.org/officeDocument/2006/relationships/hyperlink" Target="https://ieeexplore.ieee.org/document/9586216" TargetMode="External"/><Relationship Id="rId12" Type="http://schemas.openxmlformats.org/officeDocument/2006/relationships/hyperlink" Target="https://www.usenix.org/conference/nsdi21/presentation/zhang-ho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usenix.org/conference/nsdi21/presentation/cheng" TargetMode="External"/><Relationship Id="rId11" Type="http://schemas.openxmlformats.org/officeDocument/2006/relationships/hyperlink" Target="https://ieeexplore.ieee.org/document/9519459" TargetMode="External"/><Relationship Id="rId5" Type="http://schemas.openxmlformats.org/officeDocument/2006/relationships/hyperlink" Target="https://dl.acm.org/doi/10.1145/3464994.3464998" TargetMode="External"/><Relationship Id="rId10" Type="http://schemas.openxmlformats.org/officeDocument/2006/relationships/hyperlink" Target="https://dl.acm.org/doi/10.1145/3485511" TargetMode="External"/><Relationship Id="rId4" Type="http://schemas.openxmlformats.org/officeDocument/2006/relationships/hyperlink" Target="https://dl.acm.org/doi/10.1145/3447865.3457962" TargetMode="External"/><Relationship Id="rId9" Type="http://schemas.openxmlformats.org/officeDocument/2006/relationships/hyperlink" Target="https://ieeexplore.ieee.org/document/94081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6">
            <a:extLst>
              <a:ext uri="{FF2B5EF4-FFF2-40B4-BE49-F238E27FC236}">
                <a16:creationId xmlns:a16="http://schemas.microsoft.com/office/drawing/2014/main" id="{69ED2AD5-47D2-43DB-A272-3568E63C78E2}"/>
              </a:ext>
            </a:extLst>
          </p:cNvPr>
          <p:cNvGraphicFramePr>
            <a:graphicFrameLocks noGrp="1"/>
          </p:cNvGraphicFramePr>
          <p:nvPr>
            <p:extLst>
              <p:ext uri="{D42A27DB-BD31-4B8C-83A1-F6EECF244321}">
                <p14:modId xmlns:p14="http://schemas.microsoft.com/office/powerpoint/2010/main" val="1225912163"/>
              </p:ext>
            </p:extLst>
          </p:nvPr>
        </p:nvGraphicFramePr>
        <p:xfrm>
          <a:off x="308244" y="890630"/>
          <a:ext cx="7114048" cy="1407160"/>
        </p:xfrm>
        <a:graphic>
          <a:graphicData uri="http://schemas.openxmlformats.org/drawingml/2006/table">
            <a:tbl>
              <a:tblPr firstRow="1" bandRow="1">
                <a:tableStyleId>{3B4B98B0-60AC-42C2-AFA5-B58CD77FA1E5}</a:tableStyleId>
              </a:tblPr>
              <a:tblGrid>
                <a:gridCol w="845053">
                  <a:extLst>
                    <a:ext uri="{9D8B030D-6E8A-4147-A177-3AD203B41FA5}">
                      <a16:colId xmlns:a16="http://schemas.microsoft.com/office/drawing/2014/main" val="2622489478"/>
                    </a:ext>
                  </a:extLst>
                </a:gridCol>
                <a:gridCol w="1878227">
                  <a:extLst>
                    <a:ext uri="{9D8B030D-6E8A-4147-A177-3AD203B41FA5}">
                      <a16:colId xmlns:a16="http://schemas.microsoft.com/office/drawing/2014/main" val="601277898"/>
                    </a:ext>
                  </a:extLst>
                </a:gridCol>
                <a:gridCol w="2578444">
                  <a:extLst>
                    <a:ext uri="{9D8B030D-6E8A-4147-A177-3AD203B41FA5}">
                      <a16:colId xmlns:a16="http://schemas.microsoft.com/office/drawing/2014/main" val="2755284855"/>
                    </a:ext>
                  </a:extLst>
                </a:gridCol>
                <a:gridCol w="1812324">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accent6">
                              <a:lumMod val="50000"/>
                            </a:schemeClr>
                          </a:solidFill>
                        </a:rPr>
                        <a:t>Legion, </a:t>
                      </a:r>
                      <a:r>
                        <a:rPr lang="en-US" sz="1400" dirty="0">
                          <a:solidFill>
                            <a:schemeClr val="accent6">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accent1">
                              <a:lumMod val="50000"/>
                            </a:schemeClr>
                          </a:solidFill>
                        </a:rPr>
                        <a:t>julia</a:t>
                      </a:r>
                      <a:r>
                        <a:rPr lang="en-US" altLang="zh-CN" sz="1400" dirty="0">
                          <a:solidFill>
                            <a:schemeClr val="accent1">
                              <a:lumMod val="50000"/>
                            </a:schemeClr>
                          </a:solidFill>
                        </a:rPr>
                        <a:t>,</a:t>
                      </a:r>
                      <a:r>
                        <a:rPr lang="zh-CN" altLang="en-US" sz="1400" dirty="0">
                          <a:solidFill>
                            <a:schemeClr val="accent1">
                              <a:lumMod val="50000"/>
                            </a:schemeClr>
                          </a:solidFill>
                        </a:rPr>
                        <a:t> </a:t>
                      </a:r>
                      <a:r>
                        <a:rPr lang="en-US" altLang="zh-CN" sz="1400" dirty="0">
                          <a:solidFill>
                            <a:schemeClr val="accent1">
                              <a:lumMod val="50000"/>
                            </a:schemeClr>
                          </a:solidFill>
                        </a:rPr>
                        <a:t>MIT</a:t>
                      </a:r>
                      <a:endParaRPr lang="en-US" sz="1400" dirty="0">
                        <a:solidFill>
                          <a:schemeClr val="accent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accent6">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accent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accent6">
                              <a:lumMod val="50000"/>
                            </a:schemeClr>
                          </a:solidFill>
                        </a:rPr>
                        <a:t>“</a:t>
                      </a:r>
                      <a:r>
                        <a:rPr lang="en-US" altLang="zh-CN" sz="1400" dirty="0">
                          <a:solidFill>
                            <a:schemeClr val="accent6">
                              <a:lumMod val="50000"/>
                            </a:schemeClr>
                          </a:solidFill>
                        </a:rPr>
                        <a:t>a data-centric parallel programming system</a:t>
                      </a:r>
                      <a:r>
                        <a:rPr lang="zh-CN" altLang="en-US" sz="1400" dirty="0">
                          <a:solidFill>
                            <a:schemeClr val="accent6">
                              <a:lumMod val="50000"/>
                            </a:schemeClr>
                          </a:solidFill>
                        </a:rPr>
                        <a:t>”</a:t>
                      </a:r>
                      <a:endParaRPr lang="en-US" sz="1400" dirty="0">
                        <a:solidFill>
                          <a:schemeClr val="accent6">
                            <a:lumMod val="50000"/>
                          </a:schemeClr>
                        </a:solidFill>
                      </a:endParaRPr>
                    </a:p>
                  </a:txBody>
                  <a:tcPr/>
                </a:tc>
                <a:tc>
                  <a:txBody>
                    <a:bodyPr/>
                    <a:lstStyle/>
                    <a:p>
                      <a:r>
                        <a:rPr lang="zh-CN" altLang="en-US" sz="1400" dirty="0">
                          <a:solidFill>
                            <a:srgbClr val="C00000"/>
                          </a:solidFill>
                        </a:rPr>
                        <a:t>“</a:t>
                      </a:r>
                      <a:r>
                        <a:rPr lang="en-US" altLang="zh-CN" sz="1400" b="1" dirty="0">
                          <a:solidFill>
                            <a:srgbClr val="C00000"/>
                          </a:solidFill>
                        </a:rPr>
                        <a:t>a high-performance distributed execution framework</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accent1">
                              <a:lumMod val="50000"/>
                            </a:schemeClr>
                          </a:solidFill>
                        </a:rPr>
                        <a:t>“</a:t>
                      </a:r>
                      <a:r>
                        <a:rPr lang="en-US" sz="1400" b="1" dirty="0">
                          <a:solidFill>
                            <a:schemeClr val="accent1">
                              <a:lumMod val="50000"/>
                            </a:schemeClr>
                          </a:solidFill>
                        </a:rPr>
                        <a:t>a technical computing language</a:t>
                      </a:r>
                      <a:r>
                        <a:rPr lang="en-US" sz="1400" dirty="0">
                          <a:solidFill>
                            <a:schemeClr val="accent1">
                              <a:lumMod val="50000"/>
                            </a:schemeClr>
                          </a:solidFill>
                        </a:rPr>
                        <a:t>”</a:t>
                      </a:r>
                    </a:p>
                  </a:txBody>
                  <a:tcPr/>
                </a:tc>
                <a:extLst>
                  <a:ext uri="{0D108BD9-81ED-4DB2-BD59-A6C34878D82A}">
                    <a16:rowId xmlns:a16="http://schemas.microsoft.com/office/drawing/2014/main" val="299866520"/>
                  </a:ext>
                </a:extLst>
              </a:tr>
            </a:tbl>
          </a:graphicData>
        </a:graphic>
      </p:graphicFrame>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HPC Systems and Recent Papers</a:t>
            </a:r>
            <a:endParaRPr lang="en-US" sz="2400" b="1" baseline="30000" dirty="0"/>
          </a:p>
        </p:txBody>
      </p:sp>
      <p:grpSp>
        <p:nvGrpSpPr>
          <p:cNvPr id="6" name="Group 5">
            <a:extLst>
              <a:ext uri="{FF2B5EF4-FFF2-40B4-BE49-F238E27FC236}">
                <a16:creationId xmlns:a16="http://schemas.microsoft.com/office/drawing/2014/main" id="{B08B27A3-B262-4DAD-BC46-EC2CF4A875CA}"/>
              </a:ext>
            </a:extLst>
          </p:cNvPr>
          <p:cNvGrpSpPr/>
          <p:nvPr/>
        </p:nvGrpSpPr>
        <p:grpSpPr>
          <a:xfrm>
            <a:off x="7566080" y="745807"/>
            <a:ext cx="4625920" cy="2787435"/>
            <a:chOff x="7467227" y="745807"/>
            <a:chExt cx="4625920" cy="2787435"/>
          </a:xfrm>
        </p:grpSpPr>
        <p:sp>
          <p:nvSpPr>
            <p:cNvPr id="14" name="TextBox 13">
              <a:extLst>
                <a:ext uri="{FF2B5EF4-FFF2-40B4-BE49-F238E27FC236}">
                  <a16:creationId xmlns:a16="http://schemas.microsoft.com/office/drawing/2014/main" id="{F525ED4F-3BDC-4E82-BF50-234C4D90CDB4}"/>
                </a:ext>
              </a:extLst>
            </p:cNvPr>
            <p:cNvSpPr txBox="1"/>
            <p:nvPr/>
          </p:nvSpPr>
          <p:spPr>
            <a:xfrm>
              <a:off x="7467227" y="745807"/>
              <a:ext cx="4625920" cy="2031325"/>
            </a:xfrm>
            <a:prstGeom prst="rect">
              <a:avLst/>
            </a:prstGeom>
            <a:noFill/>
          </p:spPr>
          <p:txBody>
            <a:bodyPr wrap="square">
              <a:spAutoFit/>
            </a:bodyPr>
            <a:lstStyle/>
            <a:p>
              <a:r>
                <a:rPr lang="en-US" sz="1400" dirty="0"/>
                <a:t>1. An advanced </a:t>
              </a:r>
              <a:r>
                <a:rPr lang="en-US" sz="1400" b="1" dirty="0">
                  <a:solidFill>
                    <a:schemeClr val="accent1">
                      <a:lumMod val="50000"/>
                    </a:schemeClr>
                  </a:solidFill>
                </a:rPr>
                <a:t>mathematical theory of the generalized singular value decomposition </a:t>
              </a:r>
              <a:r>
                <a:rPr lang="en-US" sz="1400" dirty="0"/>
                <a:t>(GSVD) [J.1]</a:t>
              </a:r>
            </a:p>
            <a:p>
              <a:r>
                <a:rPr lang="en-US" sz="1400" dirty="0"/>
                <a:t>2. </a:t>
              </a:r>
              <a:r>
                <a:rPr lang="en-US" sz="1400" b="1" dirty="0">
                  <a:solidFill>
                    <a:schemeClr val="accent1">
                      <a:lumMod val="50000"/>
                    </a:schemeClr>
                  </a:solidFill>
                </a:rPr>
                <a:t>Integrate Bayesian learning frameworks with Neural Ordinary Differential Equations (ODEs) </a:t>
              </a:r>
              <a:r>
                <a:rPr lang="en-US" sz="1400" dirty="0"/>
                <a:t>to robustly quantify the uncertainty in the weights of a Neural ODE[J.2]</a:t>
              </a:r>
            </a:p>
            <a:p>
              <a:r>
                <a:rPr lang="en-US" sz="1400" dirty="0"/>
                <a:t>3. </a:t>
              </a:r>
              <a:r>
                <a:rPr lang="en-US" altLang="zh-CN" sz="1400" dirty="0"/>
                <a:t>F</a:t>
              </a:r>
              <a:r>
                <a:rPr lang="en-US" sz="1400" dirty="0"/>
                <a:t>orc</a:t>
              </a:r>
              <a:r>
                <a:rPr lang="en-US" altLang="zh-CN" sz="1400" dirty="0"/>
                <a:t>e</a:t>
              </a:r>
              <a:r>
                <a:rPr lang="en-US" sz="1400" dirty="0"/>
                <a:t> Neural Differential Equations (NDE) to </a:t>
              </a:r>
              <a:r>
                <a:rPr lang="en-US" sz="1400" b="1" dirty="0">
                  <a:solidFill>
                    <a:schemeClr val="accent1">
                      <a:lumMod val="50000"/>
                    </a:schemeClr>
                  </a:solidFill>
                </a:rPr>
                <a:t>learn the least steps of the adaptive ODE solver</a:t>
              </a:r>
              <a:r>
                <a:rPr lang="en-US" sz="1400" dirty="0"/>
                <a:t> [J.3]</a:t>
              </a:r>
            </a:p>
            <a:p>
              <a:r>
                <a:rPr lang="en-US" sz="1400" dirty="0"/>
                <a:t>4. Discuss </a:t>
              </a:r>
              <a:r>
                <a:rPr lang="en-US" sz="1400" b="1" dirty="0">
                  <a:solidFill>
                    <a:schemeClr val="accent1">
                      <a:lumMod val="50000"/>
                    </a:schemeClr>
                  </a:solidFill>
                </a:rPr>
                <a:t>how neural ODEs relate to machine learning and mechanistic models </a:t>
              </a:r>
              <a:r>
                <a:rPr lang="en-US" sz="1400" dirty="0"/>
                <a:t>[J.4]</a:t>
              </a:r>
            </a:p>
          </p:txBody>
        </p:sp>
        <p:sp>
          <p:nvSpPr>
            <p:cNvPr id="15" name="TextBox 14">
              <a:extLst>
                <a:ext uri="{FF2B5EF4-FFF2-40B4-BE49-F238E27FC236}">
                  <a16:creationId xmlns:a16="http://schemas.microsoft.com/office/drawing/2014/main" id="{3CF2F193-7DD6-4586-9B3E-2953813A5807}"/>
                </a:ext>
              </a:extLst>
            </p:cNvPr>
            <p:cNvSpPr txBox="1"/>
            <p:nvPr/>
          </p:nvSpPr>
          <p:spPr>
            <a:xfrm>
              <a:off x="7489693" y="2671468"/>
              <a:ext cx="4505571" cy="861774"/>
            </a:xfrm>
            <a:prstGeom prst="rect">
              <a:avLst/>
            </a:prstGeom>
            <a:noFill/>
          </p:spPr>
          <p:txBody>
            <a:bodyPr wrap="square">
              <a:spAutoFit/>
            </a:bodyPr>
            <a:lstStyle/>
            <a:p>
              <a:r>
                <a:rPr lang="en-US" sz="1000" dirty="0"/>
                <a:t>[J.1] </a:t>
              </a:r>
              <a:r>
                <a:rPr lang="en-US" sz="1000" dirty="0">
                  <a:hlinkClick r:id="rId3"/>
                </a:rPr>
                <a:t>https://arxiv.org/abs/1901.00485</a:t>
              </a:r>
              <a:endParaRPr lang="en-US" sz="1000" dirty="0"/>
            </a:p>
            <a:p>
              <a:r>
                <a:rPr lang="en-US" sz="1000" dirty="0"/>
                <a:t>[J.2] </a:t>
              </a:r>
              <a:r>
                <a:rPr lang="en-US" sz="1000" dirty="0">
                  <a:hlinkClick r:id="rId4"/>
                </a:rPr>
                <a:t>https://popl21.sigplan.org/details/lafi-2021-papers/7/Bayesian-Neural-Ordinary-Differential-Equations</a:t>
              </a:r>
              <a:endParaRPr lang="en-US" sz="1000" dirty="0"/>
            </a:p>
            <a:p>
              <a:r>
                <a:rPr lang="en-US" sz="1000" dirty="0"/>
                <a:t>[J.3] </a:t>
              </a:r>
              <a:r>
                <a:rPr lang="en-US" sz="1000" dirty="0">
                  <a:hlinkClick r:id="rId5"/>
                </a:rPr>
                <a:t>https://proceedings.mlr.press/v139/pal21a.html</a:t>
              </a:r>
              <a:endParaRPr lang="en-US" sz="1000" dirty="0"/>
            </a:p>
            <a:p>
              <a:r>
                <a:rPr lang="en-US" sz="1000" dirty="0"/>
                <a:t>[J.4] </a:t>
              </a:r>
              <a:r>
                <a:rPr lang="en-US" sz="1000" dirty="0">
                  <a:hlinkClick r:id="rId6"/>
                </a:rPr>
                <a:t>https://pubmed.ncbi.nlm.nih.gov/34237805/</a:t>
              </a:r>
              <a:r>
                <a:rPr lang="en-US" sz="1000" dirty="0"/>
                <a:t>s</a:t>
              </a:r>
            </a:p>
          </p:txBody>
        </p:sp>
      </p:grpSp>
      <p:sp>
        <p:nvSpPr>
          <p:cNvPr id="7" name="Rectangle 6">
            <a:extLst>
              <a:ext uri="{FF2B5EF4-FFF2-40B4-BE49-F238E27FC236}">
                <a16:creationId xmlns:a16="http://schemas.microsoft.com/office/drawing/2014/main" id="{3E08CC95-A950-46C4-BCED-43CA2EF88484}"/>
              </a:ext>
            </a:extLst>
          </p:cNvPr>
          <p:cNvSpPr/>
          <p:nvPr/>
        </p:nvSpPr>
        <p:spPr>
          <a:xfrm>
            <a:off x="7622772" y="756458"/>
            <a:ext cx="4389120" cy="280138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091FE763-EB37-4B7D-8588-7974493F6738}"/>
              </a:ext>
            </a:extLst>
          </p:cNvPr>
          <p:cNvSpPr/>
          <p:nvPr/>
        </p:nvSpPr>
        <p:spPr>
          <a:xfrm>
            <a:off x="6841375" y="922713"/>
            <a:ext cx="756458"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2EE0708A-2EB9-4C09-84CE-A4DB0962C2D3}"/>
              </a:ext>
            </a:extLst>
          </p:cNvPr>
          <p:cNvSpPr/>
          <p:nvPr/>
        </p:nvSpPr>
        <p:spPr>
          <a:xfrm rot="6081460">
            <a:off x="2596719" y="1982623"/>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958E7E92-208C-47AD-86BD-6CAF66011226}"/>
              </a:ext>
            </a:extLst>
          </p:cNvPr>
          <p:cNvGrpSpPr/>
          <p:nvPr/>
        </p:nvGrpSpPr>
        <p:grpSpPr>
          <a:xfrm>
            <a:off x="227215" y="2452255"/>
            <a:ext cx="11792989" cy="4231178"/>
            <a:chOff x="227215" y="2502131"/>
            <a:chExt cx="11792989" cy="4231178"/>
          </a:xfrm>
        </p:grpSpPr>
        <p:sp>
          <p:nvSpPr>
            <p:cNvPr id="16" name="TextBox 15">
              <a:extLst>
                <a:ext uri="{FF2B5EF4-FFF2-40B4-BE49-F238E27FC236}">
                  <a16:creationId xmlns:a16="http://schemas.microsoft.com/office/drawing/2014/main" id="{E1E90A84-C38B-4AEB-9D32-0838F411EC5F}"/>
                </a:ext>
              </a:extLst>
            </p:cNvPr>
            <p:cNvSpPr txBox="1"/>
            <p:nvPr/>
          </p:nvSpPr>
          <p:spPr>
            <a:xfrm>
              <a:off x="271943" y="6145444"/>
              <a:ext cx="3742805" cy="507831"/>
            </a:xfrm>
            <a:prstGeom prst="rect">
              <a:avLst/>
            </a:prstGeom>
            <a:noFill/>
          </p:spPr>
          <p:txBody>
            <a:bodyPr wrap="square">
              <a:spAutoFit/>
            </a:bodyPr>
            <a:lstStyle/>
            <a:p>
              <a:r>
                <a:rPr lang="en-US" sz="900" dirty="0"/>
                <a:t>[R.1] </a:t>
              </a:r>
              <a:r>
                <a:rPr lang="en-US" sz="900" dirty="0">
                  <a:hlinkClick r:id="rId7"/>
                </a:rPr>
                <a:t>https://dl.acm.org/doi/10.1145/3492321.3527539</a:t>
              </a:r>
              <a:endParaRPr lang="en-US" sz="900" dirty="0"/>
            </a:p>
            <a:p>
              <a:r>
                <a:rPr lang="en-US" sz="900" dirty="0"/>
                <a:t>[R.5] </a:t>
              </a:r>
              <a:r>
                <a:rPr lang="en-US" sz="900" dirty="0">
                  <a:hlinkClick r:id="rId8"/>
                </a:rPr>
                <a:t>https://www.usenix.org/conference/osdi21/presentation/kumar</a:t>
              </a:r>
              <a:endParaRPr lang="en-US" sz="900" dirty="0"/>
            </a:p>
            <a:p>
              <a:r>
                <a:rPr lang="en-US" sz="900" dirty="0"/>
                <a:t>[R.12] </a:t>
              </a:r>
              <a:r>
                <a:rPr lang="en-US" sz="900" dirty="0">
                  <a:hlinkClick r:id="rId9"/>
                </a:rPr>
                <a:t>https://dl.acm.org/doi/10.1145/3458336.3465302</a:t>
              </a:r>
              <a:endParaRPr lang="en-US" sz="900" dirty="0"/>
            </a:p>
          </p:txBody>
        </p:sp>
        <p:sp>
          <p:nvSpPr>
            <p:cNvPr id="18" name="TextBox 17">
              <a:extLst>
                <a:ext uri="{FF2B5EF4-FFF2-40B4-BE49-F238E27FC236}">
                  <a16:creationId xmlns:a16="http://schemas.microsoft.com/office/drawing/2014/main" id="{1E612582-21C6-4E02-81DB-3E3B54FA2A90}"/>
                </a:ext>
              </a:extLst>
            </p:cNvPr>
            <p:cNvSpPr txBox="1"/>
            <p:nvPr/>
          </p:nvSpPr>
          <p:spPr>
            <a:xfrm>
              <a:off x="264978" y="3007310"/>
              <a:ext cx="7242463" cy="3108543"/>
            </a:xfrm>
            <a:prstGeom prst="rect">
              <a:avLst/>
            </a:prstGeom>
            <a:noFill/>
          </p:spPr>
          <p:txBody>
            <a:bodyPr wrap="square">
              <a:spAutoFit/>
            </a:bodyPr>
            <a:lstStyle/>
            <a:p>
              <a:pPr marL="285750" indent="-285750">
                <a:buFont typeface="Arial" panose="020B0604020202020204" pitchFamily="34" charset="0"/>
                <a:buChar char="•"/>
              </a:pPr>
              <a:r>
                <a:rPr lang="en-US" sz="1400" dirty="0"/>
                <a:t>Jiffy: an elastic </a:t>
              </a:r>
              <a:r>
                <a:rPr lang="en-US" sz="1400" b="1" dirty="0">
                  <a:solidFill>
                    <a:srgbClr val="C00000"/>
                  </a:solidFill>
                </a:rPr>
                <a:t>far-memory system </a:t>
              </a:r>
              <a:r>
                <a:rPr lang="en-US" sz="1400" dirty="0"/>
                <a:t>that meets the instantaneous memory demand of a job </a:t>
              </a:r>
              <a:r>
                <a:rPr lang="en-US" sz="1400" b="1" dirty="0">
                  <a:solidFill>
                    <a:srgbClr val="C00000"/>
                  </a:solidFill>
                </a:rPr>
                <a:t>without</a:t>
              </a:r>
              <a:r>
                <a:rPr lang="en-US" sz="1400" dirty="0"/>
                <a:t> the need to </a:t>
              </a:r>
              <a:r>
                <a:rPr lang="en-US" sz="1400" b="1" dirty="0">
                  <a:solidFill>
                    <a:srgbClr val="C00000"/>
                  </a:solidFill>
                </a:rPr>
                <a:t>allocate memory at the time of job submission </a:t>
              </a:r>
              <a:r>
                <a:rPr lang="en-US" sz="1400" dirty="0"/>
                <a:t>[R.1]. </a:t>
              </a:r>
            </a:p>
            <a:p>
              <a:pPr marL="285750" indent="-285750">
                <a:buFont typeface="Arial" panose="020B0604020202020204" pitchFamily="34" charset="0"/>
                <a:buChar char="•"/>
              </a:pPr>
              <a:r>
                <a:rPr lang="en-US" sz="1400" dirty="0"/>
                <a:t>MAGE: </a:t>
              </a:r>
              <a:r>
                <a:rPr lang="en-US" sz="1400" b="1" dirty="0">
                  <a:solidFill>
                    <a:srgbClr val="C00000"/>
                  </a:solidFill>
                </a:rPr>
                <a:t>calculate the memory access pattern ahead of time</a:t>
              </a:r>
              <a:r>
                <a:rPr lang="en-US" sz="1400" dirty="0"/>
                <a:t> and uses it to </a:t>
              </a:r>
              <a:r>
                <a:rPr lang="en-US" sz="1400" b="1" dirty="0">
                  <a:solidFill>
                    <a:srgbClr val="C00000"/>
                  </a:solidFill>
                </a:rPr>
                <a:t>produce a memory management plan </a:t>
              </a:r>
              <a:r>
                <a:rPr lang="en-US" sz="1400" dirty="0"/>
                <a:t>(memory programming) [R.5].</a:t>
              </a:r>
            </a:p>
            <a:p>
              <a:pPr marL="285750" indent="-285750">
                <a:buFont typeface="Arial" panose="020B0604020202020204" pitchFamily="34" charset="0"/>
                <a:buChar char="•"/>
              </a:pPr>
              <a:r>
                <a:rPr lang="en-US" sz="1400" dirty="0"/>
                <a:t>Propose </a:t>
              </a:r>
              <a:r>
                <a:rPr lang="en-US" sz="1400" b="1" dirty="0">
                  <a:solidFill>
                    <a:srgbClr val="C00000"/>
                  </a:solidFill>
                </a:rPr>
                <a:t>pass-by-reference Remote Procedure Call </a:t>
              </a:r>
              <a:r>
                <a:rPr lang="en-US" sz="1400" dirty="0"/>
                <a:t>(RPC) to address problems in distributed memory management [R.12].</a:t>
              </a:r>
            </a:p>
            <a:p>
              <a:pPr marL="285750" indent="-285750">
                <a:buFont typeface="Arial" panose="020B0604020202020204" pitchFamily="34" charset="0"/>
                <a:buChar char="•"/>
              </a:pPr>
              <a:r>
                <a:rPr lang="en-US" sz="1400" dirty="0"/>
                <a:t>Lightning: an in-memory object store rearchitected for modern, low-latency workloads in a single-user, multi-process setting, by </a:t>
              </a:r>
              <a:r>
                <a:rPr lang="en-US" sz="1400" b="1" dirty="0">
                  <a:solidFill>
                    <a:srgbClr val="C00000"/>
                  </a:solidFill>
                </a:rPr>
                <a:t>adopting a shared memory model without inter-process communication(IPC) boundary </a:t>
              </a:r>
              <a:r>
                <a:rPr lang="en-US" sz="1400" dirty="0"/>
                <a:t>[R.17]. </a:t>
              </a:r>
            </a:p>
            <a:p>
              <a:pPr marL="285750" indent="-285750">
                <a:buFont typeface="Arial" panose="020B0604020202020204" pitchFamily="34" charset="0"/>
                <a:buChar char="•"/>
              </a:pPr>
              <a:r>
                <a:rPr lang="en-US" sz="1400" dirty="0"/>
                <a:t>Snoopy: </a:t>
              </a:r>
              <a:r>
                <a:rPr lang="en-US" sz="1400" b="1" dirty="0">
                  <a:solidFill>
                    <a:srgbClr val="C00000"/>
                  </a:solidFill>
                </a:rPr>
                <a:t>an object store that is both oblivious and scalable </a:t>
              </a:r>
              <a:r>
                <a:rPr lang="en-US" sz="1400" dirty="0"/>
                <a:t>(adding more machines to increase system throughput) for oblivious storage systems (system that provides strong security by hiding access patterns) [R.18].</a:t>
              </a:r>
            </a:p>
            <a:p>
              <a:pPr marL="285750" indent="-285750">
                <a:buFont typeface="Arial" panose="020B0604020202020204" pitchFamily="34" charset="0"/>
                <a:buChar char="•"/>
              </a:pPr>
              <a:r>
                <a:rPr lang="en-US" sz="1400" dirty="0"/>
                <a:t>ActNN: a memory-efficient training framework that </a:t>
              </a:r>
              <a:r>
                <a:rPr lang="en-US" sz="1400" b="1" dirty="0">
                  <a:solidFill>
                    <a:srgbClr val="C00000"/>
                  </a:solidFill>
                </a:rPr>
                <a:t>uses mixed-precision quantization strategies to store randomly quantized activations </a:t>
              </a:r>
              <a:r>
                <a:rPr lang="en-US" sz="1400" dirty="0"/>
                <a:t>for back propagation [R.19].</a:t>
              </a:r>
            </a:p>
          </p:txBody>
        </p:sp>
        <p:sp>
          <p:nvSpPr>
            <p:cNvPr id="23" name="TextBox 22">
              <a:extLst>
                <a:ext uri="{FF2B5EF4-FFF2-40B4-BE49-F238E27FC236}">
                  <a16:creationId xmlns:a16="http://schemas.microsoft.com/office/drawing/2014/main" id="{6264E92A-485D-4C03-B390-037182708DA9}"/>
                </a:ext>
              </a:extLst>
            </p:cNvPr>
            <p:cNvSpPr txBox="1"/>
            <p:nvPr/>
          </p:nvSpPr>
          <p:spPr>
            <a:xfrm>
              <a:off x="7520940" y="4165260"/>
              <a:ext cx="4499264" cy="2031325"/>
            </a:xfrm>
            <a:prstGeom prst="rect">
              <a:avLst/>
            </a:prstGeom>
            <a:noFill/>
          </p:spPr>
          <p:txBody>
            <a:bodyPr wrap="square">
              <a:spAutoFit/>
            </a:bodyPr>
            <a:lstStyle/>
            <a:p>
              <a:pPr marL="285750" indent="-285750">
                <a:buFont typeface="Arial" panose="020B0604020202020204" pitchFamily="34" charset="0"/>
                <a:buChar char="•"/>
                <a:defRPr/>
              </a:pPr>
              <a:r>
                <a:rPr lang="en-US" sz="1400" dirty="0"/>
                <a:t>Alpa: </a:t>
              </a:r>
              <a:r>
                <a:rPr lang="en-US" sz="1400" b="1" dirty="0">
                  <a:solidFill>
                    <a:srgbClr val="C00000"/>
                  </a:solidFill>
                </a:rPr>
                <a:t>construct hierarchical space for massive model-parallel execution plans </a:t>
              </a:r>
              <a:r>
                <a:rPr lang="en-US" sz="1400" dirty="0"/>
                <a:t>that unify data, operator, and pipeline parallelism [R.3].</a:t>
              </a:r>
            </a:p>
            <a:p>
              <a:pPr marL="285750" indent="-285750">
                <a:buFont typeface="Arial" panose="020B0604020202020204" pitchFamily="34" charset="0"/>
                <a:buChar char="•"/>
                <a:defRPr/>
              </a:pPr>
              <a:r>
                <a:rPr lang="en-US" sz="1400" dirty="0"/>
                <a:t>Explore trade-offs between computation time and communication costs in stochastic multi-armed bandits with </a:t>
              </a:r>
              <a:r>
                <a:rPr lang="en-US" sz="1400" b="1" dirty="0">
                  <a:solidFill>
                    <a:srgbClr val="C00000"/>
                  </a:solidFill>
                </a:rPr>
                <a:t>adaptive parallelism </a:t>
              </a:r>
              <a:r>
                <a:rPr lang="en-US" sz="1400" dirty="0"/>
                <a:t>[R.7].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TeraPipe: a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high-performance token-level pipeline parallel algorithm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 synchronous model-parallel training of Transformer-based language models [R.20].</a:t>
              </a:r>
            </a:p>
          </p:txBody>
        </p:sp>
        <p:sp>
          <p:nvSpPr>
            <p:cNvPr id="25" name="TextBox 24">
              <a:extLst>
                <a:ext uri="{FF2B5EF4-FFF2-40B4-BE49-F238E27FC236}">
                  <a16:creationId xmlns:a16="http://schemas.microsoft.com/office/drawing/2014/main" id="{D99B4F23-B696-43C3-A01A-BE30A78BB215}"/>
                </a:ext>
              </a:extLst>
            </p:cNvPr>
            <p:cNvSpPr txBox="1"/>
            <p:nvPr/>
          </p:nvSpPr>
          <p:spPr>
            <a:xfrm>
              <a:off x="7504314" y="6139911"/>
              <a:ext cx="3543300"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[R.3]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https://arxiv.org/abs/2201.12023</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900" dirty="0"/>
                <a:t>[R.7] </a:t>
              </a:r>
              <a:r>
                <a:rPr lang="en-US" sz="900" dirty="0">
                  <a:hlinkClick r:id="rId11"/>
                </a:rPr>
                <a:t>http://proceedings.mlr.press/v139/thananjeyan21a.html</a:t>
              </a:r>
              <a:endParaRPr lang="en-US" sz="900" dirty="0"/>
            </a:p>
            <a:p>
              <a:pPr>
                <a:defRPr/>
              </a:pPr>
              <a:r>
                <a:rPr lang="en-US" sz="900" dirty="0"/>
                <a:t>[R.20] </a:t>
              </a:r>
              <a:r>
                <a:rPr lang="en-US" sz="900" dirty="0">
                  <a:hlinkClick r:id="rId12"/>
                </a:rPr>
                <a:t>http://proceedings.mlr.press/v139/li21y.html</a:t>
              </a:r>
              <a:endParaRPr lang="en-US" sz="900" dirty="0"/>
            </a:p>
          </p:txBody>
        </p:sp>
        <p:sp>
          <p:nvSpPr>
            <p:cNvPr id="29" name="Rectangle 28">
              <a:extLst>
                <a:ext uri="{FF2B5EF4-FFF2-40B4-BE49-F238E27FC236}">
                  <a16:creationId xmlns:a16="http://schemas.microsoft.com/office/drawing/2014/main" id="{36880B2C-0792-4B3C-A9E8-71BB21D5E37A}"/>
                </a:ext>
              </a:extLst>
            </p:cNvPr>
            <p:cNvSpPr/>
            <p:nvPr/>
          </p:nvSpPr>
          <p:spPr>
            <a:xfrm>
              <a:off x="320688" y="2620115"/>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Memory</a:t>
              </a:r>
              <a:endParaRPr lang="en-US" b="1" dirty="0">
                <a:solidFill>
                  <a:schemeClr val="bg1"/>
                </a:solidFill>
              </a:endParaRPr>
            </a:p>
          </p:txBody>
        </p:sp>
        <p:sp>
          <p:nvSpPr>
            <p:cNvPr id="30" name="Rectangle 29">
              <a:extLst>
                <a:ext uri="{FF2B5EF4-FFF2-40B4-BE49-F238E27FC236}">
                  <a16:creationId xmlns:a16="http://schemas.microsoft.com/office/drawing/2014/main" id="{B095C7C7-FF5E-4CFF-9FED-4F270002BF28}"/>
                </a:ext>
              </a:extLst>
            </p:cNvPr>
            <p:cNvSpPr/>
            <p:nvPr/>
          </p:nvSpPr>
          <p:spPr>
            <a:xfrm>
              <a:off x="7597095" y="3745104"/>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Parallelization</a:t>
              </a:r>
              <a:endParaRPr lang="en-US" b="1" dirty="0">
                <a:solidFill>
                  <a:schemeClr val="bg1"/>
                </a:solidFill>
              </a:endParaRPr>
            </a:p>
          </p:txBody>
        </p:sp>
        <p:cxnSp>
          <p:nvCxnSpPr>
            <p:cNvPr id="19" name="Straight Connector 18">
              <a:extLst>
                <a:ext uri="{FF2B5EF4-FFF2-40B4-BE49-F238E27FC236}">
                  <a16:creationId xmlns:a16="http://schemas.microsoft.com/office/drawing/2014/main" id="{7E4E9F9D-89B6-42C7-8A63-48F6806DF161}"/>
                </a:ext>
              </a:extLst>
            </p:cNvPr>
            <p:cNvCxnSpPr>
              <a:cxnSpLocks/>
            </p:cNvCxnSpPr>
            <p:nvPr/>
          </p:nvCxnSpPr>
          <p:spPr>
            <a:xfrm>
              <a:off x="232756" y="2510443"/>
              <a:ext cx="0" cy="422286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4F63F2-8D34-448B-9922-A0E3982C2D32}"/>
                </a:ext>
              </a:extLst>
            </p:cNvPr>
            <p:cNvCxnSpPr>
              <a:cxnSpLocks/>
            </p:cNvCxnSpPr>
            <p:nvPr/>
          </p:nvCxnSpPr>
          <p:spPr>
            <a:xfrm>
              <a:off x="11998036" y="3657600"/>
              <a:ext cx="0" cy="307016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7D7A1D-5B13-4014-9DDD-55A47DEB8DD7}"/>
                </a:ext>
              </a:extLst>
            </p:cNvPr>
            <p:cNvCxnSpPr>
              <a:cxnSpLocks/>
            </p:cNvCxnSpPr>
            <p:nvPr/>
          </p:nvCxnSpPr>
          <p:spPr>
            <a:xfrm>
              <a:off x="7484225" y="2518756"/>
              <a:ext cx="0" cy="11388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4AB7FB-1A29-4BD6-AA83-B11B8C31B655}"/>
                </a:ext>
              </a:extLst>
            </p:cNvPr>
            <p:cNvCxnSpPr>
              <a:cxnSpLocks/>
            </p:cNvCxnSpPr>
            <p:nvPr/>
          </p:nvCxnSpPr>
          <p:spPr>
            <a:xfrm>
              <a:off x="241070" y="2502131"/>
              <a:ext cx="724038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3D5EFA-7A91-44F8-A516-8784EEE02B40}"/>
                </a:ext>
              </a:extLst>
            </p:cNvPr>
            <p:cNvCxnSpPr>
              <a:cxnSpLocks/>
            </p:cNvCxnSpPr>
            <p:nvPr/>
          </p:nvCxnSpPr>
          <p:spPr>
            <a:xfrm>
              <a:off x="227215" y="6719454"/>
              <a:ext cx="1177636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201904-24D9-48D0-88C1-19C0C6681D4B}"/>
                </a:ext>
              </a:extLst>
            </p:cNvPr>
            <p:cNvCxnSpPr>
              <a:cxnSpLocks/>
            </p:cNvCxnSpPr>
            <p:nvPr/>
          </p:nvCxnSpPr>
          <p:spPr>
            <a:xfrm>
              <a:off x="7489767" y="3676996"/>
              <a:ext cx="451658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042F8B4-492B-45E1-82A5-1A5F21F5F2D5}"/>
                </a:ext>
              </a:extLst>
            </p:cNvPr>
            <p:cNvCxnSpPr>
              <a:cxnSpLocks/>
            </p:cNvCxnSpPr>
            <p:nvPr/>
          </p:nvCxnSpPr>
          <p:spPr>
            <a:xfrm>
              <a:off x="7470371" y="3693622"/>
              <a:ext cx="0" cy="3039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5DBC77E-A4E7-41FE-8578-8215451DB572}"/>
                </a:ext>
              </a:extLst>
            </p:cNvPr>
            <p:cNvSpPr txBox="1"/>
            <p:nvPr/>
          </p:nvSpPr>
          <p:spPr>
            <a:xfrm>
              <a:off x="3788526" y="6159354"/>
              <a:ext cx="3626427"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[R.17]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3"/>
                </a:rPr>
                <a:t>www.vldb.org/pvldb/vol15/p555-zhuo.pdf</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4"/>
                </a:rPr>
                <a:t>https://dl.acm.org/doi/10.1145/3477132.3483562</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[R.19]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5"/>
                </a:rPr>
                <a:t>http://proceedings.mlr.press/v139/chen21z.html</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2325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6">
            <a:extLst>
              <a:ext uri="{FF2B5EF4-FFF2-40B4-BE49-F238E27FC236}">
                <a16:creationId xmlns:a16="http://schemas.microsoft.com/office/drawing/2014/main" id="{69ED2AD5-47D2-43DB-A272-3568E63C78E2}"/>
              </a:ext>
            </a:extLst>
          </p:cNvPr>
          <p:cNvGraphicFramePr>
            <a:graphicFrameLocks noGrp="1"/>
          </p:cNvGraphicFramePr>
          <p:nvPr>
            <p:extLst>
              <p:ext uri="{D42A27DB-BD31-4B8C-83A1-F6EECF244321}">
                <p14:modId xmlns:p14="http://schemas.microsoft.com/office/powerpoint/2010/main" val="3374585018"/>
              </p:ext>
            </p:extLst>
          </p:nvPr>
        </p:nvGraphicFramePr>
        <p:xfrm>
          <a:off x="1961803" y="837234"/>
          <a:ext cx="7248700" cy="1407160"/>
        </p:xfrm>
        <a:graphic>
          <a:graphicData uri="http://schemas.openxmlformats.org/drawingml/2006/table">
            <a:tbl>
              <a:tblPr firstRow="1" bandRow="1">
                <a:tableStyleId>{3B4B98B0-60AC-42C2-AFA5-B58CD77FA1E5}</a:tableStyleId>
              </a:tblPr>
              <a:tblGrid>
                <a:gridCol w="789710">
                  <a:extLst>
                    <a:ext uri="{9D8B030D-6E8A-4147-A177-3AD203B41FA5}">
                      <a16:colId xmlns:a16="http://schemas.microsoft.com/office/drawing/2014/main" val="2622489478"/>
                    </a:ext>
                  </a:extLst>
                </a:gridCol>
                <a:gridCol w="1874479">
                  <a:extLst>
                    <a:ext uri="{9D8B030D-6E8A-4147-A177-3AD203B41FA5}">
                      <a16:colId xmlns:a16="http://schemas.microsoft.com/office/drawing/2014/main" val="601277898"/>
                    </a:ext>
                  </a:extLst>
                </a:gridCol>
                <a:gridCol w="2606081">
                  <a:extLst>
                    <a:ext uri="{9D8B030D-6E8A-4147-A177-3AD203B41FA5}">
                      <a16:colId xmlns:a16="http://schemas.microsoft.com/office/drawing/2014/main" val="2755284855"/>
                    </a:ext>
                  </a:extLst>
                </a:gridCol>
                <a:gridCol w="1978430">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bg1">
                              <a:lumMod val="50000"/>
                            </a:schemeClr>
                          </a:solidFill>
                        </a:rPr>
                        <a:t>Legion, </a:t>
                      </a:r>
                      <a:r>
                        <a:rPr lang="en-US" sz="1400" dirty="0">
                          <a:solidFill>
                            <a:schemeClr val="bg1">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bg1">
                              <a:lumMod val="50000"/>
                            </a:schemeClr>
                          </a:solidFill>
                        </a:rPr>
                        <a:t>julia</a:t>
                      </a:r>
                      <a:r>
                        <a:rPr lang="en-US" altLang="zh-CN" sz="1400" dirty="0">
                          <a:solidFill>
                            <a:schemeClr val="bg1">
                              <a:lumMod val="50000"/>
                            </a:schemeClr>
                          </a:solidFill>
                        </a:rPr>
                        <a:t>,</a:t>
                      </a:r>
                      <a:r>
                        <a:rPr lang="zh-CN" altLang="en-US" sz="1400" dirty="0">
                          <a:solidFill>
                            <a:schemeClr val="bg1">
                              <a:lumMod val="50000"/>
                            </a:schemeClr>
                          </a:solidFill>
                        </a:rPr>
                        <a:t> </a:t>
                      </a:r>
                      <a:r>
                        <a:rPr lang="en-US" altLang="zh-CN" sz="1400" dirty="0">
                          <a:solidFill>
                            <a:schemeClr val="bg1">
                              <a:lumMod val="50000"/>
                            </a:schemeClr>
                          </a:solidFill>
                        </a:rPr>
                        <a:t>MIT</a:t>
                      </a:r>
                      <a:endParaRPr lang="en-US" sz="1400" dirty="0">
                        <a:solidFill>
                          <a:schemeClr val="bg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bg1">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bg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bg1">
                              <a:lumMod val="50000"/>
                            </a:schemeClr>
                          </a:solidFill>
                        </a:rPr>
                        <a:t>“</a:t>
                      </a:r>
                      <a:r>
                        <a:rPr lang="en-US" altLang="zh-CN" sz="1400" dirty="0">
                          <a:solidFill>
                            <a:schemeClr val="bg1">
                              <a:lumMod val="50000"/>
                            </a:schemeClr>
                          </a:solidFill>
                        </a:rPr>
                        <a:t>a data-centric parallel programming system</a:t>
                      </a:r>
                      <a:r>
                        <a:rPr lang="zh-CN" altLang="en-US" sz="1400" dirty="0">
                          <a:solidFill>
                            <a:schemeClr val="bg1">
                              <a:lumMod val="50000"/>
                            </a:schemeClr>
                          </a:solidFill>
                        </a:rPr>
                        <a:t>”</a:t>
                      </a:r>
                      <a:endParaRPr lang="en-US" sz="1400" dirty="0">
                        <a:solidFill>
                          <a:schemeClr val="bg1">
                            <a:lumMod val="50000"/>
                          </a:schemeClr>
                        </a:solidFill>
                      </a:endParaRPr>
                    </a:p>
                  </a:txBody>
                  <a:tcPr/>
                </a:tc>
                <a:tc>
                  <a:txBody>
                    <a:bodyPr/>
                    <a:lstStyle/>
                    <a:p>
                      <a:r>
                        <a:rPr lang="zh-CN" altLang="en-US" sz="1400" dirty="0">
                          <a:solidFill>
                            <a:srgbClr val="C00000"/>
                          </a:solidFill>
                        </a:rPr>
                        <a:t>“</a:t>
                      </a:r>
                      <a:r>
                        <a:rPr lang="en-US" altLang="zh-CN" sz="1400" dirty="0">
                          <a:solidFill>
                            <a:srgbClr val="C00000"/>
                          </a:solidFill>
                        </a:rPr>
                        <a:t>a high-performance distributed execution framework</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bg1">
                              <a:lumMod val="50000"/>
                            </a:schemeClr>
                          </a:solidFill>
                        </a:rPr>
                        <a:t>“a technical computing language”</a:t>
                      </a:r>
                    </a:p>
                  </a:txBody>
                  <a:tcPr/>
                </a:tc>
                <a:extLst>
                  <a:ext uri="{0D108BD9-81ED-4DB2-BD59-A6C34878D82A}">
                    <a16:rowId xmlns:a16="http://schemas.microsoft.com/office/drawing/2014/main" val="299866520"/>
                  </a:ext>
                </a:extLst>
              </a:tr>
            </a:tbl>
          </a:graphicData>
        </a:graphic>
      </p:graphicFrame>
      <p:sp>
        <p:nvSpPr>
          <p:cNvPr id="16" name="TextBox 15">
            <a:extLst>
              <a:ext uri="{FF2B5EF4-FFF2-40B4-BE49-F238E27FC236}">
                <a16:creationId xmlns:a16="http://schemas.microsoft.com/office/drawing/2014/main" id="{E1E90A84-C38B-4AEB-9D32-0838F411EC5F}"/>
              </a:ext>
            </a:extLst>
          </p:cNvPr>
          <p:cNvSpPr txBox="1"/>
          <p:nvPr/>
        </p:nvSpPr>
        <p:spPr>
          <a:xfrm>
            <a:off x="313807" y="6087286"/>
            <a:ext cx="3742805" cy="646331"/>
          </a:xfrm>
          <a:prstGeom prst="rect">
            <a:avLst/>
          </a:prstGeom>
          <a:noFill/>
        </p:spPr>
        <p:txBody>
          <a:bodyPr wrap="square">
            <a:spAutoFit/>
          </a:bodyPr>
          <a:lstStyle/>
          <a:p>
            <a:r>
              <a:rPr lang="en-US" sz="900" dirty="0"/>
              <a:t>[R.10] </a:t>
            </a:r>
            <a:r>
              <a:rPr lang="en-US" sz="900" dirty="0">
                <a:hlinkClick r:id="rId3"/>
              </a:rPr>
              <a:t>https://link.springer.com/article/10.1007/s00778-020-00628-3</a:t>
            </a:r>
            <a:endParaRPr lang="en-US" sz="900" dirty="0"/>
          </a:p>
          <a:p>
            <a:r>
              <a:rPr lang="en-US" sz="900" dirty="0"/>
              <a:t>[R.11] </a:t>
            </a:r>
            <a:r>
              <a:rPr lang="en-US" sz="900" dirty="0">
                <a:hlinkClick r:id="rId4"/>
              </a:rPr>
              <a:t>https://arxiv.org/abs/2112.07238</a:t>
            </a:r>
            <a:endParaRPr lang="en-US" sz="900" dirty="0"/>
          </a:p>
          <a:p>
            <a:r>
              <a:rPr lang="en-US" sz="900" dirty="0"/>
              <a:t>[R.14] </a:t>
            </a:r>
            <a:r>
              <a:rPr lang="en-US" sz="900" dirty="0">
                <a:hlinkClick r:id="rId5"/>
              </a:rPr>
              <a:t>https://dl.acm.org/doi/10.1145/3458336.3465301</a:t>
            </a:r>
            <a:endParaRPr lang="en-US" sz="900" dirty="0"/>
          </a:p>
          <a:p>
            <a:r>
              <a:rPr lang="en-US" sz="900" dirty="0"/>
              <a:t>[R.15] </a:t>
            </a:r>
            <a:r>
              <a:rPr lang="en-US" sz="900" dirty="0">
                <a:hlinkClick r:id="rId6"/>
              </a:rPr>
              <a:t>http://www.vldb.org/pvldb/vol14/p2203-whittaker.pdf</a:t>
            </a:r>
            <a:endParaRPr lang="en-US" sz="900" dirty="0"/>
          </a:p>
        </p:txBody>
      </p:sp>
      <p:sp>
        <p:nvSpPr>
          <p:cNvPr id="18" name="TextBox 17">
            <a:extLst>
              <a:ext uri="{FF2B5EF4-FFF2-40B4-BE49-F238E27FC236}">
                <a16:creationId xmlns:a16="http://schemas.microsoft.com/office/drawing/2014/main" id="{1E612582-21C6-4E02-81DB-3E3B54FA2A90}"/>
              </a:ext>
            </a:extLst>
          </p:cNvPr>
          <p:cNvSpPr txBox="1"/>
          <p:nvPr/>
        </p:nvSpPr>
        <p:spPr>
          <a:xfrm>
            <a:off x="305642" y="2863222"/>
            <a:ext cx="5419655" cy="3323987"/>
          </a:xfrm>
          <a:prstGeom prst="rect">
            <a:avLst/>
          </a:prstGeom>
          <a:noFill/>
        </p:spPr>
        <p:txBody>
          <a:bodyPr wrap="square">
            <a:spAutoFit/>
          </a:bodyPr>
          <a:lstStyle/>
          <a:p>
            <a:pPr marL="285750" indent="-285750">
              <a:buFont typeface="Arial" panose="020B0604020202020204" pitchFamily="34" charset="0"/>
              <a:buChar char="•"/>
            </a:pPr>
            <a:r>
              <a:rPr lang="en-US" sz="1400" b="1" dirty="0">
                <a:solidFill>
                  <a:srgbClr val="C00000"/>
                </a:solidFill>
              </a:rPr>
              <a:t>Optimize the use of strongly consistent distributed systems and weakly consistent systems</a:t>
            </a:r>
            <a:r>
              <a:rPr lang="en-US" sz="1400" dirty="0"/>
              <a:t> by determining invariant confluent objects through establishing necessary and sufficient conditions [R.10]. </a:t>
            </a:r>
          </a:p>
          <a:p>
            <a:pPr marL="285750" indent="-285750">
              <a:buFont typeface="Arial" panose="020B0604020202020204" pitchFamily="34" charset="0"/>
              <a:buChar char="•"/>
            </a:pPr>
            <a:r>
              <a:rPr lang="en-US" sz="1400" dirty="0"/>
              <a:t>A </a:t>
            </a:r>
            <a:r>
              <a:rPr lang="en-US" sz="1400" b="1" dirty="0">
                <a:solidFill>
                  <a:srgbClr val="C00000"/>
                </a:solidFill>
              </a:rPr>
              <a:t>triple-mode hybrid control scheme </a:t>
            </a:r>
            <a:r>
              <a:rPr lang="en-US" sz="1400" dirty="0"/>
              <a:t>that is based on model prediction control and handles dynamical systems with constraints [R.11].  </a:t>
            </a:r>
          </a:p>
          <a:p>
            <a:pPr marL="285750" indent="-285750">
              <a:buFont typeface="Arial" panose="020B0604020202020204" pitchFamily="34" charset="0"/>
              <a:buChar char="•"/>
            </a:pPr>
            <a:r>
              <a:rPr lang="en-US" sz="1400" dirty="0"/>
              <a:t>Discuss the </a:t>
            </a:r>
            <a:r>
              <a:rPr lang="en-US" sz="1400" b="1" dirty="0">
                <a:solidFill>
                  <a:srgbClr val="C00000"/>
                </a:solidFill>
              </a:rPr>
              <a:t>challenges in transforming cloud computing to utility computing </a:t>
            </a:r>
            <a:r>
              <a:rPr lang="en-US" sz="1400" dirty="0"/>
              <a:t>(like cell phone plans for everyone) [R.14].</a:t>
            </a:r>
          </a:p>
          <a:p>
            <a:pPr marL="285750" indent="-285750">
              <a:buFont typeface="Arial" panose="020B0604020202020204" pitchFamily="34" charset="0"/>
              <a:buChar char="•"/>
            </a:pPr>
            <a:r>
              <a:rPr lang="en-US" sz="1400" dirty="0"/>
              <a:t>Introduce compartmentalization as a technique that </a:t>
            </a:r>
            <a:r>
              <a:rPr lang="en-US" sz="1400" b="1" dirty="0">
                <a:solidFill>
                  <a:srgbClr val="C00000"/>
                </a:solidFill>
              </a:rPr>
              <a:t>decouples individual bottlenecks into distinct components and scales these components independently</a:t>
            </a:r>
            <a:r>
              <a:rPr lang="en-US" sz="1400" dirty="0"/>
              <a:t> to eliminate state machine replication bottlenecks in distributed systems and databases [R.15].</a:t>
            </a:r>
          </a:p>
          <a:p>
            <a:pPr marL="285750" indent="-285750">
              <a:buFont typeface="Arial" panose="020B0604020202020204" pitchFamily="34" charset="0"/>
              <a:buChar char="•"/>
            </a:pPr>
            <a:r>
              <a:rPr lang="en-US" sz="1400" dirty="0"/>
              <a:t>Discuss </a:t>
            </a:r>
            <a:r>
              <a:rPr lang="en-US" sz="1400" b="1" dirty="0">
                <a:solidFill>
                  <a:srgbClr val="C00000"/>
                </a:solidFill>
              </a:rPr>
              <a:t>serverless computing</a:t>
            </a:r>
            <a:r>
              <a:rPr lang="en-US" sz="1400" dirty="0"/>
              <a:t> (</a:t>
            </a:r>
            <a:r>
              <a:rPr lang="en-US" altLang="zh-CN" sz="1400" dirty="0"/>
              <a:t>a </a:t>
            </a:r>
            <a:r>
              <a:rPr lang="en-US" sz="1400" dirty="0"/>
              <a:t>cloud computing but focusing on applications instead of servers) [R.21].</a:t>
            </a:r>
          </a:p>
        </p:txBody>
      </p:sp>
      <p:sp>
        <p:nvSpPr>
          <p:cNvPr id="11" name="Title 1">
            <a:extLst>
              <a:ext uri="{FF2B5EF4-FFF2-40B4-BE49-F238E27FC236}">
                <a16:creationId xmlns:a16="http://schemas.microsoft.com/office/drawing/2014/main" id="{E542EBBA-AA28-41AA-946E-3CBF56300EE1}"/>
              </a:ext>
            </a:extLst>
          </p:cNvPr>
          <p:cNvSpPr txBox="1">
            <a:spLocks/>
          </p:cNvSpPr>
          <p:nvPr/>
        </p:nvSpPr>
        <p:spPr>
          <a:xfrm>
            <a:off x="120667" y="64674"/>
            <a:ext cx="11216200"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a:solidFill>
                  <a:srgbClr val="C00000"/>
                </a:solidFill>
              </a:rPr>
              <a:t>HPC Systems and Recent Papers</a:t>
            </a:r>
            <a:endParaRPr lang="en-US" sz="2400" b="1" baseline="30000" dirty="0"/>
          </a:p>
        </p:txBody>
      </p:sp>
      <p:sp>
        <p:nvSpPr>
          <p:cNvPr id="12" name="Arrow: Right 11">
            <a:extLst>
              <a:ext uri="{FF2B5EF4-FFF2-40B4-BE49-F238E27FC236}">
                <a16:creationId xmlns:a16="http://schemas.microsoft.com/office/drawing/2014/main" id="{E4DD44B5-03F5-4F47-89C2-2D201ED0342A}"/>
              </a:ext>
            </a:extLst>
          </p:cNvPr>
          <p:cNvSpPr/>
          <p:nvPr/>
        </p:nvSpPr>
        <p:spPr>
          <a:xfrm rot="6081460">
            <a:off x="4227810" y="1902938"/>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D252804-5B9E-4D97-81EB-FA0F0B551B0C}"/>
              </a:ext>
            </a:extLst>
          </p:cNvPr>
          <p:cNvSpPr txBox="1"/>
          <p:nvPr/>
        </p:nvSpPr>
        <p:spPr>
          <a:xfrm>
            <a:off x="5733704" y="2927353"/>
            <a:ext cx="6097384" cy="116955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 vision and roadmap for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scalable dataframe systems</a:t>
            </a:r>
            <a:r>
              <a:rPr lang="en-US" sz="1400" dirty="0">
                <a:solidFill>
                  <a:prstClr val="black"/>
                </a:solidFill>
                <a:latin typeface="Calibri" panose="020F0502020204030204"/>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dataframe is an abstraction to represent, prepare, and analyze data [R.6].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 framework for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accelerating interactions with dataframes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Anna: explore the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implementation of high-performance software systems that can effectively scale from a single core to multicore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[R.9].</a:t>
            </a:r>
          </a:p>
        </p:txBody>
      </p:sp>
      <p:sp>
        <p:nvSpPr>
          <p:cNvPr id="19" name="TextBox 18">
            <a:extLst>
              <a:ext uri="{FF2B5EF4-FFF2-40B4-BE49-F238E27FC236}">
                <a16:creationId xmlns:a16="http://schemas.microsoft.com/office/drawing/2014/main" id="{057DAEEF-ED17-4670-9ACC-4BE220D9C251}"/>
              </a:ext>
            </a:extLst>
          </p:cNvPr>
          <p:cNvSpPr txBox="1"/>
          <p:nvPr/>
        </p:nvSpPr>
        <p:spPr>
          <a:xfrm>
            <a:off x="5722621" y="5447206"/>
            <a:ext cx="6214006" cy="738664"/>
          </a:xfrm>
          <a:prstGeom prst="rect">
            <a:avLst/>
          </a:prstGeom>
          <a:noFill/>
        </p:spPr>
        <p:txBody>
          <a:bodyPr wrap="square">
            <a:spAutoFit/>
          </a:bodyPr>
          <a:lstStyle/>
          <a:p>
            <a:pPr marL="285750" indent="-285750">
              <a:buFont typeface="Arial" panose="020B0604020202020204" pitchFamily="34" charset="0"/>
              <a:buChar char="•"/>
            </a:pPr>
            <a:r>
              <a:rPr lang="en-US" sz="1400" dirty="0"/>
              <a:t>Hoplite: an efficient and fault-tolerant </a:t>
            </a:r>
            <a:r>
              <a:rPr lang="en-US" sz="1400" b="1" dirty="0">
                <a:solidFill>
                  <a:srgbClr val="C00000"/>
                </a:solidFill>
              </a:rPr>
              <a:t>collective communication layer </a:t>
            </a:r>
            <a:r>
              <a:rPr lang="en-US" sz="1400" dirty="0"/>
              <a:t>for task-based distributed systems, which </a:t>
            </a:r>
            <a:r>
              <a:rPr lang="en-US" sz="1400" b="1" dirty="0">
                <a:solidFill>
                  <a:srgbClr val="C00000"/>
                </a:solidFill>
              </a:rPr>
              <a:t>computes data transfer schedules on the fly and executes the schedules efficiently through fine-grained pipelining</a:t>
            </a:r>
            <a:r>
              <a:rPr lang="en-US" sz="1400" dirty="0"/>
              <a:t> [R.23]. </a:t>
            </a:r>
          </a:p>
        </p:txBody>
      </p:sp>
      <p:sp>
        <p:nvSpPr>
          <p:cNvPr id="20" name="TextBox 19">
            <a:extLst>
              <a:ext uri="{FF2B5EF4-FFF2-40B4-BE49-F238E27FC236}">
                <a16:creationId xmlns:a16="http://schemas.microsoft.com/office/drawing/2014/main" id="{C48D8196-1B11-4633-997C-72B8AE3DEA12}"/>
              </a:ext>
            </a:extLst>
          </p:cNvPr>
          <p:cNvSpPr txBox="1"/>
          <p:nvPr/>
        </p:nvSpPr>
        <p:spPr>
          <a:xfrm>
            <a:off x="5708766" y="6228603"/>
            <a:ext cx="3742805" cy="369332"/>
          </a:xfrm>
          <a:prstGeom prst="rect">
            <a:avLst/>
          </a:prstGeom>
          <a:noFill/>
        </p:spPr>
        <p:txBody>
          <a:bodyPr wrap="square">
            <a:spAutoFit/>
          </a:bodyPr>
          <a:lstStyle/>
          <a:p>
            <a:r>
              <a:rPr lang="en-US" sz="900" dirty="0"/>
              <a:t>[R.21] </a:t>
            </a:r>
            <a:r>
              <a:rPr lang="en-US" sz="900" dirty="0">
                <a:hlinkClick r:id="rId7"/>
              </a:rPr>
              <a:t>https://dl.acm.org/doi/10.1145/3406011</a:t>
            </a:r>
            <a:endParaRPr lang="en-US" sz="900" dirty="0"/>
          </a:p>
          <a:p>
            <a:r>
              <a:rPr lang="en-US" sz="900" dirty="0"/>
              <a:t>[R.23] </a:t>
            </a:r>
            <a:r>
              <a:rPr lang="en-US" sz="900" dirty="0">
                <a:hlinkClick r:id="rId8"/>
              </a:rPr>
              <a:t>https://dl.acm.org/doi/10.1145/3452296.3472897</a:t>
            </a:r>
            <a:endParaRPr lang="en-US" sz="900" dirty="0"/>
          </a:p>
        </p:txBody>
      </p:sp>
      <p:sp>
        <p:nvSpPr>
          <p:cNvPr id="21" name="TextBox 20">
            <a:extLst>
              <a:ext uri="{FF2B5EF4-FFF2-40B4-BE49-F238E27FC236}">
                <a16:creationId xmlns:a16="http://schemas.microsoft.com/office/drawing/2014/main" id="{AE84A754-C187-4F0C-BC6F-AE8BB06B7776}"/>
              </a:ext>
            </a:extLst>
          </p:cNvPr>
          <p:cNvSpPr txBox="1"/>
          <p:nvPr/>
        </p:nvSpPr>
        <p:spPr>
          <a:xfrm>
            <a:off x="5734004" y="4073084"/>
            <a:ext cx="2936471"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[R.6]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https://arxiv.org/abs/2001.00888</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https://arxiv.org/abs/2103.02145</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[R.9]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1"/>
              </a:rPr>
              <a:t>https://ieeexplore.ieee.org/document/8640246</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902F736-9480-4F00-AECC-5FF37BC9624E}"/>
              </a:ext>
            </a:extLst>
          </p:cNvPr>
          <p:cNvSpPr/>
          <p:nvPr/>
        </p:nvSpPr>
        <p:spPr>
          <a:xfrm>
            <a:off x="362251" y="2520362"/>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System</a:t>
            </a:r>
            <a:endParaRPr lang="en-US" b="1" dirty="0">
              <a:solidFill>
                <a:schemeClr val="bg1"/>
              </a:solidFill>
            </a:endParaRPr>
          </a:p>
        </p:txBody>
      </p:sp>
      <p:sp>
        <p:nvSpPr>
          <p:cNvPr id="23" name="Rectangle 22">
            <a:extLst>
              <a:ext uri="{FF2B5EF4-FFF2-40B4-BE49-F238E27FC236}">
                <a16:creationId xmlns:a16="http://schemas.microsoft.com/office/drawing/2014/main" id="{494E673F-78E5-4AC7-B68B-8A4317965864}"/>
              </a:ext>
            </a:extLst>
          </p:cNvPr>
          <p:cNvSpPr/>
          <p:nvPr/>
        </p:nvSpPr>
        <p:spPr>
          <a:xfrm>
            <a:off x="5823713" y="2512050"/>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Data</a:t>
            </a:r>
            <a:endParaRPr lang="en-US" b="1" dirty="0">
              <a:solidFill>
                <a:schemeClr val="bg1"/>
              </a:solidFill>
            </a:endParaRPr>
          </a:p>
        </p:txBody>
      </p:sp>
      <p:sp>
        <p:nvSpPr>
          <p:cNvPr id="25" name="Rectangle 24">
            <a:extLst>
              <a:ext uri="{FF2B5EF4-FFF2-40B4-BE49-F238E27FC236}">
                <a16:creationId xmlns:a16="http://schemas.microsoft.com/office/drawing/2014/main" id="{070FE878-1959-4EE8-A6FF-442BD504A09E}"/>
              </a:ext>
            </a:extLst>
          </p:cNvPr>
          <p:cNvSpPr/>
          <p:nvPr/>
        </p:nvSpPr>
        <p:spPr>
          <a:xfrm>
            <a:off x="5823713" y="4955991"/>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Communication</a:t>
            </a:r>
            <a:endParaRPr lang="en-US" b="1" dirty="0">
              <a:solidFill>
                <a:schemeClr val="bg1"/>
              </a:solidFill>
            </a:endParaRPr>
          </a:p>
        </p:txBody>
      </p:sp>
      <p:cxnSp>
        <p:nvCxnSpPr>
          <p:cNvPr id="26" name="Straight Connector 25">
            <a:extLst>
              <a:ext uri="{FF2B5EF4-FFF2-40B4-BE49-F238E27FC236}">
                <a16:creationId xmlns:a16="http://schemas.microsoft.com/office/drawing/2014/main" id="{4F997DAB-A3AF-4897-A455-FBDE66E86051}"/>
              </a:ext>
            </a:extLst>
          </p:cNvPr>
          <p:cNvCxnSpPr>
            <a:cxnSpLocks/>
          </p:cNvCxnSpPr>
          <p:nvPr/>
        </p:nvCxnSpPr>
        <p:spPr>
          <a:xfrm>
            <a:off x="5666509" y="2496589"/>
            <a:ext cx="0" cy="414528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85026AE-9472-4F84-9791-27029C99B20F}"/>
              </a:ext>
            </a:extLst>
          </p:cNvPr>
          <p:cNvSpPr/>
          <p:nvPr/>
        </p:nvSpPr>
        <p:spPr>
          <a:xfrm>
            <a:off x="299258" y="2369127"/>
            <a:ext cx="11696007" cy="4397433"/>
          </a:xfrm>
          <a:prstGeom prst="rect">
            <a:avLst/>
          </a:prstGeom>
          <a:noFill/>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C87CE4D-0226-4F23-B024-E7A678763F7F}"/>
              </a:ext>
            </a:extLst>
          </p:cNvPr>
          <p:cNvCxnSpPr>
            <a:cxnSpLocks/>
          </p:cNvCxnSpPr>
          <p:nvPr/>
        </p:nvCxnSpPr>
        <p:spPr>
          <a:xfrm flipV="1">
            <a:off x="5710844" y="4713316"/>
            <a:ext cx="6267796" cy="63731"/>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8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6">
            <a:extLst>
              <a:ext uri="{FF2B5EF4-FFF2-40B4-BE49-F238E27FC236}">
                <a16:creationId xmlns:a16="http://schemas.microsoft.com/office/drawing/2014/main" id="{69ED2AD5-47D2-43DB-A272-3568E63C78E2}"/>
              </a:ext>
            </a:extLst>
          </p:cNvPr>
          <p:cNvGraphicFramePr>
            <a:graphicFrameLocks noGrp="1"/>
          </p:cNvGraphicFramePr>
          <p:nvPr>
            <p:extLst>
              <p:ext uri="{D42A27DB-BD31-4B8C-83A1-F6EECF244321}">
                <p14:modId xmlns:p14="http://schemas.microsoft.com/office/powerpoint/2010/main" val="743964243"/>
              </p:ext>
            </p:extLst>
          </p:nvPr>
        </p:nvGraphicFramePr>
        <p:xfrm>
          <a:off x="1953490" y="795668"/>
          <a:ext cx="7248700" cy="1407160"/>
        </p:xfrm>
        <a:graphic>
          <a:graphicData uri="http://schemas.openxmlformats.org/drawingml/2006/table">
            <a:tbl>
              <a:tblPr firstRow="1" bandRow="1">
                <a:tableStyleId>{3B4B98B0-60AC-42C2-AFA5-B58CD77FA1E5}</a:tableStyleId>
              </a:tblPr>
              <a:tblGrid>
                <a:gridCol w="789710">
                  <a:extLst>
                    <a:ext uri="{9D8B030D-6E8A-4147-A177-3AD203B41FA5}">
                      <a16:colId xmlns:a16="http://schemas.microsoft.com/office/drawing/2014/main" val="2622489478"/>
                    </a:ext>
                  </a:extLst>
                </a:gridCol>
                <a:gridCol w="1874479">
                  <a:extLst>
                    <a:ext uri="{9D8B030D-6E8A-4147-A177-3AD203B41FA5}">
                      <a16:colId xmlns:a16="http://schemas.microsoft.com/office/drawing/2014/main" val="601277898"/>
                    </a:ext>
                  </a:extLst>
                </a:gridCol>
                <a:gridCol w="2606081">
                  <a:extLst>
                    <a:ext uri="{9D8B030D-6E8A-4147-A177-3AD203B41FA5}">
                      <a16:colId xmlns:a16="http://schemas.microsoft.com/office/drawing/2014/main" val="2755284855"/>
                    </a:ext>
                  </a:extLst>
                </a:gridCol>
                <a:gridCol w="1978430">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bg1">
                              <a:lumMod val="50000"/>
                            </a:schemeClr>
                          </a:solidFill>
                        </a:rPr>
                        <a:t>Legion, </a:t>
                      </a:r>
                      <a:r>
                        <a:rPr lang="en-US" sz="1400" dirty="0">
                          <a:solidFill>
                            <a:schemeClr val="bg1">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bg1">
                              <a:lumMod val="50000"/>
                            </a:schemeClr>
                          </a:solidFill>
                        </a:rPr>
                        <a:t>julia</a:t>
                      </a:r>
                      <a:r>
                        <a:rPr lang="en-US" altLang="zh-CN" sz="1400" dirty="0">
                          <a:solidFill>
                            <a:schemeClr val="bg1">
                              <a:lumMod val="50000"/>
                            </a:schemeClr>
                          </a:solidFill>
                        </a:rPr>
                        <a:t>,</a:t>
                      </a:r>
                      <a:r>
                        <a:rPr lang="zh-CN" altLang="en-US" sz="1400" dirty="0">
                          <a:solidFill>
                            <a:schemeClr val="bg1">
                              <a:lumMod val="50000"/>
                            </a:schemeClr>
                          </a:solidFill>
                        </a:rPr>
                        <a:t> </a:t>
                      </a:r>
                      <a:r>
                        <a:rPr lang="en-US" altLang="zh-CN" sz="1400" dirty="0">
                          <a:solidFill>
                            <a:schemeClr val="bg1">
                              <a:lumMod val="50000"/>
                            </a:schemeClr>
                          </a:solidFill>
                        </a:rPr>
                        <a:t>MIT</a:t>
                      </a:r>
                      <a:endParaRPr lang="en-US" sz="1400" dirty="0">
                        <a:solidFill>
                          <a:schemeClr val="bg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bg1">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bg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bg1">
                              <a:lumMod val="50000"/>
                            </a:schemeClr>
                          </a:solidFill>
                        </a:rPr>
                        <a:t>“</a:t>
                      </a:r>
                      <a:r>
                        <a:rPr lang="en-US" altLang="zh-CN" sz="1400" dirty="0">
                          <a:solidFill>
                            <a:schemeClr val="bg1">
                              <a:lumMod val="50000"/>
                            </a:schemeClr>
                          </a:solidFill>
                        </a:rPr>
                        <a:t>a data-centric parallel programming system</a:t>
                      </a:r>
                      <a:r>
                        <a:rPr lang="zh-CN" altLang="en-US" sz="1400" dirty="0">
                          <a:solidFill>
                            <a:schemeClr val="bg1">
                              <a:lumMod val="50000"/>
                            </a:schemeClr>
                          </a:solidFill>
                        </a:rPr>
                        <a:t>”</a:t>
                      </a:r>
                      <a:endParaRPr lang="en-US" sz="1400" dirty="0">
                        <a:solidFill>
                          <a:schemeClr val="bg1">
                            <a:lumMod val="50000"/>
                          </a:schemeClr>
                        </a:solidFill>
                      </a:endParaRPr>
                    </a:p>
                  </a:txBody>
                  <a:tcPr/>
                </a:tc>
                <a:tc>
                  <a:txBody>
                    <a:bodyPr/>
                    <a:lstStyle/>
                    <a:p>
                      <a:r>
                        <a:rPr lang="zh-CN" altLang="en-US" sz="1400" dirty="0">
                          <a:solidFill>
                            <a:srgbClr val="C00000"/>
                          </a:solidFill>
                        </a:rPr>
                        <a:t>“</a:t>
                      </a:r>
                      <a:r>
                        <a:rPr lang="en-US" altLang="zh-CN" sz="1400" dirty="0">
                          <a:solidFill>
                            <a:srgbClr val="C00000"/>
                          </a:solidFill>
                        </a:rPr>
                        <a:t>a high-performance distributed execution framework</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bg1">
                              <a:lumMod val="50000"/>
                            </a:schemeClr>
                          </a:solidFill>
                        </a:rPr>
                        <a:t>“a technical computing language”</a:t>
                      </a:r>
                    </a:p>
                  </a:txBody>
                  <a:tcPr/>
                </a:tc>
                <a:extLst>
                  <a:ext uri="{0D108BD9-81ED-4DB2-BD59-A6C34878D82A}">
                    <a16:rowId xmlns:a16="http://schemas.microsoft.com/office/drawing/2014/main" val="299866520"/>
                  </a:ext>
                </a:extLst>
              </a:tr>
            </a:tbl>
          </a:graphicData>
        </a:graphic>
      </p:graphicFrame>
      <p:sp>
        <p:nvSpPr>
          <p:cNvPr id="16" name="TextBox 15">
            <a:extLst>
              <a:ext uri="{FF2B5EF4-FFF2-40B4-BE49-F238E27FC236}">
                <a16:creationId xmlns:a16="http://schemas.microsoft.com/office/drawing/2014/main" id="{E1E90A84-C38B-4AEB-9D32-0838F411EC5F}"/>
              </a:ext>
            </a:extLst>
          </p:cNvPr>
          <p:cNvSpPr txBox="1"/>
          <p:nvPr/>
        </p:nvSpPr>
        <p:spPr>
          <a:xfrm>
            <a:off x="4985560" y="5843229"/>
            <a:ext cx="3742805" cy="784830"/>
          </a:xfrm>
          <a:prstGeom prst="rect">
            <a:avLst/>
          </a:prstGeom>
          <a:noFill/>
        </p:spPr>
        <p:txBody>
          <a:bodyPr wrap="square">
            <a:spAutoFit/>
          </a:bodyPr>
          <a:lstStyle/>
          <a:p>
            <a:r>
              <a:rPr lang="en-US" sz="900" dirty="0"/>
              <a:t>[R.24] </a:t>
            </a:r>
            <a:r>
              <a:rPr lang="en-US" sz="900" dirty="0">
                <a:hlinkClick r:id="rId3"/>
              </a:rPr>
              <a:t>https://link.springer.com/article/10.1007/s00778-020-00632-7</a:t>
            </a:r>
            <a:endParaRPr lang="en-US" sz="900" dirty="0"/>
          </a:p>
          <a:p>
            <a:r>
              <a:rPr lang="en-US" sz="900" dirty="0"/>
              <a:t>[R.25] </a:t>
            </a:r>
            <a:r>
              <a:rPr lang="en-US" sz="900" dirty="0">
                <a:hlinkClick r:id="rId4"/>
              </a:rPr>
              <a:t>https://dl.acm.org/doi/10.1145/3447865.3457962</a:t>
            </a:r>
            <a:endParaRPr lang="en-US" sz="900" dirty="0"/>
          </a:p>
          <a:p>
            <a:r>
              <a:rPr lang="en-US" sz="900" dirty="0"/>
              <a:t>[R.26] </a:t>
            </a:r>
            <a:r>
              <a:rPr lang="en-US" sz="900" dirty="0">
                <a:hlinkClick r:id="rId5"/>
              </a:rPr>
              <a:t>https://dl.acm.org/doi/10.1145/3464994.3464998</a:t>
            </a:r>
            <a:endParaRPr lang="en-US" sz="900" dirty="0"/>
          </a:p>
          <a:p>
            <a:r>
              <a:rPr lang="en-US" sz="900" dirty="0"/>
              <a:t>[R.27] </a:t>
            </a:r>
            <a:r>
              <a:rPr lang="en-US" sz="900" dirty="0">
                <a:hlinkClick r:id="rId6"/>
              </a:rPr>
              <a:t>https://www.usenix.org/conference/nsdi21/presentation/cheng</a:t>
            </a:r>
            <a:endParaRPr lang="en-US" sz="900" dirty="0"/>
          </a:p>
          <a:p>
            <a:r>
              <a:rPr lang="en-US" sz="900" dirty="0"/>
              <a:t>[R.28] </a:t>
            </a:r>
            <a:r>
              <a:rPr lang="en-US" sz="900" dirty="0">
                <a:hlinkClick r:id="rId7"/>
              </a:rPr>
              <a:t>https://ieeexplore.ieee.org/document/9586216</a:t>
            </a:r>
            <a:endParaRPr lang="en-US" sz="900" dirty="0"/>
          </a:p>
        </p:txBody>
      </p:sp>
      <p:sp>
        <p:nvSpPr>
          <p:cNvPr id="18" name="TextBox 17">
            <a:extLst>
              <a:ext uri="{FF2B5EF4-FFF2-40B4-BE49-F238E27FC236}">
                <a16:creationId xmlns:a16="http://schemas.microsoft.com/office/drawing/2014/main" id="{1E612582-21C6-4E02-81DB-3E3B54FA2A90}"/>
              </a:ext>
            </a:extLst>
          </p:cNvPr>
          <p:cNvSpPr txBox="1"/>
          <p:nvPr/>
        </p:nvSpPr>
        <p:spPr>
          <a:xfrm>
            <a:off x="355369" y="2712320"/>
            <a:ext cx="4640580" cy="3108543"/>
          </a:xfrm>
          <a:prstGeom prst="rect">
            <a:avLst/>
          </a:prstGeom>
          <a:noFill/>
        </p:spPr>
        <p:txBody>
          <a:bodyPr wrap="square">
            <a:spAutoFit/>
          </a:bodyPr>
          <a:lstStyle/>
          <a:p>
            <a:pPr marL="285750" indent="-285750">
              <a:buFont typeface="Arial" panose="020B0604020202020204" pitchFamily="34" charset="0"/>
              <a:buChar char="•"/>
            </a:pPr>
            <a:r>
              <a:rPr lang="en-US" sz="1400" dirty="0"/>
              <a:t>Balsa: </a:t>
            </a:r>
            <a:r>
              <a:rPr lang="en-US" sz="1400" b="1" dirty="0">
                <a:solidFill>
                  <a:srgbClr val="C00000"/>
                </a:solidFill>
              </a:rPr>
              <a:t>Query optimizers </a:t>
            </a:r>
            <a:r>
              <a:rPr lang="en-US" sz="1400" dirty="0"/>
              <a:t>built by deep reinforcement learning for database system [R.2].</a:t>
            </a:r>
          </a:p>
          <a:p>
            <a:pPr marL="285750" indent="-285750">
              <a:buFont typeface="Arial" panose="020B0604020202020204" pitchFamily="34" charset="0"/>
              <a:buChar char="•"/>
            </a:pPr>
            <a:r>
              <a:rPr lang="en-US" sz="1400" dirty="0"/>
              <a:t>FireMarshal: a </a:t>
            </a:r>
            <a:r>
              <a:rPr lang="en-US" sz="1400" b="1" dirty="0">
                <a:solidFill>
                  <a:srgbClr val="C00000"/>
                </a:solidFill>
              </a:rPr>
              <a:t>software workload management tool </a:t>
            </a:r>
            <a:r>
              <a:rPr lang="en-US" sz="1400" dirty="0"/>
              <a:t>for RISC-V based full-stack hardware development [R.4].</a:t>
            </a:r>
          </a:p>
          <a:p>
            <a:pPr marL="285750" indent="-285750">
              <a:buFont typeface="Arial" panose="020B0604020202020204" pitchFamily="34" charset="0"/>
              <a:buChar char="•"/>
            </a:pPr>
            <a:r>
              <a:rPr lang="en-US" sz="1400" dirty="0"/>
              <a:t>Gauss, a </a:t>
            </a:r>
            <a:r>
              <a:rPr lang="en-US" sz="1400" b="1" dirty="0">
                <a:solidFill>
                  <a:srgbClr val="C00000"/>
                </a:solidFill>
              </a:rPr>
              <a:t>synthesis algorithm for table transformations </a:t>
            </a:r>
            <a:r>
              <a:rPr lang="en-US" sz="1400" dirty="0"/>
              <a:t>that accepts partial input-output examples, along with user intent graphs [R.13]. </a:t>
            </a:r>
          </a:p>
          <a:p>
            <a:pPr marL="285750" indent="-285750">
              <a:buFont typeface="Arial" panose="020B0604020202020204" pitchFamily="34" charset="0"/>
              <a:buChar char="•"/>
            </a:pPr>
            <a:r>
              <a:rPr lang="en-US" sz="1400" dirty="0"/>
              <a:t>Design a </a:t>
            </a:r>
            <a:r>
              <a:rPr lang="en-US" sz="1400" b="1" dirty="0">
                <a:solidFill>
                  <a:srgbClr val="C00000"/>
                </a:solidFill>
              </a:rPr>
              <a:t>transparency log with efficient monitoring and lookup protocols that enables low-latency updates</a:t>
            </a:r>
            <a:r>
              <a:rPr lang="en-US" sz="1400" dirty="0"/>
              <a:t> [R.16].</a:t>
            </a:r>
          </a:p>
          <a:p>
            <a:pPr marL="285750" indent="-285750">
              <a:buFont typeface="Arial" panose="020B0604020202020204" pitchFamily="34" charset="0"/>
              <a:buChar char="•"/>
            </a:pPr>
            <a:r>
              <a:rPr lang="en-US" sz="1400" dirty="0"/>
              <a:t>Caerus: a </a:t>
            </a:r>
            <a:r>
              <a:rPr lang="en-US" sz="1400" b="1" dirty="0">
                <a:solidFill>
                  <a:srgbClr val="C00000"/>
                </a:solidFill>
              </a:rPr>
              <a:t>task scheduler for serverless analytics frameworks </a:t>
            </a:r>
            <a:r>
              <a:rPr lang="en-US" sz="1400" dirty="0"/>
              <a:t>that employs a fine-grained scheduling algorithm to optimize job completion time and cost of execution for serverless platforms [R.22].</a:t>
            </a:r>
          </a:p>
        </p:txBody>
      </p:sp>
      <p:sp>
        <p:nvSpPr>
          <p:cNvPr id="12" name="TextBox 11">
            <a:extLst>
              <a:ext uri="{FF2B5EF4-FFF2-40B4-BE49-F238E27FC236}">
                <a16:creationId xmlns:a16="http://schemas.microsoft.com/office/drawing/2014/main" id="{4812D3D6-3BE0-49E8-A615-AAA216EF9F38}"/>
              </a:ext>
            </a:extLst>
          </p:cNvPr>
          <p:cNvSpPr txBox="1"/>
          <p:nvPr/>
        </p:nvSpPr>
        <p:spPr>
          <a:xfrm>
            <a:off x="4855906" y="2699287"/>
            <a:ext cx="7196051" cy="310854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Extend a distributed key-value store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into an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autoscaling, multi-tier service for the cloud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to overcome the narrow cost–performance limitations typical of current cloud storage systems [R.24].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Analyze quorum systems (a mechanism for ensuring the consistency of replicated data) and develop a library Quoracle to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find optimal quorum systems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given a set of objectives,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for specific deployments and workloads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Propose an Extensible Internet (EI) that supports in-network services that go beyond best-effort packet delivery to address the divergence of functionality and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overcome the gap between public internet and private networks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Present a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distributed futures system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(distributed future is a reference whose eventual value may be stored on a remote node)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for fine-grained tasks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(tasks that run on the order of milliseconds) that provides fault tolerance without sacrificing performance [R.27].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Gemmini: a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full-stack DNN accelerator generator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 flexible programming stacks and full Systemon-Chips (SoCs) </a:t>
            </a:r>
            <a:r>
              <a:rPr lang="en-US" sz="1400" dirty="0">
                <a:solidFill>
                  <a:prstClr val="black"/>
                </a:solidFill>
                <a:latin typeface="Calibri" panose="020F0502020204030204"/>
              </a:rPr>
              <a:t>[R.28]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7" name="TextBox 16">
            <a:extLst>
              <a:ext uri="{FF2B5EF4-FFF2-40B4-BE49-F238E27FC236}">
                <a16:creationId xmlns:a16="http://schemas.microsoft.com/office/drawing/2014/main" id="{88738767-6EBC-436D-B593-2F042AF138CA}"/>
              </a:ext>
            </a:extLst>
          </p:cNvPr>
          <p:cNvSpPr txBox="1"/>
          <p:nvPr/>
        </p:nvSpPr>
        <p:spPr>
          <a:xfrm>
            <a:off x="349134" y="5857279"/>
            <a:ext cx="4646814" cy="784830"/>
          </a:xfrm>
          <a:prstGeom prst="rect">
            <a:avLst/>
          </a:prstGeom>
          <a:noFill/>
        </p:spPr>
        <p:txBody>
          <a:bodyPr wrap="square">
            <a:spAutoFit/>
          </a:bodyPr>
          <a:lstStyle/>
          <a:p>
            <a:r>
              <a:rPr lang="en-US" sz="900" dirty="0"/>
              <a:t>[R.2] </a:t>
            </a:r>
            <a:r>
              <a:rPr lang="en-US" sz="900" dirty="0">
                <a:hlinkClick r:id="rId8"/>
              </a:rPr>
              <a:t>https://arxiv.org/abs/2201.01441</a:t>
            </a:r>
            <a:endParaRPr lang="en-US" sz="900" dirty="0"/>
          </a:p>
          <a:p>
            <a:r>
              <a:rPr lang="en-US" sz="900" dirty="0"/>
              <a:t>[R.4] </a:t>
            </a:r>
            <a:r>
              <a:rPr lang="en-US" sz="900" dirty="0">
                <a:hlinkClick r:id="rId9"/>
              </a:rPr>
              <a:t>https://ieeexplore.ieee.org/document/9408192</a:t>
            </a:r>
            <a:endParaRPr lang="en-US" sz="900" dirty="0"/>
          </a:p>
          <a:p>
            <a:r>
              <a:rPr lang="en-US" sz="900" dirty="0"/>
              <a:t>[R.13] </a:t>
            </a:r>
            <a:r>
              <a:rPr lang="en-US" sz="900" dirty="0">
                <a:hlinkClick r:id="rId10"/>
              </a:rPr>
              <a:t>https://dl.acm.org/doi/10.1145/3485511</a:t>
            </a:r>
            <a:endParaRPr lang="en-US" sz="900" dirty="0"/>
          </a:p>
          <a:p>
            <a:r>
              <a:rPr lang="en-US" sz="900" dirty="0"/>
              <a:t>[R.16] </a:t>
            </a:r>
            <a:r>
              <a:rPr lang="en-US" sz="900" dirty="0">
                <a:hlinkClick r:id="rId11"/>
              </a:rPr>
              <a:t>https://ieeexplore.ieee.org/document/9519459</a:t>
            </a:r>
            <a:endParaRPr lang="en-US" sz="900" dirty="0"/>
          </a:p>
          <a:p>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[R.22]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https://www.usenix.org/conference/nsdi21/presentation/zhang-hong</a:t>
            </a:r>
            <a:endParaRPr lang="en-US" dirty="0"/>
          </a:p>
        </p:txBody>
      </p:sp>
      <p:sp>
        <p:nvSpPr>
          <p:cNvPr id="19" name="Title 1">
            <a:extLst>
              <a:ext uri="{FF2B5EF4-FFF2-40B4-BE49-F238E27FC236}">
                <a16:creationId xmlns:a16="http://schemas.microsoft.com/office/drawing/2014/main" id="{506B441C-EEC5-4655-BA55-EB6E1F09329A}"/>
              </a:ext>
            </a:extLst>
          </p:cNvPr>
          <p:cNvSpPr txBox="1">
            <a:spLocks/>
          </p:cNvSpPr>
          <p:nvPr/>
        </p:nvSpPr>
        <p:spPr>
          <a:xfrm>
            <a:off x="120667" y="64674"/>
            <a:ext cx="11216200"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a:solidFill>
                  <a:srgbClr val="C00000"/>
                </a:solidFill>
              </a:rPr>
              <a:t>HPC Systems and Recent Papers</a:t>
            </a:r>
            <a:endParaRPr lang="en-US" sz="2400" b="1" baseline="30000" dirty="0"/>
          </a:p>
        </p:txBody>
      </p:sp>
      <p:sp>
        <p:nvSpPr>
          <p:cNvPr id="20" name="Rectangle 19">
            <a:extLst>
              <a:ext uri="{FF2B5EF4-FFF2-40B4-BE49-F238E27FC236}">
                <a16:creationId xmlns:a16="http://schemas.microsoft.com/office/drawing/2014/main" id="{B8C2F78E-6EE3-4631-9220-E394379BA7E8}"/>
              </a:ext>
            </a:extLst>
          </p:cNvPr>
          <p:cNvSpPr/>
          <p:nvPr/>
        </p:nvSpPr>
        <p:spPr>
          <a:xfrm>
            <a:off x="445379" y="2337482"/>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Other topics</a:t>
            </a:r>
            <a:endParaRPr lang="en-US" b="1" dirty="0">
              <a:solidFill>
                <a:schemeClr val="bg1"/>
              </a:solidFill>
            </a:endParaRPr>
          </a:p>
        </p:txBody>
      </p:sp>
      <p:sp>
        <p:nvSpPr>
          <p:cNvPr id="21" name="Rectangle 20">
            <a:extLst>
              <a:ext uri="{FF2B5EF4-FFF2-40B4-BE49-F238E27FC236}">
                <a16:creationId xmlns:a16="http://schemas.microsoft.com/office/drawing/2014/main" id="{EB5F9BFF-C479-4B88-92DD-D78A6DD2781C}"/>
              </a:ext>
            </a:extLst>
          </p:cNvPr>
          <p:cNvSpPr/>
          <p:nvPr/>
        </p:nvSpPr>
        <p:spPr>
          <a:xfrm>
            <a:off x="365760" y="2286000"/>
            <a:ext cx="11696007" cy="4397433"/>
          </a:xfrm>
          <a:prstGeom prst="rect">
            <a:avLst/>
          </a:prstGeom>
          <a:noFill/>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39490B54-0303-4B89-82D7-A257C6105FA0}"/>
              </a:ext>
            </a:extLst>
          </p:cNvPr>
          <p:cNvSpPr/>
          <p:nvPr/>
        </p:nvSpPr>
        <p:spPr>
          <a:xfrm rot="6081460">
            <a:off x="4209088" y="1808430"/>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4AC0DFE-F1C5-4E6F-AC86-4FF5EB1DBE14}"/>
              </a:ext>
            </a:extLst>
          </p:cNvPr>
          <p:cNvCxnSpPr>
            <a:cxnSpLocks/>
          </p:cNvCxnSpPr>
          <p:nvPr/>
        </p:nvCxnSpPr>
        <p:spPr>
          <a:xfrm>
            <a:off x="4875676" y="2778548"/>
            <a:ext cx="0" cy="390233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17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6">
            <a:extLst>
              <a:ext uri="{FF2B5EF4-FFF2-40B4-BE49-F238E27FC236}">
                <a16:creationId xmlns:a16="http://schemas.microsoft.com/office/drawing/2014/main" id="{69ED2AD5-47D2-43DB-A272-3568E63C78E2}"/>
              </a:ext>
            </a:extLst>
          </p:cNvPr>
          <p:cNvGraphicFramePr>
            <a:graphicFrameLocks noGrp="1"/>
          </p:cNvGraphicFramePr>
          <p:nvPr>
            <p:extLst>
              <p:ext uri="{D42A27DB-BD31-4B8C-83A1-F6EECF244321}">
                <p14:modId xmlns:p14="http://schemas.microsoft.com/office/powerpoint/2010/main" val="1937792345"/>
              </p:ext>
            </p:extLst>
          </p:nvPr>
        </p:nvGraphicFramePr>
        <p:xfrm>
          <a:off x="308244" y="890630"/>
          <a:ext cx="7114048" cy="1407160"/>
        </p:xfrm>
        <a:graphic>
          <a:graphicData uri="http://schemas.openxmlformats.org/drawingml/2006/table">
            <a:tbl>
              <a:tblPr firstRow="1" bandRow="1">
                <a:tableStyleId>{3B4B98B0-60AC-42C2-AFA5-B58CD77FA1E5}</a:tableStyleId>
              </a:tblPr>
              <a:tblGrid>
                <a:gridCol w="845053">
                  <a:extLst>
                    <a:ext uri="{9D8B030D-6E8A-4147-A177-3AD203B41FA5}">
                      <a16:colId xmlns:a16="http://schemas.microsoft.com/office/drawing/2014/main" val="2622489478"/>
                    </a:ext>
                  </a:extLst>
                </a:gridCol>
                <a:gridCol w="1878227">
                  <a:extLst>
                    <a:ext uri="{9D8B030D-6E8A-4147-A177-3AD203B41FA5}">
                      <a16:colId xmlns:a16="http://schemas.microsoft.com/office/drawing/2014/main" val="601277898"/>
                    </a:ext>
                  </a:extLst>
                </a:gridCol>
                <a:gridCol w="2520779">
                  <a:extLst>
                    <a:ext uri="{9D8B030D-6E8A-4147-A177-3AD203B41FA5}">
                      <a16:colId xmlns:a16="http://schemas.microsoft.com/office/drawing/2014/main" val="2755284855"/>
                    </a:ext>
                  </a:extLst>
                </a:gridCol>
                <a:gridCol w="1869989">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accent6">
                              <a:lumMod val="50000"/>
                            </a:schemeClr>
                          </a:solidFill>
                        </a:rPr>
                        <a:t>Legion, </a:t>
                      </a:r>
                      <a:r>
                        <a:rPr lang="en-US" sz="1400" dirty="0">
                          <a:solidFill>
                            <a:schemeClr val="accent6">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accent1">
                              <a:lumMod val="50000"/>
                            </a:schemeClr>
                          </a:solidFill>
                        </a:rPr>
                        <a:t>julia</a:t>
                      </a:r>
                      <a:r>
                        <a:rPr lang="en-US" altLang="zh-CN" sz="1400" dirty="0">
                          <a:solidFill>
                            <a:schemeClr val="accent1">
                              <a:lumMod val="50000"/>
                            </a:schemeClr>
                          </a:solidFill>
                        </a:rPr>
                        <a:t>,</a:t>
                      </a:r>
                      <a:r>
                        <a:rPr lang="zh-CN" altLang="en-US" sz="1400" dirty="0">
                          <a:solidFill>
                            <a:schemeClr val="accent1">
                              <a:lumMod val="50000"/>
                            </a:schemeClr>
                          </a:solidFill>
                        </a:rPr>
                        <a:t> </a:t>
                      </a:r>
                      <a:r>
                        <a:rPr lang="en-US" altLang="zh-CN" sz="1400" dirty="0">
                          <a:solidFill>
                            <a:schemeClr val="accent1">
                              <a:lumMod val="50000"/>
                            </a:schemeClr>
                          </a:solidFill>
                        </a:rPr>
                        <a:t>MIT</a:t>
                      </a:r>
                      <a:endParaRPr lang="en-US" sz="1400" dirty="0">
                        <a:solidFill>
                          <a:schemeClr val="accent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accent6">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accent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accent6">
                              <a:lumMod val="50000"/>
                            </a:schemeClr>
                          </a:solidFill>
                        </a:rPr>
                        <a:t>“以数据为中心的并行编程系统”</a:t>
                      </a:r>
                      <a:endParaRPr lang="en-US" sz="1400" dirty="0">
                        <a:solidFill>
                          <a:schemeClr val="accent6">
                            <a:lumMod val="50000"/>
                          </a:schemeClr>
                        </a:solidFill>
                      </a:endParaRPr>
                    </a:p>
                  </a:txBody>
                  <a:tcPr/>
                </a:tc>
                <a:tc>
                  <a:txBody>
                    <a:bodyPr/>
                    <a:lstStyle/>
                    <a:p>
                      <a:r>
                        <a:rPr lang="zh-CN" altLang="en-US" sz="1400" dirty="0">
                          <a:solidFill>
                            <a:srgbClr val="C00000"/>
                          </a:solidFill>
                        </a:rPr>
                        <a:t>“</a:t>
                      </a:r>
                      <a:r>
                        <a:rPr lang="zh-CN" altLang="en-US" sz="1400" b="1" dirty="0">
                          <a:solidFill>
                            <a:srgbClr val="C00000"/>
                          </a:solidFill>
                        </a:rPr>
                        <a:t>高性能分布式执行框架</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accent1">
                              <a:lumMod val="50000"/>
                            </a:schemeClr>
                          </a:solidFill>
                        </a:rPr>
                        <a:t>“</a:t>
                      </a:r>
                      <a:r>
                        <a:rPr lang="zh-CN" altLang="en-US" sz="1400" b="1" dirty="0">
                          <a:solidFill>
                            <a:schemeClr val="accent1">
                              <a:lumMod val="50000"/>
                            </a:schemeClr>
                          </a:solidFill>
                        </a:rPr>
                        <a:t>一种技术计算语言</a:t>
                      </a:r>
                      <a:r>
                        <a:rPr lang="en-US" sz="1400" dirty="0">
                          <a:solidFill>
                            <a:schemeClr val="accent1">
                              <a:lumMod val="50000"/>
                            </a:schemeClr>
                          </a:solidFill>
                        </a:rPr>
                        <a:t>”</a:t>
                      </a:r>
                    </a:p>
                  </a:txBody>
                  <a:tcPr/>
                </a:tc>
                <a:extLst>
                  <a:ext uri="{0D108BD9-81ED-4DB2-BD59-A6C34878D82A}">
                    <a16:rowId xmlns:a16="http://schemas.microsoft.com/office/drawing/2014/main" val="299866520"/>
                  </a:ext>
                </a:extLst>
              </a:tr>
            </a:tbl>
          </a:graphicData>
        </a:graphic>
      </p:graphicFrame>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1216200" cy="872465"/>
          </a:xfrm>
        </p:spPr>
        <p:txBody>
          <a:bodyPr>
            <a:noAutofit/>
          </a:bodyPr>
          <a:lstStyle/>
          <a:p>
            <a:r>
              <a:rPr lang="en-US" altLang="zh-CN" sz="2400" b="1" dirty="0">
                <a:solidFill>
                  <a:srgbClr val="C00000"/>
                </a:solidFill>
              </a:rPr>
              <a:t>HPC Systems and Recent Papers</a:t>
            </a:r>
            <a:endParaRPr lang="en-US" sz="2400" b="1" baseline="30000" dirty="0"/>
          </a:p>
        </p:txBody>
      </p:sp>
      <p:sp>
        <p:nvSpPr>
          <p:cNvPr id="14" name="TextBox 13">
            <a:extLst>
              <a:ext uri="{FF2B5EF4-FFF2-40B4-BE49-F238E27FC236}">
                <a16:creationId xmlns:a16="http://schemas.microsoft.com/office/drawing/2014/main" id="{F525ED4F-3BDC-4E82-BF50-234C4D90CDB4}"/>
              </a:ext>
            </a:extLst>
          </p:cNvPr>
          <p:cNvSpPr txBox="1"/>
          <p:nvPr/>
        </p:nvSpPr>
        <p:spPr>
          <a:xfrm>
            <a:off x="7639395" y="878812"/>
            <a:ext cx="4422372" cy="1815882"/>
          </a:xfrm>
          <a:prstGeom prst="rect">
            <a:avLst/>
          </a:prstGeom>
          <a:noFill/>
        </p:spPr>
        <p:txBody>
          <a:bodyPr wrap="square">
            <a:spAutoFit/>
          </a:bodyPr>
          <a:lstStyle/>
          <a:p>
            <a:r>
              <a:rPr lang="en-US" sz="1400" dirty="0">
                <a:solidFill>
                  <a:schemeClr val="accent1">
                    <a:lumMod val="50000"/>
                  </a:schemeClr>
                </a:solidFill>
              </a:rPr>
              <a:t>1. </a:t>
            </a:r>
            <a:r>
              <a:rPr lang="zh-CN" altLang="en-US" sz="1400" b="1" dirty="0">
                <a:solidFill>
                  <a:schemeClr val="accent1">
                    <a:lumMod val="50000"/>
                  </a:schemeClr>
                </a:solidFill>
              </a:rPr>
              <a:t>广义奇异值分解 </a:t>
            </a:r>
            <a:r>
              <a:rPr lang="en-US" altLang="zh-CN" sz="1400" dirty="0">
                <a:solidFill>
                  <a:schemeClr val="accent1">
                    <a:lumMod val="50000"/>
                  </a:schemeClr>
                </a:solidFill>
              </a:rPr>
              <a:t>(</a:t>
            </a:r>
            <a:r>
              <a:rPr lang="en-US" sz="1400" dirty="0">
                <a:solidFill>
                  <a:schemeClr val="accent1">
                    <a:lumMod val="50000"/>
                  </a:schemeClr>
                </a:solidFill>
              </a:rPr>
              <a:t>generalized singular value decomposition, </a:t>
            </a:r>
            <a:r>
              <a:rPr lang="en-US" altLang="zh-CN" sz="1400" dirty="0">
                <a:solidFill>
                  <a:schemeClr val="accent1">
                    <a:lumMod val="50000"/>
                  </a:schemeClr>
                </a:solidFill>
              </a:rPr>
              <a:t>GSVD) </a:t>
            </a:r>
            <a:r>
              <a:rPr lang="zh-CN" altLang="en-US" sz="1400" b="1" dirty="0">
                <a:solidFill>
                  <a:schemeClr val="accent1">
                    <a:lumMod val="50000"/>
                  </a:schemeClr>
                </a:solidFill>
              </a:rPr>
              <a:t>的高级数学理论 </a:t>
            </a:r>
            <a:r>
              <a:rPr lang="en-US" sz="1400" dirty="0">
                <a:solidFill>
                  <a:schemeClr val="accent1">
                    <a:lumMod val="50000"/>
                  </a:schemeClr>
                </a:solidFill>
              </a:rPr>
              <a:t>[J.1]</a:t>
            </a:r>
          </a:p>
          <a:p>
            <a:r>
              <a:rPr lang="en-US" sz="1400" dirty="0">
                <a:solidFill>
                  <a:schemeClr val="accent1">
                    <a:lumMod val="50000"/>
                  </a:schemeClr>
                </a:solidFill>
              </a:rPr>
              <a:t>2. </a:t>
            </a:r>
            <a:r>
              <a:rPr lang="zh-CN" altLang="en-US" sz="1400" b="1" dirty="0">
                <a:solidFill>
                  <a:schemeClr val="accent1">
                    <a:lumMod val="50000"/>
                  </a:schemeClr>
                </a:solidFill>
              </a:rPr>
              <a:t>将贝叶斯学习框架与神经常微分方程 </a:t>
            </a:r>
            <a:r>
              <a:rPr lang="en-US" altLang="zh-CN" sz="1400" dirty="0">
                <a:solidFill>
                  <a:schemeClr val="accent1">
                    <a:lumMod val="50000"/>
                  </a:schemeClr>
                </a:solidFill>
              </a:rPr>
              <a:t>(</a:t>
            </a:r>
            <a:r>
              <a:rPr lang="en-US" sz="1400" dirty="0">
                <a:solidFill>
                  <a:schemeClr val="accent1">
                    <a:lumMod val="50000"/>
                  </a:schemeClr>
                </a:solidFill>
              </a:rPr>
              <a:t>Ordinary Differential Equations, </a:t>
            </a:r>
            <a:r>
              <a:rPr lang="en-US" altLang="zh-CN" sz="1400" dirty="0">
                <a:solidFill>
                  <a:schemeClr val="accent1">
                    <a:lumMod val="50000"/>
                  </a:schemeClr>
                </a:solidFill>
              </a:rPr>
              <a:t>ODE) </a:t>
            </a:r>
            <a:r>
              <a:rPr lang="zh-CN" altLang="en-US" sz="1400" b="1" dirty="0">
                <a:solidFill>
                  <a:schemeClr val="accent1">
                    <a:lumMod val="50000"/>
                  </a:schemeClr>
                </a:solidFill>
              </a:rPr>
              <a:t>相结合，</a:t>
            </a:r>
            <a:r>
              <a:rPr lang="zh-CN" altLang="en-US" sz="1400" dirty="0">
                <a:solidFill>
                  <a:schemeClr val="accent1">
                    <a:lumMod val="50000"/>
                  </a:schemeClr>
                </a:solidFill>
              </a:rPr>
              <a:t>以稳健地量化神经 </a:t>
            </a:r>
            <a:r>
              <a:rPr lang="en-US" altLang="zh-CN" sz="1400" dirty="0">
                <a:solidFill>
                  <a:schemeClr val="accent1">
                    <a:lumMod val="50000"/>
                  </a:schemeClr>
                </a:solidFill>
              </a:rPr>
              <a:t>ODE </a:t>
            </a:r>
            <a:r>
              <a:rPr lang="zh-CN" altLang="en-US" sz="1400" dirty="0">
                <a:solidFill>
                  <a:schemeClr val="accent1">
                    <a:lumMod val="50000"/>
                  </a:schemeClr>
                </a:solidFill>
              </a:rPr>
              <a:t>权重的不确定性</a:t>
            </a:r>
            <a:r>
              <a:rPr lang="en-US" sz="1400" dirty="0">
                <a:solidFill>
                  <a:schemeClr val="accent1">
                    <a:lumMod val="50000"/>
                  </a:schemeClr>
                </a:solidFill>
              </a:rPr>
              <a:t>[J.2]</a:t>
            </a:r>
          </a:p>
          <a:p>
            <a:r>
              <a:rPr lang="en-US" sz="1400" dirty="0">
                <a:solidFill>
                  <a:schemeClr val="accent1">
                    <a:lumMod val="50000"/>
                  </a:schemeClr>
                </a:solidFill>
              </a:rPr>
              <a:t>3. </a:t>
            </a:r>
            <a:r>
              <a:rPr lang="zh-CN" altLang="en-US" sz="1400" dirty="0">
                <a:solidFill>
                  <a:schemeClr val="accent1">
                    <a:lumMod val="50000"/>
                  </a:schemeClr>
                </a:solidFill>
              </a:rPr>
              <a:t>强制神经微分方程（</a:t>
            </a:r>
            <a:r>
              <a:rPr lang="en-US" altLang="zh-CN" sz="1400" dirty="0">
                <a:solidFill>
                  <a:schemeClr val="accent1">
                    <a:lumMod val="50000"/>
                  </a:schemeClr>
                </a:solidFill>
              </a:rPr>
              <a:t>Neural Differential Equations, NDE</a:t>
            </a:r>
            <a:r>
              <a:rPr lang="zh-CN" altLang="en-US" sz="1400" dirty="0">
                <a:solidFill>
                  <a:schemeClr val="accent1">
                    <a:lumMod val="50000"/>
                  </a:schemeClr>
                </a:solidFill>
              </a:rPr>
              <a:t>）</a:t>
            </a:r>
            <a:r>
              <a:rPr lang="zh-CN" altLang="en-US" sz="1400" b="1" dirty="0">
                <a:solidFill>
                  <a:schemeClr val="accent1">
                    <a:lumMod val="50000"/>
                  </a:schemeClr>
                </a:solidFill>
              </a:rPr>
              <a:t>学习自适应</a:t>
            </a:r>
            <a:r>
              <a:rPr lang="en-US" altLang="zh-CN" sz="1400" b="1" dirty="0">
                <a:solidFill>
                  <a:schemeClr val="accent1">
                    <a:lumMod val="50000"/>
                  </a:schemeClr>
                </a:solidFill>
              </a:rPr>
              <a:t>ODE</a:t>
            </a:r>
            <a:r>
              <a:rPr lang="zh-CN" altLang="en-US" sz="1400" b="1" dirty="0">
                <a:solidFill>
                  <a:schemeClr val="accent1">
                    <a:lumMod val="50000"/>
                  </a:schemeClr>
                </a:solidFill>
              </a:rPr>
              <a:t>求解器的最少步数</a:t>
            </a:r>
            <a:r>
              <a:rPr lang="en-US" sz="1400" dirty="0">
                <a:solidFill>
                  <a:schemeClr val="accent1">
                    <a:lumMod val="50000"/>
                  </a:schemeClr>
                </a:solidFill>
              </a:rPr>
              <a:t>[J.3]</a:t>
            </a:r>
          </a:p>
          <a:p>
            <a:r>
              <a:rPr lang="en-US" sz="1400" dirty="0">
                <a:solidFill>
                  <a:schemeClr val="accent1">
                    <a:lumMod val="50000"/>
                  </a:schemeClr>
                </a:solidFill>
              </a:rPr>
              <a:t>4. </a:t>
            </a:r>
            <a:r>
              <a:rPr lang="zh-CN" altLang="en-US" sz="1400" dirty="0">
                <a:solidFill>
                  <a:schemeClr val="accent1">
                    <a:lumMod val="50000"/>
                  </a:schemeClr>
                </a:solidFill>
              </a:rPr>
              <a:t>讨论</a:t>
            </a:r>
            <a:r>
              <a:rPr lang="zh-CN" altLang="en-US" sz="1400" b="1" dirty="0">
                <a:solidFill>
                  <a:schemeClr val="accent1">
                    <a:lumMod val="50000"/>
                  </a:schemeClr>
                </a:solidFill>
              </a:rPr>
              <a:t>神经 </a:t>
            </a:r>
            <a:r>
              <a:rPr lang="en-US" altLang="zh-CN" sz="1400" b="1" dirty="0">
                <a:solidFill>
                  <a:schemeClr val="accent1">
                    <a:lumMod val="50000"/>
                  </a:schemeClr>
                </a:solidFill>
              </a:rPr>
              <a:t>ODE </a:t>
            </a:r>
            <a:r>
              <a:rPr lang="zh-CN" altLang="en-US" sz="1400" b="1" dirty="0">
                <a:solidFill>
                  <a:schemeClr val="accent1">
                    <a:lumMod val="50000"/>
                  </a:schemeClr>
                </a:solidFill>
              </a:rPr>
              <a:t>如何与机器学习和机械模型相关</a:t>
            </a:r>
            <a:r>
              <a:rPr lang="en-US" sz="1400" dirty="0">
                <a:solidFill>
                  <a:schemeClr val="accent1">
                    <a:lumMod val="50000"/>
                  </a:schemeClr>
                </a:solidFill>
              </a:rPr>
              <a:t>[J.4]</a:t>
            </a:r>
          </a:p>
        </p:txBody>
      </p:sp>
      <p:sp>
        <p:nvSpPr>
          <p:cNvPr id="15" name="TextBox 14">
            <a:extLst>
              <a:ext uri="{FF2B5EF4-FFF2-40B4-BE49-F238E27FC236}">
                <a16:creationId xmlns:a16="http://schemas.microsoft.com/office/drawing/2014/main" id="{3CF2F193-7DD6-4586-9B3E-2953813A5807}"/>
              </a:ext>
            </a:extLst>
          </p:cNvPr>
          <p:cNvSpPr txBox="1"/>
          <p:nvPr/>
        </p:nvSpPr>
        <p:spPr>
          <a:xfrm>
            <a:off x="7611614" y="2629904"/>
            <a:ext cx="4505571" cy="861774"/>
          </a:xfrm>
          <a:prstGeom prst="rect">
            <a:avLst/>
          </a:prstGeom>
          <a:noFill/>
        </p:spPr>
        <p:txBody>
          <a:bodyPr wrap="square">
            <a:spAutoFit/>
          </a:bodyPr>
          <a:lstStyle/>
          <a:p>
            <a:r>
              <a:rPr lang="en-US" sz="1000" dirty="0"/>
              <a:t>[J.1] </a:t>
            </a:r>
            <a:r>
              <a:rPr lang="en-US" sz="1000" dirty="0">
                <a:hlinkClick r:id="rId3"/>
              </a:rPr>
              <a:t>https://arxiv.org/abs/1901.00485</a:t>
            </a:r>
            <a:endParaRPr lang="en-US" sz="1000" dirty="0"/>
          </a:p>
          <a:p>
            <a:r>
              <a:rPr lang="en-US" sz="1000" dirty="0"/>
              <a:t>[J.2] </a:t>
            </a:r>
            <a:r>
              <a:rPr lang="en-US" sz="1000" dirty="0">
                <a:hlinkClick r:id="rId4"/>
              </a:rPr>
              <a:t>https://popl21.sigplan.org/details/lafi-2021-papers/7/Bayesian-Neural-Ordinary-Differential-Equations</a:t>
            </a:r>
            <a:endParaRPr lang="en-US" sz="1000" dirty="0"/>
          </a:p>
          <a:p>
            <a:r>
              <a:rPr lang="en-US" sz="1000" dirty="0"/>
              <a:t>[J.3] </a:t>
            </a:r>
            <a:r>
              <a:rPr lang="en-US" sz="1000" dirty="0">
                <a:hlinkClick r:id="rId5"/>
              </a:rPr>
              <a:t>https://proceedings.mlr.press/v139/pal21a.html</a:t>
            </a:r>
            <a:endParaRPr lang="en-US" sz="1000" dirty="0"/>
          </a:p>
          <a:p>
            <a:r>
              <a:rPr lang="en-US" sz="1000" dirty="0"/>
              <a:t>[J.4] </a:t>
            </a:r>
            <a:r>
              <a:rPr lang="en-US" sz="1000" dirty="0">
                <a:hlinkClick r:id="rId6"/>
              </a:rPr>
              <a:t>https://pubmed.ncbi.nlm.nih.gov/34237805/</a:t>
            </a:r>
            <a:r>
              <a:rPr lang="en-US" sz="1000" dirty="0"/>
              <a:t>s</a:t>
            </a:r>
          </a:p>
        </p:txBody>
      </p:sp>
      <p:sp>
        <p:nvSpPr>
          <p:cNvPr id="7" name="Rectangle 6">
            <a:extLst>
              <a:ext uri="{FF2B5EF4-FFF2-40B4-BE49-F238E27FC236}">
                <a16:creationId xmlns:a16="http://schemas.microsoft.com/office/drawing/2014/main" id="{3E08CC95-A950-46C4-BCED-43CA2EF88484}"/>
              </a:ext>
            </a:extLst>
          </p:cNvPr>
          <p:cNvSpPr/>
          <p:nvPr/>
        </p:nvSpPr>
        <p:spPr>
          <a:xfrm>
            <a:off x="7614459" y="864524"/>
            <a:ext cx="4389120" cy="263513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091FE763-EB37-4B7D-8588-7974493F6738}"/>
              </a:ext>
            </a:extLst>
          </p:cNvPr>
          <p:cNvSpPr/>
          <p:nvPr/>
        </p:nvSpPr>
        <p:spPr>
          <a:xfrm>
            <a:off x="6841375" y="922713"/>
            <a:ext cx="756458"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2EE0708A-2EB9-4C09-84CE-A4DB0962C2D3}"/>
              </a:ext>
            </a:extLst>
          </p:cNvPr>
          <p:cNvSpPr/>
          <p:nvPr/>
        </p:nvSpPr>
        <p:spPr>
          <a:xfrm rot="6081460">
            <a:off x="2596719" y="2132251"/>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1E90A84-C38B-4AEB-9D32-0838F411EC5F}"/>
              </a:ext>
            </a:extLst>
          </p:cNvPr>
          <p:cNvSpPr txBox="1"/>
          <p:nvPr/>
        </p:nvSpPr>
        <p:spPr>
          <a:xfrm>
            <a:off x="296881" y="5812934"/>
            <a:ext cx="3742805" cy="507831"/>
          </a:xfrm>
          <a:prstGeom prst="rect">
            <a:avLst/>
          </a:prstGeom>
          <a:noFill/>
        </p:spPr>
        <p:txBody>
          <a:bodyPr wrap="square">
            <a:spAutoFit/>
          </a:bodyPr>
          <a:lstStyle/>
          <a:p>
            <a:r>
              <a:rPr lang="en-US" sz="900" dirty="0"/>
              <a:t>[R.1] </a:t>
            </a:r>
            <a:r>
              <a:rPr lang="en-US" sz="900" dirty="0">
                <a:hlinkClick r:id="rId7"/>
              </a:rPr>
              <a:t>https://dl.acm.org/doi/10.1145/3492321.3527539</a:t>
            </a:r>
            <a:endParaRPr lang="en-US" sz="900" dirty="0"/>
          </a:p>
          <a:p>
            <a:r>
              <a:rPr lang="en-US" sz="900" dirty="0"/>
              <a:t>[R.5] </a:t>
            </a:r>
            <a:r>
              <a:rPr lang="en-US" sz="900" dirty="0">
                <a:hlinkClick r:id="rId8"/>
              </a:rPr>
              <a:t>https://www.usenix.org/conference/osdi21/presentation/kumar</a:t>
            </a:r>
            <a:endParaRPr lang="en-US" sz="900" dirty="0"/>
          </a:p>
          <a:p>
            <a:r>
              <a:rPr lang="en-US" sz="900" dirty="0"/>
              <a:t>[R.12] </a:t>
            </a:r>
            <a:r>
              <a:rPr lang="en-US" sz="900" dirty="0">
                <a:hlinkClick r:id="rId9"/>
              </a:rPr>
              <a:t>https://dl.acm.org/doi/10.1145/3458336.3465302</a:t>
            </a:r>
            <a:endParaRPr lang="en-US" sz="900" dirty="0"/>
          </a:p>
        </p:txBody>
      </p:sp>
      <p:sp>
        <p:nvSpPr>
          <p:cNvPr id="18" name="TextBox 17">
            <a:extLst>
              <a:ext uri="{FF2B5EF4-FFF2-40B4-BE49-F238E27FC236}">
                <a16:creationId xmlns:a16="http://schemas.microsoft.com/office/drawing/2014/main" id="{1E612582-21C6-4E02-81DB-3E3B54FA2A90}"/>
              </a:ext>
            </a:extLst>
          </p:cNvPr>
          <p:cNvSpPr txBox="1"/>
          <p:nvPr/>
        </p:nvSpPr>
        <p:spPr>
          <a:xfrm>
            <a:off x="298230" y="3298255"/>
            <a:ext cx="7133349" cy="2462213"/>
          </a:xfrm>
          <a:prstGeom prst="rect">
            <a:avLst/>
          </a:prstGeom>
          <a:noFill/>
        </p:spPr>
        <p:txBody>
          <a:bodyPr wrap="square">
            <a:spAutoFit/>
          </a:bodyPr>
          <a:lstStyle/>
          <a:p>
            <a:pPr marL="285750" indent="-285750">
              <a:buFont typeface="Arial" panose="020B0604020202020204" pitchFamily="34" charset="0"/>
              <a:buChar char="•"/>
            </a:pPr>
            <a:r>
              <a:rPr lang="en-US" sz="1400" dirty="0"/>
              <a:t>Jiffy: </a:t>
            </a:r>
            <a:r>
              <a:rPr lang="zh-CN" altLang="en-US" sz="1400" dirty="0"/>
              <a:t>一种弹性</a:t>
            </a:r>
            <a:r>
              <a:rPr lang="zh-CN" altLang="en-US" sz="1400" b="1" dirty="0">
                <a:solidFill>
                  <a:srgbClr val="C00000"/>
                </a:solidFill>
              </a:rPr>
              <a:t>远内存系统</a:t>
            </a:r>
            <a:r>
              <a:rPr lang="zh-CN" altLang="en-US" sz="1400" dirty="0"/>
              <a:t>，其可以满足作业的瞬时内存需求，而</a:t>
            </a:r>
            <a:r>
              <a:rPr lang="zh-CN" altLang="en-US" sz="1400" b="1" dirty="0">
                <a:solidFill>
                  <a:srgbClr val="C00000"/>
                </a:solidFill>
              </a:rPr>
              <a:t>无需在作业提交时分配内存</a:t>
            </a:r>
            <a:r>
              <a:rPr lang="en-US" sz="1400" b="1" dirty="0">
                <a:solidFill>
                  <a:srgbClr val="C00000"/>
                </a:solidFill>
              </a:rPr>
              <a:t> </a:t>
            </a:r>
            <a:r>
              <a:rPr lang="en-US" sz="1400" dirty="0"/>
              <a:t>[R.1]. </a:t>
            </a:r>
          </a:p>
          <a:p>
            <a:pPr marL="285750" indent="-285750">
              <a:buFont typeface="Arial" panose="020B0604020202020204" pitchFamily="34" charset="0"/>
              <a:buChar char="•"/>
            </a:pPr>
            <a:r>
              <a:rPr lang="en-US" sz="1400" dirty="0"/>
              <a:t>MAGE: </a:t>
            </a:r>
            <a:r>
              <a:rPr lang="zh-CN" altLang="en-US" sz="1400" b="1" dirty="0">
                <a:solidFill>
                  <a:srgbClr val="C00000"/>
                </a:solidFill>
              </a:rPr>
              <a:t>提前计算内存访问模式</a:t>
            </a:r>
            <a:r>
              <a:rPr lang="zh-CN" altLang="en-US" sz="1400" dirty="0"/>
              <a:t>，并使用它来</a:t>
            </a:r>
            <a:r>
              <a:rPr lang="zh-CN" altLang="en-US" sz="1400" b="1" dirty="0">
                <a:solidFill>
                  <a:srgbClr val="C00000"/>
                </a:solidFill>
              </a:rPr>
              <a:t>产生内存管理计划</a:t>
            </a:r>
            <a:r>
              <a:rPr lang="zh-CN" altLang="en-US" sz="1400" dirty="0"/>
              <a:t>（内存编程）</a:t>
            </a:r>
            <a:r>
              <a:rPr lang="en-US" sz="1400" dirty="0"/>
              <a:t> [R.5].</a:t>
            </a:r>
          </a:p>
          <a:p>
            <a:pPr marL="285750" indent="-285750">
              <a:buFont typeface="Arial" panose="020B0604020202020204" pitchFamily="34" charset="0"/>
              <a:buChar char="•"/>
            </a:pPr>
            <a:r>
              <a:rPr lang="zh-CN" altLang="en-US" sz="1400" dirty="0"/>
              <a:t>提议使用</a:t>
            </a:r>
            <a:r>
              <a:rPr lang="zh-CN" altLang="en-US" sz="1400" b="1" dirty="0">
                <a:solidFill>
                  <a:srgbClr val="C00000"/>
                </a:solidFill>
              </a:rPr>
              <a:t>传递</a:t>
            </a:r>
            <a:r>
              <a:rPr lang="en-US" altLang="zh-CN" sz="1400" b="1" dirty="0">
                <a:solidFill>
                  <a:srgbClr val="C00000"/>
                </a:solidFill>
              </a:rPr>
              <a:t>-</a:t>
            </a:r>
            <a:r>
              <a:rPr lang="zh-CN" altLang="en-US" sz="1400" b="1" dirty="0">
                <a:solidFill>
                  <a:srgbClr val="C00000"/>
                </a:solidFill>
              </a:rPr>
              <a:t>参考的远程过程调用 </a:t>
            </a:r>
            <a:r>
              <a:rPr lang="en-US" altLang="zh-CN" sz="1400" dirty="0"/>
              <a:t>(pass-by-reference </a:t>
            </a:r>
            <a:r>
              <a:rPr lang="en-US" sz="1400" dirty="0"/>
              <a:t>Remote Procedure Call, </a:t>
            </a:r>
            <a:r>
              <a:rPr lang="en-US" altLang="zh-CN" sz="1400" dirty="0"/>
              <a:t>RPC) </a:t>
            </a:r>
            <a:r>
              <a:rPr lang="zh-CN" altLang="en-US" sz="1400" dirty="0"/>
              <a:t>以解决分布式内存管理中的问题</a:t>
            </a:r>
            <a:r>
              <a:rPr lang="en-US" sz="1400" dirty="0"/>
              <a:t> [R.12].</a:t>
            </a:r>
          </a:p>
          <a:p>
            <a:pPr marL="285750" indent="-285750">
              <a:buFont typeface="Arial" panose="020B0604020202020204" pitchFamily="34" charset="0"/>
              <a:buChar char="•"/>
            </a:pPr>
            <a:r>
              <a:rPr lang="en-US" sz="1400" dirty="0"/>
              <a:t>Lightning: </a:t>
            </a:r>
            <a:r>
              <a:rPr lang="zh-CN" altLang="en-US" sz="1400" dirty="0"/>
              <a:t>通过</a:t>
            </a:r>
            <a:r>
              <a:rPr lang="zh-CN" altLang="en-US" sz="1400" b="1" dirty="0">
                <a:solidFill>
                  <a:srgbClr val="C00000"/>
                </a:solidFill>
              </a:rPr>
              <a:t>采用没有进程间通信 </a:t>
            </a:r>
            <a:r>
              <a:rPr lang="en-US" altLang="zh-CN" sz="1400" dirty="0"/>
              <a:t>(</a:t>
            </a:r>
            <a:r>
              <a:rPr lang="en-US" sz="1400" dirty="0"/>
              <a:t>inter-process communication, </a:t>
            </a:r>
            <a:r>
              <a:rPr lang="en-US" altLang="zh-CN" sz="1400" dirty="0"/>
              <a:t>IPC)</a:t>
            </a:r>
            <a:r>
              <a:rPr lang="en-US" altLang="zh-CN" sz="1400" b="1" dirty="0">
                <a:solidFill>
                  <a:srgbClr val="C00000"/>
                </a:solidFill>
              </a:rPr>
              <a:t> </a:t>
            </a:r>
            <a:r>
              <a:rPr lang="zh-CN" altLang="en-US" sz="1400" b="1" dirty="0">
                <a:solidFill>
                  <a:srgbClr val="C00000"/>
                </a:solidFill>
              </a:rPr>
              <a:t>限制的共享内存模型</a:t>
            </a:r>
            <a:r>
              <a:rPr lang="zh-CN" altLang="en-US" sz="1400" dirty="0"/>
              <a:t>，为单用户、多进程设置中的现代低延迟负载重新设计内存对象存储</a:t>
            </a:r>
            <a:r>
              <a:rPr lang="en-US" sz="1400" b="1" dirty="0">
                <a:solidFill>
                  <a:srgbClr val="C00000"/>
                </a:solidFill>
              </a:rPr>
              <a:t> </a:t>
            </a:r>
            <a:r>
              <a:rPr lang="en-US" sz="1400" dirty="0"/>
              <a:t>[R.17]. </a:t>
            </a:r>
          </a:p>
          <a:p>
            <a:pPr marL="285750" indent="-285750">
              <a:buFont typeface="Arial" panose="020B0604020202020204" pitchFamily="34" charset="0"/>
              <a:buChar char="•"/>
            </a:pPr>
            <a:r>
              <a:rPr lang="en-US" sz="1400" dirty="0"/>
              <a:t>Snoopy: </a:t>
            </a:r>
            <a:r>
              <a:rPr lang="zh-CN" altLang="en-US" sz="1400" dirty="0"/>
              <a:t>用于隐秘存储系统（通过隐藏访问模式提供强大安全性的系统）的一种</a:t>
            </a:r>
            <a:r>
              <a:rPr lang="zh-CN" altLang="en-US" sz="1400" b="1" dirty="0">
                <a:solidFill>
                  <a:srgbClr val="C00000"/>
                </a:solidFill>
              </a:rPr>
              <a:t>既隐秘又可扩展</a:t>
            </a:r>
            <a:r>
              <a:rPr lang="zh-CN" altLang="en-US" sz="1400" dirty="0"/>
              <a:t>（添加更多机器以增加系统吞吐量）</a:t>
            </a:r>
            <a:r>
              <a:rPr lang="zh-CN" altLang="en-US" sz="1400" b="1" dirty="0">
                <a:solidFill>
                  <a:srgbClr val="C00000"/>
                </a:solidFill>
              </a:rPr>
              <a:t>的对象存储</a:t>
            </a:r>
            <a:r>
              <a:rPr lang="en-US" sz="1400" dirty="0"/>
              <a:t> [R.18].</a:t>
            </a:r>
          </a:p>
          <a:p>
            <a:pPr marL="285750" indent="-285750">
              <a:buFont typeface="Arial" panose="020B0604020202020204" pitchFamily="34" charset="0"/>
              <a:buChar char="•"/>
            </a:pPr>
            <a:r>
              <a:rPr lang="en-US" sz="1400" dirty="0"/>
              <a:t>ActNN: </a:t>
            </a:r>
            <a:r>
              <a:rPr lang="zh-CN" altLang="en-US" sz="1400" dirty="0"/>
              <a:t>一种</a:t>
            </a:r>
            <a:r>
              <a:rPr lang="zh-CN" altLang="en-US" sz="1400" b="1" dirty="0">
                <a:solidFill>
                  <a:srgbClr val="C00000"/>
                </a:solidFill>
              </a:rPr>
              <a:t>高效内存的训练框架</a:t>
            </a:r>
            <a:r>
              <a:rPr lang="zh-CN" altLang="en-US" sz="1400" dirty="0"/>
              <a:t>，它</a:t>
            </a:r>
            <a:r>
              <a:rPr lang="zh-CN" altLang="en-US" sz="1400" b="1" dirty="0">
                <a:solidFill>
                  <a:srgbClr val="C00000"/>
                </a:solidFill>
              </a:rPr>
              <a:t>使用混合精度量化策略来存储随机量化的激活函数</a:t>
            </a:r>
            <a:r>
              <a:rPr lang="zh-CN" altLang="en-US" sz="1400" dirty="0"/>
              <a:t>以进行反向传播</a:t>
            </a:r>
            <a:r>
              <a:rPr lang="en-US" sz="1400" dirty="0"/>
              <a:t> [R.19].</a:t>
            </a:r>
          </a:p>
        </p:txBody>
      </p:sp>
      <p:sp>
        <p:nvSpPr>
          <p:cNvPr id="23" name="TextBox 22">
            <a:extLst>
              <a:ext uri="{FF2B5EF4-FFF2-40B4-BE49-F238E27FC236}">
                <a16:creationId xmlns:a16="http://schemas.microsoft.com/office/drawing/2014/main" id="{6264E92A-485D-4C03-B390-037182708DA9}"/>
              </a:ext>
            </a:extLst>
          </p:cNvPr>
          <p:cNvSpPr txBox="1"/>
          <p:nvPr/>
        </p:nvSpPr>
        <p:spPr>
          <a:xfrm>
            <a:off x="7520940" y="4132009"/>
            <a:ext cx="4382885" cy="1437518"/>
          </a:xfrm>
          <a:prstGeom prst="rect">
            <a:avLst/>
          </a:prstGeom>
          <a:noFill/>
        </p:spPr>
        <p:txBody>
          <a:bodyPr wrap="square">
            <a:spAutoFit/>
          </a:bodyPr>
          <a:lstStyle/>
          <a:p>
            <a:pPr marL="285750" indent="-285750">
              <a:buFont typeface="Arial" panose="020B0604020202020204" pitchFamily="34" charset="0"/>
              <a:buChar char="•"/>
              <a:defRPr/>
            </a:pPr>
            <a:r>
              <a:rPr lang="en-US" sz="1400" dirty="0"/>
              <a:t>Alpa: </a:t>
            </a:r>
            <a:r>
              <a:rPr lang="zh-CN" altLang="en-US" sz="1400" b="1" dirty="0">
                <a:solidFill>
                  <a:srgbClr val="C00000"/>
                </a:solidFill>
              </a:rPr>
              <a:t>为</a:t>
            </a:r>
            <a:r>
              <a:rPr lang="zh-CN" altLang="en-US" sz="1400" dirty="0"/>
              <a:t>统一数据、运算符和管道并行性的</a:t>
            </a:r>
            <a:r>
              <a:rPr lang="zh-CN" altLang="en-US" sz="1400" b="1" dirty="0">
                <a:solidFill>
                  <a:srgbClr val="C00000"/>
                </a:solidFill>
              </a:rPr>
              <a:t>大规模模型并行执行计划而构建分层空间 </a:t>
            </a:r>
            <a:r>
              <a:rPr lang="en-US" sz="1400" dirty="0"/>
              <a:t>[R.3].</a:t>
            </a:r>
          </a:p>
          <a:p>
            <a:pPr marL="285750" indent="-285750">
              <a:buFont typeface="Arial" panose="020B0604020202020204" pitchFamily="34" charset="0"/>
              <a:buChar char="•"/>
              <a:defRPr/>
            </a:pPr>
            <a:r>
              <a:rPr lang="zh-CN" altLang="en-US" sz="1400" dirty="0"/>
              <a:t>在具有</a:t>
            </a:r>
            <a:r>
              <a:rPr lang="zh-CN" altLang="en-US" sz="1400" b="1" dirty="0">
                <a:solidFill>
                  <a:srgbClr val="C00000"/>
                </a:solidFill>
              </a:rPr>
              <a:t>自适应并行性</a:t>
            </a:r>
            <a:r>
              <a:rPr lang="zh-CN" altLang="en-US" sz="1400" dirty="0"/>
              <a:t>的随机多臂老虎机中探索计算时间和通信成本之间的权衡</a:t>
            </a:r>
            <a:r>
              <a:rPr lang="en-US" sz="1400" dirty="0"/>
              <a:t>[R.7].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TeraPipe:</a:t>
            </a:r>
            <a:r>
              <a:rPr lang="zh-CN" altLang="en-US" sz="1400" dirty="0">
                <a:solidFill>
                  <a:prstClr val="black"/>
                </a:solidFill>
                <a:latin typeface="Calibri" panose="020F0502020204030204"/>
              </a:rPr>
              <a:t>为</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基于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Transformer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的语言模型进行同步模型并行训练的</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高性能令牌级管道并行算法</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[R.20].</a:t>
            </a:r>
          </a:p>
        </p:txBody>
      </p:sp>
      <p:sp>
        <p:nvSpPr>
          <p:cNvPr id="25" name="TextBox 24">
            <a:extLst>
              <a:ext uri="{FF2B5EF4-FFF2-40B4-BE49-F238E27FC236}">
                <a16:creationId xmlns:a16="http://schemas.microsoft.com/office/drawing/2014/main" id="{D99B4F23-B696-43C3-A01A-BE30A78BB215}"/>
              </a:ext>
            </a:extLst>
          </p:cNvPr>
          <p:cNvSpPr txBox="1"/>
          <p:nvPr/>
        </p:nvSpPr>
        <p:spPr>
          <a:xfrm>
            <a:off x="7587441" y="5765838"/>
            <a:ext cx="3543300"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[R.3]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https://arxiv.org/abs/2201.12023</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900" dirty="0"/>
              <a:t>[R.7] </a:t>
            </a:r>
            <a:r>
              <a:rPr lang="en-US" sz="900" dirty="0">
                <a:hlinkClick r:id="rId11"/>
              </a:rPr>
              <a:t>http://proceedings.mlr.press/v139/thananjeyan21a.html</a:t>
            </a:r>
            <a:endParaRPr lang="en-US" sz="900" dirty="0"/>
          </a:p>
          <a:p>
            <a:pPr>
              <a:defRPr/>
            </a:pPr>
            <a:r>
              <a:rPr lang="en-US" sz="900" dirty="0"/>
              <a:t>[R.20] </a:t>
            </a:r>
            <a:r>
              <a:rPr lang="en-US" sz="900" dirty="0">
                <a:hlinkClick r:id="rId12"/>
              </a:rPr>
              <a:t>http://proceedings.mlr.press/v139/li21y.html</a:t>
            </a:r>
            <a:endParaRPr lang="en-US" sz="900" dirty="0"/>
          </a:p>
        </p:txBody>
      </p:sp>
      <p:sp>
        <p:nvSpPr>
          <p:cNvPr id="29" name="Rectangle 28">
            <a:extLst>
              <a:ext uri="{FF2B5EF4-FFF2-40B4-BE49-F238E27FC236}">
                <a16:creationId xmlns:a16="http://schemas.microsoft.com/office/drawing/2014/main" id="{36880B2C-0792-4B3C-A9E8-71BB21D5E37A}"/>
              </a:ext>
            </a:extLst>
          </p:cNvPr>
          <p:cNvSpPr/>
          <p:nvPr/>
        </p:nvSpPr>
        <p:spPr>
          <a:xfrm>
            <a:off x="345627" y="2711555"/>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内存</a:t>
            </a:r>
            <a:endParaRPr lang="en-US" b="1" dirty="0">
              <a:solidFill>
                <a:schemeClr val="bg1"/>
              </a:solidFill>
            </a:endParaRPr>
          </a:p>
        </p:txBody>
      </p:sp>
      <p:sp>
        <p:nvSpPr>
          <p:cNvPr id="30" name="Rectangle 29">
            <a:extLst>
              <a:ext uri="{FF2B5EF4-FFF2-40B4-BE49-F238E27FC236}">
                <a16:creationId xmlns:a16="http://schemas.microsoft.com/office/drawing/2014/main" id="{B095C7C7-FF5E-4CFF-9FED-4F270002BF28}"/>
              </a:ext>
            </a:extLst>
          </p:cNvPr>
          <p:cNvSpPr/>
          <p:nvPr/>
        </p:nvSpPr>
        <p:spPr>
          <a:xfrm>
            <a:off x="7622033" y="3670289"/>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并行</a:t>
            </a:r>
            <a:endParaRPr lang="en-US" b="1" dirty="0">
              <a:solidFill>
                <a:schemeClr val="bg1"/>
              </a:solidFill>
            </a:endParaRPr>
          </a:p>
        </p:txBody>
      </p:sp>
      <p:cxnSp>
        <p:nvCxnSpPr>
          <p:cNvPr id="19" name="Straight Connector 18">
            <a:extLst>
              <a:ext uri="{FF2B5EF4-FFF2-40B4-BE49-F238E27FC236}">
                <a16:creationId xmlns:a16="http://schemas.microsoft.com/office/drawing/2014/main" id="{7E4E9F9D-89B6-42C7-8A63-48F6806DF161}"/>
              </a:ext>
            </a:extLst>
          </p:cNvPr>
          <p:cNvCxnSpPr>
            <a:cxnSpLocks/>
          </p:cNvCxnSpPr>
          <p:nvPr/>
        </p:nvCxnSpPr>
        <p:spPr>
          <a:xfrm>
            <a:off x="257694" y="2660072"/>
            <a:ext cx="0" cy="377397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4F63F2-8D34-448B-9922-A0E3982C2D32}"/>
              </a:ext>
            </a:extLst>
          </p:cNvPr>
          <p:cNvCxnSpPr>
            <a:cxnSpLocks/>
          </p:cNvCxnSpPr>
          <p:nvPr/>
        </p:nvCxnSpPr>
        <p:spPr>
          <a:xfrm>
            <a:off x="12031287" y="3632662"/>
            <a:ext cx="0" cy="27792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7D7A1D-5B13-4014-9DDD-55A47DEB8DD7}"/>
              </a:ext>
            </a:extLst>
          </p:cNvPr>
          <p:cNvCxnSpPr>
            <a:cxnSpLocks/>
          </p:cNvCxnSpPr>
          <p:nvPr/>
        </p:nvCxnSpPr>
        <p:spPr>
          <a:xfrm>
            <a:off x="7509163" y="2651759"/>
            <a:ext cx="0" cy="9310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4AB7FB-1A29-4BD6-AA83-B11B8C31B655}"/>
              </a:ext>
            </a:extLst>
          </p:cNvPr>
          <p:cNvCxnSpPr>
            <a:cxnSpLocks/>
          </p:cNvCxnSpPr>
          <p:nvPr/>
        </p:nvCxnSpPr>
        <p:spPr>
          <a:xfrm>
            <a:off x="249383" y="2635135"/>
            <a:ext cx="72819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3D5EFA-7A91-44F8-A516-8784EEE02B40}"/>
              </a:ext>
            </a:extLst>
          </p:cNvPr>
          <p:cNvCxnSpPr>
            <a:cxnSpLocks/>
          </p:cNvCxnSpPr>
          <p:nvPr/>
        </p:nvCxnSpPr>
        <p:spPr>
          <a:xfrm>
            <a:off x="268779" y="6436821"/>
            <a:ext cx="1177636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201904-24D9-48D0-88C1-19C0C6681D4B}"/>
              </a:ext>
            </a:extLst>
          </p:cNvPr>
          <p:cNvCxnSpPr>
            <a:cxnSpLocks/>
          </p:cNvCxnSpPr>
          <p:nvPr/>
        </p:nvCxnSpPr>
        <p:spPr>
          <a:xfrm>
            <a:off x="7514705" y="3602181"/>
            <a:ext cx="451658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042F8B4-492B-45E1-82A5-1A5F21F5F2D5}"/>
              </a:ext>
            </a:extLst>
          </p:cNvPr>
          <p:cNvCxnSpPr>
            <a:cxnSpLocks/>
          </p:cNvCxnSpPr>
          <p:nvPr/>
        </p:nvCxnSpPr>
        <p:spPr>
          <a:xfrm>
            <a:off x="7495309" y="3618807"/>
            <a:ext cx="0" cy="273211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5DBC77E-A4E7-41FE-8578-8215451DB572}"/>
              </a:ext>
            </a:extLst>
          </p:cNvPr>
          <p:cNvSpPr txBox="1"/>
          <p:nvPr/>
        </p:nvSpPr>
        <p:spPr>
          <a:xfrm>
            <a:off x="3838402" y="5826844"/>
            <a:ext cx="3626427"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[R.17]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3"/>
              </a:rPr>
              <a:t>www.vldb.org/pvldb/vol15/p555-zhuo.pdf</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4"/>
              </a:rPr>
              <a:t>https://dl.acm.org/doi/10.1145/3477132.3483562</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[R.19]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5"/>
              </a:rPr>
              <a:t>http://proceedings.mlr.press/v139/chen21z.html</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79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6">
            <a:extLst>
              <a:ext uri="{FF2B5EF4-FFF2-40B4-BE49-F238E27FC236}">
                <a16:creationId xmlns:a16="http://schemas.microsoft.com/office/drawing/2014/main" id="{69ED2AD5-47D2-43DB-A272-3568E63C78E2}"/>
              </a:ext>
            </a:extLst>
          </p:cNvPr>
          <p:cNvGraphicFramePr>
            <a:graphicFrameLocks noGrp="1"/>
          </p:cNvGraphicFramePr>
          <p:nvPr>
            <p:extLst>
              <p:ext uri="{D42A27DB-BD31-4B8C-83A1-F6EECF244321}">
                <p14:modId xmlns:p14="http://schemas.microsoft.com/office/powerpoint/2010/main" val="3277993418"/>
              </p:ext>
            </p:extLst>
          </p:nvPr>
        </p:nvGraphicFramePr>
        <p:xfrm>
          <a:off x="1961803" y="837234"/>
          <a:ext cx="7248700" cy="1407160"/>
        </p:xfrm>
        <a:graphic>
          <a:graphicData uri="http://schemas.openxmlformats.org/drawingml/2006/table">
            <a:tbl>
              <a:tblPr firstRow="1" bandRow="1">
                <a:tableStyleId>{3B4B98B0-60AC-42C2-AFA5-B58CD77FA1E5}</a:tableStyleId>
              </a:tblPr>
              <a:tblGrid>
                <a:gridCol w="789710">
                  <a:extLst>
                    <a:ext uri="{9D8B030D-6E8A-4147-A177-3AD203B41FA5}">
                      <a16:colId xmlns:a16="http://schemas.microsoft.com/office/drawing/2014/main" val="2622489478"/>
                    </a:ext>
                  </a:extLst>
                </a:gridCol>
                <a:gridCol w="1874479">
                  <a:extLst>
                    <a:ext uri="{9D8B030D-6E8A-4147-A177-3AD203B41FA5}">
                      <a16:colId xmlns:a16="http://schemas.microsoft.com/office/drawing/2014/main" val="601277898"/>
                    </a:ext>
                  </a:extLst>
                </a:gridCol>
                <a:gridCol w="2606081">
                  <a:extLst>
                    <a:ext uri="{9D8B030D-6E8A-4147-A177-3AD203B41FA5}">
                      <a16:colId xmlns:a16="http://schemas.microsoft.com/office/drawing/2014/main" val="2755284855"/>
                    </a:ext>
                  </a:extLst>
                </a:gridCol>
                <a:gridCol w="1978430">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bg1">
                              <a:lumMod val="50000"/>
                            </a:schemeClr>
                          </a:solidFill>
                        </a:rPr>
                        <a:t>Legion, </a:t>
                      </a:r>
                      <a:r>
                        <a:rPr lang="en-US" sz="1400" dirty="0">
                          <a:solidFill>
                            <a:schemeClr val="bg1">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bg1">
                              <a:lumMod val="50000"/>
                            </a:schemeClr>
                          </a:solidFill>
                        </a:rPr>
                        <a:t>julia</a:t>
                      </a:r>
                      <a:r>
                        <a:rPr lang="en-US" altLang="zh-CN" sz="1400" dirty="0">
                          <a:solidFill>
                            <a:schemeClr val="bg1">
                              <a:lumMod val="50000"/>
                            </a:schemeClr>
                          </a:solidFill>
                        </a:rPr>
                        <a:t>,</a:t>
                      </a:r>
                      <a:r>
                        <a:rPr lang="zh-CN" altLang="en-US" sz="1400" dirty="0">
                          <a:solidFill>
                            <a:schemeClr val="bg1">
                              <a:lumMod val="50000"/>
                            </a:schemeClr>
                          </a:solidFill>
                        </a:rPr>
                        <a:t> </a:t>
                      </a:r>
                      <a:r>
                        <a:rPr lang="en-US" altLang="zh-CN" sz="1400" dirty="0">
                          <a:solidFill>
                            <a:schemeClr val="bg1">
                              <a:lumMod val="50000"/>
                            </a:schemeClr>
                          </a:solidFill>
                        </a:rPr>
                        <a:t>MIT</a:t>
                      </a:r>
                      <a:endParaRPr lang="en-US" sz="1400" dirty="0">
                        <a:solidFill>
                          <a:schemeClr val="bg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bg1">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bg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bg1">
                              <a:lumMod val="50000"/>
                            </a:schemeClr>
                          </a:solidFill>
                        </a:rPr>
                        <a:t>“</a:t>
                      </a: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cs"/>
                        </a:rPr>
                        <a:t>以数据为中心的并行编程系统</a:t>
                      </a:r>
                      <a:r>
                        <a:rPr lang="zh-CN" altLang="en-US" sz="1400" dirty="0">
                          <a:solidFill>
                            <a:schemeClr val="bg1">
                              <a:lumMod val="50000"/>
                            </a:schemeClr>
                          </a:solidFill>
                        </a:rPr>
                        <a:t>”</a:t>
                      </a:r>
                      <a:endParaRPr lang="en-US" sz="1400" dirty="0">
                        <a:solidFill>
                          <a:schemeClr val="bg1">
                            <a:lumMod val="50000"/>
                          </a:schemeClr>
                        </a:solidFill>
                      </a:endParaRPr>
                    </a:p>
                  </a:txBody>
                  <a:tcPr/>
                </a:tc>
                <a:tc>
                  <a:txBody>
                    <a:bodyPr/>
                    <a:lstStyle/>
                    <a:p>
                      <a:r>
                        <a:rPr lang="zh-CN" altLang="en-US" sz="1400" dirty="0">
                          <a:solidFill>
                            <a:srgbClr val="C00000"/>
                          </a:solidFill>
                        </a:rPr>
                        <a:t>“</a:t>
                      </a:r>
                      <a:r>
                        <a:rPr kumimoji="0" lang="zh-CN" altLang="en-US" sz="1400" b="1" i="0" u="none" strike="noStrike" kern="1200" cap="none" spc="0" normalizeH="0" baseline="0" noProof="0" dirty="0">
                          <a:ln>
                            <a:noFill/>
                          </a:ln>
                          <a:solidFill>
                            <a:srgbClr val="C00000"/>
                          </a:solidFill>
                          <a:effectLst/>
                          <a:uLnTx/>
                          <a:uFillTx/>
                          <a:latin typeface="+mn-lt"/>
                          <a:ea typeface="+mn-ea"/>
                          <a:cs typeface="+mn-cs"/>
                        </a:rPr>
                        <a:t>高性能分布式执行框架</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bg1">
                              <a:lumMod val="50000"/>
                            </a:schemeClr>
                          </a:solidFill>
                        </a:rPr>
                        <a:t>“</a:t>
                      </a:r>
                      <a:r>
                        <a:rPr lang="zh-CN" altLang="en-US" sz="1400" b="0" dirty="0">
                          <a:solidFill>
                            <a:schemeClr val="bg1">
                              <a:lumMod val="50000"/>
                            </a:schemeClr>
                          </a:solidFill>
                        </a:rPr>
                        <a:t>一种技术计算语言</a:t>
                      </a:r>
                      <a:r>
                        <a:rPr lang="en-US" sz="1400" dirty="0">
                          <a:solidFill>
                            <a:schemeClr val="bg1">
                              <a:lumMod val="50000"/>
                            </a:schemeClr>
                          </a:solidFill>
                        </a:rPr>
                        <a:t>”</a:t>
                      </a:r>
                    </a:p>
                  </a:txBody>
                  <a:tcPr/>
                </a:tc>
                <a:extLst>
                  <a:ext uri="{0D108BD9-81ED-4DB2-BD59-A6C34878D82A}">
                    <a16:rowId xmlns:a16="http://schemas.microsoft.com/office/drawing/2014/main" val="299866520"/>
                  </a:ext>
                </a:extLst>
              </a:tr>
            </a:tbl>
          </a:graphicData>
        </a:graphic>
      </p:graphicFrame>
      <p:sp>
        <p:nvSpPr>
          <p:cNvPr id="11" name="Title 1">
            <a:extLst>
              <a:ext uri="{FF2B5EF4-FFF2-40B4-BE49-F238E27FC236}">
                <a16:creationId xmlns:a16="http://schemas.microsoft.com/office/drawing/2014/main" id="{E542EBBA-AA28-41AA-946E-3CBF56300EE1}"/>
              </a:ext>
            </a:extLst>
          </p:cNvPr>
          <p:cNvSpPr txBox="1">
            <a:spLocks/>
          </p:cNvSpPr>
          <p:nvPr/>
        </p:nvSpPr>
        <p:spPr>
          <a:xfrm>
            <a:off x="120667" y="64674"/>
            <a:ext cx="11216200"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a:solidFill>
                  <a:srgbClr val="C00000"/>
                </a:solidFill>
              </a:rPr>
              <a:t>HPC Systems and Recent Papers</a:t>
            </a:r>
            <a:endParaRPr lang="en-US" sz="2400" b="1" baseline="30000" dirty="0"/>
          </a:p>
        </p:txBody>
      </p:sp>
      <p:sp>
        <p:nvSpPr>
          <p:cNvPr id="12" name="Arrow: Right 11">
            <a:extLst>
              <a:ext uri="{FF2B5EF4-FFF2-40B4-BE49-F238E27FC236}">
                <a16:creationId xmlns:a16="http://schemas.microsoft.com/office/drawing/2014/main" id="{E4DD44B5-03F5-4F47-89C2-2D201ED0342A}"/>
              </a:ext>
            </a:extLst>
          </p:cNvPr>
          <p:cNvSpPr/>
          <p:nvPr/>
        </p:nvSpPr>
        <p:spPr>
          <a:xfrm rot="6081460">
            <a:off x="4236122" y="2144007"/>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5625BF57-D00D-4457-8101-8575B10440C3}"/>
              </a:ext>
            </a:extLst>
          </p:cNvPr>
          <p:cNvGrpSpPr/>
          <p:nvPr/>
        </p:nvGrpSpPr>
        <p:grpSpPr>
          <a:xfrm>
            <a:off x="307571" y="2593572"/>
            <a:ext cx="11696007" cy="3923607"/>
            <a:chOff x="299258" y="2369128"/>
            <a:chExt cx="11696007" cy="3923607"/>
          </a:xfrm>
        </p:grpSpPr>
        <p:sp>
          <p:nvSpPr>
            <p:cNvPr id="16" name="TextBox 15">
              <a:extLst>
                <a:ext uri="{FF2B5EF4-FFF2-40B4-BE49-F238E27FC236}">
                  <a16:creationId xmlns:a16="http://schemas.microsoft.com/office/drawing/2014/main" id="{E1E90A84-C38B-4AEB-9D32-0838F411EC5F}"/>
                </a:ext>
              </a:extLst>
            </p:cNvPr>
            <p:cNvSpPr txBox="1"/>
            <p:nvPr/>
          </p:nvSpPr>
          <p:spPr>
            <a:xfrm>
              <a:off x="322120" y="5455519"/>
              <a:ext cx="3742805" cy="784830"/>
            </a:xfrm>
            <a:prstGeom prst="rect">
              <a:avLst/>
            </a:prstGeom>
            <a:noFill/>
          </p:spPr>
          <p:txBody>
            <a:bodyPr wrap="square">
              <a:spAutoFit/>
            </a:bodyPr>
            <a:lstStyle/>
            <a:p>
              <a:r>
                <a:rPr lang="en-US" sz="900" dirty="0"/>
                <a:t>[R.10] </a:t>
              </a:r>
              <a:r>
                <a:rPr lang="en-US" sz="900" dirty="0">
                  <a:hlinkClick r:id="rId3"/>
                </a:rPr>
                <a:t>https://link.springer.com/article/10.1007/s00778-020-00628-3</a:t>
              </a:r>
              <a:endParaRPr lang="en-US" sz="900" dirty="0"/>
            </a:p>
            <a:p>
              <a:r>
                <a:rPr lang="en-US" sz="900" dirty="0"/>
                <a:t>[R.11] </a:t>
              </a:r>
              <a:r>
                <a:rPr lang="en-US" sz="900" dirty="0">
                  <a:hlinkClick r:id="rId4"/>
                </a:rPr>
                <a:t>https://arxiv.org/abs/2112.07238</a:t>
              </a:r>
              <a:endParaRPr lang="en-US" sz="900" dirty="0"/>
            </a:p>
            <a:p>
              <a:r>
                <a:rPr lang="en-US" sz="900" dirty="0"/>
                <a:t>[R.14] </a:t>
              </a:r>
              <a:r>
                <a:rPr lang="en-US" sz="900" dirty="0">
                  <a:hlinkClick r:id="rId5"/>
                </a:rPr>
                <a:t>https://dl.acm.org/doi/10.1145/3458336.3465301</a:t>
              </a:r>
              <a:endParaRPr lang="en-US" sz="900" dirty="0"/>
            </a:p>
            <a:p>
              <a:r>
                <a:rPr lang="en-US" sz="900" dirty="0"/>
                <a:t>[R.15] </a:t>
              </a:r>
              <a:r>
                <a:rPr lang="en-US" sz="900" dirty="0">
                  <a:hlinkClick r:id="rId6"/>
                </a:rPr>
                <a:t>http://www.vldb.org/pvldb/vol14/p2203-whittaker.pdf</a:t>
              </a:r>
              <a:endParaRPr lang="en-US" sz="900" dirty="0"/>
            </a:p>
            <a:p>
              <a:r>
                <a:rPr lang="en-US" sz="900" dirty="0"/>
                <a:t>[R.21] </a:t>
              </a:r>
              <a:r>
                <a:rPr lang="en-US" sz="900" dirty="0">
                  <a:hlinkClick r:id="rId7"/>
                </a:rPr>
                <a:t>https://dl.acm.org/doi/10.1145/3406011</a:t>
              </a:r>
              <a:endParaRPr lang="en-US" sz="900" dirty="0"/>
            </a:p>
          </p:txBody>
        </p:sp>
        <p:sp>
          <p:nvSpPr>
            <p:cNvPr id="18" name="TextBox 17">
              <a:extLst>
                <a:ext uri="{FF2B5EF4-FFF2-40B4-BE49-F238E27FC236}">
                  <a16:creationId xmlns:a16="http://schemas.microsoft.com/office/drawing/2014/main" id="{1E612582-21C6-4E02-81DB-3E3B54FA2A90}"/>
                </a:ext>
              </a:extLst>
            </p:cNvPr>
            <p:cNvSpPr txBox="1"/>
            <p:nvPr/>
          </p:nvSpPr>
          <p:spPr>
            <a:xfrm>
              <a:off x="305642" y="2954662"/>
              <a:ext cx="5238947" cy="2462213"/>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通过建立必要和充分条件确定不变的融合对象，</a:t>
              </a:r>
              <a:r>
                <a:rPr lang="zh-CN" altLang="en-US" sz="1400" b="1" dirty="0">
                  <a:solidFill>
                    <a:srgbClr val="C00000"/>
                  </a:solidFill>
                </a:rPr>
                <a:t>优化强一致分布式系统和弱一致系统的使用</a:t>
              </a:r>
              <a:r>
                <a:rPr lang="en-US" sz="1400" dirty="0"/>
                <a:t> [R.10]. </a:t>
              </a:r>
            </a:p>
            <a:p>
              <a:pPr marL="285750" indent="-285750">
                <a:buFont typeface="Arial" panose="020B0604020202020204" pitchFamily="34" charset="0"/>
                <a:buChar char="•"/>
              </a:pPr>
              <a:r>
                <a:rPr lang="zh-CN" altLang="en-US" sz="1400" dirty="0"/>
                <a:t>一种基于模型预测控制并处理具有约束的动态系统的</a:t>
              </a:r>
              <a:r>
                <a:rPr lang="zh-CN" altLang="en-US" sz="1400" b="1" dirty="0">
                  <a:solidFill>
                    <a:srgbClr val="C00000"/>
                  </a:solidFill>
                </a:rPr>
                <a:t>三模式混合控制方案</a:t>
              </a:r>
              <a:r>
                <a:rPr lang="en-US" sz="1400" dirty="0"/>
                <a:t> [R.11].  </a:t>
              </a:r>
            </a:p>
            <a:p>
              <a:pPr marL="285750" indent="-285750">
                <a:buFont typeface="Arial" panose="020B0604020202020204" pitchFamily="34" charset="0"/>
                <a:buChar char="•"/>
              </a:pPr>
              <a:r>
                <a:rPr lang="zh-CN" altLang="en-US" sz="1400" dirty="0"/>
                <a:t>讨论了</a:t>
              </a:r>
              <a:r>
                <a:rPr lang="zh-CN" altLang="en-US" sz="1400" b="1" dirty="0">
                  <a:solidFill>
                    <a:srgbClr val="C00000"/>
                  </a:solidFill>
                </a:rPr>
                <a:t>将云计算转变为实用</a:t>
              </a:r>
              <a:r>
                <a:rPr lang="en-US" altLang="zh-CN" sz="1400" b="1" dirty="0">
                  <a:solidFill>
                    <a:srgbClr val="C00000"/>
                  </a:solidFill>
                </a:rPr>
                <a:t>(utility)</a:t>
              </a:r>
              <a:r>
                <a:rPr lang="zh-CN" altLang="en-US" sz="1400" b="1" dirty="0">
                  <a:solidFill>
                    <a:srgbClr val="C00000"/>
                  </a:solidFill>
                </a:rPr>
                <a:t>计算的挑战</a:t>
              </a:r>
              <a:r>
                <a:rPr lang="zh-CN" altLang="en-US" sz="1400" dirty="0"/>
                <a:t>（如每个人的手机计划）</a:t>
              </a:r>
              <a:r>
                <a:rPr lang="en-US" sz="1400" dirty="0"/>
                <a:t> [R.14].</a:t>
              </a:r>
            </a:p>
            <a:p>
              <a:pPr marL="285750" indent="-285750">
                <a:buFont typeface="Arial" panose="020B0604020202020204" pitchFamily="34" charset="0"/>
                <a:buChar char="•"/>
              </a:pPr>
              <a:r>
                <a:rPr lang="zh-CN" altLang="en-US" sz="1400" dirty="0"/>
                <a:t>将划分</a:t>
              </a:r>
              <a:r>
                <a:rPr lang="en-US" altLang="zh-CN" sz="1400" dirty="0"/>
                <a:t>(compartmentalization)</a:t>
              </a:r>
              <a:r>
                <a:rPr lang="zh-CN" altLang="en-US" sz="1400" dirty="0"/>
                <a:t>作为一种技术引入，</a:t>
              </a:r>
              <a:r>
                <a:rPr lang="zh-CN" altLang="en-US" sz="1400" b="1" dirty="0">
                  <a:solidFill>
                    <a:srgbClr val="C00000"/>
                  </a:solidFill>
                </a:rPr>
                <a:t>将单个瓶颈分离为不同的组件并独立扩展这些组件</a:t>
              </a:r>
              <a:r>
                <a:rPr lang="zh-CN" altLang="en-US" sz="1400" dirty="0"/>
                <a:t>，以消除分布式系统和数据库中的状态机复制瓶颈</a:t>
              </a:r>
              <a:r>
                <a:rPr lang="en-US" sz="1400" dirty="0"/>
                <a:t> [R.15].</a:t>
              </a:r>
            </a:p>
            <a:p>
              <a:pPr marL="285750" indent="-285750">
                <a:buFont typeface="Arial" panose="020B0604020202020204" pitchFamily="34" charset="0"/>
                <a:buChar char="•"/>
              </a:pPr>
              <a:r>
                <a:rPr lang="zh-CN" altLang="en-US" sz="1400" dirty="0"/>
                <a:t>讨论了无服务器计算</a:t>
              </a:r>
              <a:r>
                <a:rPr lang="en-US" altLang="zh-CN" sz="1400" dirty="0"/>
                <a:t>(</a:t>
              </a:r>
              <a:r>
                <a:rPr lang="zh-CN" altLang="en-US" sz="1400" dirty="0"/>
                <a:t>一种云计算，但侧重于应用程序而不是服务器</a:t>
              </a:r>
              <a:r>
                <a:rPr lang="en-US" altLang="zh-CN" sz="1400" dirty="0"/>
                <a:t>)</a:t>
              </a:r>
              <a:r>
                <a:rPr lang="en-US" sz="1400" dirty="0"/>
                <a:t> [R.21].</a:t>
              </a:r>
            </a:p>
          </p:txBody>
        </p:sp>
        <p:sp>
          <p:nvSpPr>
            <p:cNvPr id="17" name="TextBox 16">
              <a:extLst>
                <a:ext uri="{FF2B5EF4-FFF2-40B4-BE49-F238E27FC236}">
                  <a16:creationId xmlns:a16="http://schemas.microsoft.com/office/drawing/2014/main" id="{5D252804-5B9E-4D97-81EB-FA0F0B551B0C}"/>
                </a:ext>
              </a:extLst>
            </p:cNvPr>
            <p:cNvSpPr txBox="1"/>
            <p:nvPr/>
          </p:nvSpPr>
          <p:spPr>
            <a:xfrm>
              <a:off x="5733704" y="2927353"/>
              <a:ext cx="6097384" cy="95410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可扩展数据框</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(dataframe)</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系统</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的愿景和路线图</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altLang="zh-CN" sz="1400" dirty="0">
                  <a:solidFill>
                    <a:prstClr val="black"/>
                  </a:solidFill>
                  <a:latin typeface="Calibri" panose="020F0502020204030204"/>
                </a:rPr>
                <a:t>d</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mn-ea"/>
                  <a:cs typeface="+mn-cs"/>
                </a:rPr>
                <a:t>ataframe</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是展示、准备和分析数据的抽象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一个</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加速与数据框交互</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的框架</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Anna: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探索</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可有效地从单核扩展到多核的高性能软件系统的实现</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[R.9].</a:t>
              </a:r>
            </a:p>
          </p:txBody>
        </p:sp>
        <p:sp>
          <p:nvSpPr>
            <p:cNvPr id="19" name="TextBox 18">
              <a:extLst>
                <a:ext uri="{FF2B5EF4-FFF2-40B4-BE49-F238E27FC236}">
                  <a16:creationId xmlns:a16="http://schemas.microsoft.com/office/drawing/2014/main" id="{057DAEEF-ED17-4670-9ACC-4BE220D9C251}"/>
                </a:ext>
              </a:extLst>
            </p:cNvPr>
            <p:cNvSpPr txBox="1"/>
            <p:nvPr/>
          </p:nvSpPr>
          <p:spPr>
            <a:xfrm>
              <a:off x="5714308" y="5322516"/>
              <a:ext cx="6214006" cy="523220"/>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用于基于任务的分布式系统的高效且容错的</a:t>
              </a:r>
              <a:r>
                <a:rPr lang="zh-CN" altLang="en-US" sz="1400" b="1" dirty="0">
                  <a:solidFill>
                    <a:srgbClr val="C00000"/>
                  </a:solidFill>
                </a:rPr>
                <a:t>集合通信层</a:t>
              </a:r>
              <a:r>
                <a:rPr lang="zh-CN" altLang="en-US" sz="1400" dirty="0"/>
                <a:t>，可</a:t>
              </a:r>
              <a:r>
                <a:rPr lang="zh-CN" altLang="en-US" sz="1400" b="1" dirty="0">
                  <a:solidFill>
                    <a:srgbClr val="C00000"/>
                  </a:solidFill>
                </a:rPr>
                <a:t>即时计算数据传输计划并通过细粒度流水线高效执行计划</a:t>
              </a:r>
              <a:r>
                <a:rPr lang="en-US" sz="1400" dirty="0"/>
                <a:t> [R.23]. </a:t>
              </a:r>
            </a:p>
          </p:txBody>
        </p:sp>
        <p:sp>
          <p:nvSpPr>
            <p:cNvPr id="20" name="TextBox 19">
              <a:extLst>
                <a:ext uri="{FF2B5EF4-FFF2-40B4-BE49-F238E27FC236}">
                  <a16:creationId xmlns:a16="http://schemas.microsoft.com/office/drawing/2014/main" id="{C48D8196-1B11-4633-997C-72B8AE3DEA12}"/>
                </a:ext>
              </a:extLst>
            </p:cNvPr>
            <p:cNvSpPr txBox="1"/>
            <p:nvPr/>
          </p:nvSpPr>
          <p:spPr>
            <a:xfrm>
              <a:off x="5700453" y="5904405"/>
              <a:ext cx="3742805" cy="230832"/>
            </a:xfrm>
            <a:prstGeom prst="rect">
              <a:avLst/>
            </a:prstGeom>
            <a:noFill/>
          </p:spPr>
          <p:txBody>
            <a:bodyPr wrap="square">
              <a:spAutoFit/>
            </a:bodyPr>
            <a:lstStyle/>
            <a:p>
              <a:r>
                <a:rPr lang="en-US" sz="900" dirty="0"/>
                <a:t>[R.23] </a:t>
              </a:r>
              <a:r>
                <a:rPr lang="en-US" sz="900" dirty="0">
                  <a:hlinkClick r:id="rId8"/>
                </a:rPr>
                <a:t>https://dl.acm.org/doi/10.1145/3452296.3472897</a:t>
              </a:r>
              <a:endParaRPr lang="en-US" sz="900" dirty="0"/>
            </a:p>
          </p:txBody>
        </p:sp>
        <p:sp>
          <p:nvSpPr>
            <p:cNvPr id="21" name="TextBox 20">
              <a:extLst>
                <a:ext uri="{FF2B5EF4-FFF2-40B4-BE49-F238E27FC236}">
                  <a16:creationId xmlns:a16="http://schemas.microsoft.com/office/drawing/2014/main" id="{AE84A754-C187-4F0C-BC6F-AE8BB06B7776}"/>
                </a:ext>
              </a:extLst>
            </p:cNvPr>
            <p:cNvSpPr txBox="1"/>
            <p:nvPr/>
          </p:nvSpPr>
          <p:spPr>
            <a:xfrm>
              <a:off x="5717379" y="3923455"/>
              <a:ext cx="2936471" cy="5078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[R.6]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https://arxiv.org/abs/2001.00888</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https://arxiv.org/abs/2103.02145</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[R.9]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1"/>
                </a:rPr>
                <a:t>https://ieeexplore.ieee.org/document/8640246</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902F736-9480-4F00-AECC-5FF37BC9624E}"/>
                </a:ext>
              </a:extLst>
            </p:cNvPr>
            <p:cNvSpPr/>
            <p:nvPr/>
          </p:nvSpPr>
          <p:spPr>
            <a:xfrm>
              <a:off x="362251" y="2520362"/>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系统</a:t>
              </a:r>
              <a:endParaRPr lang="en-US" b="1" dirty="0">
                <a:solidFill>
                  <a:schemeClr val="bg1"/>
                </a:solidFill>
              </a:endParaRPr>
            </a:p>
          </p:txBody>
        </p:sp>
        <p:sp>
          <p:nvSpPr>
            <p:cNvPr id="23" name="Rectangle 22">
              <a:extLst>
                <a:ext uri="{FF2B5EF4-FFF2-40B4-BE49-F238E27FC236}">
                  <a16:creationId xmlns:a16="http://schemas.microsoft.com/office/drawing/2014/main" id="{494E673F-78E5-4AC7-B68B-8A4317965864}"/>
                </a:ext>
              </a:extLst>
            </p:cNvPr>
            <p:cNvSpPr/>
            <p:nvPr/>
          </p:nvSpPr>
          <p:spPr>
            <a:xfrm>
              <a:off x="5823713" y="2512050"/>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数据</a:t>
              </a:r>
              <a:endParaRPr lang="en-US" b="1" dirty="0">
                <a:solidFill>
                  <a:schemeClr val="bg1"/>
                </a:solidFill>
              </a:endParaRPr>
            </a:p>
          </p:txBody>
        </p:sp>
        <p:sp>
          <p:nvSpPr>
            <p:cNvPr id="25" name="Rectangle 24">
              <a:extLst>
                <a:ext uri="{FF2B5EF4-FFF2-40B4-BE49-F238E27FC236}">
                  <a16:creationId xmlns:a16="http://schemas.microsoft.com/office/drawing/2014/main" id="{070FE878-1959-4EE8-A6FF-442BD504A09E}"/>
                </a:ext>
              </a:extLst>
            </p:cNvPr>
            <p:cNvSpPr/>
            <p:nvPr/>
          </p:nvSpPr>
          <p:spPr>
            <a:xfrm>
              <a:off x="5807087" y="4839612"/>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通讯</a:t>
              </a:r>
              <a:endParaRPr lang="en-US" b="1" dirty="0">
                <a:solidFill>
                  <a:schemeClr val="bg1"/>
                </a:solidFill>
              </a:endParaRPr>
            </a:p>
          </p:txBody>
        </p:sp>
        <p:cxnSp>
          <p:nvCxnSpPr>
            <p:cNvPr id="26" name="Straight Connector 25">
              <a:extLst>
                <a:ext uri="{FF2B5EF4-FFF2-40B4-BE49-F238E27FC236}">
                  <a16:creationId xmlns:a16="http://schemas.microsoft.com/office/drawing/2014/main" id="{4F997DAB-A3AF-4897-A455-FBDE66E86051}"/>
                </a:ext>
              </a:extLst>
            </p:cNvPr>
            <p:cNvCxnSpPr>
              <a:cxnSpLocks/>
            </p:cNvCxnSpPr>
            <p:nvPr/>
          </p:nvCxnSpPr>
          <p:spPr>
            <a:xfrm>
              <a:off x="5666509" y="2496589"/>
              <a:ext cx="0" cy="379614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85026AE-9472-4F84-9791-27029C99B20F}"/>
                </a:ext>
              </a:extLst>
            </p:cNvPr>
            <p:cNvSpPr/>
            <p:nvPr/>
          </p:nvSpPr>
          <p:spPr>
            <a:xfrm>
              <a:off x="299258" y="2369128"/>
              <a:ext cx="11696007" cy="3906982"/>
            </a:xfrm>
            <a:prstGeom prst="rect">
              <a:avLst/>
            </a:prstGeom>
            <a:noFill/>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C87CE4D-0226-4F23-B024-E7A678763F7F}"/>
                </a:ext>
              </a:extLst>
            </p:cNvPr>
            <p:cNvCxnSpPr>
              <a:cxnSpLocks/>
            </p:cNvCxnSpPr>
            <p:nvPr/>
          </p:nvCxnSpPr>
          <p:spPr>
            <a:xfrm flipV="1">
              <a:off x="5710844" y="4538748"/>
              <a:ext cx="6267796" cy="63731"/>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69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06B441C-EEC5-4655-BA55-EB6E1F09329A}"/>
              </a:ext>
            </a:extLst>
          </p:cNvPr>
          <p:cNvSpPr txBox="1">
            <a:spLocks/>
          </p:cNvSpPr>
          <p:nvPr/>
        </p:nvSpPr>
        <p:spPr>
          <a:xfrm>
            <a:off x="120667" y="64674"/>
            <a:ext cx="11216200" cy="872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a:solidFill>
                  <a:srgbClr val="C00000"/>
                </a:solidFill>
              </a:rPr>
              <a:t>HPC Systems and Recent Papers</a:t>
            </a:r>
            <a:endParaRPr lang="en-US" sz="2400" b="1" baseline="30000" dirty="0"/>
          </a:p>
        </p:txBody>
      </p:sp>
      <p:sp>
        <p:nvSpPr>
          <p:cNvPr id="23" name="Arrow: Right 22">
            <a:extLst>
              <a:ext uri="{FF2B5EF4-FFF2-40B4-BE49-F238E27FC236}">
                <a16:creationId xmlns:a16="http://schemas.microsoft.com/office/drawing/2014/main" id="{39490B54-0303-4B89-82D7-A257C6105FA0}"/>
              </a:ext>
            </a:extLst>
          </p:cNvPr>
          <p:cNvSpPr/>
          <p:nvPr/>
        </p:nvSpPr>
        <p:spPr>
          <a:xfrm rot="6081460">
            <a:off x="4159660" y="2022613"/>
            <a:ext cx="756458" cy="1828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6">
            <a:extLst>
              <a:ext uri="{FF2B5EF4-FFF2-40B4-BE49-F238E27FC236}">
                <a16:creationId xmlns:a16="http://schemas.microsoft.com/office/drawing/2014/main" id="{1CB50681-75C0-4BA6-B433-EEA10ABBBB12}"/>
              </a:ext>
            </a:extLst>
          </p:cNvPr>
          <p:cNvGraphicFramePr>
            <a:graphicFrameLocks noGrp="1"/>
          </p:cNvGraphicFramePr>
          <p:nvPr>
            <p:extLst>
              <p:ext uri="{D42A27DB-BD31-4B8C-83A1-F6EECF244321}">
                <p14:modId xmlns:p14="http://schemas.microsoft.com/office/powerpoint/2010/main" val="4022856962"/>
              </p:ext>
            </p:extLst>
          </p:nvPr>
        </p:nvGraphicFramePr>
        <p:xfrm>
          <a:off x="1895901" y="878423"/>
          <a:ext cx="7248700" cy="1407160"/>
        </p:xfrm>
        <a:graphic>
          <a:graphicData uri="http://schemas.openxmlformats.org/drawingml/2006/table">
            <a:tbl>
              <a:tblPr firstRow="1" bandRow="1">
                <a:tableStyleId>{3B4B98B0-60AC-42C2-AFA5-B58CD77FA1E5}</a:tableStyleId>
              </a:tblPr>
              <a:tblGrid>
                <a:gridCol w="789710">
                  <a:extLst>
                    <a:ext uri="{9D8B030D-6E8A-4147-A177-3AD203B41FA5}">
                      <a16:colId xmlns:a16="http://schemas.microsoft.com/office/drawing/2014/main" val="2622489478"/>
                    </a:ext>
                  </a:extLst>
                </a:gridCol>
                <a:gridCol w="1874479">
                  <a:extLst>
                    <a:ext uri="{9D8B030D-6E8A-4147-A177-3AD203B41FA5}">
                      <a16:colId xmlns:a16="http://schemas.microsoft.com/office/drawing/2014/main" val="601277898"/>
                    </a:ext>
                  </a:extLst>
                </a:gridCol>
                <a:gridCol w="2606081">
                  <a:extLst>
                    <a:ext uri="{9D8B030D-6E8A-4147-A177-3AD203B41FA5}">
                      <a16:colId xmlns:a16="http://schemas.microsoft.com/office/drawing/2014/main" val="2755284855"/>
                    </a:ext>
                  </a:extLst>
                </a:gridCol>
                <a:gridCol w="1978430">
                  <a:extLst>
                    <a:ext uri="{9D8B030D-6E8A-4147-A177-3AD203B41FA5}">
                      <a16:colId xmlns:a16="http://schemas.microsoft.com/office/drawing/2014/main" val="2547162048"/>
                    </a:ext>
                  </a:extLst>
                </a:gridCol>
              </a:tblGrid>
              <a:tr h="370840">
                <a:tc>
                  <a:txBody>
                    <a:bodyPr/>
                    <a:lstStyle/>
                    <a:p>
                      <a:r>
                        <a:rPr lang="en-US" sz="1400" dirty="0"/>
                        <a:t>Name</a:t>
                      </a:r>
                    </a:p>
                  </a:txBody>
                  <a:tcPr/>
                </a:tc>
                <a:tc>
                  <a:txBody>
                    <a:bodyPr/>
                    <a:lstStyle/>
                    <a:p>
                      <a:r>
                        <a:rPr lang="en-US" altLang="zh-CN" sz="1400" dirty="0">
                          <a:solidFill>
                            <a:schemeClr val="bg1">
                              <a:lumMod val="50000"/>
                            </a:schemeClr>
                          </a:solidFill>
                        </a:rPr>
                        <a:t>Legion, </a:t>
                      </a:r>
                      <a:r>
                        <a:rPr lang="en-US" sz="1400" dirty="0">
                          <a:solidFill>
                            <a:schemeClr val="bg1">
                              <a:lumMod val="50000"/>
                            </a:schemeClr>
                          </a:solidFill>
                        </a:rPr>
                        <a:t>Stanford</a:t>
                      </a:r>
                    </a:p>
                  </a:txBody>
                  <a:tcPr/>
                </a:tc>
                <a:tc>
                  <a:txBody>
                    <a:bodyPr/>
                    <a:lstStyle/>
                    <a:p>
                      <a:r>
                        <a:rPr lang="en-US" altLang="zh-CN" sz="1400" dirty="0">
                          <a:solidFill>
                            <a:srgbClr val="C00000"/>
                          </a:solidFill>
                        </a:rPr>
                        <a:t>Ray,</a:t>
                      </a:r>
                      <a:r>
                        <a:rPr lang="zh-CN" altLang="en-US" sz="1400" dirty="0">
                          <a:solidFill>
                            <a:srgbClr val="C00000"/>
                          </a:solidFill>
                        </a:rPr>
                        <a:t> </a:t>
                      </a:r>
                      <a:r>
                        <a:rPr lang="en-US" altLang="zh-CN" sz="1400" dirty="0">
                          <a:solidFill>
                            <a:srgbClr val="C00000"/>
                          </a:solidFill>
                        </a:rPr>
                        <a:t>UC Berkeley</a:t>
                      </a:r>
                      <a:endParaRPr lang="en-US" sz="1400" dirty="0">
                        <a:solidFill>
                          <a:srgbClr val="C00000"/>
                        </a:solidFill>
                      </a:endParaRPr>
                    </a:p>
                  </a:txBody>
                  <a:tcPr/>
                </a:tc>
                <a:tc>
                  <a:txBody>
                    <a:bodyPr/>
                    <a:lstStyle/>
                    <a:p>
                      <a:r>
                        <a:rPr lang="en-US" altLang="zh-CN" sz="1400" dirty="0" err="1">
                          <a:solidFill>
                            <a:schemeClr val="bg1">
                              <a:lumMod val="50000"/>
                            </a:schemeClr>
                          </a:solidFill>
                        </a:rPr>
                        <a:t>julia</a:t>
                      </a:r>
                      <a:r>
                        <a:rPr lang="en-US" altLang="zh-CN" sz="1400" dirty="0">
                          <a:solidFill>
                            <a:schemeClr val="bg1">
                              <a:lumMod val="50000"/>
                            </a:schemeClr>
                          </a:solidFill>
                        </a:rPr>
                        <a:t>,</a:t>
                      </a:r>
                      <a:r>
                        <a:rPr lang="zh-CN" altLang="en-US" sz="1400" dirty="0">
                          <a:solidFill>
                            <a:schemeClr val="bg1">
                              <a:lumMod val="50000"/>
                            </a:schemeClr>
                          </a:solidFill>
                        </a:rPr>
                        <a:t> </a:t>
                      </a:r>
                      <a:r>
                        <a:rPr lang="en-US" altLang="zh-CN" sz="1400" dirty="0">
                          <a:solidFill>
                            <a:schemeClr val="bg1">
                              <a:lumMod val="50000"/>
                            </a:schemeClr>
                          </a:solidFill>
                        </a:rPr>
                        <a:t>MIT</a:t>
                      </a:r>
                      <a:endParaRPr lang="en-US" sz="1400" dirty="0">
                        <a:solidFill>
                          <a:schemeClr val="bg1">
                            <a:lumMod val="50000"/>
                          </a:schemeClr>
                        </a:solidFill>
                      </a:endParaRPr>
                    </a:p>
                  </a:txBody>
                  <a:tcPr/>
                </a:tc>
                <a:extLst>
                  <a:ext uri="{0D108BD9-81ED-4DB2-BD59-A6C34878D82A}">
                    <a16:rowId xmlns:a16="http://schemas.microsoft.com/office/drawing/2014/main" val="3865852242"/>
                  </a:ext>
                </a:extLst>
              </a:tr>
              <a:tr h="370840">
                <a:tc>
                  <a:txBody>
                    <a:bodyPr/>
                    <a:lstStyle/>
                    <a:p>
                      <a:r>
                        <a:rPr lang="en-US" sz="1400" dirty="0"/>
                        <a:t>Website</a:t>
                      </a:r>
                    </a:p>
                  </a:txBody>
                  <a:tcPr/>
                </a:tc>
                <a:tc>
                  <a:txBody>
                    <a:bodyPr/>
                    <a:lstStyle/>
                    <a:p>
                      <a:r>
                        <a:rPr lang="en-US" sz="1400" dirty="0">
                          <a:solidFill>
                            <a:schemeClr val="bg1">
                              <a:lumMod val="50000"/>
                            </a:schemeClr>
                          </a:solidFill>
                        </a:rPr>
                        <a:t>https://legion.stanford.edu/</a:t>
                      </a:r>
                    </a:p>
                  </a:txBody>
                  <a:tcPr/>
                </a:tc>
                <a:tc>
                  <a:txBody>
                    <a:bodyPr/>
                    <a:lstStyle/>
                    <a:p>
                      <a:r>
                        <a:rPr lang="en-US" sz="1400" dirty="0">
                          <a:solidFill>
                            <a:srgbClr val="C00000"/>
                          </a:solidFill>
                        </a:rPr>
                        <a:t>https://rise.cs.berkeley.edu/projects/ray/</a:t>
                      </a:r>
                    </a:p>
                  </a:txBody>
                  <a:tcPr/>
                </a:tc>
                <a:tc>
                  <a:txBody>
                    <a:bodyPr/>
                    <a:lstStyle/>
                    <a:p>
                      <a:r>
                        <a:rPr lang="en-US" sz="1400" dirty="0">
                          <a:solidFill>
                            <a:schemeClr val="bg1">
                              <a:lumMod val="50000"/>
                            </a:schemeClr>
                          </a:solidFill>
                        </a:rPr>
                        <a:t>https://julia.mit.edu/</a:t>
                      </a:r>
                    </a:p>
                  </a:txBody>
                  <a:tcPr/>
                </a:tc>
                <a:extLst>
                  <a:ext uri="{0D108BD9-81ED-4DB2-BD59-A6C34878D82A}">
                    <a16:rowId xmlns:a16="http://schemas.microsoft.com/office/drawing/2014/main" val="1075281453"/>
                  </a:ext>
                </a:extLst>
              </a:tr>
              <a:tr h="370840">
                <a:tc>
                  <a:txBody>
                    <a:bodyPr/>
                    <a:lstStyle/>
                    <a:p>
                      <a:r>
                        <a:rPr lang="en-US" sz="1400" dirty="0"/>
                        <a:t>Focus</a:t>
                      </a:r>
                    </a:p>
                  </a:txBody>
                  <a:tcPr/>
                </a:tc>
                <a:tc>
                  <a:txBody>
                    <a:bodyPr/>
                    <a:lstStyle/>
                    <a:p>
                      <a:r>
                        <a:rPr lang="zh-CN" altLang="en-US" sz="1400" dirty="0">
                          <a:solidFill>
                            <a:schemeClr val="bg1">
                              <a:lumMod val="50000"/>
                            </a:schemeClr>
                          </a:solidFill>
                        </a:rPr>
                        <a:t>“</a:t>
                      </a:r>
                      <a:r>
                        <a:rPr kumimoji="0" lang="zh-CN" altLang="en-US" sz="1400" b="0" i="0" u="none" strike="noStrike" kern="1200" cap="none" spc="0" normalizeH="0" baseline="0" noProof="0" dirty="0">
                          <a:ln>
                            <a:noFill/>
                          </a:ln>
                          <a:solidFill>
                            <a:schemeClr val="bg1">
                              <a:lumMod val="50000"/>
                            </a:schemeClr>
                          </a:solidFill>
                          <a:effectLst/>
                          <a:uLnTx/>
                          <a:uFillTx/>
                          <a:latin typeface="+mn-lt"/>
                          <a:ea typeface="+mn-ea"/>
                          <a:cs typeface="+mn-cs"/>
                        </a:rPr>
                        <a:t>以数据为中心的并行编程系统</a:t>
                      </a:r>
                      <a:r>
                        <a:rPr lang="zh-CN" altLang="en-US" sz="1400" dirty="0">
                          <a:solidFill>
                            <a:schemeClr val="bg1">
                              <a:lumMod val="50000"/>
                            </a:schemeClr>
                          </a:solidFill>
                        </a:rPr>
                        <a:t>”</a:t>
                      </a:r>
                      <a:endParaRPr lang="en-US" sz="1400" dirty="0">
                        <a:solidFill>
                          <a:schemeClr val="bg1">
                            <a:lumMod val="50000"/>
                          </a:schemeClr>
                        </a:solidFill>
                      </a:endParaRPr>
                    </a:p>
                  </a:txBody>
                  <a:tcPr/>
                </a:tc>
                <a:tc>
                  <a:txBody>
                    <a:bodyPr/>
                    <a:lstStyle/>
                    <a:p>
                      <a:r>
                        <a:rPr lang="zh-CN" altLang="en-US" sz="1400" dirty="0">
                          <a:solidFill>
                            <a:srgbClr val="C00000"/>
                          </a:solidFill>
                        </a:rPr>
                        <a:t>“</a:t>
                      </a:r>
                      <a:r>
                        <a:rPr kumimoji="0" lang="zh-CN" altLang="en-US" sz="1400" b="1" i="0" u="none" strike="noStrike" kern="1200" cap="none" spc="0" normalizeH="0" baseline="0" noProof="0" dirty="0">
                          <a:ln>
                            <a:noFill/>
                          </a:ln>
                          <a:solidFill>
                            <a:srgbClr val="C00000"/>
                          </a:solidFill>
                          <a:effectLst/>
                          <a:uLnTx/>
                          <a:uFillTx/>
                          <a:latin typeface="+mn-lt"/>
                          <a:ea typeface="+mn-ea"/>
                          <a:cs typeface="+mn-cs"/>
                        </a:rPr>
                        <a:t>高性能分布式执行框架</a:t>
                      </a:r>
                      <a:r>
                        <a:rPr lang="zh-CN" altLang="en-US" sz="1400" dirty="0">
                          <a:solidFill>
                            <a:srgbClr val="C00000"/>
                          </a:solidFill>
                        </a:rPr>
                        <a:t>”</a:t>
                      </a:r>
                      <a:endParaRPr lang="en-US" sz="1400" dirty="0">
                        <a:solidFill>
                          <a:srgbClr val="C00000"/>
                        </a:solidFill>
                      </a:endParaRPr>
                    </a:p>
                  </a:txBody>
                  <a:tcPr/>
                </a:tc>
                <a:tc>
                  <a:txBody>
                    <a:bodyPr/>
                    <a:lstStyle/>
                    <a:p>
                      <a:r>
                        <a:rPr lang="en-US" sz="1400" dirty="0">
                          <a:solidFill>
                            <a:schemeClr val="bg1">
                              <a:lumMod val="50000"/>
                            </a:schemeClr>
                          </a:solidFill>
                        </a:rPr>
                        <a:t>“</a:t>
                      </a:r>
                      <a:r>
                        <a:rPr lang="zh-CN" altLang="en-US" sz="1400" b="0" dirty="0">
                          <a:solidFill>
                            <a:schemeClr val="bg1">
                              <a:lumMod val="50000"/>
                            </a:schemeClr>
                          </a:solidFill>
                        </a:rPr>
                        <a:t>一种技术计算语言</a:t>
                      </a:r>
                      <a:r>
                        <a:rPr lang="en-US" sz="1400" dirty="0">
                          <a:solidFill>
                            <a:schemeClr val="bg1">
                              <a:lumMod val="50000"/>
                            </a:schemeClr>
                          </a:solidFill>
                        </a:rPr>
                        <a:t>”</a:t>
                      </a:r>
                    </a:p>
                  </a:txBody>
                  <a:tcPr/>
                </a:tc>
                <a:extLst>
                  <a:ext uri="{0D108BD9-81ED-4DB2-BD59-A6C34878D82A}">
                    <a16:rowId xmlns:a16="http://schemas.microsoft.com/office/drawing/2014/main" val="299866520"/>
                  </a:ext>
                </a:extLst>
              </a:tr>
            </a:tbl>
          </a:graphicData>
        </a:graphic>
      </p:graphicFrame>
      <p:grpSp>
        <p:nvGrpSpPr>
          <p:cNvPr id="4" name="Group 3">
            <a:extLst>
              <a:ext uri="{FF2B5EF4-FFF2-40B4-BE49-F238E27FC236}">
                <a16:creationId xmlns:a16="http://schemas.microsoft.com/office/drawing/2014/main" id="{23BD1DC7-48AB-4CD5-AC17-43BA64CF19A0}"/>
              </a:ext>
            </a:extLst>
          </p:cNvPr>
          <p:cNvGrpSpPr/>
          <p:nvPr/>
        </p:nvGrpSpPr>
        <p:grpSpPr>
          <a:xfrm>
            <a:off x="297705" y="2697892"/>
            <a:ext cx="11706397" cy="3801761"/>
            <a:chOff x="355370" y="2286001"/>
            <a:chExt cx="11706397" cy="3801761"/>
          </a:xfrm>
        </p:grpSpPr>
        <p:sp>
          <p:nvSpPr>
            <p:cNvPr id="16" name="TextBox 15">
              <a:extLst>
                <a:ext uri="{FF2B5EF4-FFF2-40B4-BE49-F238E27FC236}">
                  <a16:creationId xmlns:a16="http://schemas.microsoft.com/office/drawing/2014/main" id="{E1E90A84-C38B-4AEB-9D32-0838F411EC5F}"/>
                </a:ext>
              </a:extLst>
            </p:cNvPr>
            <p:cNvSpPr txBox="1"/>
            <p:nvPr/>
          </p:nvSpPr>
          <p:spPr>
            <a:xfrm>
              <a:off x="4746661" y="5192440"/>
              <a:ext cx="3742805" cy="784830"/>
            </a:xfrm>
            <a:prstGeom prst="rect">
              <a:avLst/>
            </a:prstGeom>
            <a:noFill/>
          </p:spPr>
          <p:txBody>
            <a:bodyPr wrap="square">
              <a:spAutoFit/>
            </a:bodyPr>
            <a:lstStyle/>
            <a:p>
              <a:r>
                <a:rPr lang="en-US" sz="900" dirty="0"/>
                <a:t>[R.24] </a:t>
              </a:r>
              <a:r>
                <a:rPr lang="en-US" sz="900" dirty="0">
                  <a:hlinkClick r:id="rId3"/>
                </a:rPr>
                <a:t>https://link.springer.com/article/10.1007/s00778-020-00632-7</a:t>
              </a:r>
              <a:endParaRPr lang="en-US" sz="900" dirty="0"/>
            </a:p>
            <a:p>
              <a:r>
                <a:rPr lang="en-US" sz="900" dirty="0"/>
                <a:t>[R.25] </a:t>
              </a:r>
              <a:r>
                <a:rPr lang="en-US" sz="900" dirty="0">
                  <a:hlinkClick r:id="rId4"/>
                </a:rPr>
                <a:t>https://dl.acm.org/doi/10.1145/3447865.3457962</a:t>
              </a:r>
              <a:endParaRPr lang="en-US" sz="900" dirty="0"/>
            </a:p>
            <a:p>
              <a:r>
                <a:rPr lang="en-US" sz="900" dirty="0"/>
                <a:t>[R.26] </a:t>
              </a:r>
              <a:r>
                <a:rPr lang="en-US" sz="900" dirty="0">
                  <a:hlinkClick r:id="rId5"/>
                </a:rPr>
                <a:t>https://dl.acm.org/doi/10.1145/3464994.3464998</a:t>
              </a:r>
              <a:endParaRPr 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[R.27]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https://www.usenix.org/conference/nsdi21/presentation/cheng</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[R.28] </a:t>
              </a:r>
              <a:r>
                <a:rPr lang="en-US" sz="900" dirty="0">
                  <a:solidFill>
                    <a:prstClr val="black"/>
                  </a:solidFill>
                  <a:latin typeface="Calibri" panose="020F0502020204030204"/>
                  <a:hlinkClick r:id="rId7"/>
                </a:rPr>
                <a:t>https://ieeexplore.ieee.org/document/9586216</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E612582-21C6-4E02-81DB-3E3B54FA2A90}"/>
                </a:ext>
              </a:extLst>
            </p:cNvPr>
            <p:cNvSpPr txBox="1"/>
            <p:nvPr/>
          </p:nvSpPr>
          <p:spPr>
            <a:xfrm>
              <a:off x="355370" y="2712320"/>
              <a:ext cx="4249582" cy="2462213"/>
            </a:xfrm>
            <a:prstGeom prst="rect">
              <a:avLst/>
            </a:prstGeom>
            <a:noFill/>
          </p:spPr>
          <p:txBody>
            <a:bodyPr wrap="square">
              <a:spAutoFit/>
            </a:bodyPr>
            <a:lstStyle/>
            <a:p>
              <a:pPr marL="285750" indent="-285750">
                <a:buFont typeface="Arial" panose="020B0604020202020204" pitchFamily="34" charset="0"/>
                <a:buChar char="•"/>
              </a:pPr>
              <a:r>
                <a:rPr lang="en-US" sz="1400" dirty="0"/>
                <a:t>Balsa: </a:t>
              </a:r>
              <a:r>
                <a:rPr lang="zh-CN" altLang="en-US" sz="1400" dirty="0"/>
                <a:t>通过深度强化学习为数据库系统构建的</a:t>
              </a:r>
              <a:r>
                <a:rPr lang="zh-CN" altLang="en-US" sz="1400" b="1" dirty="0">
                  <a:solidFill>
                    <a:srgbClr val="C00000"/>
                  </a:solidFill>
                </a:rPr>
                <a:t>查询优化器</a:t>
              </a:r>
              <a:r>
                <a:rPr lang="en-US" sz="1400" dirty="0"/>
                <a:t> [R.2].</a:t>
              </a:r>
            </a:p>
            <a:p>
              <a:pPr marL="285750" indent="-285750">
                <a:buFont typeface="Arial" panose="020B0604020202020204" pitchFamily="34" charset="0"/>
                <a:buChar char="•"/>
              </a:pPr>
              <a:r>
                <a:rPr lang="en-US" sz="1400" dirty="0"/>
                <a:t>FireMarshal: </a:t>
              </a:r>
              <a:r>
                <a:rPr lang="zh-CN" altLang="en-US" sz="1400" dirty="0"/>
                <a:t>用于基于 </a:t>
              </a:r>
              <a:r>
                <a:rPr lang="en-US" altLang="zh-CN" sz="1400" dirty="0"/>
                <a:t>RISC-V </a:t>
              </a:r>
              <a:r>
                <a:rPr lang="zh-CN" altLang="en-US" sz="1400" dirty="0"/>
                <a:t>全栈硬件开发的</a:t>
              </a:r>
              <a:r>
                <a:rPr lang="zh-CN" altLang="en-US" sz="1400" b="1" dirty="0">
                  <a:solidFill>
                    <a:srgbClr val="C00000"/>
                  </a:solidFill>
                </a:rPr>
                <a:t>软件工作负载管理工具</a:t>
              </a:r>
              <a:r>
                <a:rPr lang="en-US" sz="1400" dirty="0"/>
                <a:t> [R.4].</a:t>
              </a:r>
            </a:p>
            <a:p>
              <a:pPr marL="285750" indent="-285750">
                <a:buFont typeface="Arial" panose="020B0604020202020204" pitchFamily="34" charset="0"/>
                <a:buChar char="•"/>
              </a:pPr>
              <a:r>
                <a:rPr lang="en-US" sz="1400" dirty="0"/>
                <a:t>Gauss, </a:t>
              </a:r>
              <a:r>
                <a:rPr lang="zh-CN" altLang="en-US" sz="1400" dirty="0"/>
                <a:t>一种用于</a:t>
              </a:r>
              <a:r>
                <a:rPr lang="zh-CN" altLang="en-US" sz="1400" b="1" dirty="0">
                  <a:solidFill>
                    <a:srgbClr val="C00000"/>
                  </a:solidFill>
                </a:rPr>
                <a:t>表格转换的综合算法</a:t>
              </a:r>
              <a:r>
                <a:rPr lang="zh-CN" altLang="en-US" sz="1400" dirty="0"/>
                <a:t>，它接受部分输入输出示例，以及用户意图图示</a:t>
              </a:r>
              <a:r>
                <a:rPr lang="en-US" sz="1400" dirty="0"/>
                <a:t> [R.13]. </a:t>
              </a:r>
            </a:p>
            <a:p>
              <a:pPr marL="285750" indent="-285750">
                <a:buFont typeface="Arial" panose="020B0604020202020204" pitchFamily="34" charset="0"/>
                <a:buChar char="•"/>
              </a:pPr>
              <a:r>
                <a:rPr lang="zh-CN" altLang="en-US" sz="1400" dirty="0"/>
                <a:t>设计了</a:t>
              </a:r>
              <a:r>
                <a:rPr lang="zh-CN" altLang="en-US" sz="1400" b="1" dirty="0">
                  <a:solidFill>
                    <a:srgbClr val="C00000"/>
                  </a:solidFill>
                </a:rPr>
                <a:t>具有高效监控和查找协议的透明日志，以实现低延迟更新</a:t>
              </a:r>
              <a:r>
                <a:rPr lang="en-US" sz="1400" dirty="0"/>
                <a:t> [R.16].</a:t>
              </a:r>
            </a:p>
            <a:p>
              <a:pPr marL="285750" indent="-285750">
                <a:buFont typeface="Arial" panose="020B0604020202020204" pitchFamily="34" charset="0"/>
                <a:buChar char="•"/>
              </a:pPr>
              <a:r>
                <a:rPr lang="en-US" sz="1400" dirty="0"/>
                <a:t>Caerus: </a:t>
              </a:r>
              <a:r>
                <a:rPr lang="zh-CN" altLang="en-US" sz="1400" dirty="0"/>
                <a:t>用于</a:t>
              </a:r>
              <a:r>
                <a:rPr lang="zh-CN" altLang="en-US" sz="1400" b="1" dirty="0">
                  <a:solidFill>
                    <a:srgbClr val="C00000"/>
                  </a:solidFill>
                </a:rPr>
                <a:t>无服务器分析框架的任务调度程序</a:t>
              </a:r>
              <a:r>
                <a:rPr lang="zh-CN" altLang="en-US" sz="1400" dirty="0"/>
                <a:t>，其采用细粒度调度算法来优化无服务器平台的作业完成时间和执行成本</a:t>
              </a:r>
              <a:r>
                <a:rPr lang="en-US" sz="1400" dirty="0"/>
                <a:t> [R.22].</a:t>
              </a:r>
            </a:p>
          </p:txBody>
        </p:sp>
        <p:sp>
          <p:nvSpPr>
            <p:cNvPr id="12" name="TextBox 11">
              <a:extLst>
                <a:ext uri="{FF2B5EF4-FFF2-40B4-BE49-F238E27FC236}">
                  <a16:creationId xmlns:a16="http://schemas.microsoft.com/office/drawing/2014/main" id="{4812D3D6-3BE0-49E8-A615-AAA216EF9F38}"/>
                </a:ext>
              </a:extLst>
            </p:cNvPr>
            <p:cNvSpPr txBox="1"/>
            <p:nvPr/>
          </p:nvSpPr>
          <p:spPr>
            <a:xfrm>
              <a:off x="4720281" y="2715763"/>
              <a:ext cx="7323437" cy="246221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将分布式键值存储扩展到云的自动缩放多层服务，以克服当前云存储系统典型的狭窄成本性能限制</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分析了仲裁系统 </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quorum system,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一种确保复制数据一致性的机制</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并开发了一个库 </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Quoracle</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，以在给定一组目标的情况下</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为特定部署和工作负载找到最佳仲裁系统</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提出了一个可扩展的互联网</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Extensible Internet, </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EI</a:t>
              </a:r>
              <a:r>
                <a:rPr lang="en-US" altLang="zh-CN" sz="1400" dirty="0">
                  <a:solidFill>
                    <a:prstClr val="black"/>
                  </a:solidFill>
                  <a:latin typeface="Calibri" panose="020F0502020204030204"/>
                </a:rPr>
                <a:t>),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它支持网络内服务，超越最尽力的数据包交付，以解决功能分歧并</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克服公共互联网和私有网络之间的差距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[R.26].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提出了一个</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分布式期货系统</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future system, </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分布式期货是一个参量，其最终值可能存储在远程节点上），用于</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细粒度任务</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（以毫秒级运行的任务），在不牺牲性能的情况下提供容错</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[R.27].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Gemmini: </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全栈 </a:t>
              </a:r>
              <a:r>
                <a:rPr kumimoji="0" lang="en-US" altLang="zh-CN" sz="1400" b="1" i="0" u="none" strike="noStrike" kern="1200" cap="none" spc="0" normalizeH="0" baseline="0" noProof="0" dirty="0">
                  <a:ln>
                    <a:noFill/>
                  </a:ln>
                  <a:solidFill>
                    <a:srgbClr val="C00000"/>
                  </a:solidFill>
                  <a:effectLst/>
                  <a:uLnTx/>
                  <a:uFillTx/>
                  <a:latin typeface="Calibri" panose="020F0502020204030204"/>
                  <a:ea typeface="+mn-ea"/>
                  <a:cs typeface="+mn-cs"/>
                </a:rPr>
                <a:t>DNN </a:t>
              </a:r>
              <a:r>
                <a:rPr kumimoji="0" lang="zh-CN" altLang="en-US" sz="1400" b="1" i="0" u="none" strike="noStrike" kern="1200" cap="none" spc="0" normalizeH="0" baseline="0" noProof="0" dirty="0">
                  <a:ln>
                    <a:noFill/>
                  </a:ln>
                  <a:solidFill>
                    <a:srgbClr val="C00000"/>
                  </a:solidFill>
                  <a:effectLst/>
                  <a:uLnTx/>
                  <a:uFillTx/>
                  <a:latin typeface="Calibri" panose="020F0502020204030204"/>
                  <a:ea typeface="+mn-ea"/>
                  <a:cs typeface="+mn-cs"/>
                </a:rPr>
                <a:t>加速器生成器</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，其具有灵活的编程栈和全系统级芯片 </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Systemon-Chips, </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mn-ea"/>
                  <a:cs typeface="+mn-cs"/>
                </a:rPr>
                <a:t>SoC) [R.28]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7" name="TextBox 16">
              <a:extLst>
                <a:ext uri="{FF2B5EF4-FFF2-40B4-BE49-F238E27FC236}">
                  <a16:creationId xmlns:a16="http://schemas.microsoft.com/office/drawing/2014/main" id="{88738767-6EBC-436D-B593-2F042AF138CA}"/>
                </a:ext>
              </a:extLst>
            </p:cNvPr>
            <p:cNvSpPr txBox="1"/>
            <p:nvPr/>
          </p:nvSpPr>
          <p:spPr>
            <a:xfrm>
              <a:off x="464463" y="5148826"/>
              <a:ext cx="4646814" cy="784830"/>
            </a:xfrm>
            <a:prstGeom prst="rect">
              <a:avLst/>
            </a:prstGeom>
            <a:noFill/>
          </p:spPr>
          <p:txBody>
            <a:bodyPr wrap="square">
              <a:spAutoFit/>
            </a:bodyPr>
            <a:lstStyle/>
            <a:p>
              <a:r>
                <a:rPr lang="en-US" sz="900" dirty="0"/>
                <a:t>[R.2] </a:t>
              </a:r>
              <a:r>
                <a:rPr lang="en-US" sz="900" dirty="0">
                  <a:hlinkClick r:id="rId8"/>
                </a:rPr>
                <a:t>https://arxiv.org/abs/2201.01441</a:t>
              </a:r>
              <a:endParaRPr lang="en-US" sz="900" dirty="0"/>
            </a:p>
            <a:p>
              <a:r>
                <a:rPr lang="en-US" sz="900" dirty="0"/>
                <a:t>[R.4] </a:t>
              </a:r>
              <a:r>
                <a:rPr lang="en-US" sz="900" dirty="0">
                  <a:hlinkClick r:id="rId9"/>
                </a:rPr>
                <a:t>https://ieeexplore.ieee.org/document/9408192</a:t>
              </a:r>
              <a:endParaRPr lang="en-US" sz="900" dirty="0"/>
            </a:p>
            <a:p>
              <a:r>
                <a:rPr lang="en-US" sz="900" dirty="0"/>
                <a:t>[R.13] </a:t>
              </a:r>
              <a:r>
                <a:rPr lang="en-US" sz="900" dirty="0">
                  <a:hlinkClick r:id="rId10"/>
                </a:rPr>
                <a:t>https://dl.acm.org/doi/10.1145/3485511</a:t>
              </a:r>
              <a:endParaRPr lang="en-US" sz="900" dirty="0"/>
            </a:p>
            <a:p>
              <a:r>
                <a:rPr lang="en-US" sz="900" dirty="0"/>
                <a:t>[R.16] </a:t>
              </a:r>
              <a:r>
                <a:rPr lang="en-US" sz="900" dirty="0">
                  <a:hlinkClick r:id="rId11"/>
                </a:rPr>
                <a:t>https://ieeexplore.ieee.org/document/9519459</a:t>
              </a:r>
              <a:endParaRPr lang="en-US" sz="900" dirty="0"/>
            </a:p>
            <a:p>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[R.22]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https://www.usenix.org/conference/nsdi21/presentation/zhang-hong</a:t>
              </a:r>
              <a:endParaRPr lang="en-US" dirty="0"/>
            </a:p>
          </p:txBody>
        </p:sp>
        <p:sp>
          <p:nvSpPr>
            <p:cNvPr id="20" name="Rectangle 19">
              <a:extLst>
                <a:ext uri="{FF2B5EF4-FFF2-40B4-BE49-F238E27FC236}">
                  <a16:creationId xmlns:a16="http://schemas.microsoft.com/office/drawing/2014/main" id="{B8C2F78E-6EE3-4631-9220-E394379BA7E8}"/>
                </a:ext>
              </a:extLst>
            </p:cNvPr>
            <p:cNvSpPr/>
            <p:nvPr/>
          </p:nvSpPr>
          <p:spPr>
            <a:xfrm>
              <a:off x="445379" y="2337482"/>
              <a:ext cx="191543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其它课题</a:t>
              </a:r>
              <a:endParaRPr lang="en-US" b="1" dirty="0">
                <a:solidFill>
                  <a:schemeClr val="bg1"/>
                </a:solidFill>
              </a:endParaRPr>
            </a:p>
          </p:txBody>
        </p:sp>
        <p:sp>
          <p:nvSpPr>
            <p:cNvPr id="21" name="Rectangle 20">
              <a:extLst>
                <a:ext uri="{FF2B5EF4-FFF2-40B4-BE49-F238E27FC236}">
                  <a16:creationId xmlns:a16="http://schemas.microsoft.com/office/drawing/2014/main" id="{EB5F9BFF-C479-4B88-92DD-D78A6DD2781C}"/>
                </a:ext>
              </a:extLst>
            </p:cNvPr>
            <p:cNvSpPr/>
            <p:nvPr/>
          </p:nvSpPr>
          <p:spPr>
            <a:xfrm>
              <a:off x="365760" y="2286001"/>
              <a:ext cx="11696007" cy="3801761"/>
            </a:xfrm>
            <a:prstGeom prst="rect">
              <a:avLst/>
            </a:prstGeom>
            <a:noFill/>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BB346DA5-C0B1-407F-8678-5B7324963DD9}"/>
              </a:ext>
            </a:extLst>
          </p:cNvPr>
          <p:cNvCxnSpPr>
            <a:cxnSpLocks/>
          </p:cNvCxnSpPr>
          <p:nvPr/>
        </p:nvCxnSpPr>
        <p:spPr>
          <a:xfrm>
            <a:off x="4529688" y="3220995"/>
            <a:ext cx="0" cy="3171572"/>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16764</TotalTime>
  <Words>3300</Words>
  <Application>Microsoft Office PowerPoint</Application>
  <PresentationFormat>Widescreen</PresentationFormat>
  <Paragraphs>224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HPC Systems and Recent Papers</vt:lpstr>
      <vt:lpstr>PowerPoint Presentation</vt:lpstr>
      <vt:lpstr>PowerPoint Presentation</vt:lpstr>
      <vt:lpstr>HPC Systems and Recent Papers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557</cp:revision>
  <dcterms:created xsi:type="dcterms:W3CDTF">2021-03-22T17:08:32Z</dcterms:created>
  <dcterms:modified xsi:type="dcterms:W3CDTF">2022-04-05T01:46:08Z</dcterms:modified>
</cp:coreProperties>
</file>