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437" autoAdjust="0"/>
  </p:normalViewPr>
  <p:slideViewPr>
    <p:cSldViewPr snapToGrid="0">
      <p:cViewPr varScale="1">
        <p:scale>
          <a:sx n="112" d="100"/>
          <a:sy n="11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73938.3474508?sid=SCITR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https://patentscope.wipo.int/search/en/detail.jsf?docId=WO2020102204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x/abstract/10.1103/PhysRevX.9.021032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dl.acm.org/doi/10.1145/3473938.3474508?sid=SCITRUS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3473938.3474508?sid=SCITRUS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hyperlink" Target="https://dl.acm.org/doi/10.1145/3473938.3474508?sid=SCITRUS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69ED2AD5-47D2-43DB-A272-3568E63C7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70877"/>
              </p:ext>
            </p:extLst>
          </p:nvPr>
        </p:nvGraphicFramePr>
        <p:xfrm>
          <a:off x="679270" y="1111553"/>
          <a:ext cx="9004661" cy="1620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73530">
                  <a:extLst>
                    <a:ext uri="{9D8B030D-6E8A-4147-A177-3AD203B41FA5}">
                      <a16:colId xmlns:a16="http://schemas.microsoft.com/office/drawing/2014/main" val="601277898"/>
                    </a:ext>
                  </a:extLst>
                </a:gridCol>
                <a:gridCol w="3204754">
                  <a:extLst>
                    <a:ext uri="{9D8B030D-6E8A-4147-A177-3AD203B41FA5}">
                      <a16:colId xmlns:a16="http://schemas.microsoft.com/office/drawing/2014/main" val="2755284855"/>
                    </a:ext>
                  </a:extLst>
                </a:gridCol>
                <a:gridCol w="3126377">
                  <a:extLst>
                    <a:ext uri="{9D8B030D-6E8A-4147-A177-3AD203B41FA5}">
                      <a16:colId xmlns:a16="http://schemas.microsoft.com/office/drawing/2014/main" val="2547162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Packet propagation and queueing delay on the network datapath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length of the datapath between users and the inference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“The closer the server the better”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Packet processing delay at the end-host inference server(s)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TCP sockets and the host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server’s CPU computing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capabilities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to process the arriving inference queries.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This paper:  In-network Optical Inference (IOI) using optical neural network (ONN) on switches.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5433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9778533" y="1161556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II. Challenges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9787695" y="3351939"/>
            <a:ext cx="1716493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IV. Conclusions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Notes: IOI: In-network Optical Inferences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E10C5-5EB2-4F79-8EB3-644D2C0B9DFF}"/>
              </a:ext>
            </a:extLst>
          </p:cNvPr>
          <p:cNvSpPr txBox="1"/>
          <p:nvPr/>
        </p:nvSpPr>
        <p:spPr>
          <a:xfrm>
            <a:off x="8334701" y="6478173"/>
            <a:ext cx="3944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https://dl.acm.org/doi/10.1145/3473938.3474508?sid=SCITRUS</a:t>
            </a: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61703-891F-4F9B-BCF5-79294CF36F5D}"/>
              </a:ext>
            </a:extLst>
          </p:cNvPr>
          <p:cNvSpPr/>
          <p:nvPr/>
        </p:nvSpPr>
        <p:spPr>
          <a:xfrm>
            <a:off x="672609" y="692312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I. Applications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28A07C-ADDB-482B-B81B-A586E73BB467}"/>
              </a:ext>
            </a:extLst>
          </p:cNvPr>
          <p:cNvGrpSpPr/>
          <p:nvPr/>
        </p:nvGrpSpPr>
        <p:grpSpPr>
          <a:xfrm>
            <a:off x="658085" y="2980182"/>
            <a:ext cx="8921344" cy="3539607"/>
            <a:chOff x="841866" y="2212836"/>
            <a:chExt cx="10979981" cy="41448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32F4DD-3A75-409D-9E4C-F147E8C9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531" y="2732585"/>
              <a:ext cx="10963316" cy="30496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994EEE-AD7D-4D2D-AD91-D5A59EAC6880}"/>
                </a:ext>
              </a:extLst>
            </p:cNvPr>
            <p:cNvSpPr txBox="1"/>
            <p:nvPr/>
          </p:nvSpPr>
          <p:spPr>
            <a:xfrm>
              <a:off x="841866" y="5670625"/>
              <a:ext cx="5202917" cy="6847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(a) </a:t>
              </a:r>
              <a:r>
                <a:rPr lang="en-US" sz="1600" b="1" dirty="0">
                  <a:solidFill>
                    <a:srgbClr val="C00000"/>
                  </a:solidFill>
                </a:rPr>
                <a:t>Today’s</a:t>
              </a:r>
              <a:r>
                <a:rPr lang="en-US" sz="1600" dirty="0"/>
                <a:t> cloud-based or edge-based machine learning inference on inference servers.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353448-5D1C-4DF3-BBBB-52D0DFD43674}"/>
                </a:ext>
              </a:extLst>
            </p:cNvPr>
            <p:cNvSpPr txBox="1"/>
            <p:nvPr/>
          </p:nvSpPr>
          <p:spPr>
            <a:xfrm>
              <a:off x="7285952" y="5672895"/>
              <a:ext cx="4160761" cy="6847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(b) </a:t>
              </a:r>
              <a:r>
                <a:rPr lang="en-US" sz="1600" b="1" dirty="0">
                  <a:solidFill>
                    <a:srgbClr val="C00000"/>
                  </a:solidFill>
                </a:rPr>
                <a:t>IOI-based machine learning inference on programmable switches</a:t>
              </a:r>
              <a:r>
                <a:rPr lang="en-US" sz="16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065C37-0A1C-4920-AF43-54C286C6E7FD}"/>
                </a:ext>
              </a:extLst>
            </p:cNvPr>
            <p:cNvSpPr txBox="1"/>
            <p:nvPr/>
          </p:nvSpPr>
          <p:spPr>
            <a:xfrm>
              <a:off x="918065" y="2373831"/>
              <a:ext cx="4998105" cy="4324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user → </a:t>
              </a:r>
              <a:r>
                <a:rPr lang="en-US" altLang="zh-CN" sz="1600" b="1" dirty="0">
                  <a:solidFill>
                    <a:schemeClr val="accent3">
                      <a:lumMod val="75000"/>
                    </a:schemeClr>
                  </a:solidFill>
                </a:rPr>
                <a:t>network→ 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server</a:t>
              </a:r>
              <a:r>
                <a:rPr lang="en-US" altLang="zh-CN" sz="1600" b="1" dirty="0">
                  <a:solidFill>
                    <a:schemeClr val="accent3">
                      <a:lumMod val="75000"/>
                    </a:schemeClr>
                  </a:solidFill>
                </a:rPr>
                <a:t> →network </a:t>
              </a:r>
              <a:r>
                <a:rPr lang="en-US" altLang="zh-CN" sz="1800" b="1" dirty="0"/>
                <a:t>→ user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01B080-D850-4D4B-8BFB-20164A74B41B}"/>
                </a:ext>
              </a:extLst>
            </p:cNvPr>
            <p:cNvSpPr txBox="1"/>
            <p:nvPr/>
          </p:nvSpPr>
          <p:spPr>
            <a:xfrm>
              <a:off x="7993323" y="2212836"/>
              <a:ext cx="3453389" cy="5406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user → 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switch</a:t>
              </a:r>
              <a:r>
                <a:rPr lang="en-US" altLang="zh-CN" sz="1800" b="1" dirty="0"/>
                <a:t> → user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77616C-8C23-4D6C-A1DC-52EA0E2C579D}"/>
              </a:ext>
            </a:extLst>
          </p:cNvPr>
          <p:cNvSpPr txBox="1"/>
          <p:nvPr/>
        </p:nvSpPr>
        <p:spPr>
          <a:xfrm>
            <a:off x="2593814" y="770277"/>
            <a:ext cx="636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Execute neural network inference in the cloud or on edge servers.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83597-ECD5-4F49-817C-5EBC386D053A}"/>
              </a:ext>
            </a:extLst>
          </p:cNvPr>
          <p:cNvSpPr txBox="1"/>
          <p:nvPr/>
        </p:nvSpPr>
        <p:spPr>
          <a:xfrm>
            <a:off x="9698887" y="3719524"/>
            <a:ext cx="2493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Potentially, 1000× </a:t>
            </a:r>
            <a:r>
              <a:rPr lang="en-US" b="1" dirty="0">
                <a:solidFill>
                  <a:srgbClr val="C00000"/>
                </a:solidFill>
              </a:rPr>
              <a:t>faster</a:t>
            </a:r>
            <a:r>
              <a:rPr lang="en-US" dirty="0"/>
              <a:t> than a CPU core.</a:t>
            </a:r>
          </a:p>
          <a:p>
            <a:r>
              <a:rPr lang="en-US" dirty="0"/>
              <a:t>* Provides </a:t>
            </a:r>
            <a:r>
              <a:rPr lang="en-US" b="1" dirty="0">
                <a:solidFill>
                  <a:srgbClr val="C00000"/>
                </a:solidFill>
              </a:rPr>
              <a:t>new and exciting opportunities </a:t>
            </a:r>
            <a:r>
              <a:rPr lang="en-US" dirty="0"/>
              <a:t>to design the next-generation machine learning systems with </a:t>
            </a:r>
            <a:r>
              <a:rPr lang="en-US" b="1" dirty="0">
                <a:solidFill>
                  <a:srgbClr val="C00000"/>
                </a:solidFill>
              </a:rPr>
              <a:t>in-network computing</a:t>
            </a:r>
            <a:r>
              <a:rPr lang="en-US" dirty="0"/>
              <a:t> for line-rate processing and ultra low latency.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0D3E5-BE55-4242-B0E3-3ACB5648676D}"/>
              </a:ext>
            </a:extLst>
          </p:cNvPr>
          <p:cNvSpPr txBox="1"/>
          <p:nvPr/>
        </p:nvSpPr>
        <p:spPr>
          <a:xfrm>
            <a:off x="9701349" y="1586413"/>
            <a:ext cx="2246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Traditional switches have </a:t>
            </a:r>
            <a:r>
              <a:rPr lang="en-US" b="1" dirty="0">
                <a:solidFill>
                  <a:srgbClr val="C00000"/>
                </a:solidFill>
              </a:rPr>
              <a:t>limited resources to perform intensive computation </a:t>
            </a:r>
            <a:r>
              <a:rPr lang="en-US" dirty="0"/>
              <a:t>such as matrix multiplication.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D5C1E-F9A9-4828-85E5-7C2ED19AF099}"/>
              </a:ext>
            </a:extLst>
          </p:cNvPr>
          <p:cNvSpPr/>
          <p:nvPr/>
        </p:nvSpPr>
        <p:spPr>
          <a:xfrm>
            <a:off x="691556" y="2792906"/>
            <a:ext cx="2487073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Methods-Framework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57A2A88-7D51-4188-A0BC-B60DF4EA8B67}"/>
              </a:ext>
            </a:extLst>
          </p:cNvPr>
          <p:cNvSpPr/>
          <p:nvPr/>
        </p:nvSpPr>
        <p:spPr>
          <a:xfrm rot="2479323" flipV="1">
            <a:off x="2696985" y="3763080"/>
            <a:ext cx="1226029" cy="13998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A4E40F8-D6D8-4A0B-B159-3CCB9B471F03}"/>
              </a:ext>
            </a:extLst>
          </p:cNvPr>
          <p:cNvSpPr/>
          <p:nvPr/>
        </p:nvSpPr>
        <p:spPr>
          <a:xfrm rot="3067961" flipV="1">
            <a:off x="7691156" y="3395879"/>
            <a:ext cx="348195" cy="11303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123517-4422-4712-92A4-9FBD4AC4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0" y="3637764"/>
            <a:ext cx="3211020" cy="21112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2865855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IOI: In-network Optical Inferences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324FD3-9B40-48D7-ACA9-C3CE91AFC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9" y="3980297"/>
            <a:ext cx="3937657" cy="25738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D27273-D4EB-494F-9524-EB2D8DE83CDB}"/>
              </a:ext>
            </a:extLst>
          </p:cNvPr>
          <p:cNvSpPr txBox="1"/>
          <p:nvPr/>
        </p:nvSpPr>
        <p:spPr>
          <a:xfrm>
            <a:off x="7964461" y="6338837"/>
            <a:ext cx="42275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5"/>
              </a:rPr>
              <a:t>https://dl.acm.org/doi/10.1145/3473938.3474508?sid=SCITRUS</a:t>
            </a:r>
            <a:endParaRPr lang="en-US" sz="1000" dirty="0"/>
          </a:p>
          <a:p>
            <a:r>
              <a:rPr lang="en-US" sz="1000" dirty="0"/>
              <a:t>[2] </a:t>
            </a:r>
            <a:r>
              <a:rPr lang="en-US" sz="1000" dirty="0">
                <a:hlinkClick r:id="rId6"/>
              </a:rPr>
              <a:t>https://journals.aps.org/prx/abstract/10.1103/PhysRevX.9.021032</a:t>
            </a:r>
            <a:endParaRPr lang="en-US" sz="1000" dirty="0"/>
          </a:p>
          <a:p>
            <a:r>
              <a:rPr lang="en-US" sz="1000" dirty="0"/>
              <a:t>[3] </a:t>
            </a:r>
            <a:r>
              <a:rPr lang="en-US" sz="1000" dirty="0">
                <a:hlinkClick r:id="rId7"/>
              </a:rPr>
              <a:t>https://patentscope.wipo.int/search/en/detail.jsf?docId=WO2020102204</a:t>
            </a:r>
            <a:endParaRPr lang="en-US" sz="10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4A61B8F-D8B4-4E3B-9100-BCD6593CB946}"/>
              </a:ext>
            </a:extLst>
          </p:cNvPr>
          <p:cNvSpPr/>
          <p:nvPr/>
        </p:nvSpPr>
        <p:spPr>
          <a:xfrm rot="21421980">
            <a:off x="8970456" y="5076492"/>
            <a:ext cx="254106" cy="14081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332E4E5-4B5D-44E1-9F3D-3571D23752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480" y="4546075"/>
            <a:ext cx="4360692" cy="17153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50D1697-FAF5-47A4-B7EA-1FEB3B8EC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8296" y="104705"/>
            <a:ext cx="4329047" cy="844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AC386-0544-4157-804B-634A621E235C}"/>
              </a:ext>
            </a:extLst>
          </p:cNvPr>
          <p:cNvGrpSpPr/>
          <p:nvPr/>
        </p:nvGrpSpPr>
        <p:grpSpPr>
          <a:xfrm>
            <a:off x="4722417" y="1036320"/>
            <a:ext cx="4656714" cy="2968272"/>
            <a:chOff x="4661458" y="701804"/>
            <a:chExt cx="4430293" cy="28586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990446-962B-4E31-9E7C-64FCC83B1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82780" y="701804"/>
              <a:ext cx="4308971" cy="28586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B5D0F4-50C8-4886-923D-EB7EE46F4038}"/>
                </a:ext>
              </a:extLst>
            </p:cNvPr>
            <p:cNvSpPr txBox="1"/>
            <p:nvPr/>
          </p:nvSpPr>
          <p:spPr>
            <a:xfrm>
              <a:off x="4709354" y="954095"/>
              <a:ext cx="89896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</a:rPr>
                <a:t>Neural Network</a:t>
              </a:r>
            </a:p>
            <a:p>
              <a:r>
                <a:rPr lang="en-US" altLang="zh-CN" sz="1400" b="1" dirty="0">
                  <a:solidFill>
                    <a:srgbClr val="C00000"/>
                  </a:solidFill>
                </a:rPr>
                <a:t>(NN)</a:t>
              </a:r>
              <a:endParaRPr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998A47-6D5D-4464-8ADF-491B4166FBFC}"/>
                </a:ext>
              </a:extLst>
            </p:cNvPr>
            <p:cNvSpPr txBox="1"/>
            <p:nvPr/>
          </p:nvSpPr>
          <p:spPr>
            <a:xfrm>
              <a:off x="4661458" y="2369238"/>
              <a:ext cx="101653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</a:rPr>
                <a:t>Optical</a:t>
              </a:r>
            </a:p>
            <a:p>
              <a:r>
                <a:rPr lang="en-US" altLang="zh-CN" sz="1400" b="1" dirty="0">
                  <a:solidFill>
                    <a:srgbClr val="C00000"/>
                  </a:solidFill>
                </a:rPr>
                <a:t>Neural Network (ONN) [2, 3]</a:t>
              </a:r>
              <a:endParaRPr lang="zh-CN" alt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435515E-8ED6-4C7B-A13E-A58E79E69C48}"/>
              </a:ext>
            </a:extLst>
          </p:cNvPr>
          <p:cNvSpPr/>
          <p:nvPr/>
        </p:nvSpPr>
        <p:spPr>
          <a:xfrm rot="20747080">
            <a:off x="4708046" y="5916655"/>
            <a:ext cx="1470367" cy="1349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9C565-C5C6-4223-BAC8-EA9C850065B6}"/>
              </a:ext>
            </a:extLst>
          </p:cNvPr>
          <p:cNvGrpSpPr/>
          <p:nvPr/>
        </p:nvGrpSpPr>
        <p:grpSpPr>
          <a:xfrm>
            <a:off x="374469" y="1436915"/>
            <a:ext cx="4380412" cy="2908664"/>
            <a:chOff x="374469" y="1436915"/>
            <a:chExt cx="4380412" cy="29086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4B090F-74B5-4745-989C-29824E89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3178" y="1489168"/>
              <a:ext cx="4362994" cy="687976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35EE72-0FE2-4F30-BEEF-FF7D8B9F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98223" y="2372406"/>
              <a:ext cx="1652721" cy="44917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0A822A6-106B-4C6A-9550-D97AFE05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4462" y="2765510"/>
              <a:ext cx="4259458" cy="153999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3A6E39D-FD49-423A-93D2-713DE8DFA104}"/>
                </a:ext>
              </a:extLst>
            </p:cNvPr>
            <p:cNvSpPr/>
            <p:nvPr/>
          </p:nvSpPr>
          <p:spPr>
            <a:xfrm>
              <a:off x="374469" y="1436915"/>
              <a:ext cx="4380412" cy="2908664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ight Brace 49">
            <a:extLst>
              <a:ext uri="{FF2B5EF4-FFF2-40B4-BE49-F238E27FC236}">
                <a16:creationId xmlns:a16="http://schemas.microsoft.com/office/drawing/2014/main" id="{2AD063EE-BFAC-4A05-AD2C-1BB4B0D19118}"/>
              </a:ext>
            </a:extLst>
          </p:cNvPr>
          <p:cNvSpPr/>
          <p:nvPr/>
        </p:nvSpPr>
        <p:spPr>
          <a:xfrm>
            <a:off x="8699863" y="4258491"/>
            <a:ext cx="304800" cy="1959429"/>
          </a:xfrm>
          <a:prstGeom prst="rightBrace">
            <a:avLst>
              <a:gd name="adj1" fmla="val 19762"/>
              <a:gd name="adj2" fmla="val 46444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3135842-D1FE-46B5-A5B1-CE7E83386622}"/>
              </a:ext>
            </a:extLst>
          </p:cNvPr>
          <p:cNvSpPr/>
          <p:nvPr/>
        </p:nvSpPr>
        <p:spPr>
          <a:xfrm rot="1753142">
            <a:off x="6315549" y="4233027"/>
            <a:ext cx="1442003" cy="11633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CCE3DB-860F-4F9B-92C5-F971EE445FB6}"/>
              </a:ext>
            </a:extLst>
          </p:cNvPr>
          <p:cNvSpPr/>
          <p:nvPr/>
        </p:nvSpPr>
        <p:spPr>
          <a:xfrm>
            <a:off x="4711337" y="2325189"/>
            <a:ext cx="751636" cy="14804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0CF4B39-7F54-467E-95DB-410959B338CF}"/>
              </a:ext>
            </a:extLst>
          </p:cNvPr>
          <p:cNvSpPr/>
          <p:nvPr/>
        </p:nvSpPr>
        <p:spPr>
          <a:xfrm rot="5400000">
            <a:off x="9402150" y="2304664"/>
            <a:ext cx="2852378" cy="13216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2865855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IOI: In-network Optical Inferences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6AEED4-E26D-419E-B674-EDC3FC5D94C2}"/>
              </a:ext>
            </a:extLst>
          </p:cNvPr>
          <p:cNvGrpSpPr/>
          <p:nvPr/>
        </p:nvGrpSpPr>
        <p:grpSpPr>
          <a:xfrm>
            <a:off x="478074" y="3070925"/>
            <a:ext cx="5474828" cy="2197761"/>
            <a:chOff x="478074" y="2844502"/>
            <a:chExt cx="5474828" cy="219776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E8F112-D939-4DC4-9D05-D1A2E52B82E8}"/>
                </a:ext>
              </a:extLst>
            </p:cNvPr>
            <p:cNvGrpSpPr/>
            <p:nvPr/>
          </p:nvGrpSpPr>
          <p:grpSpPr>
            <a:xfrm>
              <a:off x="478074" y="2844502"/>
              <a:ext cx="5474828" cy="2110675"/>
              <a:chOff x="478074" y="2844502"/>
              <a:chExt cx="5474828" cy="211067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15A4CC9-54A1-49AA-8918-0D8C6DEB6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074" y="2844502"/>
                <a:ext cx="5474828" cy="137915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073E70-E611-4544-8B36-F3AB14E84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914" y="4303595"/>
                <a:ext cx="3286238" cy="651582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8C9104-AFB3-48C8-9915-5C4C920F5E8C}"/>
                </a:ext>
              </a:extLst>
            </p:cNvPr>
            <p:cNvSpPr/>
            <p:nvPr/>
          </p:nvSpPr>
          <p:spPr>
            <a:xfrm>
              <a:off x="522514" y="2908664"/>
              <a:ext cx="5425439" cy="2133599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B58033-0AD5-4D9E-861A-E5F9D4B8EEA6}"/>
              </a:ext>
            </a:extLst>
          </p:cNvPr>
          <p:cNvGrpSpPr/>
          <p:nvPr/>
        </p:nvGrpSpPr>
        <p:grpSpPr>
          <a:xfrm>
            <a:off x="4383449" y="4236682"/>
            <a:ext cx="5108893" cy="2512460"/>
            <a:chOff x="3347130" y="4132179"/>
            <a:chExt cx="5108893" cy="25124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B5D0F4-50C8-4886-923D-EB7EE46F4038}"/>
                </a:ext>
              </a:extLst>
            </p:cNvPr>
            <p:cNvSpPr txBox="1"/>
            <p:nvPr/>
          </p:nvSpPr>
          <p:spPr>
            <a:xfrm>
              <a:off x="7741645" y="5034755"/>
              <a:ext cx="7143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DAC</a:t>
              </a:r>
              <a:endParaRPr lang="zh-CN" altLang="en-US" sz="20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419C88-F83C-4C55-89B5-065E6571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7130" y="4132179"/>
              <a:ext cx="4419177" cy="251246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C123517-4422-4712-92A4-9FBD4AC4B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326" y="1412353"/>
            <a:ext cx="4520153" cy="297205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A6B284-8527-4D77-B1A2-D976935AC584}"/>
              </a:ext>
            </a:extLst>
          </p:cNvPr>
          <p:cNvSpPr/>
          <p:nvPr/>
        </p:nvSpPr>
        <p:spPr>
          <a:xfrm rot="20690441">
            <a:off x="7817134" y="4458133"/>
            <a:ext cx="2328792" cy="10671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D05C9FF-1950-47B9-9501-D1AFADE1C2ED}"/>
              </a:ext>
            </a:extLst>
          </p:cNvPr>
          <p:cNvSpPr/>
          <p:nvPr/>
        </p:nvSpPr>
        <p:spPr>
          <a:xfrm rot="1753142">
            <a:off x="3706704" y="4473877"/>
            <a:ext cx="1064068" cy="1217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32FC92-C5EA-44D9-95EB-594E54083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24" y="1408356"/>
            <a:ext cx="5452539" cy="15721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364574D-6FC0-40AC-8488-65564880003C}"/>
              </a:ext>
            </a:extLst>
          </p:cNvPr>
          <p:cNvSpPr/>
          <p:nvPr/>
        </p:nvSpPr>
        <p:spPr>
          <a:xfrm rot="3508216">
            <a:off x="5307597" y="3345131"/>
            <a:ext cx="2700179" cy="13424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6F821-24C6-4CE9-A48E-2A1616AAC8B2}"/>
              </a:ext>
            </a:extLst>
          </p:cNvPr>
          <p:cNvSpPr txBox="1"/>
          <p:nvPr/>
        </p:nvSpPr>
        <p:spPr>
          <a:xfrm>
            <a:off x="217206" y="6427177"/>
            <a:ext cx="4334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8"/>
              </a:rPr>
              <a:t>https://dl.acm.org/doi/10.1145/3473938.3474508?sid=SCITRUS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166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2865855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IOI: In-network Optical Inferences 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123517-4422-4712-92A4-9FBD4AC4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881" y="1165908"/>
            <a:ext cx="3510938" cy="2308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CAD42D-B438-4270-B69B-1EF7B2970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855" y="1562859"/>
            <a:ext cx="3466419" cy="2105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D2066-8BE8-40B6-8842-D2D7413C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128" y="4075611"/>
            <a:ext cx="3187157" cy="2028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B315AB-C8AD-49FB-A005-37D459EA9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552" y="3851541"/>
            <a:ext cx="3670337" cy="2157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C1A04-EB75-4041-8A9E-D371FE48C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51" y="1438747"/>
            <a:ext cx="4503635" cy="17137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A4561-F708-491C-AB0D-A8BF87BA77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28" y="4665989"/>
            <a:ext cx="4455163" cy="16859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B38F3B-A257-444E-A388-AA8548125C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972" y="3329350"/>
            <a:ext cx="4489794" cy="10510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393E5C2-0A46-4DFD-9D8F-3F2D1EA593A1}"/>
              </a:ext>
            </a:extLst>
          </p:cNvPr>
          <p:cNvSpPr/>
          <p:nvPr/>
        </p:nvSpPr>
        <p:spPr>
          <a:xfrm rot="1248021">
            <a:off x="7530180" y="3831872"/>
            <a:ext cx="2018953" cy="964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798C0E-40A0-4019-9FFF-311F53B70D8A}"/>
              </a:ext>
            </a:extLst>
          </p:cNvPr>
          <p:cNvSpPr/>
          <p:nvPr/>
        </p:nvSpPr>
        <p:spPr>
          <a:xfrm rot="1248021">
            <a:off x="4784970" y="3934809"/>
            <a:ext cx="512040" cy="1145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9D045D1-D064-4F5D-B728-A756E6F665EB}"/>
              </a:ext>
            </a:extLst>
          </p:cNvPr>
          <p:cNvSpPr/>
          <p:nvPr/>
        </p:nvSpPr>
        <p:spPr>
          <a:xfrm rot="20638250">
            <a:off x="4733810" y="6045005"/>
            <a:ext cx="914427" cy="9194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5E9DF799-8832-4377-9738-49C70DF420F0}"/>
              </a:ext>
            </a:extLst>
          </p:cNvPr>
          <p:cNvSpPr/>
          <p:nvPr/>
        </p:nvSpPr>
        <p:spPr>
          <a:xfrm rot="5400000">
            <a:off x="5460632" y="922750"/>
            <a:ext cx="1845500" cy="2943497"/>
          </a:xfrm>
          <a:prstGeom prst="bentArrow">
            <a:avLst>
              <a:gd name="adj1" fmla="val 3960"/>
              <a:gd name="adj2" fmla="val 7871"/>
              <a:gd name="adj3" fmla="val 7670"/>
              <a:gd name="adj4" fmla="val 4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2DD02-6649-4684-BC87-A211693FC913}"/>
              </a:ext>
            </a:extLst>
          </p:cNvPr>
          <p:cNvSpPr txBox="1"/>
          <p:nvPr/>
        </p:nvSpPr>
        <p:spPr>
          <a:xfrm>
            <a:off x="7575135" y="6392993"/>
            <a:ext cx="4334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10"/>
              </a:rPr>
              <a:t>https://dl.acm.org/doi/10.1145/3473938.3474508?sid=SCITRUS</a:t>
            </a:r>
            <a:endParaRPr lang="en-US" sz="12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2DE791C-5D18-418C-BCF3-7FA71F29F39F}"/>
              </a:ext>
            </a:extLst>
          </p:cNvPr>
          <p:cNvSpPr/>
          <p:nvPr/>
        </p:nvSpPr>
        <p:spPr>
          <a:xfrm rot="7883462">
            <a:off x="8749485" y="2324997"/>
            <a:ext cx="321656" cy="2045587"/>
          </a:xfrm>
          <a:prstGeom prst="leftBrace">
            <a:avLst>
              <a:gd name="adj1" fmla="val 50054"/>
              <a:gd name="adj2" fmla="val 503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12474</TotalTime>
  <Words>368</Words>
  <Application>Microsoft Office PowerPoint</Application>
  <PresentationFormat>Widescreen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Notes: IOI: In-network Optical Inferences [1]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385</cp:revision>
  <dcterms:created xsi:type="dcterms:W3CDTF">2021-03-22T17:08:32Z</dcterms:created>
  <dcterms:modified xsi:type="dcterms:W3CDTF">2022-03-23T03:09:39Z</dcterms:modified>
</cp:coreProperties>
</file>