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4" r:id="rId2"/>
    <p:sldId id="269" r:id="rId3"/>
    <p:sldId id="267" r:id="rId4"/>
    <p:sldId id="26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6437" autoAdjust="0"/>
  </p:normalViewPr>
  <p:slideViewPr>
    <p:cSldViewPr snapToGrid="0">
      <p:cViewPr varScale="1">
        <p:scale>
          <a:sx n="113" d="100"/>
          <a:sy n="113" d="100"/>
        </p:scale>
        <p:origin x="2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7E53E-DCC9-4EEA-BE84-24AA42B8DF53}"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3839E-ECD2-4C2B-B6B3-039F1A782CEA}" type="slidenum">
              <a:rPr lang="en-US" smtClean="0"/>
              <a:t>‹#›</a:t>
            </a:fld>
            <a:endParaRPr lang="en-US"/>
          </a:p>
        </p:txBody>
      </p:sp>
    </p:spTree>
    <p:extLst>
      <p:ext uri="{BB962C8B-B14F-4D97-AF65-F5344CB8AC3E}">
        <p14:creationId xmlns:p14="http://schemas.microsoft.com/office/powerpoint/2010/main" val="356648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124798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117088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3</a:t>
            </a:fld>
            <a:endParaRPr lang="en-US"/>
          </a:p>
        </p:txBody>
      </p:sp>
    </p:spTree>
    <p:extLst>
      <p:ext uri="{BB962C8B-B14F-4D97-AF65-F5344CB8AC3E}">
        <p14:creationId xmlns:p14="http://schemas.microsoft.com/office/powerpoint/2010/main" val="42741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4</a:t>
            </a:fld>
            <a:endParaRPr lang="en-US"/>
          </a:p>
        </p:txBody>
      </p:sp>
    </p:spTree>
    <p:extLst>
      <p:ext uri="{BB962C8B-B14F-4D97-AF65-F5344CB8AC3E}">
        <p14:creationId xmlns:p14="http://schemas.microsoft.com/office/powerpoint/2010/main" val="298046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81C6-491D-42AF-BEA9-F9B330D17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58EFA-79C2-477C-A94F-AED1C8CFF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D172F-D083-4C99-9AC8-FC3854B5E116}"/>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5" name="Footer Placeholder 4">
            <a:extLst>
              <a:ext uri="{FF2B5EF4-FFF2-40B4-BE49-F238E27FC236}">
                <a16:creationId xmlns:a16="http://schemas.microsoft.com/office/drawing/2014/main" id="{C77691C9-A229-4453-AA4A-7B9C43541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18CE-8DFE-44D3-9A1E-0C350A6F288A}"/>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4409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F929-6039-4938-A12D-EBE018107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0D092-84AE-4B7A-8491-1D30E478B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BE112-F406-4473-9899-0A227AA2EA2D}"/>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5" name="Footer Placeholder 4">
            <a:extLst>
              <a:ext uri="{FF2B5EF4-FFF2-40B4-BE49-F238E27FC236}">
                <a16:creationId xmlns:a16="http://schemas.microsoft.com/office/drawing/2014/main" id="{7D03B874-F03B-4A4A-80BD-1A1809D46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26BEA-5B59-48B2-A2EA-46EA233735C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01391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E8C4F-61EA-4D64-BA71-271141F07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83B2-4597-43C5-ADFE-63AA5C440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44E4F-E87F-4AAC-BDE4-1AB1A95FE337}"/>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5" name="Footer Placeholder 4">
            <a:extLst>
              <a:ext uri="{FF2B5EF4-FFF2-40B4-BE49-F238E27FC236}">
                <a16:creationId xmlns:a16="http://schemas.microsoft.com/office/drawing/2014/main" id="{01AAB5F2-73B1-4933-873B-2F28E65BD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2F26-AC93-4EA5-B66E-EDD2550ACE03}"/>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4374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7D1-D15F-4890-BC67-A7C49652E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B7E6F-3A21-4BAA-B8DA-E4094935DC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551F7-9B27-4D00-865C-AF95C5C7C97B}"/>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5" name="Footer Placeholder 4">
            <a:extLst>
              <a:ext uri="{FF2B5EF4-FFF2-40B4-BE49-F238E27FC236}">
                <a16:creationId xmlns:a16="http://schemas.microsoft.com/office/drawing/2014/main" id="{908A80D4-D0C0-41FA-8C7F-36075415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92742-5D26-48A7-90F7-49C6574ECD9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5131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232-D533-4BDD-BACF-F902E7FEE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B804F-6A5A-42E6-8FAC-0D9854D5D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41D7C-2408-476C-99AC-96C0FA168F1E}"/>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5" name="Footer Placeholder 4">
            <a:extLst>
              <a:ext uri="{FF2B5EF4-FFF2-40B4-BE49-F238E27FC236}">
                <a16:creationId xmlns:a16="http://schemas.microsoft.com/office/drawing/2014/main" id="{086483A7-E754-49FB-8528-C04D51AD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E191-E3D1-4727-9CC6-E42300D734B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30385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3C8-7FAD-410F-9085-09BFEA59F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9CD8D-C9D6-44F7-A044-41D94A575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0D9-F76D-49D7-BE7D-4A11BA4A2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A35A7-437B-47B7-B2D1-F3F763BDCD2F}"/>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6" name="Footer Placeholder 5">
            <a:extLst>
              <a:ext uri="{FF2B5EF4-FFF2-40B4-BE49-F238E27FC236}">
                <a16:creationId xmlns:a16="http://schemas.microsoft.com/office/drawing/2014/main" id="{F5A709E6-679C-40DF-A6EB-5E3BF3E2E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B72A-6BFB-4D9C-94DF-BCE141FF957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206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99FC-8A18-4472-8E23-4E72259A4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E2FCC-A784-49C0-A5AC-48BAD7E8E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D19A6-DA4C-4173-A476-219BA2C05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E6B41-AD5C-448F-81B0-E3B616A2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0077B-3019-46B1-BF96-C84D1FE8F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E08C49-27A8-4718-ABE2-4D6B54947B17}"/>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8" name="Footer Placeholder 7">
            <a:extLst>
              <a:ext uri="{FF2B5EF4-FFF2-40B4-BE49-F238E27FC236}">
                <a16:creationId xmlns:a16="http://schemas.microsoft.com/office/drawing/2014/main" id="{810017C4-7537-444F-8827-56FF32E29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84F20-7AFD-4E14-8B01-1504E845009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11828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A72B-0B8C-4C53-8820-09B448693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C2048-7FCF-4BB6-86F1-0A41B965FB31}"/>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4" name="Footer Placeholder 3">
            <a:extLst>
              <a:ext uri="{FF2B5EF4-FFF2-40B4-BE49-F238E27FC236}">
                <a16:creationId xmlns:a16="http://schemas.microsoft.com/office/drawing/2014/main" id="{1F0511BF-FF27-43E0-81C2-F7238D257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342EA-6F2E-49EE-BEEF-FB5C9528615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8222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F379A-8E5A-4B14-9803-1EA65C27B044}"/>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3" name="Footer Placeholder 2">
            <a:extLst>
              <a:ext uri="{FF2B5EF4-FFF2-40B4-BE49-F238E27FC236}">
                <a16:creationId xmlns:a16="http://schemas.microsoft.com/office/drawing/2014/main" id="{872FA51B-5501-4091-B227-A49BE46E8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C4B43-9A7A-4036-AA79-F8F1042931B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2588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7429-8B5F-4097-BB24-0D5CA709D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72B2D-D145-4C9E-B0FD-7868E376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48FA-C3B3-4F00-A0C3-0988C3DE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8A4A1-5BDC-4F76-991D-B36EB82A0B57}"/>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6" name="Footer Placeholder 5">
            <a:extLst>
              <a:ext uri="{FF2B5EF4-FFF2-40B4-BE49-F238E27FC236}">
                <a16:creationId xmlns:a16="http://schemas.microsoft.com/office/drawing/2014/main" id="{9409970D-2D77-4F63-85E9-C2D64F16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A77C8-B065-4BDF-A27D-70F460948DD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95166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45CF-CF1C-4D2D-B07C-FFDD6BB9D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49916-D3F4-472A-9BDE-8C4670B40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2290-83A4-4553-B49C-7A44E954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605EA-197F-4B5E-9B13-286C99867BA9}"/>
              </a:ext>
            </a:extLst>
          </p:cNvPr>
          <p:cNvSpPr>
            <a:spLocks noGrp="1"/>
          </p:cNvSpPr>
          <p:nvPr>
            <p:ph type="dt" sz="half" idx="10"/>
          </p:nvPr>
        </p:nvSpPr>
        <p:spPr/>
        <p:txBody>
          <a:bodyPr/>
          <a:lstStyle/>
          <a:p>
            <a:fld id="{E6C3E0DA-34BF-445A-A003-CCE061496EED}" type="datetimeFigureOut">
              <a:rPr lang="en-US" smtClean="0"/>
              <a:t>3/17/2022</a:t>
            </a:fld>
            <a:endParaRPr lang="en-US"/>
          </a:p>
        </p:txBody>
      </p:sp>
      <p:sp>
        <p:nvSpPr>
          <p:cNvPr id="6" name="Footer Placeholder 5">
            <a:extLst>
              <a:ext uri="{FF2B5EF4-FFF2-40B4-BE49-F238E27FC236}">
                <a16:creationId xmlns:a16="http://schemas.microsoft.com/office/drawing/2014/main" id="{F90110AC-B4F6-4099-BE57-797F762C7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7C265-97DA-4CD7-9B6B-B8944A45F526}"/>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415638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647B-00B4-4939-9FAD-A926F286A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26945-4BA1-4F11-9C6C-027CEE5DD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BC7EF-6275-4A65-915A-C81366C24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3E0DA-34BF-445A-A003-CCE061496EED}" type="datetimeFigureOut">
              <a:rPr lang="en-US" smtClean="0"/>
              <a:t>3/17/2022</a:t>
            </a:fld>
            <a:endParaRPr lang="en-US"/>
          </a:p>
        </p:txBody>
      </p:sp>
      <p:sp>
        <p:nvSpPr>
          <p:cNvPr id="5" name="Footer Placeholder 4">
            <a:extLst>
              <a:ext uri="{FF2B5EF4-FFF2-40B4-BE49-F238E27FC236}">
                <a16:creationId xmlns:a16="http://schemas.microsoft.com/office/drawing/2014/main" id="{ADA1027D-4B97-41CF-816E-A677DA921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D41F4-F6FE-4C0A-A9BA-69C0658D4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C1B-A13D-49AF-A30A-2E29DF20F284}" type="slidenum">
              <a:rPr lang="en-US" smtClean="0"/>
              <a:t>‹#›</a:t>
            </a:fld>
            <a:endParaRPr lang="en-US"/>
          </a:p>
        </p:txBody>
      </p:sp>
    </p:spTree>
    <p:extLst>
      <p:ext uri="{BB962C8B-B14F-4D97-AF65-F5344CB8AC3E}">
        <p14:creationId xmlns:p14="http://schemas.microsoft.com/office/powerpoint/2010/main" val="118946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ture.com/articles/s41598-021-82543-3"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journals.aps.org/prx/abstract/10.1103/PhysRevX.9.021032" TargetMode="External"/><Relationship Id="rId4" Type="http://schemas.openxmlformats.org/officeDocument/2006/relationships/hyperlink" Target="https://github.com/alexsludds/Digital-Optical-Neural-Network-Cod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journals.aps.org/prx/abstract/10.1103/PhysRevX.9.021032" TargetMode="External"/><Relationship Id="rId5" Type="http://schemas.openxmlformats.org/officeDocument/2006/relationships/hyperlink" Target="https://github.com/alexsludds/Digital-Optical-Neural-Network-Code" TargetMode="External"/><Relationship Id="rId4" Type="http://schemas.openxmlformats.org/officeDocument/2006/relationships/hyperlink" Target="https://www.nature.com/articles/s41598-021-82543-3"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s41598-021-82543-3"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journals.aps.org/prx/abstract/10.1103/PhysRevX.9.021032" TargetMode="External"/><Relationship Id="rId4" Type="http://schemas.openxmlformats.org/officeDocument/2006/relationships/hyperlink" Target="https://github.com/alexsludds/Digital-Optical-Neural-Network-Cod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journals.aps.org/prx/abstract/10.1103/PhysRevX.9.021032" TargetMode="External"/><Relationship Id="rId5" Type="http://schemas.openxmlformats.org/officeDocument/2006/relationships/hyperlink" Target="https://github.com/alexsludds/Digital-Optical-Neural-Network-Code" TargetMode="External"/><Relationship Id="rId4" Type="http://schemas.openxmlformats.org/officeDocument/2006/relationships/hyperlink" Target="https://www.nature.com/articles/s41598-021-82543-3"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335BB-E59A-45B4-BC33-8D649AAA448B}"/>
              </a:ext>
            </a:extLst>
          </p:cNvPr>
          <p:cNvSpPr txBox="1"/>
          <p:nvPr/>
        </p:nvSpPr>
        <p:spPr>
          <a:xfrm>
            <a:off x="343131" y="4611231"/>
            <a:ext cx="5766594" cy="2246769"/>
          </a:xfrm>
          <a:prstGeom prst="rect">
            <a:avLst/>
          </a:prstGeom>
          <a:noFill/>
        </p:spPr>
        <p:txBody>
          <a:bodyPr wrap="square" rtlCol="0">
            <a:spAutoFit/>
          </a:bodyPr>
          <a:lstStyle/>
          <a:p>
            <a:r>
              <a:rPr lang="en-US" altLang="zh-CN" sz="1400" dirty="0"/>
              <a:t>Digital optical neural network (DONN):</a:t>
            </a:r>
          </a:p>
          <a:p>
            <a:r>
              <a:rPr lang="en-US" altLang="zh-CN" sz="1400" dirty="0"/>
              <a:t>1. Entirely digital system, comparing to [3]</a:t>
            </a:r>
          </a:p>
          <a:p>
            <a:r>
              <a:rPr lang="en-US" altLang="zh-CN" sz="1400" dirty="0"/>
              <a:t>2. As above, passively transmit and copy data for matrix-matrix (X-W) multiplication. Fan-out, data is read once from main memory (DRAM) and used multiple times. This diffractive optical element (DOE), </a:t>
            </a:r>
            <a:r>
              <a:rPr lang="en-US" altLang="zh-CN" sz="1400" dirty="0" err="1"/>
              <a:t>beamsplitter</a:t>
            </a:r>
            <a:r>
              <a:rPr lang="en-US" altLang="zh-CN" sz="1400" dirty="0"/>
              <a:t> (BS).  </a:t>
            </a:r>
          </a:p>
          <a:p>
            <a:r>
              <a:rPr lang="en-US" altLang="zh-CN" sz="1400" dirty="0"/>
              <a:t>2. Incoherent optical paths for data transmission replace electrical on-chip interconnects, and can thus preserve accuracy.</a:t>
            </a:r>
          </a:p>
          <a:p>
            <a:r>
              <a:rPr lang="en-US" altLang="zh-CN" sz="1400" dirty="0"/>
              <a:t>3. DONN architecture replaces electrical interconnects with optical links to relax the design constraints of reducing inter-multiplier spacing or colocating multipliers with memory.</a:t>
            </a:r>
          </a:p>
        </p:txBody>
      </p:sp>
      <p:sp>
        <p:nvSpPr>
          <p:cNvPr id="10" name="Rectangle 9">
            <a:extLst>
              <a:ext uri="{FF2B5EF4-FFF2-40B4-BE49-F238E27FC236}">
                <a16:creationId xmlns:a16="http://schemas.microsoft.com/office/drawing/2014/main" id="{F4AB18C8-C994-4545-8BD6-EBC5AFF549A8}"/>
              </a:ext>
            </a:extLst>
          </p:cNvPr>
          <p:cNvSpPr/>
          <p:nvPr/>
        </p:nvSpPr>
        <p:spPr>
          <a:xfrm>
            <a:off x="7985787" y="734675"/>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II. Challenges</a:t>
            </a:r>
          </a:p>
        </p:txBody>
      </p:sp>
      <p:sp>
        <p:nvSpPr>
          <p:cNvPr id="27" name="Rectangle 26">
            <a:extLst>
              <a:ext uri="{FF2B5EF4-FFF2-40B4-BE49-F238E27FC236}">
                <a16:creationId xmlns:a16="http://schemas.microsoft.com/office/drawing/2014/main" id="{005606E7-C1B8-4626-A129-11E245C1AA53}"/>
              </a:ext>
            </a:extLst>
          </p:cNvPr>
          <p:cNvSpPr/>
          <p:nvPr/>
        </p:nvSpPr>
        <p:spPr>
          <a:xfrm>
            <a:off x="8010981" y="2551565"/>
            <a:ext cx="1716493"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IV. Conclusions</a:t>
            </a:r>
            <a:endParaRPr lang="en-US" b="1" dirty="0">
              <a:solidFill>
                <a:schemeClr val="bg1"/>
              </a:solidFill>
            </a:endParaRPr>
          </a:p>
        </p:txBody>
      </p:sp>
      <p:sp>
        <p:nvSpPr>
          <p:cNvPr id="31" name="TextBox 30">
            <a:extLst>
              <a:ext uri="{FF2B5EF4-FFF2-40B4-BE49-F238E27FC236}">
                <a16:creationId xmlns:a16="http://schemas.microsoft.com/office/drawing/2014/main" id="{60F89734-2D57-405A-A23D-01C189721C6F}"/>
              </a:ext>
            </a:extLst>
          </p:cNvPr>
          <p:cNvSpPr txBox="1"/>
          <p:nvPr/>
        </p:nvSpPr>
        <p:spPr>
          <a:xfrm>
            <a:off x="247502" y="1047987"/>
            <a:ext cx="5700452" cy="1384995"/>
          </a:xfrm>
          <a:prstGeom prst="rect">
            <a:avLst/>
          </a:prstGeom>
          <a:noFill/>
        </p:spPr>
        <p:txBody>
          <a:bodyPr wrap="square" rtlCol="0">
            <a:spAutoFit/>
          </a:bodyPr>
          <a:lstStyle/>
          <a:p>
            <a:r>
              <a:rPr lang="en-US" altLang="zh-CN" sz="1400" dirty="0"/>
              <a:t>1. DNN is prominent and revolutionary, but become more complex. 2. Neural network (NN) scalability is limited by the costs of communication, thermal management, power delivery and clocking of electronic processors. </a:t>
            </a:r>
            <a:r>
              <a:rPr lang="en-US" sz="1400" dirty="0"/>
              <a:t>3. Modern inference accelerators spend the majority of energy (&gt; 90%) on memory access, data movement, and computation in fully-connected and convolutional layers.</a:t>
            </a:r>
          </a:p>
        </p:txBody>
      </p:sp>
      <p:sp>
        <p:nvSpPr>
          <p:cNvPr id="35" name="TextBox 34">
            <a:extLst>
              <a:ext uri="{FF2B5EF4-FFF2-40B4-BE49-F238E27FC236}">
                <a16:creationId xmlns:a16="http://schemas.microsoft.com/office/drawing/2014/main" id="{B50504C4-E5F7-4E68-83BF-B655088D8B0E}"/>
              </a:ext>
            </a:extLst>
          </p:cNvPr>
          <p:cNvSpPr txBox="1"/>
          <p:nvPr/>
        </p:nvSpPr>
        <p:spPr>
          <a:xfrm>
            <a:off x="6008915" y="2874808"/>
            <a:ext cx="6183085" cy="3754874"/>
          </a:xfrm>
          <a:prstGeom prst="rect">
            <a:avLst/>
          </a:prstGeom>
          <a:noFill/>
        </p:spPr>
        <p:txBody>
          <a:bodyPr wrap="square">
            <a:spAutoFit/>
          </a:bodyPr>
          <a:lstStyle/>
          <a:p>
            <a:r>
              <a:rPr lang="en-US" altLang="zh-CN" sz="1400" dirty="0"/>
              <a:t>1. With minimal impact on accuracy, the DONN yields an energy advantage over all-electronic accelerators </a:t>
            </a:r>
            <a:r>
              <a:rPr lang="en-US" sz="1400" dirty="0"/>
              <a:t>when the spacing of computational units is on the order of  &gt; 10 µ m</a:t>
            </a:r>
            <a:r>
              <a:rPr lang="en-US" altLang="zh-CN" sz="1400" dirty="0"/>
              <a:t>.</a:t>
            </a:r>
          </a:p>
          <a:p>
            <a:r>
              <a:rPr lang="en-US" sz="1400" dirty="0"/>
              <a:t>2. Lower energy consumption and improve efficiency. The energy for DONN to transmit two 8-bit values remains constant at  ∼ 3  </a:t>
            </a:r>
            <a:r>
              <a:rPr lang="en-US" sz="1400" dirty="0" err="1"/>
              <a:t>fJ</a:t>
            </a:r>
            <a:r>
              <a:rPr lang="en-US" sz="1400" dirty="0"/>
              <a:t>/MAC, whereas inter-</a:t>
            </a:r>
            <a:r>
              <a:rPr lang="en-US" sz="1400" dirty="0" err="1"/>
              <a:t>chiplet</a:t>
            </a:r>
            <a:r>
              <a:rPr lang="en-US" sz="1400" dirty="0"/>
              <a:t> electrical interconnect costs ∼ 1000  </a:t>
            </a:r>
            <a:r>
              <a:rPr lang="en-US" sz="1400" dirty="0" err="1"/>
              <a:t>fJ</a:t>
            </a:r>
            <a:r>
              <a:rPr lang="en-US" sz="1400" dirty="0"/>
              <a:t>/MAC, and inter-chip systems cost  ∼ 30, 000  </a:t>
            </a:r>
            <a:r>
              <a:rPr lang="en-US" sz="1400" dirty="0" err="1"/>
              <a:t>fJ</a:t>
            </a:r>
            <a:r>
              <a:rPr lang="en-US" sz="1400" dirty="0"/>
              <a:t>/MAC. The efficient optical data distribution provided by the DONN architecture will become critical for continued growth of DNN performance through increased model sizes and greater connectivity. </a:t>
            </a:r>
          </a:p>
          <a:p>
            <a:r>
              <a:rPr lang="en-US" sz="1400" dirty="0"/>
              <a:t>3. </a:t>
            </a:r>
            <a:r>
              <a:rPr lang="en-US" altLang="zh-CN" sz="1400" dirty="0"/>
              <a:t>I</a:t>
            </a:r>
            <a:r>
              <a:rPr lang="en-US" sz="1400" dirty="0"/>
              <a:t>ndependent of data transmission length. Newer neural network models (e.g., GNN) require irregular connectivity, and are restricted in size due to insufficient compute power. These systems have arbitrary connections with potentially long wire lengths between MAC units, representing different edges in the graph. The DONN can implement these links without incurring additional costs in energy.</a:t>
            </a:r>
          </a:p>
          <a:p>
            <a:r>
              <a:rPr lang="en-US" sz="1400" dirty="0"/>
              <a:t>4. Beyond neural networks, DONN-style architecture can accelerate any computation with matrix multiplication, such as optimization, </a:t>
            </a:r>
            <a:r>
              <a:rPr lang="en-US" sz="1400" dirty="0" err="1"/>
              <a:t>Ising</a:t>
            </a:r>
            <a:r>
              <a:rPr lang="en-US" sz="1400" dirty="0"/>
              <a:t> machines and statistical analysis.</a:t>
            </a:r>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0194107" cy="872465"/>
          </a:xfrm>
        </p:spPr>
        <p:txBody>
          <a:bodyPr>
            <a:noAutofit/>
          </a:bodyPr>
          <a:lstStyle/>
          <a:p>
            <a:r>
              <a:rPr lang="en-US" altLang="zh-CN" sz="2400" b="1" dirty="0">
                <a:solidFill>
                  <a:srgbClr val="C00000"/>
                </a:solidFill>
              </a:rPr>
              <a:t>Notes: Freely scalable and reconfigurable optical hardware for deep learning </a:t>
            </a:r>
            <a:r>
              <a:rPr lang="en-US" altLang="zh-CN" sz="2400" b="1" baseline="30000" dirty="0">
                <a:solidFill>
                  <a:srgbClr val="C00000"/>
                </a:solidFill>
              </a:rPr>
              <a:t>[1,2]</a:t>
            </a:r>
            <a:endParaRPr lang="en-US" sz="2400" b="1" baseline="30000" dirty="0"/>
          </a:p>
        </p:txBody>
      </p:sp>
      <p:sp>
        <p:nvSpPr>
          <p:cNvPr id="54" name="TextBox 53">
            <a:extLst>
              <a:ext uri="{FF2B5EF4-FFF2-40B4-BE49-F238E27FC236}">
                <a16:creationId xmlns:a16="http://schemas.microsoft.com/office/drawing/2014/main" id="{3CAE10C5-5EB2-4F79-8EB3-644D2C0B9DFF}"/>
              </a:ext>
            </a:extLst>
          </p:cNvPr>
          <p:cNvSpPr txBox="1"/>
          <p:nvPr/>
        </p:nvSpPr>
        <p:spPr>
          <a:xfrm>
            <a:off x="7725101" y="6304002"/>
            <a:ext cx="4227539" cy="553998"/>
          </a:xfrm>
          <a:prstGeom prst="rect">
            <a:avLst/>
          </a:prstGeom>
          <a:noFill/>
        </p:spPr>
        <p:txBody>
          <a:bodyPr wrap="square">
            <a:spAutoFit/>
          </a:bodyPr>
          <a:lstStyle/>
          <a:p>
            <a:r>
              <a:rPr lang="en-US" sz="1000" dirty="0"/>
              <a:t>[1] </a:t>
            </a:r>
            <a:r>
              <a:rPr lang="en-US" sz="1000" dirty="0">
                <a:hlinkClick r:id="rId3"/>
              </a:rPr>
              <a:t>https://www.nature.com/articles/s41598-021-82543-3</a:t>
            </a:r>
            <a:endParaRPr lang="en-US" sz="1000" dirty="0"/>
          </a:p>
          <a:p>
            <a:r>
              <a:rPr lang="en-US" sz="1000" dirty="0"/>
              <a:t>[2] </a:t>
            </a:r>
            <a:r>
              <a:rPr lang="en-US" sz="1000" dirty="0">
                <a:hlinkClick r:id="rId4"/>
              </a:rPr>
              <a:t>https://github.com/alexsludds/Digital-Optical-Neural-Network-Code</a:t>
            </a:r>
            <a:endParaRPr lang="en-US" sz="1000" dirty="0"/>
          </a:p>
          <a:p>
            <a:r>
              <a:rPr lang="en-US" sz="1000" dirty="0"/>
              <a:t>[3] </a:t>
            </a:r>
            <a:r>
              <a:rPr lang="en-US" sz="1000" dirty="0">
                <a:hlinkClick r:id="rId5"/>
              </a:rPr>
              <a:t>https://journals.aps.org/prx/abstract/10.1103/PhysRevX.9.021032</a:t>
            </a:r>
            <a:endParaRPr lang="en-US" sz="1000" dirty="0"/>
          </a:p>
        </p:txBody>
      </p:sp>
      <p:sp>
        <p:nvSpPr>
          <p:cNvPr id="12" name="Rectangle 11">
            <a:extLst>
              <a:ext uri="{FF2B5EF4-FFF2-40B4-BE49-F238E27FC236}">
                <a16:creationId xmlns:a16="http://schemas.microsoft.com/office/drawing/2014/main" id="{16461703-891F-4F9B-BCF5-79294CF36F5D}"/>
              </a:ext>
            </a:extLst>
          </p:cNvPr>
          <p:cNvSpPr/>
          <p:nvPr/>
        </p:nvSpPr>
        <p:spPr>
          <a:xfrm>
            <a:off x="1853394" y="735856"/>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 Applications</a:t>
            </a:r>
          </a:p>
        </p:txBody>
      </p:sp>
      <p:sp>
        <p:nvSpPr>
          <p:cNvPr id="15" name="TextBox 14">
            <a:extLst>
              <a:ext uri="{FF2B5EF4-FFF2-40B4-BE49-F238E27FC236}">
                <a16:creationId xmlns:a16="http://schemas.microsoft.com/office/drawing/2014/main" id="{434937CB-B64D-4969-9602-46C57A4C2E48}"/>
              </a:ext>
            </a:extLst>
          </p:cNvPr>
          <p:cNvSpPr txBox="1"/>
          <p:nvPr/>
        </p:nvSpPr>
        <p:spPr>
          <a:xfrm>
            <a:off x="5992046" y="1010565"/>
            <a:ext cx="6199954" cy="1600438"/>
          </a:xfrm>
          <a:prstGeom prst="rect">
            <a:avLst/>
          </a:prstGeom>
          <a:noFill/>
        </p:spPr>
        <p:txBody>
          <a:bodyPr wrap="square">
            <a:spAutoFit/>
          </a:bodyPr>
          <a:lstStyle/>
          <a:p>
            <a:r>
              <a:rPr lang="en-US" sz="1400" dirty="0"/>
              <a:t>Though optical systems have been proposed to perform linear algebra and data transmission, analog weighting of optical inputs have system errors that can decrease the accuracy of large DNN models processed. In addition, prior works in digital optical interconnects have focused on integrated point-to-point connections, free-space point-to-point, transmission, and small-scale free-space multicast, which are difficult to scale since they incur significant overhead in number of components and introduce compounded component losses.</a:t>
            </a:r>
          </a:p>
        </p:txBody>
      </p:sp>
      <p:sp>
        <p:nvSpPr>
          <p:cNvPr id="25" name="Rectangle 24">
            <a:extLst>
              <a:ext uri="{FF2B5EF4-FFF2-40B4-BE49-F238E27FC236}">
                <a16:creationId xmlns:a16="http://schemas.microsoft.com/office/drawing/2014/main" id="{A987AE63-8FBB-4461-8B93-E1CCF3AE37B0}"/>
              </a:ext>
            </a:extLst>
          </p:cNvPr>
          <p:cNvSpPr/>
          <p:nvPr/>
        </p:nvSpPr>
        <p:spPr>
          <a:xfrm>
            <a:off x="1870472" y="2210408"/>
            <a:ext cx="1590108"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III. Methods</a:t>
            </a:r>
            <a:endParaRPr lang="en-US" b="1" dirty="0">
              <a:solidFill>
                <a:schemeClr val="bg1"/>
              </a:solidFill>
            </a:endParaRPr>
          </a:p>
        </p:txBody>
      </p:sp>
      <p:grpSp>
        <p:nvGrpSpPr>
          <p:cNvPr id="51" name="Group 50">
            <a:extLst>
              <a:ext uri="{FF2B5EF4-FFF2-40B4-BE49-F238E27FC236}">
                <a16:creationId xmlns:a16="http://schemas.microsoft.com/office/drawing/2014/main" id="{B2BCC7BF-69DC-4AF2-A1F6-D944D61FF5D7}"/>
              </a:ext>
            </a:extLst>
          </p:cNvPr>
          <p:cNvGrpSpPr/>
          <p:nvPr/>
        </p:nvGrpSpPr>
        <p:grpSpPr>
          <a:xfrm>
            <a:off x="261257" y="2608880"/>
            <a:ext cx="5669281" cy="2130581"/>
            <a:chOff x="261257" y="2638697"/>
            <a:chExt cx="5669281" cy="2130581"/>
          </a:xfrm>
        </p:grpSpPr>
        <p:grpSp>
          <p:nvGrpSpPr>
            <p:cNvPr id="53" name="Group 52">
              <a:extLst>
                <a:ext uri="{FF2B5EF4-FFF2-40B4-BE49-F238E27FC236}">
                  <a16:creationId xmlns:a16="http://schemas.microsoft.com/office/drawing/2014/main" id="{17DA336F-D855-47CA-8F10-1932A6F2AAF6}"/>
                </a:ext>
              </a:extLst>
            </p:cNvPr>
            <p:cNvGrpSpPr/>
            <p:nvPr/>
          </p:nvGrpSpPr>
          <p:grpSpPr>
            <a:xfrm>
              <a:off x="469749" y="2638697"/>
              <a:ext cx="5460789" cy="2130581"/>
              <a:chOff x="643920" y="2595154"/>
              <a:chExt cx="5460789" cy="2130581"/>
            </a:xfrm>
          </p:grpSpPr>
          <p:pic>
            <p:nvPicPr>
              <p:cNvPr id="58" name="Picture 57">
                <a:extLst>
                  <a:ext uri="{FF2B5EF4-FFF2-40B4-BE49-F238E27FC236}">
                    <a16:creationId xmlns:a16="http://schemas.microsoft.com/office/drawing/2014/main" id="{760B4976-23E9-4914-B1F0-E5AFD87694F5}"/>
                  </a:ext>
                </a:extLst>
              </p:cNvPr>
              <p:cNvPicPr>
                <a:picLocks noChangeAspect="1"/>
              </p:cNvPicPr>
              <p:nvPr/>
            </p:nvPicPr>
            <p:blipFill>
              <a:blip r:embed="rId6"/>
              <a:stretch>
                <a:fillRect/>
              </a:stretch>
            </p:blipFill>
            <p:spPr>
              <a:xfrm>
                <a:off x="643920" y="2611662"/>
                <a:ext cx="2029611" cy="2094429"/>
              </a:xfrm>
              <a:prstGeom prst="rect">
                <a:avLst/>
              </a:prstGeom>
            </p:spPr>
          </p:pic>
          <p:pic>
            <p:nvPicPr>
              <p:cNvPr id="59" name="Picture 58">
                <a:extLst>
                  <a:ext uri="{FF2B5EF4-FFF2-40B4-BE49-F238E27FC236}">
                    <a16:creationId xmlns:a16="http://schemas.microsoft.com/office/drawing/2014/main" id="{76CCCEBA-98BC-44E7-8DF9-EA49DD8805B2}"/>
                  </a:ext>
                </a:extLst>
              </p:cNvPr>
              <p:cNvPicPr>
                <a:picLocks noChangeAspect="1"/>
              </p:cNvPicPr>
              <p:nvPr/>
            </p:nvPicPr>
            <p:blipFill>
              <a:blip r:embed="rId7"/>
              <a:stretch>
                <a:fillRect/>
              </a:stretch>
            </p:blipFill>
            <p:spPr>
              <a:xfrm>
                <a:off x="2517782" y="2643922"/>
                <a:ext cx="3465008" cy="2081813"/>
              </a:xfrm>
              <a:prstGeom prst="rect">
                <a:avLst/>
              </a:prstGeom>
            </p:spPr>
          </p:pic>
          <p:cxnSp>
            <p:nvCxnSpPr>
              <p:cNvPr id="60" name="Straight Connector 59">
                <a:extLst>
                  <a:ext uri="{FF2B5EF4-FFF2-40B4-BE49-F238E27FC236}">
                    <a16:creationId xmlns:a16="http://schemas.microsoft.com/office/drawing/2014/main" id="{796E68D7-8143-4697-A3C5-EBDF9C8B085B}"/>
                  </a:ext>
                </a:extLst>
              </p:cNvPr>
              <p:cNvCxnSpPr/>
              <p:nvPr/>
            </p:nvCxnSpPr>
            <p:spPr>
              <a:xfrm>
                <a:off x="1576252" y="3135086"/>
                <a:ext cx="0" cy="19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287B1D8-83E5-40DA-9F12-A1AE2515BC04}"/>
                  </a:ext>
                </a:extLst>
              </p:cNvPr>
              <p:cNvCxnSpPr>
                <a:cxnSpLocks/>
              </p:cNvCxnSpPr>
              <p:nvPr/>
            </p:nvCxnSpPr>
            <p:spPr>
              <a:xfrm>
                <a:off x="1576251" y="3352800"/>
                <a:ext cx="1045029"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AD9300-C724-4EF9-A27D-6DB3A2379F7F}"/>
                  </a:ext>
                </a:extLst>
              </p:cNvPr>
              <p:cNvSpPr txBox="1"/>
              <p:nvPr/>
            </p:nvSpPr>
            <p:spPr>
              <a:xfrm>
                <a:off x="886098" y="4326374"/>
                <a:ext cx="968828" cy="307777"/>
              </a:xfrm>
              <a:prstGeom prst="rect">
                <a:avLst/>
              </a:prstGeom>
              <a:noFill/>
            </p:spPr>
            <p:txBody>
              <a:bodyPr wrap="square">
                <a:spAutoFit/>
              </a:bodyPr>
              <a:lstStyle/>
              <a:p>
                <a:r>
                  <a:rPr lang="zh-CN" altLang="en-US" sz="1400" dirty="0">
                    <a:solidFill>
                      <a:schemeClr val="accent5">
                        <a:lumMod val="75000"/>
                      </a:schemeClr>
                    </a:solidFill>
                  </a:rPr>
                  <a:t>电连接</a:t>
                </a:r>
                <a:endParaRPr lang="en-US" sz="1400" dirty="0">
                  <a:solidFill>
                    <a:schemeClr val="accent5">
                      <a:lumMod val="75000"/>
                    </a:schemeClr>
                  </a:solidFill>
                </a:endParaRPr>
              </a:p>
            </p:txBody>
          </p:sp>
          <p:sp>
            <p:nvSpPr>
              <p:cNvPr id="63" name="TextBox 62">
                <a:extLst>
                  <a:ext uri="{FF2B5EF4-FFF2-40B4-BE49-F238E27FC236}">
                    <a16:creationId xmlns:a16="http://schemas.microsoft.com/office/drawing/2014/main" id="{F7B37670-19AA-42CC-B9E3-CC414F108FF5}"/>
                  </a:ext>
                </a:extLst>
              </p:cNvPr>
              <p:cNvSpPr txBox="1"/>
              <p:nvPr/>
            </p:nvSpPr>
            <p:spPr>
              <a:xfrm>
                <a:off x="672738" y="3102821"/>
                <a:ext cx="826031" cy="307777"/>
              </a:xfrm>
              <a:prstGeom prst="rect">
                <a:avLst/>
              </a:prstGeom>
              <a:noFill/>
            </p:spPr>
            <p:txBody>
              <a:bodyPr wrap="square">
                <a:spAutoFit/>
              </a:bodyPr>
              <a:lstStyle/>
              <a:p>
                <a:r>
                  <a:rPr lang="zh-CN" altLang="en-US" sz="1400" dirty="0">
                    <a:solidFill>
                      <a:schemeClr val="accent5">
                        <a:lumMod val="75000"/>
                      </a:schemeClr>
                    </a:solidFill>
                  </a:rPr>
                  <a:t>光连接</a:t>
                </a:r>
                <a:endParaRPr lang="en-US" sz="1400" dirty="0">
                  <a:solidFill>
                    <a:schemeClr val="accent5">
                      <a:lumMod val="75000"/>
                    </a:schemeClr>
                  </a:solidFill>
                </a:endParaRPr>
              </a:p>
            </p:txBody>
          </p:sp>
          <p:sp>
            <p:nvSpPr>
              <p:cNvPr id="64" name="TextBox 63">
                <a:extLst>
                  <a:ext uri="{FF2B5EF4-FFF2-40B4-BE49-F238E27FC236}">
                    <a16:creationId xmlns:a16="http://schemas.microsoft.com/office/drawing/2014/main" id="{2B0B1991-8939-4251-BE99-8131220A498B}"/>
                  </a:ext>
                </a:extLst>
              </p:cNvPr>
              <p:cNvSpPr txBox="1"/>
              <p:nvPr/>
            </p:nvSpPr>
            <p:spPr>
              <a:xfrm>
                <a:off x="5021748" y="4116351"/>
                <a:ext cx="1082961" cy="461665"/>
              </a:xfrm>
              <a:prstGeom prst="rect">
                <a:avLst/>
              </a:prstGeom>
              <a:noFill/>
            </p:spPr>
            <p:txBody>
              <a:bodyPr wrap="square">
                <a:spAutoFit/>
              </a:bodyPr>
              <a:lstStyle/>
              <a:p>
                <a:r>
                  <a:rPr lang="en-US" altLang="zh-CN" sz="1200" dirty="0"/>
                  <a:t>Source: Figure 2(c) and 3 [1]</a:t>
                </a:r>
                <a:endParaRPr lang="en-US" sz="1200" dirty="0"/>
              </a:p>
            </p:txBody>
          </p:sp>
          <p:sp>
            <p:nvSpPr>
              <p:cNvPr id="65" name="Left Brace 64">
                <a:extLst>
                  <a:ext uri="{FF2B5EF4-FFF2-40B4-BE49-F238E27FC236}">
                    <a16:creationId xmlns:a16="http://schemas.microsoft.com/office/drawing/2014/main" id="{16DDA699-20E7-42DE-B707-3A7A52E4FA90}"/>
                  </a:ext>
                </a:extLst>
              </p:cNvPr>
              <p:cNvSpPr/>
              <p:nvPr/>
            </p:nvSpPr>
            <p:spPr>
              <a:xfrm>
                <a:off x="2438399" y="2595154"/>
                <a:ext cx="374469" cy="2037805"/>
              </a:xfrm>
              <a:prstGeom prst="leftBrace">
                <a:avLst>
                  <a:gd name="adj1" fmla="val 8333"/>
                  <a:gd name="adj2" fmla="val 367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91E3F2CB-0BC6-4805-AD44-F16C82BE1603}"/>
                  </a:ext>
                </a:extLst>
              </p:cNvPr>
              <p:cNvCxnSpPr/>
              <p:nvPr/>
            </p:nvCxnSpPr>
            <p:spPr>
              <a:xfrm flipV="1">
                <a:off x="1314994" y="3039291"/>
                <a:ext cx="113212" cy="14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C65B662-986A-442B-9FCB-CF3515B193EC}"/>
                  </a:ext>
                </a:extLst>
              </p:cNvPr>
              <p:cNvCxnSpPr/>
              <p:nvPr/>
            </p:nvCxnSpPr>
            <p:spPr>
              <a:xfrm flipV="1">
                <a:off x="1611086" y="4032069"/>
                <a:ext cx="139337"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E3C7EC91-CE41-469A-983D-0639C338A22A}"/>
                </a:ext>
              </a:extLst>
            </p:cNvPr>
            <p:cNvSpPr/>
            <p:nvPr/>
          </p:nvSpPr>
          <p:spPr>
            <a:xfrm>
              <a:off x="261257" y="2664823"/>
              <a:ext cx="444137" cy="32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BF68FE0-3592-4466-B5B5-3FD096CC7ABA}"/>
                </a:ext>
              </a:extLst>
            </p:cNvPr>
            <p:cNvSpPr/>
            <p:nvPr/>
          </p:nvSpPr>
          <p:spPr>
            <a:xfrm>
              <a:off x="2503714" y="2747554"/>
              <a:ext cx="444137" cy="32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449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AC5282-2A7B-4805-9B44-558C76D40650}"/>
              </a:ext>
            </a:extLst>
          </p:cNvPr>
          <p:cNvPicPr>
            <a:picLocks noChangeAspect="1"/>
          </p:cNvPicPr>
          <p:nvPr/>
        </p:nvPicPr>
        <p:blipFill>
          <a:blip r:embed="rId3"/>
          <a:stretch>
            <a:fillRect/>
          </a:stretch>
        </p:blipFill>
        <p:spPr>
          <a:xfrm>
            <a:off x="7476066" y="1785928"/>
            <a:ext cx="4512733" cy="2664576"/>
          </a:xfrm>
          <a:prstGeom prst="rect">
            <a:avLst/>
          </a:prstGeom>
        </p:spPr>
      </p:pic>
      <p:sp>
        <p:nvSpPr>
          <p:cNvPr id="4" name="TextBox 3">
            <a:extLst>
              <a:ext uri="{FF2B5EF4-FFF2-40B4-BE49-F238E27FC236}">
                <a16:creationId xmlns:a16="http://schemas.microsoft.com/office/drawing/2014/main" id="{F34335BB-E59A-45B4-BC33-8D649AAA448B}"/>
              </a:ext>
            </a:extLst>
          </p:cNvPr>
          <p:cNvSpPr txBox="1"/>
          <p:nvPr/>
        </p:nvSpPr>
        <p:spPr>
          <a:xfrm>
            <a:off x="613092" y="5461181"/>
            <a:ext cx="6448107" cy="523220"/>
          </a:xfrm>
          <a:prstGeom prst="rect">
            <a:avLst/>
          </a:prstGeom>
          <a:noFill/>
        </p:spPr>
        <p:txBody>
          <a:bodyPr wrap="square" rtlCol="0">
            <a:spAutoFit/>
          </a:bodyPr>
          <a:lstStyle/>
          <a:p>
            <a:r>
              <a:rPr lang="en-US" altLang="zh-CN" sz="1400" dirty="0"/>
              <a:t>Fan-out, data is read once from main memory (DRAM) and used multiple times. Diffractive optical element (DOE), </a:t>
            </a:r>
            <a:r>
              <a:rPr lang="en-US" altLang="zh-CN" sz="1400" dirty="0" err="1"/>
              <a:t>beamsplitter</a:t>
            </a:r>
            <a:r>
              <a:rPr lang="en-US" altLang="zh-CN" sz="1400" dirty="0"/>
              <a:t> (BS</a:t>
            </a:r>
            <a:r>
              <a:rPr lang="zh-CN" altLang="en-US" sz="1400" dirty="0"/>
              <a:t>）</a:t>
            </a:r>
            <a:endParaRPr lang="en-US" altLang="zh-CN" sz="1400" dirty="0"/>
          </a:p>
        </p:txBody>
      </p:sp>
      <p:sp>
        <p:nvSpPr>
          <p:cNvPr id="54" name="TextBox 53">
            <a:extLst>
              <a:ext uri="{FF2B5EF4-FFF2-40B4-BE49-F238E27FC236}">
                <a16:creationId xmlns:a16="http://schemas.microsoft.com/office/drawing/2014/main" id="{3CAE10C5-5EB2-4F79-8EB3-644D2C0B9DFF}"/>
              </a:ext>
            </a:extLst>
          </p:cNvPr>
          <p:cNvSpPr txBox="1"/>
          <p:nvPr/>
        </p:nvSpPr>
        <p:spPr>
          <a:xfrm>
            <a:off x="623387" y="6021517"/>
            <a:ext cx="4227539" cy="553998"/>
          </a:xfrm>
          <a:prstGeom prst="rect">
            <a:avLst/>
          </a:prstGeom>
          <a:noFill/>
        </p:spPr>
        <p:txBody>
          <a:bodyPr wrap="square">
            <a:spAutoFit/>
          </a:bodyPr>
          <a:lstStyle/>
          <a:p>
            <a:r>
              <a:rPr lang="en-US" sz="1000" dirty="0"/>
              <a:t>[1] </a:t>
            </a:r>
            <a:r>
              <a:rPr lang="en-US" sz="1000" dirty="0">
                <a:hlinkClick r:id="rId4"/>
              </a:rPr>
              <a:t>https://www.nature.com/articles/s41598-021-82543-3</a:t>
            </a:r>
            <a:endParaRPr lang="en-US" sz="1000" dirty="0"/>
          </a:p>
          <a:p>
            <a:r>
              <a:rPr lang="en-US" sz="1000" dirty="0"/>
              <a:t>[2] </a:t>
            </a:r>
            <a:r>
              <a:rPr lang="en-US" sz="1000" dirty="0">
                <a:hlinkClick r:id="rId5"/>
              </a:rPr>
              <a:t>https://github.com/alexsludds/Digital-Optical-Neural-Network-Code</a:t>
            </a:r>
            <a:endParaRPr lang="en-US" sz="1000" dirty="0"/>
          </a:p>
          <a:p>
            <a:r>
              <a:rPr lang="en-US" sz="1000" dirty="0"/>
              <a:t>[3] </a:t>
            </a:r>
            <a:r>
              <a:rPr lang="en-US" sz="1000" dirty="0">
                <a:hlinkClick r:id="rId6"/>
              </a:rPr>
              <a:t>https://journals.aps.org/prx/abstract/10.1103/PhysRevX.9.021032</a:t>
            </a:r>
            <a:endParaRPr lang="en-US" sz="1000" dirty="0"/>
          </a:p>
        </p:txBody>
      </p:sp>
      <p:sp>
        <p:nvSpPr>
          <p:cNvPr id="25" name="Rectangle 24">
            <a:extLst>
              <a:ext uri="{FF2B5EF4-FFF2-40B4-BE49-F238E27FC236}">
                <a16:creationId xmlns:a16="http://schemas.microsoft.com/office/drawing/2014/main" id="{A987AE63-8FBB-4461-8B93-E1CCF3AE37B0}"/>
              </a:ext>
            </a:extLst>
          </p:cNvPr>
          <p:cNvSpPr/>
          <p:nvPr/>
        </p:nvSpPr>
        <p:spPr>
          <a:xfrm>
            <a:off x="486944" y="916005"/>
            <a:ext cx="286585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III. Methods(supplementary)</a:t>
            </a:r>
            <a:endParaRPr lang="en-US" b="1" dirty="0">
              <a:solidFill>
                <a:schemeClr val="bg1"/>
              </a:solidFill>
            </a:endParaRPr>
          </a:p>
        </p:txBody>
      </p:sp>
      <p:pic>
        <p:nvPicPr>
          <p:cNvPr id="8" name="Picture 7">
            <a:extLst>
              <a:ext uri="{FF2B5EF4-FFF2-40B4-BE49-F238E27FC236}">
                <a16:creationId xmlns:a16="http://schemas.microsoft.com/office/drawing/2014/main" id="{56183415-BECF-4D01-8EC0-C3E5FAA2F6B0}"/>
              </a:ext>
            </a:extLst>
          </p:cNvPr>
          <p:cNvPicPr>
            <a:picLocks noChangeAspect="1"/>
          </p:cNvPicPr>
          <p:nvPr/>
        </p:nvPicPr>
        <p:blipFill>
          <a:blip r:embed="rId7"/>
          <a:stretch>
            <a:fillRect/>
          </a:stretch>
        </p:blipFill>
        <p:spPr>
          <a:xfrm>
            <a:off x="347642" y="2193122"/>
            <a:ext cx="6815158" cy="3220542"/>
          </a:xfrm>
          <a:prstGeom prst="rect">
            <a:avLst/>
          </a:prstGeom>
        </p:spPr>
      </p:pic>
      <p:sp>
        <p:nvSpPr>
          <p:cNvPr id="29" name="TextBox 28">
            <a:extLst>
              <a:ext uri="{FF2B5EF4-FFF2-40B4-BE49-F238E27FC236}">
                <a16:creationId xmlns:a16="http://schemas.microsoft.com/office/drawing/2014/main" id="{3AB5D0F4-50C8-4886-923D-EB7EE46F4038}"/>
              </a:ext>
            </a:extLst>
          </p:cNvPr>
          <p:cNvSpPr txBox="1"/>
          <p:nvPr/>
        </p:nvSpPr>
        <p:spPr>
          <a:xfrm>
            <a:off x="3539067" y="932935"/>
            <a:ext cx="4047066" cy="369332"/>
          </a:xfrm>
          <a:prstGeom prst="rect">
            <a:avLst/>
          </a:prstGeom>
          <a:noFill/>
        </p:spPr>
        <p:txBody>
          <a:bodyPr wrap="square">
            <a:spAutoFit/>
          </a:bodyPr>
          <a:lstStyle/>
          <a:p>
            <a:r>
              <a:rPr lang="en-US" altLang="zh-CN" sz="1800" dirty="0"/>
              <a:t>Digital optical neural network, DONN</a:t>
            </a:r>
            <a:endParaRPr lang="zh-CN" altLang="en-US" sz="1800" dirty="0"/>
          </a:p>
        </p:txBody>
      </p:sp>
      <p:pic>
        <p:nvPicPr>
          <p:cNvPr id="13" name="Picture 12">
            <a:extLst>
              <a:ext uri="{FF2B5EF4-FFF2-40B4-BE49-F238E27FC236}">
                <a16:creationId xmlns:a16="http://schemas.microsoft.com/office/drawing/2014/main" id="{05ED47AD-B3F9-45DB-A79D-B564A473A2A7}"/>
              </a:ext>
            </a:extLst>
          </p:cNvPr>
          <p:cNvPicPr>
            <a:picLocks noChangeAspect="1"/>
          </p:cNvPicPr>
          <p:nvPr/>
        </p:nvPicPr>
        <p:blipFill>
          <a:blip r:embed="rId8"/>
          <a:stretch>
            <a:fillRect/>
          </a:stretch>
        </p:blipFill>
        <p:spPr>
          <a:xfrm>
            <a:off x="2870715" y="1471610"/>
            <a:ext cx="5173407" cy="619656"/>
          </a:xfrm>
          <a:prstGeom prst="rect">
            <a:avLst/>
          </a:prstGeom>
        </p:spPr>
      </p:pic>
      <p:sp>
        <p:nvSpPr>
          <p:cNvPr id="36" name="TextBox 35">
            <a:extLst>
              <a:ext uri="{FF2B5EF4-FFF2-40B4-BE49-F238E27FC236}">
                <a16:creationId xmlns:a16="http://schemas.microsoft.com/office/drawing/2014/main" id="{CEF7627B-AA95-4F60-944C-602A88357974}"/>
              </a:ext>
            </a:extLst>
          </p:cNvPr>
          <p:cNvSpPr txBox="1"/>
          <p:nvPr/>
        </p:nvSpPr>
        <p:spPr>
          <a:xfrm>
            <a:off x="4232367" y="3053231"/>
            <a:ext cx="826031" cy="307777"/>
          </a:xfrm>
          <a:prstGeom prst="rect">
            <a:avLst/>
          </a:prstGeom>
          <a:noFill/>
        </p:spPr>
        <p:txBody>
          <a:bodyPr wrap="square">
            <a:spAutoFit/>
          </a:bodyPr>
          <a:lstStyle/>
          <a:p>
            <a:r>
              <a:rPr lang="en-US" altLang="zh-CN" sz="1400" dirty="0">
                <a:solidFill>
                  <a:schemeClr val="accent5">
                    <a:lumMod val="75000"/>
                  </a:schemeClr>
                </a:solidFill>
              </a:rPr>
              <a:t>Optical</a:t>
            </a:r>
            <a:endParaRPr lang="en-US" sz="1400" dirty="0">
              <a:solidFill>
                <a:schemeClr val="accent5">
                  <a:lumMod val="75000"/>
                </a:schemeClr>
              </a:solidFill>
            </a:endParaRPr>
          </a:p>
        </p:txBody>
      </p:sp>
      <p:sp>
        <p:nvSpPr>
          <p:cNvPr id="40" name="TextBox 39">
            <a:extLst>
              <a:ext uri="{FF2B5EF4-FFF2-40B4-BE49-F238E27FC236}">
                <a16:creationId xmlns:a16="http://schemas.microsoft.com/office/drawing/2014/main" id="{71B734C8-0BBE-40E5-A4EC-19119C09E159}"/>
              </a:ext>
            </a:extLst>
          </p:cNvPr>
          <p:cNvSpPr txBox="1"/>
          <p:nvPr/>
        </p:nvSpPr>
        <p:spPr>
          <a:xfrm>
            <a:off x="4225594" y="4733984"/>
            <a:ext cx="1421672" cy="307777"/>
          </a:xfrm>
          <a:prstGeom prst="rect">
            <a:avLst/>
          </a:prstGeom>
          <a:noFill/>
        </p:spPr>
        <p:txBody>
          <a:bodyPr wrap="square">
            <a:spAutoFit/>
          </a:bodyPr>
          <a:lstStyle/>
          <a:p>
            <a:r>
              <a:rPr lang="en-US" altLang="zh-CN" sz="1400" dirty="0">
                <a:solidFill>
                  <a:schemeClr val="accent5">
                    <a:lumMod val="75000"/>
                  </a:schemeClr>
                </a:solidFill>
              </a:rPr>
              <a:t>Electronic</a:t>
            </a:r>
            <a:endParaRPr lang="en-US" sz="1400" dirty="0">
              <a:solidFill>
                <a:schemeClr val="accent5">
                  <a:lumMod val="75000"/>
                </a:schemeClr>
              </a:solidFill>
            </a:endParaRPr>
          </a:p>
        </p:txBody>
      </p:sp>
      <p:pic>
        <p:nvPicPr>
          <p:cNvPr id="18" name="Picture 17">
            <a:extLst>
              <a:ext uri="{FF2B5EF4-FFF2-40B4-BE49-F238E27FC236}">
                <a16:creationId xmlns:a16="http://schemas.microsoft.com/office/drawing/2014/main" id="{EA0D1F13-DAC3-4CEA-8FFE-77978539F325}"/>
              </a:ext>
            </a:extLst>
          </p:cNvPr>
          <p:cNvPicPr>
            <a:picLocks noChangeAspect="1"/>
          </p:cNvPicPr>
          <p:nvPr/>
        </p:nvPicPr>
        <p:blipFill>
          <a:blip r:embed="rId9"/>
          <a:stretch>
            <a:fillRect/>
          </a:stretch>
        </p:blipFill>
        <p:spPr>
          <a:xfrm>
            <a:off x="6982530" y="4682067"/>
            <a:ext cx="5057884" cy="2039680"/>
          </a:xfrm>
          <a:prstGeom prst="rect">
            <a:avLst/>
          </a:prstGeom>
        </p:spPr>
      </p:pic>
      <p:sp>
        <p:nvSpPr>
          <p:cNvPr id="41" name="TextBox 40">
            <a:extLst>
              <a:ext uri="{FF2B5EF4-FFF2-40B4-BE49-F238E27FC236}">
                <a16:creationId xmlns:a16="http://schemas.microsoft.com/office/drawing/2014/main" id="{9E98BC6C-5BB5-4C1A-BF76-4CA11F9B0250}"/>
              </a:ext>
            </a:extLst>
          </p:cNvPr>
          <p:cNvSpPr txBox="1"/>
          <p:nvPr/>
        </p:nvSpPr>
        <p:spPr>
          <a:xfrm>
            <a:off x="389465" y="1246199"/>
            <a:ext cx="2142068" cy="1200329"/>
          </a:xfrm>
          <a:prstGeom prst="rect">
            <a:avLst/>
          </a:prstGeom>
          <a:noFill/>
        </p:spPr>
        <p:txBody>
          <a:bodyPr wrap="square">
            <a:spAutoFit/>
          </a:bodyPr>
          <a:lstStyle/>
          <a:p>
            <a:r>
              <a:rPr lang="en-US" altLang="zh-CN" sz="1800" dirty="0"/>
              <a:t>passively transmit and copy data for matrix-matrix (</a:t>
            </a:r>
            <a:r>
              <a:rPr lang="en-US" altLang="zh-CN" sz="1800" b="1" dirty="0">
                <a:solidFill>
                  <a:srgbClr val="FF0000"/>
                </a:solidFill>
              </a:rPr>
              <a:t>X</a:t>
            </a:r>
            <a:r>
              <a:rPr lang="en-US" altLang="zh-CN" sz="1800" dirty="0"/>
              <a:t>-</a:t>
            </a:r>
            <a:r>
              <a:rPr lang="en-US" altLang="zh-CN" sz="1800" b="1" dirty="0">
                <a:solidFill>
                  <a:srgbClr val="0000FF"/>
                </a:solidFill>
              </a:rPr>
              <a:t> W</a:t>
            </a:r>
            <a:r>
              <a:rPr lang="en-US" altLang="zh-CN" sz="1800" dirty="0"/>
              <a:t>) multiplication</a:t>
            </a:r>
            <a:endParaRPr lang="en-US" dirty="0"/>
          </a:p>
        </p:txBody>
      </p:sp>
      <p:cxnSp>
        <p:nvCxnSpPr>
          <p:cNvPr id="26" name="Straight Arrow Connector 25">
            <a:extLst>
              <a:ext uri="{FF2B5EF4-FFF2-40B4-BE49-F238E27FC236}">
                <a16:creationId xmlns:a16="http://schemas.microsoft.com/office/drawing/2014/main" id="{1BE84560-F9BA-4EF3-AEFB-8CFB81D5E01B}"/>
              </a:ext>
            </a:extLst>
          </p:cNvPr>
          <p:cNvCxnSpPr>
            <a:cxnSpLocks/>
          </p:cNvCxnSpPr>
          <p:nvPr/>
        </p:nvCxnSpPr>
        <p:spPr>
          <a:xfrm flipH="1">
            <a:off x="2895600" y="2032000"/>
            <a:ext cx="516467" cy="9567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4DE8FB0-9CB3-48F9-A660-547BBB95E22D}"/>
              </a:ext>
            </a:extLst>
          </p:cNvPr>
          <p:cNvCxnSpPr>
            <a:cxnSpLocks/>
          </p:cNvCxnSpPr>
          <p:nvPr/>
        </p:nvCxnSpPr>
        <p:spPr>
          <a:xfrm flipV="1">
            <a:off x="3166533" y="2624666"/>
            <a:ext cx="2133600" cy="6434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5307E02-0C28-464C-8329-556665B60FE6}"/>
              </a:ext>
            </a:extLst>
          </p:cNvPr>
          <p:cNvSpPr txBox="1"/>
          <p:nvPr/>
        </p:nvSpPr>
        <p:spPr>
          <a:xfrm>
            <a:off x="2726268" y="1220800"/>
            <a:ext cx="2709332" cy="400110"/>
          </a:xfrm>
          <a:prstGeom prst="rect">
            <a:avLst/>
          </a:prstGeom>
          <a:noFill/>
        </p:spPr>
        <p:txBody>
          <a:bodyPr wrap="square">
            <a:spAutoFit/>
          </a:bodyPr>
          <a:lstStyle/>
          <a:p>
            <a:r>
              <a:rPr lang="en-US" altLang="zh-CN" sz="2000" b="1" dirty="0"/>
              <a:t>For example</a:t>
            </a:r>
            <a:r>
              <a:rPr lang="zh-CN" altLang="en-US" sz="2000" b="1" dirty="0"/>
              <a:t>：</a:t>
            </a:r>
            <a:r>
              <a:rPr lang="en-US" altLang="zh-CN" sz="2000" b="1" dirty="0"/>
              <a:t>X*W</a:t>
            </a:r>
            <a:endParaRPr lang="en-US" sz="2000" dirty="0"/>
          </a:p>
        </p:txBody>
      </p:sp>
      <p:cxnSp>
        <p:nvCxnSpPr>
          <p:cNvPr id="56" name="Straight Arrow Connector 55">
            <a:extLst>
              <a:ext uri="{FF2B5EF4-FFF2-40B4-BE49-F238E27FC236}">
                <a16:creationId xmlns:a16="http://schemas.microsoft.com/office/drawing/2014/main" id="{0CDE8147-7BAD-48CD-AE35-57CD6E6360CD}"/>
              </a:ext>
            </a:extLst>
          </p:cNvPr>
          <p:cNvCxnSpPr>
            <a:cxnSpLocks/>
          </p:cNvCxnSpPr>
          <p:nvPr/>
        </p:nvCxnSpPr>
        <p:spPr>
          <a:xfrm>
            <a:off x="5511800" y="2954867"/>
            <a:ext cx="2404533" cy="8720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D2C1AC7-91BA-42A7-8E21-D1C9E4E9A456}"/>
              </a:ext>
            </a:extLst>
          </p:cNvPr>
          <p:cNvCxnSpPr>
            <a:cxnSpLocks/>
          </p:cNvCxnSpPr>
          <p:nvPr/>
        </p:nvCxnSpPr>
        <p:spPr>
          <a:xfrm flipV="1">
            <a:off x="3564467" y="3158067"/>
            <a:ext cx="2734733" cy="40640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DFEDBE0-2F54-4550-AC17-5C3E2BB7DDC2}"/>
              </a:ext>
            </a:extLst>
          </p:cNvPr>
          <p:cNvCxnSpPr>
            <a:cxnSpLocks/>
          </p:cNvCxnSpPr>
          <p:nvPr/>
        </p:nvCxnSpPr>
        <p:spPr>
          <a:xfrm flipV="1">
            <a:off x="6485466" y="2125133"/>
            <a:ext cx="2192867" cy="973667"/>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DC6643-B61F-4048-9E0A-3F0F5918052C}"/>
              </a:ext>
            </a:extLst>
          </p:cNvPr>
          <p:cNvCxnSpPr>
            <a:cxnSpLocks/>
          </p:cNvCxnSpPr>
          <p:nvPr/>
        </p:nvCxnSpPr>
        <p:spPr>
          <a:xfrm flipH="1">
            <a:off x="8466667" y="4123267"/>
            <a:ext cx="2040466" cy="9059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B3B7F32-66DE-40E2-AC8F-6940A1F2FAF7}"/>
              </a:ext>
            </a:extLst>
          </p:cNvPr>
          <p:cNvSpPr txBox="1"/>
          <p:nvPr/>
        </p:nvSpPr>
        <p:spPr>
          <a:xfrm>
            <a:off x="9609667" y="4438135"/>
            <a:ext cx="2523066" cy="400110"/>
          </a:xfrm>
          <a:prstGeom prst="rect">
            <a:avLst/>
          </a:prstGeom>
          <a:noFill/>
        </p:spPr>
        <p:txBody>
          <a:bodyPr wrap="square">
            <a:spAutoFit/>
          </a:bodyPr>
          <a:lstStyle/>
          <a:p>
            <a:r>
              <a:rPr lang="en-US" altLang="zh-CN" sz="2000" b="1" dirty="0"/>
              <a:t>3. Receiver output(0,1)</a:t>
            </a:r>
            <a:endParaRPr lang="en-US" sz="2000" b="1" dirty="0"/>
          </a:p>
        </p:txBody>
      </p:sp>
      <p:cxnSp>
        <p:nvCxnSpPr>
          <p:cNvPr id="68" name="Straight Arrow Connector 67">
            <a:extLst>
              <a:ext uri="{FF2B5EF4-FFF2-40B4-BE49-F238E27FC236}">
                <a16:creationId xmlns:a16="http://schemas.microsoft.com/office/drawing/2014/main" id="{8B472539-625C-4865-B567-35CB71B0AB39}"/>
              </a:ext>
            </a:extLst>
          </p:cNvPr>
          <p:cNvCxnSpPr>
            <a:cxnSpLocks/>
          </p:cNvCxnSpPr>
          <p:nvPr/>
        </p:nvCxnSpPr>
        <p:spPr>
          <a:xfrm flipH="1">
            <a:off x="3496733" y="2006600"/>
            <a:ext cx="643466" cy="113453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D1AE419-5D68-4408-9961-4CA92B3E5464}"/>
              </a:ext>
            </a:extLst>
          </p:cNvPr>
          <p:cNvSpPr txBox="1"/>
          <p:nvPr/>
        </p:nvSpPr>
        <p:spPr>
          <a:xfrm>
            <a:off x="4428066" y="2008201"/>
            <a:ext cx="2794001" cy="400110"/>
          </a:xfrm>
          <a:prstGeom prst="rect">
            <a:avLst/>
          </a:prstGeom>
          <a:noFill/>
        </p:spPr>
        <p:txBody>
          <a:bodyPr wrap="square">
            <a:spAutoFit/>
          </a:bodyPr>
          <a:lstStyle/>
          <a:p>
            <a:r>
              <a:rPr lang="en-US" altLang="zh-CN" sz="2000" b="1" dirty="0"/>
              <a:t>1. Fan-out of X and W</a:t>
            </a:r>
            <a:endParaRPr lang="en-US" sz="2000" b="1" dirty="0"/>
          </a:p>
        </p:txBody>
      </p:sp>
      <p:sp>
        <p:nvSpPr>
          <p:cNvPr id="76" name="TextBox 75">
            <a:extLst>
              <a:ext uri="{FF2B5EF4-FFF2-40B4-BE49-F238E27FC236}">
                <a16:creationId xmlns:a16="http://schemas.microsoft.com/office/drawing/2014/main" id="{78B5983A-059B-4E83-A3FF-6D6ECDAE1601}"/>
              </a:ext>
            </a:extLst>
          </p:cNvPr>
          <p:cNvSpPr txBox="1"/>
          <p:nvPr/>
        </p:nvSpPr>
        <p:spPr>
          <a:xfrm>
            <a:off x="7095067" y="2761735"/>
            <a:ext cx="2218266" cy="400110"/>
          </a:xfrm>
          <a:prstGeom prst="rect">
            <a:avLst/>
          </a:prstGeom>
          <a:noFill/>
        </p:spPr>
        <p:txBody>
          <a:bodyPr wrap="square">
            <a:spAutoFit/>
          </a:bodyPr>
          <a:lstStyle/>
          <a:p>
            <a:r>
              <a:rPr lang="en-US" altLang="zh-CN" sz="2000" b="1" dirty="0"/>
              <a:t>2. Light paths</a:t>
            </a:r>
            <a:endParaRPr lang="en-US" sz="2000" b="1" dirty="0"/>
          </a:p>
        </p:txBody>
      </p:sp>
      <p:sp>
        <p:nvSpPr>
          <p:cNvPr id="80" name="Rectangle: Rounded Corners 79">
            <a:extLst>
              <a:ext uri="{FF2B5EF4-FFF2-40B4-BE49-F238E27FC236}">
                <a16:creationId xmlns:a16="http://schemas.microsoft.com/office/drawing/2014/main" id="{37315D6A-298C-4E41-9953-43BE0CE8B0F1}"/>
              </a:ext>
            </a:extLst>
          </p:cNvPr>
          <p:cNvSpPr/>
          <p:nvPr/>
        </p:nvSpPr>
        <p:spPr>
          <a:xfrm>
            <a:off x="2446867" y="2125133"/>
            <a:ext cx="4665133" cy="3293534"/>
          </a:xfrm>
          <a:prstGeom prst="round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F2F8D933-4AB4-44E7-B56D-4F2CC4D6F9CD}"/>
              </a:ext>
            </a:extLst>
          </p:cNvPr>
          <p:cNvSpPr/>
          <p:nvPr/>
        </p:nvSpPr>
        <p:spPr>
          <a:xfrm>
            <a:off x="7188201" y="1727200"/>
            <a:ext cx="4834466" cy="2700867"/>
          </a:xfrm>
          <a:prstGeom prst="round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A0510E88-DC7E-49A4-A01B-AC33A69EDB63}"/>
              </a:ext>
            </a:extLst>
          </p:cNvPr>
          <p:cNvSpPr/>
          <p:nvPr/>
        </p:nvSpPr>
        <p:spPr>
          <a:xfrm>
            <a:off x="7145868" y="4487334"/>
            <a:ext cx="4868331" cy="2235200"/>
          </a:xfrm>
          <a:prstGeom prst="round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itle 1">
            <a:extLst>
              <a:ext uri="{FF2B5EF4-FFF2-40B4-BE49-F238E27FC236}">
                <a16:creationId xmlns:a16="http://schemas.microsoft.com/office/drawing/2014/main" id="{F9E72CAC-4314-4C9B-89CB-C7719F862D4B}"/>
              </a:ext>
            </a:extLst>
          </p:cNvPr>
          <p:cNvSpPr txBox="1">
            <a:spLocks/>
          </p:cNvSpPr>
          <p:nvPr/>
        </p:nvSpPr>
        <p:spPr>
          <a:xfrm>
            <a:off x="120667" y="64674"/>
            <a:ext cx="10194107"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a:solidFill>
                  <a:srgbClr val="C00000"/>
                </a:solidFill>
              </a:rPr>
              <a:t>Notes: Freely scalable and reconfigurable optical hardware for deep learning </a:t>
            </a:r>
            <a:r>
              <a:rPr lang="en-US" altLang="zh-CN" sz="2400" b="1" baseline="30000">
                <a:solidFill>
                  <a:srgbClr val="C00000"/>
                </a:solidFill>
              </a:rPr>
              <a:t>[1,2]</a:t>
            </a:r>
            <a:endParaRPr lang="en-US" sz="2400" b="1" baseline="30000" dirty="0"/>
          </a:p>
        </p:txBody>
      </p:sp>
      <p:sp>
        <p:nvSpPr>
          <p:cNvPr id="31" name="TextBox 30">
            <a:extLst>
              <a:ext uri="{FF2B5EF4-FFF2-40B4-BE49-F238E27FC236}">
                <a16:creationId xmlns:a16="http://schemas.microsoft.com/office/drawing/2014/main" id="{D9AA6EF4-B496-4BE5-9AAB-30BE793B6E87}"/>
              </a:ext>
            </a:extLst>
          </p:cNvPr>
          <p:cNvSpPr txBox="1"/>
          <p:nvPr/>
        </p:nvSpPr>
        <p:spPr>
          <a:xfrm>
            <a:off x="8001000" y="746669"/>
            <a:ext cx="4191000" cy="923330"/>
          </a:xfrm>
          <a:prstGeom prst="rect">
            <a:avLst/>
          </a:prstGeom>
          <a:noFill/>
        </p:spPr>
        <p:txBody>
          <a:bodyPr wrap="square">
            <a:spAutoFit/>
          </a:bodyPr>
          <a:lstStyle/>
          <a:p>
            <a:r>
              <a:rPr lang="en-US" altLang="zh-CN" sz="1800" b="1" dirty="0">
                <a:solidFill>
                  <a:schemeClr val="tx2"/>
                </a:solidFill>
              </a:rPr>
              <a:t>Optical system: minimal impact on accuracy</a:t>
            </a:r>
            <a:r>
              <a:rPr lang="en-US" altLang="zh-CN" b="1" dirty="0">
                <a:solidFill>
                  <a:schemeClr val="tx2"/>
                </a:solidFill>
              </a:rPr>
              <a:t>,</a:t>
            </a:r>
            <a:r>
              <a:rPr lang="zh-CN" altLang="en-US" b="1" dirty="0">
                <a:solidFill>
                  <a:schemeClr val="tx2"/>
                </a:solidFill>
              </a:rPr>
              <a:t> </a:t>
            </a:r>
            <a:r>
              <a:rPr lang="en-US" altLang="zh-CN" b="1" dirty="0">
                <a:solidFill>
                  <a:schemeClr val="tx2"/>
                </a:solidFill>
              </a:rPr>
              <a:t>low</a:t>
            </a:r>
            <a:r>
              <a:rPr lang="zh-CN" altLang="en-US" b="1" dirty="0">
                <a:solidFill>
                  <a:schemeClr val="tx2"/>
                </a:solidFill>
              </a:rPr>
              <a:t> </a:t>
            </a:r>
            <a:r>
              <a:rPr lang="en-US" altLang="zh-CN" b="1" dirty="0">
                <a:solidFill>
                  <a:schemeClr val="tx2"/>
                </a:solidFill>
              </a:rPr>
              <a:t>energy</a:t>
            </a:r>
            <a:r>
              <a:rPr lang="zh-CN" altLang="en-US" b="1" dirty="0">
                <a:solidFill>
                  <a:schemeClr val="tx2"/>
                </a:solidFill>
              </a:rPr>
              <a:t> </a:t>
            </a:r>
            <a:r>
              <a:rPr lang="en-US" altLang="zh-CN" b="1" dirty="0">
                <a:solidFill>
                  <a:schemeClr val="tx2"/>
                </a:solidFill>
              </a:rPr>
              <a:t>consumption,</a:t>
            </a:r>
            <a:r>
              <a:rPr lang="zh-CN" altLang="en-US" b="1" dirty="0">
                <a:solidFill>
                  <a:schemeClr val="tx2"/>
                </a:solidFill>
              </a:rPr>
              <a:t> </a:t>
            </a:r>
            <a:r>
              <a:rPr lang="en-US" altLang="zh-CN" b="1" dirty="0">
                <a:solidFill>
                  <a:schemeClr val="tx2"/>
                </a:solidFill>
              </a:rPr>
              <a:t>Independent of data transmission length. </a:t>
            </a:r>
            <a:endParaRPr lang="en-US" dirty="0"/>
          </a:p>
        </p:txBody>
      </p:sp>
    </p:spTree>
    <p:extLst>
      <p:ext uri="{BB962C8B-B14F-4D97-AF65-F5344CB8AC3E}">
        <p14:creationId xmlns:p14="http://schemas.microsoft.com/office/powerpoint/2010/main" val="165567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335BB-E59A-45B4-BC33-8D649AAA448B}"/>
              </a:ext>
            </a:extLst>
          </p:cNvPr>
          <p:cNvSpPr txBox="1"/>
          <p:nvPr/>
        </p:nvSpPr>
        <p:spPr>
          <a:xfrm>
            <a:off x="355531" y="4766913"/>
            <a:ext cx="5660708" cy="1815882"/>
          </a:xfrm>
          <a:prstGeom prst="rect">
            <a:avLst/>
          </a:prstGeom>
          <a:noFill/>
        </p:spPr>
        <p:txBody>
          <a:bodyPr wrap="square" rtlCol="0">
            <a:spAutoFit/>
          </a:bodyPr>
          <a:lstStyle/>
          <a:p>
            <a:r>
              <a:rPr lang="zh-CN" altLang="en-US" sz="1400" dirty="0"/>
              <a:t>数字光神经网络（</a:t>
            </a:r>
            <a:r>
              <a:rPr lang="en-US" altLang="zh-CN" sz="1400" dirty="0"/>
              <a:t>Digital optical neural network, DONN</a:t>
            </a:r>
            <a:r>
              <a:rPr lang="zh-CN" altLang="en-US" sz="1400" dirty="0"/>
              <a:t>）：</a:t>
            </a:r>
          </a:p>
          <a:p>
            <a:r>
              <a:rPr lang="en-US" altLang="zh-CN" sz="1400" dirty="0"/>
              <a:t>1.</a:t>
            </a:r>
            <a:r>
              <a:rPr lang="zh-CN" altLang="en-US" sz="1400" dirty="0"/>
              <a:t>与 </a:t>
            </a:r>
            <a:r>
              <a:rPr lang="en-US" altLang="zh-CN" sz="1400" dirty="0"/>
              <a:t>[3] </a:t>
            </a:r>
            <a:r>
              <a:rPr lang="zh-CN" altLang="en-US" sz="1400" dirty="0"/>
              <a:t>相比，为完全数字系统。</a:t>
            </a:r>
          </a:p>
          <a:p>
            <a:r>
              <a:rPr lang="en-US" altLang="zh-CN" sz="1400" dirty="0"/>
              <a:t>2. </a:t>
            </a:r>
            <a:r>
              <a:rPr lang="zh-CN" altLang="en-US" sz="1400" dirty="0"/>
              <a:t>光静态传输和复制数据以进行矩阵</a:t>
            </a:r>
            <a:r>
              <a:rPr lang="en-US" altLang="zh-CN" sz="1400" dirty="0"/>
              <a:t>-</a:t>
            </a:r>
            <a:r>
              <a:rPr lang="zh-CN" altLang="en-US" sz="1400" dirty="0"/>
              <a:t>矩阵（</a:t>
            </a:r>
            <a:r>
              <a:rPr lang="en-US" altLang="zh-CN" sz="1400" dirty="0"/>
              <a:t>X-W</a:t>
            </a:r>
            <a:r>
              <a:rPr lang="zh-CN" altLang="en-US" sz="1400" dirty="0"/>
              <a:t>，也可为向量</a:t>
            </a:r>
            <a:r>
              <a:rPr lang="en-US" altLang="zh-CN" sz="1400" dirty="0"/>
              <a:t>-</a:t>
            </a:r>
            <a:r>
              <a:rPr lang="zh-CN" altLang="en-US" sz="1400" dirty="0"/>
              <a:t>向量）的乘法运算。如上图，从左到右，最左为比较光连和电连的矩阵扇出</a:t>
            </a:r>
            <a:r>
              <a:rPr lang="en-US" altLang="zh-CN" sz="1400" dirty="0"/>
              <a:t>(fan-out)</a:t>
            </a:r>
            <a:r>
              <a:rPr lang="zh-CN" altLang="en-US" sz="1400" dirty="0"/>
              <a:t>，中间为光多</a:t>
            </a:r>
            <a:r>
              <a:rPr lang="en-US" altLang="zh-CN" sz="1400" dirty="0"/>
              <a:t>(2)</a:t>
            </a:r>
            <a:r>
              <a:rPr lang="zh-CN" altLang="en-US" sz="1400" dirty="0"/>
              <a:t>路接收，最右上角为光检测转化</a:t>
            </a:r>
            <a:r>
              <a:rPr lang="en-US" altLang="zh-CN" sz="1400" dirty="0"/>
              <a:t>(0,1)</a:t>
            </a:r>
            <a:r>
              <a:rPr lang="zh-CN" altLang="en-US" sz="1400" dirty="0"/>
              <a:t>。扇出</a:t>
            </a:r>
            <a:r>
              <a:rPr lang="en-US" altLang="zh-CN" sz="1400" dirty="0"/>
              <a:t>, </a:t>
            </a:r>
            <a:r>
              <a:rPr lang="zh-CN" altLang="en-US" sz="1400" dirty="0"/>
              <a:t>这里指数据被从主存</a:t>
            </a:r>
            <a:r>
              <a:rPr lang="en-US" altLang="zh-CN" sz="1400" dirty="0"/>
              <a:t>(</a:t>
            </a:r>
            <a:r>
              <a:rPr lang="zh-CN" altLang="en-US" sz="1400" dirty="0"/>
              <a:t>一次</a:t>
            </a:r>
            <a:r>
              <a:rPr lang="en-US" altLang="zh-CN" sz="1400" dirty="0"/>
              <a:t>)</a:t>
            </a:r>
            <a:r>
              <a:rPr lang="zh-CN" altLang="en-US" sz="1400" dirty="0"/>
              <a:t>读出</a:t>
            </a:r>
            <a:r>
              <a:rPr lang="en-US" altLang="zh-CN" sz="1400" dirty="0"/>
              <a:t>(</a:t>
            </a:r>
            <a:r>
              <a:rPr lang="zh-CN" altLang="en-US" sz="1400" dirty="0"/>
              <a:t>后多次使用</a:t>
            </a:r>
            <a:r>
              <a:rPr lang="en-US" altLang="zh-CN" sz="1400" dirty="0"/>
              <a:t>)</a:t>
            </a:r>
            <a:r>
              <a:rPr lang="zh-CN" altLang="en-US" sz="1400" dirty="0"/>
              <a:t>。</a:t>
            </a:r>
            <a:r>
              <a:rPr lang="en-US" altLang="zh-CN" sz="1400" dirty="0"/>
              <a:t>DOE</a:t>
            </a:r>
            <a:r>
              <a:rPr lang="zh-CN" altLang="en-US" sz="1400" dirty="0"/>
              <a:t>为衍射光学元件（</a:t>
            </a:r>
            <a:r>
              <a:rPr lang="en-US" altLang="zh-CN" sz="1400" dirty="0"/>
              <a:t>diffractive optical element</a:t>
            </a:r>
            <a:r>
              <a:rPr lang="zh-CN" altLang="en-US" sz="1400" dirty="0"/>
              <a:t>），</a:t>
            </a:r>
            <a:r>
              <a:rPr lang="en-US" altLang="zh-CN" sz="1400" dirty="0"/>
              <a:t>BS</a:t>
            </a:r>
            <a:r>
              <a:rPr lang="zh-CN" altLang="en-US" sz="1400" dirty="0"/>
              <a:t>为分束器（</a:t>
            </a:r>
            <a:r>
              <a:rPr lang="en-US" altLang="zh-CN" sz="1400" dirty="0"/>
              <a:t> beamsplitter </a:t>
            </a:r>
            <a:r>
              <a:rPr lang="zh-CN" altLang="en-US" sz="1400" dirty="0"/>
              <a:t>）。</a:t>
            </a:r>
            <a:endParaRPr lang="en-US" altLang="zh-CN" sz="1400" dirty="0"/>
          </a:p>
          <a:p>
            <a:r>
              <a:rPr lang="en-US" altLang="zh-CN" sz="1400" dirty="0"/>
              <a:t>3. </a:t>
            </a:r>
            <a:r>
              <a:rPr lang="zh-CN" altLang="en-US" sz="1400" dirty="0"/>
              <a:t>非相干光路取代了电路连接进行数据传输，因此可以保持精度。</a:t>
            </a:r>
            <a:endParaRPr lang="en-US" altLang="zh-CN" sz="1400" dirty="0"/>
          </a:p>
        </p:txBody>
      </p:sp>
      <p:sp>
        <p:nvSpPr>
          <p:cNvPr id="10" name="Rectangle 9">
            <a:extLst>
              <a:ext uri="{FF2B5EF4-FFF2-40B4-BE49-F238E27FC236}">
                <a16:creationId xmlns:a16="http://schemas.microsoft.com/office/drawing/2014/main" id="{F4AB18C8-C994-4545-8BD6-EBC5AFF549A8}"/>
              </a:ext>
            </a:extLst>
          </p:cNvPr>
          <p:cNvSpPr/>
          <p:nvPr/>
        </p:nvSpPr>
        <p:spPr>
          <a:xfrm>
            <a:off x="7857971" y="871408"/>
            <a:ext cx="1704203"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II. </a:t>
            </a:r>
            <a:r>
              <a:rPr lang="zh-CN" altLang="en-US" b="1" dirty="0">
                <a:solidFill>
                  <a:schemeClr val="bg1"/>
                </a:solidFill>
              </a:rPr>
              <a:t>痛点</a:t>
            </a:r>
            <a:endParaRPr lang="en-US" b="1" dirty="0">
              <a:solidFill>
                <a:schemeClr val="bg1"/>
              </a:solidFill>
            </a:endParaRPr>
          </a:p>
        </p:txBody>
      </p:sp>
      <p:sp>
        <p:nvSpPr>
          <p:cNvPr id="27" name="Rectangle 26">
            <a:extLst>
              <a:ext uri="{FF2B5EF4-FFF2-40B4-BE49-F238E27FC236}">
                <a16:creationId xmlns:a16="http://schemas.microsoft.com/office/drawing/2014/main" id="{005606E7-C1B8-4626-A129-11E245C1AA53}"/>
              </a:ext>
            </a:extLst>
          </p:cNvPr>
          <p:cNvSpPr/>
          <p:nvPr/>
        </p:nvSpPr>
        <p:spPr>
          <a:xfrm>
            <a:off x="7862772" y="2747794"/>
            <a:ext cx="1716493"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IV. </a:t>
            </a:r>
            <a:r>
              <a:rPr lang="zh-CN" altLang="en-US" b="1" dirty="0">
                <a:solidFill>
                  <a:schemeClr val="bg1"/>
                </a:solidFill>
              </a:rPr>
              <a:t>结论</a:t>
            </a:r>
            <a:endParaRPr lang="en-US" b="1" dirty="0">
              <a:solidFill>
                <a:schemeClr val="bg1"/>
              </a:solidFill>
            </a:endParaRPr>
          </a:p>
        </p:txBody>
      </p:sp>
      <p:sp>
        <p:nvSpPr>
          <p:cNvPr id="31" name="TextBox 30">
            <a:extLst>
              <a:ext uri="{FF2B5EF4-FFF2-40B4-BE49-F238E27FC236}">
                <a16:creationId xmlns:a16="http://schemas.microsoft.com/office/drawing/2014/main" id="{60F89734-2D57-405A-A23D-01C189721C6F}"/>
              </a:ext>
            </a:extLst>
          </p:cNvPr>
          <p:cNvSpPr txBox="1"/>
          <p:nvPr/>
        </p:nvSpPr>
        <p:spPr>
          <a:xfrm>
            <a:off x="375689" y="1218903"/>
            <a:ext cx="5614913" cy="954107"/>
          </a:xfrm>
          <a:prstGeom prst="rect">
            <a:avLst/>
          </a:prstGeom>
          <a:noFill/>
        </p:spPr>
        <p:txBody>
          <a:bodyPr wrap="square" rtlCol="0">
            <a:spAutoFit/>
          </a:bodyPr>
          <a:lstStyle/>
          <a:p>
            <a:r>
              <a:rPr lang="en-US" altLang="zh-CN" sz="1400" dirty="0"/>
              <a:t>DNN</a:t>
            </a:r>
            <a:r>
              <a:rPr lang="zh-CN" altLang="en-US" sz="1400" dirty="0"/>
              <a:t>架构变得功能更强大，但计算更复杂。</a:t>
            </a:r>
            <a:r>
              <a:rPr lang="en-US" altLang="zh-CN" sz="1400" dirty="0"/>
              <a:t>Neural network (NN) </a:t>
            </a:r>
            <a:r>
              <a:rPr lang="zh-CN" altLang="en-US" sz="1400" dirty="0"/>
              <a:t>的扩展受到网内通信成本、热管理、电使用和电时钟的限制。现代</a:t>
            </a:r>
            <a:r>
              <a:rPr lang="en-US" altLang="zh-CN" sz="1400" dirty="0"/>
              <a:t>NN</a:t>
            </a:r>
            <a:r>
              <a:rPr lang="zh-CN" altLang="en-US" sz="1400" dirty="0"/>
              <a:t>将大部分能量（</a:t>
            </a:r>
            <a:r>
              <a:rPr lang="en-US" altLang="zh-CN" sz="1400" dirty="0"/>
              <a:t>&gt; 90%</a:t>
            </a:r>
            <a:r>
              <a:rPr lang="zh-CN" altLang="en-US" sz="1400" dirty="0"/>
              <a:t>）用于内存访问、数据移动和全连接层和卷积层的计算。</a:t>
            </a:r>
            <a:endParaRPr lang="en-US" sz="1400" dirty="0"/>
          </a:p>
        </p:txBody>
      </p:sp>
      <p:sp>
        <p:nvSpPr>
          <p:cNvPr id="35" name="TextBox 34">
            <a:extLst>
              <a:ext uri="{FF2B5EF4-FFF2-40B4-BE49-F238E27FC236}">
                <a16:creationId xmlns:a16="http://schemas.microsoft.com/office/drawing/2014/main" id="{B50504C4-E5F7-4E68-83BF-B655088D8B0E}"/>
              </a:ext>
            </a:extLst>
          </p:cNvPr>
          <p:cNvSpPr txBox="1"/>
          <p:nvPr/>
        </p:nvSpPr>
        <p:spPr>
          <a:xfrm>
            <a:off x="6051645" y="3225186"/>
            <a:ext cx="5767190" cy="2677656"/>
          </a:xfrm>
          <a:prstGeom prst="rect">
            <a:avLst/>
          </a:prstGeom>
          <a:noFill/>
        </p:spPr>
        <p:txBody>
          <a:bodyPr wrap="square">
            <a:spAutoFit/>
          </a:bodyPr>
          <a:lstStyle/>
          <a:p>
            <a:r>
              <a:rPr lang="en-US" altLang="zh-CN" sz="1400" dirty="0"/>
              <a:t>1. </a:t>
            </a:r>
            <a:r>
              <a:rPr lang="zh-CN" altLang="en-US" sz="1400" dirty="0"/>
              <a:t>跟电连相比，</a:t>
            </a:r>
            <a:r>
              <a:rPr lang="en-US" altLang="zh-CN" sz="1400" dirty="0"/>
              <a:t>DONN </a:t>
            </a:r>
            <a:r>
              <a:rPr lang="zh-CN" altLang="en-US" sz="1400" dirty="0"/>
              <a:t>对精度几乎没有影响，</a:t>
            </a:r>
            <a:endParaRPr lang="en-US" altLang="zh-CN" sz="1400" dirty="0"/>
          </a:p>
          <a:p>
            <a:r>
              <a:rPr lang="en-US" altLang="zh-CN" sz="1400" dirty="0"/>
              <a:t>2. </a:t>
            </a:r>
            <a:r>
              <a:rPr lang="zh-CN" altLang="en-US" sz="1400" dirty="0"/>
              <a:t>当计算单元的间距大于 </a:t>
            </a:r>
            <a:r>
              <a:rPr lang="en-US" altLang="zh-CN" sz="1400" dirty="0"/>
              <a:t>10 µm </a:t>
            </a:r>
            <a:r>
              <a:rPr lang="zh-CN" altLang="en-US" sz="1400" dirty="0"/>
              <a:t>时，</a:t>
            </a:r>
            <a:r>
              <a:rPr lang="en-US" altLang="zh-CN" sz="1400" dirty="0"/>
              <a:t>DONN</a:t>
            </a:r>
            <a:r>
              <a:rPr lang="zh-CN" altLang="en-US" sz="1400" dirty="0"/>
              <a:t>比全电子加速器具有显著能量优势。</a:t>
            </a:r>
            <a:r>
              <a:rPr lang="en-US" altLang="zh-CN" sz="1400" dirty="0"/>
              <a:t>DONN </a:t>
            </a:r>
            <a:r>
              <a:rPr lang="zh-CN" altLang="en-US" sz="1400" dirty="0"/>
              <a:t>传输两个 </a:t>
            </a:r>
            <a:r>
              <a:rPr lang="en-US" altLang="zh-CN" sz="1400" dirty="0"/>
              <a:t>8 </a:t>
            </a:r>
            <a:r>
              <a:rPr lang="zh-CN" altLang="en-US" sz="1400" dirty="0"/>
              <a:t>位值的能量（无论片间或芯间）保持在 </a:t>
            </a:r>
            <a:r>
              <a:rPr lang="en-US" altLang="zh-CN" sz="1400" dirty="0"/>
              <a:t>~ 3 </a:t>
            </a:r>
            <a:r>
              <a:rPr lang="en-US" altLang="zh-CN" sz="1400" dirty="0" err="1"/>
              <a:t>fJ</a:t>
            </a:r>
            <a:r>
              <a:rPr lang="en-US" altLang="zh-CN" sz="1400" dirty="0"/>
              <a:t>/MAC (multiply-and-accumulate)</a:t>
            </a:r>
            <a:r>
              <a:rPr lang="zh-CN" altLang="en-US" sz="1400" dirty="0"/>
              <a:t>，而片间电连为 </a:t>
            </a:r>
            <a:r>
              <a:rPr lang="en-US" altLang="zh-CN" sz="1400" dirty="0"/>
              <a:t>~ 1000 </a:t>
            </a:r>
            <a:r>
              <a:rPr lang="en-US" altLang="zh-CN" sz="1400" dirty="0" err="1"/>
              <a:t>fJ</a:t>
            </a:r>
            <a:r>
              <a:rPr lang="en-US" altLang="zh-CN" sz="1400" dirty="0"/>
              <a:t>/MAC</a:t>
            </a:r>
            <a:r>
              <a:rPr lang="zh-CN" altLang="en-US" sz="1400" dirty="0"/>
              <a:t>，芯片间电连为 </a:t>
            </a:r>
            <a:r>
              <a:rPr lang="en-US" altLang="zh-CN" sz="1400" dirty="0"/>
              <a:t>~ 30, 000 </a:t>
            </a:r>
            <a:r>
              <a:rPr lang="en-US" altLang="zh-CN" sz="1400" dirty="0" err="1"/>
              <a:t>fJ</a:t>
            </a:r>
            <a:r>
              <a:rPr lang="en-US" altLang="zh-CN" sz="1400" dirty="0"/>
              <a:t>/MAC</a:t>
            </a:r>
            <a:r>
              <a:rPr lang="zh-CN" altLang="en-US" sz="1400" dirty="0"/>
              <a:t>。由</a:t>
            </a:r>
            <a:r>
              <a:rPr lang="en-US" altLang="zh-CN" sz="1400" dirty="0"/>
              <a:t>DONN </a:t>
            </a:r>
            <a:r>
              <a:rPr lang="zh-CN" altLang="en-US" sz="1400" dirty="0"/>
              <a:t>架构提供的有效光连数据分布将对 </a:t>
            </a:r>
            <a:r>
              <a:rPr lang="en-US" altLang="zh-CN" sz="1400" dirty="0"/>
              <a:t>DNN </a:t>
            </a:r>
            <a:r>
              <a:rPr lang="zh-CN" altLang="en-US" sz="1400" dirty="0"/>
              <a:t>通过增加模型和连接来改进性能至关重要。</a:t>
            </a:r>
            <a:r>
              <a:rPr lang="en-US" sz="1400" dirty="0"/>
              <a:t> </a:t>
            </a:r>
          </a:p>
          <a:p>
            <a:r>
              <a:rPr lang="en-US" sz="1400" dirty="0"/>
              <a:t>3. DONN</a:t>
            </a:r>
            <a:r>
              <a:rPr lang="zh-CN" altLang="en-US" sz="1400" dirty="0"/>
              <a:t>耗能不受数据传输长度影响。较新的神经网络模型（例如 </a:t>
            </a:r>
            <a:r>
              <a:rPr lang="en-US" altLang="zh-CN" sz="1400" dirty="0"/>
              <a:t>GNN</a:t>
            </a:r>
            <a:r>
              <a:rPr lang="zh-CN" altLang="en-US" sz="1400" dirty="0"/>
              <a:t>）具有不规则的连通性。如果部分长连通电能不足，会导致整体模型大小受到限制 </a:t>
            </a:r>
            <a:r>
              <a:rPr lang="en-US" altLang="zh-CN" sz="1400" dirty="0"/>
              <a:t>(GNN</a:t>
            </a:r>
            <a:r>
              <a:rPr lang="zh-CN" altLang="en-US" sz="1400" dirty="0"/>
              <a:t>系统</a:t>
            </a:r>
            <a:r>
              <a:rPr lang="en-US" altLang="zh-CN" sz="1400" dirty="0"/>
              <a:t>MAC</a:t>
            </a:r>
            <a:r>
              <a:rPr lang="zh-CN" altLang="en-US" sz="1400" dirty="0"/>
              <a:t>单元之间的导线长度可能很长，其代表图中的不同边</a:t>
            </a:r>
            <a:r>
              <a:rPr lang="en-US" altLang="zh-CN" sz="1400" dirty="0"/>
              <a:t>)</a:t>
            </a:r>
            <a:r>
              <a:rPr lang="zh-CN" altLang="en-US" sz="1400" dirty="0"/>
              <a:t>。使用</a:t>
            </a:r>
            <a:r>
              <a:rPr lang="en-US" altLang="zh-CN" sz="1400" dirty="0"/>
              <a:t>DONN</a:t>
            </a:r>
            <a:r>
              <a:rPr lang="zh-CN" altLang="en-US" sz="1400" dirty="0"/>
              <a:t>可以实现长链接，而不会产生额外的能源成本。</a:t>
            </a:r>
            <a:endParaRPr lang="en-US" sz="1400" dirty="0"/>
          </a:p>
          <a:p>
            <a:r>
              <a:rPr lang="en-US" sz="1400" dirty="0"/>
              <a:t>4. </a:t>
            </a:r>
            <a:r>
              <a:rPr lang="zh-CN" altLang="en-US" sz="1400" dirty="0"/>
              <a:t>除了神经网络，</a:t>
            </a:r>
            <a:r>
              <a:rPr lang="en-US" altLang="zh-CN" sz="1400" dirty="0"/>
              <a:t>DONN</a:t>
            </a:r>
            <a:r>
              <a:rPr lang="zh-CN" altLang="en-US" sz="1400" dirty="0"/>
              <a:t>的架构可用于任何有矩阵乘法的计算，例如优化、</a:t>
            </a:r>
            <a:r>
              <a:rPr lang="en-US" sz="1400" dirty="0"/>
              <a:t> </a:t>
            </a:r>
            <a:r>
              <a:rPr lang="en-US" sz="1400" dirty="0" err="1"/>
              <a:t>Ising</a:t>
            </a:r>
            <a:r>
              <a:rPr lang="zh-CN" altLang="en-US" sz="1400" dirty="0"/>
              <a:t>机和统计分析。</a:t>
            </a:r>
            <a:endParaRPr lang="en-US" sz="1400" dirty="0"/>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0194107" cy="872465"/>
          </a:xfrm>
        </p:spPr>
        <p:txBody>
          <a:bodyPr>
            <a:noAutofit/>
          </a:bodyPr>
          <a:lstStyle/>
          <a:p>
            <a:r>
              <a:rPr lang="zh-CN" altLang="en-US" sz="2400" b="1" dirty="0">
                <a:solidFill>
                  <a:srgbClr val="C00000"/>
                </a:solidFill>
              </a:rPr>
              <a:t>笔记</a:t>
            </a:r>
            <a:r>
              <a:rPr lang="en-US" altLang="zh-CN" sz="2400" b="1" dirty="0">
                <a:solidFill>
                  <a:srgbClr val="C00000"/>
                </a:solidFill>
              </a:rPr>
              <a:t>: </a:t>
            </a:r>
            <a:r>
              <a:rPr lang="zh-CN" altLang="en-US" sz="2400" b="1" dirty="0">
                <a:solidFill>
                  <a:srgbClr val="C00000"/>
                </a:solidFill>
              </a:rPr>
              <a:t>用于深度学习的可自由扩展和可重新配置的光学硬件 </a:t>
            </a:r>
            <a:r>
              <a:rPr lang="en-US" altLang="zh-CN" sz="2400" b="1" baseline="30000" dirty="0">
                <a:solidFill>
                  <a:srgbClr val="C00000"/>
                </a:solidFill>
              </a:rPr>
              <a:t>[1,2]</a:t>
            </a:r>
            <a:endParaRPr lang="en-US" sz="2400" b="1" baseline="30000" dirty="0"/>
          </a:p>
        </p:txBody>
      </p:sp>
      <p:sp>
        <p:nvSpPr>
          <p:cNvPr id="54" name="TextBox 53">
            <a:extLst>
              <a:ext uri="{FF2B5EF4-FFF2-40B4-BE49-F238E27FC236}">
                <a16:creationId xmlns:a16="http://schemas.microsoft.com/office/drawing/2014/main" id="{3CAE10C5-5EB2-4F79-8EB3-644D2C0B9DFF}"/>
              </a:ext>
            </a:extLst>
          </p:cNvPr>
          <p:cNvSpPr txBox="1"/>
          <p:nvPr/>
        </p:nvSpPr>
        <p:spPr>
          <a:xfrm>
            <a:off x="6092854" y="5970716"/>
            <a:ext cx="4227539" cy="553998"/>
          </a:xfrm>
          <a:prstGeom prst="rect">
            <a:avLst/>
          </a:prstGeom>
          <a:noFill/>
        </p:spPr>
        <p:txBody>
          <a:bodyPr wrap="square">
            <a:spAutoFit/>
          </a:bodyPr>
          <a:lstStyle/>
          <a:p>
            <a:r>
              <a:rPr lang="en-US" sz="1000" dirty="0"/>
              <a:t>[1] </a:t>
            </a:r>
            <a:r>
              <a:rPr lang="en-US" sz="1000" dirty="0">
                <a:hlinkClick r:id="rId3"/>
              </a:rPr>
              <a:t>https://www.nature.com/articles/s41598-021-82543-3</a:t>
            </a:r>
            <a:endParaRPr lang="en-US" sz="1000" dirty="0"/>
          </a:p>
          <a:p>
            <a:r>
              <a:rPr lang="en-US" sz="1000" dirty="0"/>
              <a:t>[2] </a:t>
            </a:r>
            <a:r>
              <a:rPr lang="en-US" sz="1000" dirty="0">
                <a:hlinkClick r:id="rId4"/>
              </a:rPr>
              <a:t>https://github.com/alexsludds/Digital-Optical-Neural-Network-Code</a:t>
            </a:r>
            <a:endParaRPr lang="en-US" sz="1000" dirty="0"/>
          </a:p>
          <a:p>
            <a:r>
              <a:rPr lang="en-US" sz="1000" dirty="0"/>
              <a:t>[3] </a:t>
            </a:r>
            <a:r>
              <a:rPr lang="en-US" sz="1000" dirty="0">
                <a:hlinkClick r:id="rId5"/>
              </a:rPr>
              <a:t>https://journals.aps.org/prx/abstract/10.1103/PhysRevX.9.021032</a:t>
            </a:r>
            <a:endParaRPr lang="en-US" sz="1000" dirty="0"/>
          </a:p>
        </p:txBody>
      </p:sp>
      <p:sp>
        <p:nvSpPr>
          <p:cNvPr id="12" name="Rectangle 11">
            <a:extLst>
              <a:ext uri="{FF2B5EF4-FFF2-40B4-BE49-F238E27FC236}">
                <a16:creationId xmlns:a16="http://schemas.microsoft.com/office/drawing/2014/main" id="{16461703-891F-4F9B-BCF5-79294CF36F5D}"/>
              </a:ext>
            </a:extLst>
          </p:cNvPr>
          <p:cNvSpPr/>
          <p:nvPr/>
        </p:nvSpPr>
        <p:spPr>
          <a:xfrm>
            <a:off x="2020502" y="812768"/>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 </a:t>
            </a:r>
            <a:r>
              <a:rPr lang="zh-CN" altLang="en-US" b="1" dirty="0">
                <a:solidFill>
                  <a:schemeClr val="bg1"/>
                </a:solidFill>
              </a:rPr>
              <a:t>应用</a:t>
            </a:r>
            <a:endParaRPr lang="en-US" b="1" dirty="0">
              <a:solidFill>
                <a:schemeClr val="bg1"/>
              </a:solidFill>
            </a:endParaRPr>
          </a:p>
        </p:txBody>
      </p:sp>
      <p:sp>
        <p:nvSpPr>
          <p:cNvPr id="15" name="TextBox 14">
            <a:extLst>
              <a:ext uri="{FF2B5EF4-FFF2-40B4-BE49-F238E27FC236}">
                <a16:creationId xmlns:a16="http://schemas.microsoft.com/office/drawing/2014/main" id="{434937CB-B64D-4969-9602-46C57A4C2E48}"/>
              </a:ext>
            </a:extLst>
          </p:cNvPr>
          <p:cNvSpPr txBox="1"/>
          <p:nvPr/>
        </p:nvSpPr>
        <p:spPr>
          <a:xfrm>
            <a:off x="6043321" y="1369488"/>
            <a:ext cx="5818242" cy="1169551"/>
          </a:xfrm>
          <a:prstGeom prst="rect">
            <a:avLst/>
          </a:prstGeom>
          <a:noFill/>
        </p:spPr>
        <p:txBody>
          <a:bodyPr wrap="square">
            <a:spAutoFit/>
          </a:bodyPr>
          <a:lstStyle/>
          <a:p>
            <a:r>
              <a:rPr lang="zh-CN" altLang="en-US" sz="1400" dirty="0"/>
              <a:t>尽管已有光学系统来执行线性代数和数据传输，但光输入的模拟加权存在系统误差，会降低大型 </a:t>
            </a:r>
            <a:r>
              <a:rPr lang="en-US" altLang="zh-CN" sz="1400" dirty="0"/>
              <a:t>DNN </a:t>
            </a:r>
            <a:r>
              <a:rPr lang="zh-CN" altLang="en-US" sz="1400" dirty="0"/>
              <a:t>模型的准确性。此外，数字光互连的先前研究主要集中在集成的点对点连接、自由空间点对点、传输和小规模自由空间多播。这些方法难以真正实现扩展，因为扩展会产生大量组件开销，以及引入混合损失。</a:t>
            </a:r>
            <a:endParaRPr lang="en-US" sz="1400" dirty="0"/>
          </a:p>
        </p:txBody>
      </p:sp>
      <p:sp>
        <p:nvSpPr>
          <p:cNvPr id="25" name="Rectangle 24">
            <a:extLst>
              <a:ext uri="{FF2B5EF4-FFF2-40B4-BE49-F238E27FC236}">
                <a16:creationId xmlns:a16="http://schemas.microsoft.com/office/drawing/2014/main" id="{A987AE63-8FBB-4461-8B93-E1CCF3AE37B0}"/>
              </a:ext>
            </a:extLst>
          </p:cNvPr>
          <p:cNvSpPr/>
          <p:nvPr/>
        </p:nvSpPr>
        <p:spPr>
          <a:xfrm>
            <a:off x="2053278" y="2169072"/>
            <a:ext cx="1590108"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III. </a:t>
            </a:r>
            <a:r>
              <a:rPr lang="zh-CN" altLang="en-US" b="1" dirty="0">
                <a:solidFill>
                  <a:schemeClr val="bg1"/>
                </a:solidFill>
              </a:rPr>
              <a:t>方法</a:t>
            </a:r>
            <a:endParaRPr lang="en-US" b="1" dirty="0">
              <a:solidFill>
                <a:schemeClr val="bg1"/>
              </a:solidFill>
            </a:endParaRPr>
          </a:p>
        </p:txBody>
      </p:sp>
      <p:grpSp>
        <p:nvGrpSpPr>
          <p:cNvPr id="5" name="Group 4">
            <a:extLst>
              <a:ext uri="{FF2B5EF4-FFF2-40B4-BE49-F238E27FC236}">
                <a16:creationId xmlns:a16="http://schemas.microsoft.com/office/drawing/2014/main" id="{A3F9ED7A-CD82-475D-A77B-9C373EFB97D4}"/>
              </a:ext>
            </a:extLst>
          </p:cNvPr>
          <p:cNvGrpSpPr/>
          <p:nvPr/>
        </p:nvGrpSpPr>
        <p:grpSpPr>
          <a:xfrm>
            <a:off x="261257" y="2638697"/>
            <a:ext cx="5669281" cy="2130581"/>
            <a:chOff x="261257" y="2638697"/>
            <a:chExt cx="5669281" cy="2130581"/>
          </a:xfrm>
        </p:grpSpPr>
        <p:grpSp>
          <p:nvGrpSpPr>
            <p:cNvPr id="46" name="Group 45">
              <a:extLst>
                <a:ext uri="{FF2B5EF4-FFF2-40B4-BE49-F238E27FC236}">
                  <a16:creationId xmlns:a16="http://schemas.microsoft.com/office/drawing/2014/main" id="{8A92A41A-6FAA-4666-99A8-3868A38748DE}"/>
                </a:ext>
              </a:extLst>
            </p:cNvPr>
            <p:cNvGrpSpPr/>
            <p:nvPr/>
          </p:nvGrpSpPr>
          <p:grpSpPr>
            <a:xfrm>
              <a:off x="469749" y="2638697"/>
              <a:ext cx="5460789" cy="2130581"/>
              <a:chOff x="643920" y="2595154"/>
              <a:chExt cx="5460789" cy="2130581"/>
            </a:xfrm>
          </p:grpSpPr>
          <p:pic>
            <p:nvPicPr>
              <p:cNvPr id="3" name="Picture 2">
                <a:extLst>
                  <a:ext uri="{FF2B5EF4-FFF2-40B4-BE49-F238E27FC236}">
                    <a16:creationId xmlns:a16="http://schemas.microsoft.com/office/drawing/2014/main" id="{4F8A9450-0B5C-46FD-9A9F-CE7F2819987F}"/>
                  </a:ext>
                </a:extLst>
              </p:cNvPr>
              <p:cNvPicPr>
                <a:picLocks noChangeAspect="1"/>
              </p:cNvPicPr>
              <p:nvPr/>
            </p:nvPicPr>
            <p:blipFill>
              <a:blip r:embed="rId6"/>
              <a:stretch>
                <a:fillRect/>
              </a:stretch>
            </p:blipFill>
            <p:spPr>
              <a:xfrm>
                <a:off x="643920" y="2611662"/>
                <a:ext cx="2029611" cy="2094429"/>
              </a:xfrm>
              <a:prstGeom prst="rect">
                <a:avLst/>
              </a:prstGeom>
            </p:spPr>
          </p:pic>
          <p:pic>
            <p:nvPicPr>
              <p:cNvPr id="7" name="Picture 6">
                <a:extLst>
                  <a:ext uri="{FF2B5EF4-FFF2-40B4-BE49-F238E27FC236}">
                    <a16:creationId xmlns:a16="http://schemas.microsoft.com/office/drawing/2014/main" id="{40B0FD35-89C7-47F5-9C14-30ECD4EBD8FE}"/>
                  </a:ext>
                </a:extLst>
              </p:cNvPr>
              <p:cNvPicPr>
                <a:picLocks noChangeAspect="1"/>
              </p:cNvPicPr>
              <p:nvPr/>
            </p:nvPicPr>
            <p:blipFill>
              <a:blip r:embed="rId7"/>
              <a:stretch>
                <a:fillRect/>
              </a:stretch>
            </p:blipFill>
            <p:spPr>
              <a:xfrm>
                <a:off x="2517782" y="2643922"/>
                <a:ext cx="3465008" cy="2081813"/>
              </a:xfrm>
              <a:prstGeom prst="rect">
                <a:avLst/>
              </a:prstGeom>
            </p:spPr>
          </p:pic>
          <p:cxnSp>
            <p:nvCxnSpPr>
              <p:cNvPr id="21" name="Straight Connector 20">
                <a:extLst>
                  <a:ext uri="{FF2B5EF4-FFF2-40B4-BE49-F238E27FC236}">
                    <a16:creationId xmlns:a16="http://schemas.microsoft.com/office/drawing/2014/main" id="{ED17A344-976B-4518-966A-3E41E1E0E8AC}"/>
                  </a:ext>
                </a:extLst>
              </p:cNvPr>
              <p:cNvCxnSpPr/>
              <p:nvPr/>
            </p:nvCxnSpPr>
            <p:spPr>
              <a:xfrm>
                <a:off x="1576252" y="3154038"/>
                <a:ext cx="0" cy="19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01D9997-EE59-4219-8A9E-9C765F9E2FE2}"/>
                  </a:ext>
                </a:extLst>
              </p:cNvPr>
              <p:cNvCxnSpPr>
                <a:cxnSpLocks/>
              </p:cNvCxnSpPr>
              <p:nvPr/>
            </p:nvCxnSpPr>
            <p:spPr>
              <a:xfrm>
                <a:off x="1576251" y="3352800"/>
                <a:ext cx="1045029"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2B3D3B-A2B7-45F6-8DAB-C42C32AD49D2}"/>
                  </a:ext>
                </a:extLst>
              </p:cNvPr>
              <p:cNvSpPr txBox="1"/>
              <p:nvPr/>
            </p:nvSpPr>
            <p:spPr>
              <a:xfrm>
                <a:off x="886098" y="4326374"/>
                <a:ext cx="968828" cy="307777"/>
              </a:xfrm>
              <a:prstGeom prst="rect">
                <a:avLst/>
              </a:prstGeom>
              <a:noFill/>
            </p:spPr>
            <p:txBody>
              <a:bodyPr wrap="square">
                <a:spAutoFit/>
              </a:bodyPr>
              <a:lstStyle/>
              <a:p>
                <a:r>
                  <a:rPr lang="zh-CN" altLang="en-US" sz="1400" dirty="0">
                    <a:solidFill>
                      <a:schemeClr val="accent5">
                        <a:lumMod val="75000"/>
                      </a:schemeClr>
                    </a:solidFill>
                  </a:rPr>
                  <a:t>电连接</a:t>
                </a:r>
                <a:endParaRPr lang="en-US" sz="1400" dirty="0">
                  <a:solidFill>
                    <a:schemeClr val="accent5">
                      <a:lumMod val="75000"/>
                    </a:schemeClr>
                  </a:solidFill>
                </a:endParaRPr>
              </a:p>
            </p:txBody>
          </p:sp>
          <p:sp>
            <p:nvSpPr>
              <p:cNvPr id="39" name="TextBox 38">
                <a:extLst>
                  <a:ext uri="{FF2B5EF4-FFF2-40B4-BE49-F238E27FC236}">
                    <a16:creationId xmlns:a16="http://schemas.microsoft.com/office/drawing/2014/main" id="{8C48B07B-C8D2-4688-A094-D75A055A432C}"/>
                  </a:ext>
                </a:extLst>
              </p:cNvPr>
              <p:cNvSpPr txBox="1"/>
              <p:nvPr/>
            </p:nvSpPr>
            <p:spPr>
              <a:xfrm>
                <a:off x="672738" y="3102821"/>
                <a:ext cx="826031" cy="307777"/>
              </a:xfrm>
              <a:prstGeom prst="rect">
                <a:avLst/>
              </a:prstGeom>
              <a:noFill/>
            </p:spPr>
            <p:txBody>
              <a:bodyPr wrap="square">
                <a:spAutoFit/>
              </a:bodyPr>
              <a:lstStyle/>
              <a:p>
                <a:r>
                  <a:rPr lang="zh-CN" altLang="en-US" sz="1400" dirty="0">
                    <a:solidFill>
                      <a:schemeClr val="accent5">
                        <a:lumMod val="75000"/>
                      </a:schemeClr>
                    </a:solidFill>
                  </a:rPr>
                  <a:t>光连接</a:t>
                </a:r>
                <a:endParaRPr lang="en-US" sz="1400" dirty="0">
                  <a:solidFill>
                    <a:schemeClr val="accent5">
                      <a:lumMod val="75000"/>
                    </a:schemeClr>
                  </a:solidFill>
                </a:endParaRPr>
              </a:p>
            </p:txBody>
          </p:sp>
          <p:sp>
            <p:nvSpPr>
              <p:cNvPr id="55" name="TextBox 54">
                <a:extLst>
                  <a:ext uri="{FF2B5EF4-FFF2-40B4-BE49-F238E27FC236}">
                    <a16:creationId xmlns:a16="http://schemas.microsoft.com/office/drawing/2014/main" id="{0FFC9AC7-E077-4D8E-83F2-990747862485}"/>
                  </a:ext>
                </a:extLst>
              </p:cNvPr>
              <p:cNvSpPr txBox="1"/>
              <p:nvPr/>
            </p:nvSpPr>
            <p:spPr>
              <a:xfrm>
                <a:off x="5021748" y="4116351"/>
                <a:ext cx="1082961" cy="461665"/>
              </a:xfrm>
              <a:prstGeom prst="rect">
                <a:avLst/>
              </a:prstGeom>
              <a:noFill/>
            </p:spPr>
            <p:txBody>
              <a:bodyPr wrap="square">
                <a:spAutoFit/>
              </a:bodyPr>
              <a:lstStyle/>
              <a:p>
                <a:r>
                  <a:rPr lang="zh-CN" altLang="en-US" sz="1200" dirty="0"/>
                  <a:t>图源</a:t>
                </a:r>
                <a:r>
                  <a:rPr lang="en-US" altLang="zh-CN" sz="1200" dirty="0"/>
                  <a:t>: Figure 2(c) and 3 [1]</a:t>
                </a:r>
                <a:endParaRPr lang="en-US" sz="1200" dirty="0"/>
              </a:p>
            </p:txBody>
          </p:sp>
          <p:sp>
            <p:nvSpPr>
              <p:cNvPr id="37" name="Left Brace 36">
                <a:extLst>
                  <a:ext uri="{FF2B5EF4-FFF2-40B4-BE49-F238E27FC236}">
                    <a16:creationId xmlns:a16="http://schemas.microsoft.com/office/drawing/2014/main" id="{0076FAAD-F396-478C-BF52-28919DCB1213}"/>
                  </a:ext>
                </a:extLst>
              </p:cNvPr>
              <p:cNvSpPr/>
              <p:nvPr/>
            </p:nvSpPr>
            <p:spPr>
              <a:xfrm>
                <a:off x="2438399" y="2595154"/>
                <a:ext cx="374469" cy="2037805"/>
              </a:xfrm>
              <a:prstGeom prst="leftBrace">
                <a:avLst>
                  <a:gd name="adj1" fmla="val 8333"/>
                  <a:gd name="adj2" fmla="val 367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BF6EBF4F-A3AC-4ECD-A1D6-7E736A3F9B48}"/>
                  </a:ext>
                </a:extLst>
              </p:cNvPr>
              <p:cNvCxnSpPr/>
              <p:nvPr/>
            </p:nvCxnSpPr>
            <p:spPr>
              <a:xfrm flipV="1">
                <a:off x="1314994" y="3039291"/>
                <a:ext cx="113212" cy="14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CF8CE9-FE62-4EE6-9336-CA9A993BB929}"/>
                  </a:ext>
                </a:extLst>
              </p:cNvPr>
              <p:cNvCxnSpPr/>
              <p:nvPr/>
            </p:nvCxnSpPr>
            <p:spPr>
              <a:xfrm flipV="1">
                <a:off x="1611086" y="4032069"/>
                <a:ext cx="139337"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538E4E3A-DC27-483B-8706-0D5DA98DFBBB}"/>
                </a:ext>
              </a:extLst>
            </p:cNvPr>
            <p:cNvSpPr/>
            <p:nvPr/>
          </p:nvSpPr>
          <p:spPr>
            <a:xfrm>
              <a:off x="261257" y="2664823"/>
              <a:ext cx="444137" cy="32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EAE7A5B-DD92-4FA0-94BA-1F9269D06631}"/>
                </a:ext>
              </a:extLst>
            </p:cNvPr>
            <p:cNvSpPr/>
            <p:nvPr/>
          </p:nvSpPr>
          <p:spPr>
            <a:xfrm>
              <a:off x="2503714" y="2747554"/>
              <a:ext cx="444137" cy="32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24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AC5282-2A7B-4805-9B44-558C76D40650}"/>
              </a:ext>
            </a:extLst>
          </p:cNvPr>
          <p:cNvPicPr>
            <a:picLocks noChangeAspect="1"/>
          </p:cNvPicPr>
          <p:nvPr/>
        </p:nvPicPr>
        <p:blipFill>
          <a:blip r:embed="rId3"/>
          <a:stretch>
            <a:fillRect/>
          </a:stretch>
        </p:blipFill>
        <p:spPr>
          <a:xfrm>
            <a:off x="7476066" y="1785928"/>
            <a:ext cx="4512733" cy="2664576"/>
          </a:xfrm>
          <a:prstGeom prst="rect">
            <a:avLst/>
          </a:prstGeom>
        </p:spPr>
      </p:pic>
      <p:sp>
        <p:nvSpPr>
          <p:cNvPr id="4" name="TextBox 3">
            <a:extLst>
              <a:ext uri="{FF2B5EF4-FFF2-40B4-BE49-F238E27FC236}">
                <a16:creationId xmlns:a16="http://schemas.microsoft.com/office/drawing/2014/main" id="{F34335BB-E59A-45B4-BC33-8D649AAA448B}"/>
              </a:ext>
            </a:extLst>
          </p:cNvPr>
          <p:cNvSpPr txBox="1"/>
          <p:nvPr/>
        </p:nvSpPr>
        <p:spPr>
          <a:xfrm>
            <a:off x="613092" y="5461181"/>
            <a:ext cx="6448107" cy="523220"/>
          </a:xfrm>
          <a:prstGeom prst="rect">
            <a:avLst/>
          </a:prstGeom>
          <a:noFill/>
        </p:spPr>
        <p:txBody>
          <a:bodyPr wrap="square" rtlCol="0">
            <a:spAutoFit/>
          </a:bodyPr>
          <a:lstStyle/>
          <a:p>
            <a:r>
              <a:rPr lang="zh-CN" altLang="en-US" sz="1400" dirty="0"/>
              <a:t>扇出</a:t>
            </a:r>
            <a:r>
              <a:rPr lang="en-US" altLang="zh-CN" sz="1400" dirty="0"/>
              <a:t>, </a:t>
            </a:r>
            <a:r>
              <a:rPr lang="zh-CN" altLang="en-US" sz="1400" dirty="0"/>
              <a:t>这里指数据被从主存</a:t>
            </a:r>
            <a:r>
              <a:rPr lang="en-US" altLang="zh-CN" sz="1400" dirty="0"/>
              <a:t>(</a:t>
            </a:r>
            <a:r>
              <a:rPr lang="zh-CN" altLang="en-US" sz="1400" dirty="0"/>
              <a:t>一次</a:t>
            </a:r>
            <a:r>
              <a:rPr lang="en-US" altLang="zh-CN" sz="1400" dirty="0"/>
              <a:t>)</a:t>
            </a:r>
            <a:r>
              <a:rPr lang="zh-CN" altLang="en-US" sz="1400" dirty="0"/>
              <a:t>读出</a:t>
            </a:r>
            <a:r>
              <a:rPr lang="en-US" altLang="zh-CN" sz="1400" dirty="0"/>
              <a:t>(</a:t>
            </a:r>
            <a:r>
              <a:rPr lang="zh-CN" altLang="en-US" sz="1400" dirty="0"/>
              <a:t>后多次使用</a:t>
            </a:r>
            <a:r>
              <a:rPr lang="en-US" altLang="zh-CN" sz="1400" dirty="0"/>
              <a:t>)</a:t>
            </a:r>
            <a:r>
              <a:rPr lang="zh-CN" altLang="en-US" sz="1400" dirty="0"/>
              <a:t>。</a:t>
            </a:r>
            <a:r>
              <a:rPr lang="en-US" altLang="zh-CN" sz="1400" dirty="0"/>
              <a:t>DOE</a:t>
            </a:r>
            <a:r>
              <a:rPr lang="zh-CN" altLang="en-US" sz="1400" dirty="0"/>
              <a:t>为衍射光学元件（</a:t>
            </a:r>
            <a:r>
              <a:rPr lang="en-US" altLang="zh-CN" sz="1400" dirty="0"/>
              <a:t>diffractive optical element</a:t>
            </a:r>
            <a:r>
              <a:rPr lang="zh-CN" altLang="en-US" sz="1400" dirty="0"/>
              <a:t>），</a:t>
            </a:r>
            <a:r>
              <a:rPr lang="en-US" altLang="zh-CN" sz="1400" dirty="0"/>
              <a:t>BS</a:t>
            </a:r>
            <a:r>
              <a:rPr lang="zh-CN" altLang="en-US" sz="1400" dirty="0"/>
              <a:t>为分束器（</a:t>
            </a:r>
            <a:r>
              <a:rPr lang="en-US" altLang="zh-CN" sz="1400" dirty="0"/>
              <a:t> beamsplitter </a:t>
            </a:r>
            <a:r>
              <a:rPr lang="zh-CN" altLang="en-US" sz="1400" dirty="0"/>
              <a:t>）。</a:t>
            </a:r>
            <a:endParaRPr lang="en-US" altLang="zh-CN" sz="1400" dirty="0"/>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0194107" cy="872465"/>
          </a:xfrm>
        </p:spPr>
        <p:txBody>
          <a:bodyPr>
            <a:noAutofit/>
          </a:bodyPr>
          <a:lstStyle/>
          <a:p>
            <a:r>
              <a:rPr lang="zh-CN" altLang="en-US" sz="2400" b="1" dirty="0">
                <a:solidFill>
                  <a:srgbClr val="C00000"/>
                </a:solidFill>
              </a:rPr>
              <a:t>笔记</a:t>
            </a:r>
            <a:r>
              <a:rPr lang="en-US" altLang="zh-CN" sz="2400" b="1" dirty="0">
                <a:solidFill>
                  <a:srgbClr val="C00000"/>
                </a:solidFill>
              </a:rPr>
              <a:t>: </a:t>
            </a:r>
            <a:r>
              <a:rPr lang="zh-CN" altLang="en-US" sz="2400" b="1" dirty="0">
                <a:solidFill>
                  <a:srgbClr val="C00000"/>
                </a:solidFill>
              </a:rPr>
              <a:t>用于深度学习的可自由扩展和可重新配置的光学硬件 </a:t>
            </a:r>
            <a:r>
              <a:rPr lang="en-US" altLang="zh-CN" sz="2400" b="1" baseline="30000" dirty="0">
                <a:solidFill>
                  <a:srgbClr val="C00000"/>
                </a:solidFill>
              </a:rPr>
              <a:t>[1,2]</a:t>
            </a:r>
            <a:endParaRPr lang="en-US" sz="2400" b="1" baseline="30000" dirty="0"/>
          </a:p>
        </p:txBody>
      </p:sp>
      <p:sp>
        <p:nvSpPr>
          <p:cNvPr id="54" name="TextBox 53">
            <a:extLst>
              <a:ext uri="{FF2B5EF4-FFF2-40B4-BE49-F238E27FC236}">
                <a16:creationId xmlns:a16="http://schemas.microsoft.com/office/drawing/2014/main" id="{3CAE10C5-5EB2-4F79-8EB3-644D2C0B9DFF}"/>
              </a:ext>
            </a:extLst>
          </p:cNvPr>
          <p:cNvSpPr txBox="1"/>
          <p:nvPr/>
        </p:nvSpPr>
        <p:spPr>
          <a:xfrm>
            <a:off x="623387" y="6021517"/>
            <a:ext cx="4227539" cy="553998"/>
          </a:xfrm>
          <a:prstGeom prst="rect">
            <a:avLst/>
          </a:prstGeom>
          <a:noFill/>
        </p:spPr>
        <p:txBody>
          <a:bodyPr wrap="square">
            <a:spAutoFit/>
          </a:bodyPr>
          <a:lstStyle/>
          <a:p>
            <a:r>
              <a:rPr lang="en-US" sz="1000" dirty="0"/>
              <a:t>[1] </a:t>
            </a:r>
            <a:r>
              <a:rPr lang="en-US" sz="1000" dirty="0">
                <a:hlinkClick r:id="rId4"/>
              </a:rPr>
              <a:t>https://www.nature.com/articles/s41598-021-82543-3</a:t>
            </a:r>
            <a:endParaRPr lang="en-US" sz="1000" dirty="0"/>
          </a:p>
          <a:p>
            <a:r>
              <a:rPr lang="en-US" sz="1000" dirty="0"/>
              <a:t>[2] </a:t>
            </a:r>
            <a:r>
              <a:rPr lang="en-US" sz="1000" dirty="0">
                <a:hlinkClick r:id="rId5"/>
              </a:rPr>
              <a:t>https://github.com/alexsludds/Digital-Optical-Neural-Network-Code</a:t>
            </a:r>
            <a:endParaRPr lang="en-US" sz="1000" dirty="0"/>
          </a:p>
          <a:p>
            <a:r>
              <a:rPr lang="en-US" sz="1000" dirty="0"/>
              <a:t>[3] </a:t>
            </a:r>
            <a:r>
              <a:rPr lang="en-US" sz="1000" dirty="0">
                <a:hlinkClick r:id="rId6"/>
              </a:rPr>
              <a:t>https://journals.aps.org/prx/abstract/10.1103/PhysRevX.9.021032</a:t>
            </a:r>
            <a:endParaRPr lang="en-US" sz="1000" dirty="0"/>
          </a:p>
        </p:txBody>
      </p:sp>
      <p:sp>
        <p:nvSpPr>
          <p:cNvPr id="25" name="Rectangle 24">
            <a:extLst>
              <a:ext uri="{FF2B5EF4-FFF2-40B4-BE49-F238E27FC236}">
                <a16:creationId xmlns:a16="http://schemas.microsoft.com/office/drawing/2014/main" id="{A987AE63-8FBB-4461-8B93-E1CCF3AE37B0}"/>
              </a:ext>
            </a:extLst>
          </p:cNvPr>
          <p:cNvSpPr/>
          <p:nvPr/>
        </p:nvSpPr>
        <p:spPr>
          <a:xfrm>
            <a:off x="486945" y="916005"/>
            <a:ext cx="1590108"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III. </a:t>
            </a:r>
            <a:r>
              <a:rPr lang="zh-CN" altLang="en-US" b="1" dirty="0">
                <a:solidFill>
                  <a:schemeClr val="bg1"/>
                </a:solidFill>
              </a:rPr>
              <a:t>方法</a:t>
            </a:r>
            <a:r>
              <a:rPr lang="en-US" altLang="zh-CN" b="1" dirty="0">
                <a:solidFill>
                  <a:schemeClr val="bg1"/>
                </a:solidFill>
              </a:rPr>
              <a:t>(</a:t>
            </a:r>
            <a:r>
              <a:rPr lang="zh-CN" altLang="en-US" b="1" dirty="0">
                <a:solidFill>
                  <a:schemeClr val="bg1"/>
                </a:solidFill>
              </a:rPr>
              <a:t>补充</a:t>
            </a:r>
            <a:r>
              <a:rPr lang="en-US" altLang="zh-CN" b="1" dirty="0">
                <a:solidFill>
                  <a:schemeClr val="bg1"/>
                </a:solidFill>
              </a:rPr>
              <a:t>)</a:t>
            </a:r>
            <a:endParaRPr lang="en-US" b="1" dirty="0">
              <a:solidFill>
                <a:schemeClr val="bg1"/>
              </a:solidFill>
            </a:endParaRPr>
          </a:p>
        </p:txBody>
      </p:sp>
      <p:pic>
        <p:nvPicPr>
          <p:cNvPr id="8" name="Picture 7">
            <a:extLst>
              <a:ext uri="{FF2B5EF4-FFF2-40B4-BE49-F238E27FC236}">
                <a16:creationId xmlns:a16="http://schemas.microsoft.com/office/drawing/2014/main" id="{56183415-BECF-4D01-8EC0-C3E5FAA2F6B0}"/>
              </a:ext>
            </a:extLst>
          </p:cNvPr>
          <p:cNvPicPr>
            <a:picLocks noChangeAspect="1"/>
          </p:cNvPicPr>
          <p:nvPr/>
        </p:nvPicPr>
        <p:blipFill>
          <a:blip r:embed="rId7"/>
          <a:stretch>
            <a:fillRect/>
          </a:stretch>
        </p:blipFill>
        <p:spPr>
          <a:xfrm>
            <a:off x="347642" y="2193122"/>
            <a:ext cx="6815158" cy="3220542"/>
          </a:xfrm>
          <a:prstGeom prst="rect">
            <a:avLst/>
          </a:prstGeom>
        </p:spPr>
      </p:pic>
      <p:sp>
        <p:nvSpPr>
          <p:cNvPr id="29" name="TextBox 28">
            <a:extLst>
              <a:ext uri="{FF2B5EF4-FFF2-40B4-BE49-F238E27FC236}">
                <a16:creationId xmlns:a16="http://schemas.microsoft.com/office/drawing/2014/main" id="{3AB5D0F4-50C8-4886-923D-EB7EE46F4038}"/>
              </a:ext>
            </a:extLst>
          </p:cNvPr>
          <p:cNvSpPr txBox="1"/>
          <p:nvPr/>
        </p:nvSpPr>
        <p:spPr>
          <a:xfrm>
            <a:off x="2709333" y="941401"/>
            <a:ext cx="6096000" cy="369332"/>
          </a:xfrm>
          <a:prstGeom prst="rect">
            <a:avLst/>
          </a:prstGeom>
          <a:noFill/>
        </p:spPr>
        <p:txBody>
          <a:bodyPr wrap="square">
            <a:spAutoFit/>
          </a:bodyPr>
          <a:lstStyle/>
          <a:p>
            <a:r>
              <a:rPr lang="zh-CN" altLang="en-US" sz="1800" dirty="0"/>
              <a:t>数字光神经网络（</a:t>
            </a:r>
            <a:r>
              <a:rPr lang="en-US" altLang="zh-CN" sz="1800" dirty="0"/>
              <a:t>Digital optical neural network, DONN</a:t>
            </a:r>
            <a:r>
              <a:rPr lang="zh-CN" altLang="en-US" sz="1800" dirty="0"/>
              <a:t>）：</a:t>
            </a:r>
          </a:p>
        </p:txBody>
      </p:sp>
      <p:pic>
        <p:nvPicPr>
          <p:cNvPr id="13" name="Picture 12">
            <a:extLst>
              <a:ext uri="{FF2B5EF4-FFF2-40B4-BE49-F238E27FC236}">
                <a16:creationId xmlns:a16="http://schemas.microsoft.com/office/drawing/2014/main" id="{05ED47AD-B3F9-45DB-A79D-B564A473A2A7}"/>
              </a:ext>
            </a:extLst>
          </p:cNvPr>
          <p:cNvPicPr>
            <a:picLocks noChangeAspect="1"/>
          </p:cNvPicPr>
          <p:nvPr/>
        </p:nvPicPr>
        <p:blipFill>
          <a:blip r:embed="rId8"/>
          <a:stretch>
            <a:fillRect/>
          </a:stretch>
        </p:blipFill>
        <p:spPr>
          <a:xfrm>
            <a:off x="2870715" y="1471610"/>
            <a:ext cx="5173407" cy="619656"/>
          </a:xfrm>
          <a:prstGeom prst="rect">
            <a:avLst/>
          </a:prstGeom>
        </p:spPr>
      </p:pic>
      <p:sp>
        <p:nvSpPr>
          <p:cNvPr id="36" name="TextBox 35">
            <a:extLst>
              <a:ext uri="{FF2B5EF4-FFF2-40B4-BE49-F238E27FC236}">
                <a16:creationId xmlns:a16="http://schemas.microsoft.com/office/drawing/2014/main" id="{CEF7627B-AA95-4F60-944C-602A88357974}"/>
              </a:ext>
            </a:extLst>
          </p:cNvPr>
          <p:cNvSpPr txBox="1"/>
          <p:nvPr/>
        </p:nvSpPr>
        <p:spPr>
          <a:xfrm>
            <a:off x="4232367" y="3053231"/>
            <a:ext cx="826031" cy="307777"/>
          </a:xfrm>
          <a:prstGeom prst="rect">
            <a:avLst/>
          </a:prstGeom>
          <a:noFill/>
        </p:spPr>
        <p:txBody>
          <a:bodyPr wrap="square">
            <a:spAutoFit/>
          </a:bodyPr>
          <a:lstStyle/>
          <a:p>
            <a:r>
              <a:rPr lang="zh-CN" altLang="en-US" sz="1400" dirty="0">
                <a:solidFill>
                  <a:schemeClr val="accent5">
                    <a:lumMod val="75000"/>
                  </a:schemeClr>
                </a:solidFill>
              </a:rPr>
              <a:t>光连接</a:t>
            </a:r>
            <a:endParaRPr lang="en-US" sz="1400" dirty="0">
              <a:solidFill>
                <a:schemeClr val="accent5">
                  <a:lumMod val="75000"/>
                </a:schemeClr>
              </a:solidFill>
            </a:endParaRPr>
          </a:p>
        </p:txBody>
      </p:sp>
      <p:pic>
        <p:nvPicPr>
          <p:cNvPr id="18" name="Picture 17">
            <a:extLst>
              <a:ext uri="{FF2B5EF4-FFF2-40B4-BE49-F238E27FC236}">
                <a16:creationId xmlns:a16="http://schemas.microsoft.com/office/drawing/2014/main" id="{EA0D1F13-DAC3-4CEA-8FFE-77978539F325}"/>
              </a:ext>
            </a:extLst>
          </p:cNvPr>
          <p:cNvPicPr>
            <a:picLocks noChangeAspect="1"/>
          </p:cNvPicPr>
          <p:nvPr/>
        </p:nvPicPr>
        <p:blipFill>
          <a:blip r:embed="rId9"/>
          <a:stretch>
            <a:fillRect/>
          </a:stretch>
        </p:blipFill>
        <p:spPr>
          <a:xfrm>
            <a:off x="6982530" y="4682067"/>
            <a:ext cx="5057884" cy="2039680"/>
          </a:xfrm>
          <a:prstGeom prst="rect">
            <a:avLst/>
          </a:prstGeom>
        </p:spPr>
      </p:pic>
      <p:sp>
        <p:nvSpPr>
          <p:cNvPr id="41" name="TextBox 40">
            <a:extLst>
              <a:ext uri="{FF2B5EF4-FFF2-40B4-BE49-F238E27FC236}">
                <a16:creationId xmlns:a16="http://schemas.microsoft.com/office/drawing/2014/main" id="{9E98BC6C-5BB5-4C1A-BF76-4CA11F9B0250}"/>
              </a:ext>
            </a:extLst>
          </p:cNvPr>
          <p:cNvSpPr txBox="1"/>
          <p:nvPr/>
        </p:nvSpPr>
        <p:spPr>
          <a:xfrm>
            <a:off x="347132" y="1364733"/>
            <a:ext cx="2142068" cy="923330"/>
          </a:xfrm>
          <a:prstGeom prst="rect">
            <a:avLst/>
          </a:prstGeom>
          <a:noFill/>
        </p:spPr>
        <p:txBody>
          <a:bodyPr wrap="square">
            <a:spAutoFit/>
          </a:bodyPr>
          <a:lstStyle/>
          <a:p>
            <a:r>
              <a:rPr lang="zh-CN" altLang="en-US" sz="1800" dirty="0"/>
              <a:t>光静态传输和复制数据以进行矩阵</a:t>
            </a:r>
            <a:r>
              <a:rPr lang="en-US" altLang="zh-CN" sz="1800" dirty="0"/>
              <a:t>(</a:t>
            </a:r>
            <a:r>
              <a:rPr lang="en-US" altLang="zh-CN" sz="1800" b="1" dirty="0">
                <a:solidFill>
                  <a:srgbClr val="FF0000"/>
                </a:solidFill>
              </a:rPr>
              <a:t>X</a:t>
            </a:r>
            <a:r>
              <a:rPr lang="en-US" altLang="zh-CN" sz="1800" dirty="0"/>
              <a:t>)-</a:t>
            </a:r>
            <a:r>
              <a:rPr lang="zh-CN" altLang="en-US" sz="1800" dirty="0"/>
              <a:t>矩阵</a:t>
            </a:r>
            <a:r>
              <a:rPr lang="en-US" altLang="zh-CN" sz="1800" dirty="0"/>
              <a:t>(</a:t>
            </a:r>
            <a:r>
              <a:rPr lang="en-US" altLang="zh-CN" sz="1800" b="1" dirty="0">
                <a:solidFill>
                  <a:srgbClr val="0000FF"/>
                </a:solidFill>
              </a:rPr>
              <a:t>W</a:t>
            </a:r>
            <a:r>
              <a:rPr lang="en-US" altLang="zh-CN" sz="1800" dirty="0"/>
              <a:t>)</a:t>
            </a:r>
            <a:r>
              <a:rPr lang="zh-CN" altLang="en-US" sz="1800" dirty="0"/>
              <a:t>的乘法运算</a:t>
            </a:r>
            <a:endParaRPr lang="en-US" dirty="0"/>
          </a:p>
        </p:txBody>
      </p:sp>
      <p:cxnSp>
        <p:nvCxnSpPr>
          <p:cNvPr id="26" name="Straight Arrow Connector 25">
            <a:extLst>
              <a:ext uri="{FF2B5EF4-FFF2-40B4-BE49-F238E27FC236}">
                <a16:creationId xmlns:a16="http://schemas.microsoft.com/office/drawing/2014/main" id="{1BE84560-F9BA-4EF3-AEFB-8CFB81D5E01B}"/>
              </a:ext>
            </a:extLst>
          </p:cNvPr>
          <p:cNvCxnSpPr>
            <a:cxnSpLocks/>
          </p:cNvCxnSpPr>
          <p:nvPr/>
        </p:nvCxnSpPr>
        <p:spPr>
          <a:xfrm flipH="1">
            <a:off x="2895600" y="2032000"/>
            <a:ext cx="516467" cy="9567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4DE8FB0-9CB3-48F9-A660-547BBB95E22D}"/>
              </a:ext>
            </a:extLst>
          </p:cNvPr>
          <p:cNvCxnSpPr>
            <a:cxnSpLocks/>
          </p:cNvCxnSpPr>
          <p:nvPr/>
        </p:nvCxnSpPr>
        <p:spPr>
          <a:xfrm flipV="1">
            <a:off x="3166533" y="2624666"/>
            <a:ext cx="2133600" cy="6434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5307E02-0C28-464C-8329-556665B60FE6}"/>
              </a:ext>
            </a:extLst>
          </p:cNvPr>
          <p:cNvSpPr txBox="1"/>
          <p:nvPr/>
        </p:nvSpPr>
        <p:spPr>
          <a:xfrm>
            <a:off x="2717801" y="1254667"/>
            <a:ext cx="2040466" cy="400110"/>
          </a:xfrm>
          <a:prstGeom prst="rect">
            <a:avLst/>
          </a:prstGeom>
          <a:noFill/>
        </p:spPr>
        <p:txBody>
          <a:bodyPr wrap="square">
            <a:spAutoFit/>
          </a:bodyPr>
          <a:lstStyle/>
          <a:p>
            <a:r>
              <a:rPr lang="zh-CN" altLang="en-US" sz="2000" b="1" dirty="0"/>
              <a:t>例如：</a:t>
            </a:r>
            <a:r>
              <a:rPr lang="en-US" altLang="zh-CN" sz="2000" b="1" dirty="0"/>
              <a:t>X*W</a:t>
            </a:r>
            <a:endParaRPr lang="en-US" sz="2000" dirty="0"/>
          </a:p>
        </p:txBody>
      </p:sp>
      <p:cxnSp>
        <p:nvCxnSpPr>
          <p:cNvPr id="56" name="Straight Arrow Connector 55">
            <a:extLst>
              <a:ext uri="{FF2B5EF4-FFF2-40B4-BE49-F238E27FC236}">
                <a16:creationId xmlns:a16="http://schemas.microsoft.com/office/drawing/2014/main" id="{0CDE8147-7BAD-48CD-AE35-57CD6E6360CD}"/>
              </a:ext>
            </a:extLst>
          </p:cNvPr>
          <p:cNvCxnSpPr>
            <a:cxnSpLocks/>
          </p:cNvCxnSpPr>
          <p:nvPr/>
        </p:nvCxnSpPr>
        <p:spPr>
          <a:xfrm>
            <a:off x="5511800" y="2954867"/>
            <a:ext cx="2404533" cy="8720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D2C1AC7-91BA-42A7-8E21-D1C9E4E9A456}"/>
              </a:ext>
            </a:extLst>
          </p:cNvPr>
          <p:cNvCxnSpPr>
            <a:cxnSpLocks/>
          </p:cNvCxnSpPr>
          <p:nvPr/>
        </p:nvCxnSpPr>
        <p:spPr>
          <a:xfrm flipV="1">
            <a:off x="3564467" y="3158067"/>
            <a:ext cx="2734733" cy="40640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DFEDBE0-2F54-4550-AC17-5C3E2BB7DDC2}"/>
              </a:ext>
            </a:extLst>
          </p:cNvPr>
          <p:cNvCxnSpPr>
            <a:cxnSpLocks/>
          </p:cNvCxnSpPr>
          <p:nvPr/>
        </p:nvCxnSpPr>
        <p:spPr>
          <a:xfrm flipV="1">
            <a:off x="6485466" y="2125133"/>
            <a:ext cx="2192867" cy="973667"/>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DC6643-B61F-4048-9E0A-3F0F5918052C}"/>
              </a:ext>
            </a:extLst>
          </p:cNvPr>
          <p:cNvCxnSpPr>
            <a:cxnSpLocks/>
          </p:cNvCxnSpPr>
          <p:nvPr/>
        </p:nvCxnSpPr>
        <p:spPr>
          <a:xfrm flipH="1">
            <a:off x="8466667" y="4123267"/>
            <a:ext cx="2040466" cy="9059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B3B7F32-66DE-40E2-AC8F-6940A1F2FAF7}"/>
              </a:ext>
            </a:extLst>
          </p:cNvPr>
          <p:cNvSpPr txBox="1"/>
          <p:nvPr/>
        </p:nvSpPr>
        <p:spPr>
          <a:xfrm>
            <a:off x="9762065" y="4438135"/>
            <a:ext cx="2116667" cy="400110"/>
          </a:xfrm>
          <a:prstGeom prst="rect">
            <a:avLst/>
          </a:prstGeom>
          <a:noFill/>
        </p:spPr>
        <p:txBody>
          <a:bodyPr wrap="square">
            <a:spAutoFit/>
          </a:bodyPr>
          <a:lstStyle/>
          <a:p>
            <a:r>
              <a:rPr lang="en-US" altLang="zh-CN" sz="2000" b="1" dirty="0"/>
              <a:t>3. </a:t>
            </a:r>
            <a:r>
              <a:rPr lang="zh-CN" altLang="en-US" sz="2000" b="1" dirty="0"/>
              <a:t>光检测转化</a:t>
            </a:r>
            <a:r>
              <a:rPr lang="en-US" altLang="zh-CN" sz="2000" b="1" dirty="0"/>
              <a:t>(0,1)</a:t>
            </a:r>
            <a:endParaRPr lang="en-US" sz="2000" b="1" dirty="0"/>
          </a:p>
        </p:txBody>
      </p:sp>
      <p:cxnSp>
        <p:nvCxnSpPr>
          <p:cNvPr id="68" name="Straight Arrow Connector 67">
            <a:extLst>
              <a:ext uri="{FF2B5EF4-FFF2-40B4-BE49-F238E27FC236}">
                <a16:creationId xmlns:a16="http://schemas.microsoft.com/office/drawing/2014/main" id="{8B472539-625C-4865-B567-35CB71B0AB39}"/>
              </a:ext>
            </a:extLst>
          </p:cNvPr>
          <p:cNvCxnSpPr>
            <a:cxnSpLocks/>
          </p:cNvCxnSpPr>
          <p:nvPr/>
        </p:nvCxnSpPr>
        <p:spPr>
          <a:xfrm flipH="1">
            <a:off x="3496733" y="2006600"/>
            <a:ext cx="643466" cy="113453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D1AE419-5D68-4408-9961-4CA92B3E5464}"/>
              </a:ext>
            </a:extLst>
          </p:cNvPr>
          <p:cNvSpPr txBox="1"/>
          <p:nvPr/>
        </p:nvSpPr>
        <p:spPr>
          <a:xfrm>
            <a:off x="4428066" y="2008201"/>
            <a:ext cx="2794001" cy="400110"/>
          </a:xfrm>
          <a:prstGeom prst="rect">
            <a:avLst/>
          </a:prstGeom>
          <a:noFill/>
        </p:spPr>
        <p:txBody>
          <a:bodyPr wrap="square">
            <a:spAutoFit/>
          </a:bodyPr>
          <a:lstStyle/>
          <a:p>
            <a:r>
              <a:rPr lang="en-US" altLang="zh-CN" sz="2000" b="1" dirty="0"/>
              <a:t>1. </a:t>
            </a:r>
            <a:r>
              <a:rPr lang="zh-CN" altLang="en-US" sz="2000" b="1" dirty="0"/>
              <a:t>矩阵扇出</a:t>
            </a:r>
            <a:r>
              <a:rPr lang="en-US" altLang="zh-CN" sz="2000" b="1" dirty="0"/>
              <a:t>(fan-out)</a:t>
            </a:r>
            <a:endParaRPr lang="en-US" sz="2000" b="1" dirty="0"/>
          </a:p>
        </p:txBody>
      </p:sp>
      <p:sp>
        <p:nvSpPr>
          <p:cNvPr id="76" name="TextBox 75">
            <a:extLst>
              <a:ext uri="{FF2B5EF4-FFF2-40B4-BE49-F238E27FC236}">
                <a16:creationId xmlns:a16="http://schemas.microsoft.com/office/drawing/2014/main" id="{78B5983A-059B-4E83-A3FF-6D6ECDAE1601}"/>
              </a:ext>
            </a:extLst>
          </p:cNvPr>
          <p:cNvSpPr txBox="1"/>
          <p:nvPr/>
        </p:nvSpPr>
        <p:spPr>
          <a:xfrm>
            <a:off x="7095067" y="2761735"/>
            <a:ext cx="2218266" cy="400110"/>
          </a:xfrm>
          <a:prstGeom prst="rect">
            <a:avLst/>
          </a:prstGeom>
          <a:noFill/>
        </p:spPr>
        <p:txBody>
          <a:bodyPr wrap="square">
            <a:spAutoFit/>
          </a:bodyPr>
          <a:lstStyle/>
          <a:p>
            <a:r>
              <a:rPr lang="en-US" altLang="zh-CN" sz="2000" b="1" dirty="0"/>
              <a:t>2. </a:t>
            </a:r>
            <a:r>
              <a:rPr lang="zh-CN" altLang="en-US" sz="2000" b="1" dirty="0"/>
              <a:t>光多</a:t>
            </a:r>
            <a:r>
              <a:rPr lang="en-US" altLang="zh-CN" sz="2000" b="1" dirty="0"/>
              <a:t>(2)</a:t>
            </a:r>
            <a:r>
              <a:rPr lang="zh-CN" altLang="en-US" sz="2000" b="1" dirty="0"/>
              <a:t>路接收</a:t>
            </a:r>
            <a:endParaRPr lang="en-US" sz="2000" b="1" dirty="0"/>
          </a:p>
        </p:txBody>
      </p:sp>
      <p:sp>
        <p:nvSpPr>
          <p:cNvPr id="80" name="Rectangle: Rounded Corners 79">
            <a:extLst>
              <a:ext uri="{FF2B5EF4-FFF2-40B4-BE49-F238E27FC236}">
                <a16:creationId xmlns:a16="http://schemas.microsoft.com/office/drawing/2014/main" id="{37315D6A-298C-4E41-9953-43BE0CE8B0F1}"/>
              </a:ext>
            </a:extLst>
          </p:cNvPr>
          <p:cNvSpPr/>
          <p:nvPr/>
        </p:nvSpPr>
        <p:spPr>
          <a:xfrm>
            <a:off x="2446867" y="2125133"/>
            <a:ext cx="4665133" cy="3293534"/>
          </a:xfrm>
          <a:prstGeom prst="round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F2F8D933-4AB4-44E7-B56D-4F2CC4D6F9CD}"/>
              </a:ext>
            </a:extLst>
          </p:cNvPr>
          <p:cNvSpPr/>
          <p:nvPr/>
        </p:nvSpPr>
        <p:spPr>
          <a:xfrm>
            <a:off x="7188201" y="1727200"/>
            <a:ext cx="4834466" cy="2700867"/>
          </a:xfrm>
          <a:prstGeom prst="round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A0510E88-DC7E-49A4-A01B-AC33A69EDB63}"/>
              </a:ext>
            </a:extLst>
          </p:cNvPr>
          <p:cNvSpPr/>
          <p:nvPr/>
        </p:nvSpPr>
        <p:spPr>
          <a:xfrm>
            <a:off x="7145868" y="4487334"/>
            <a:ext cx="4868331" cy="2235200"/>
          </a:xfrm>
          <a:prstGeom prst="round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3EE8E800-1487-45F4-9957-C93DF6566E99}"/>
              </a:ext>
            </a:extLst>
          </p:cNvPr>
          <p:cNvSpPr txBox="1"/>
          <p:nvPr/>
        </p:nvSpPr>
        <p:spPr>
          <a:xfrm>
            <a:off x="8449734" y="907535"/>
            <a:ext cx="3403600" cy="646331"/>
          </a:xfrm>
          <a:prstGeom prst="rect">
            <a:avLst/>
          </a:prstGeom>
          <a:noFill/>
        </p:spPr>
        <p:txBody>
          <a:bodyPr wrap="square">
            <a:spAutoFit/>
          </a:bodyPr>
          <a:lstStyle/>
          <a:p>
            <a:r>
              <a:rPr lang="zh-CN" altLang="en-US" sz="1800" b="1" dirty="0">
                <a:solidFill>
                  <a:schemeClr val="tx2"/>
                </a:solidFill>
              </a:rPr>
              <a:t>光传输和连接对精度无影响，能耗小，不受</a:t>
            </a:r>
            <a:r>
              <a:rPr lang="zh-CN" altLang="en-US" b="1" dirty="0">
                <a:solidFill>
                  <a:schemeClr val="tx2"/>
                </a:solidFill>
              </a:rPr>
              <a:t>数据传输长度</a:t>
            </a:r>
            <a:r>
              <a:rPr lang="zh-CN" altLang="en-US" sz="1800" b="1" dirty="0">
                <a:solidFill>
                  <a:schemeClr val="tx2"/>
                </a:solidFill>
              </a:rPr>
              <a:t>限制。</a:t>
            </a:r>
            <a:endParaRPr lang="en-US" dirty="0"/>
          </a:p>
        </p:txBody>
      </p:sp>
      <p:sp>
        <p:nvSpPr>
          <p:cNvPr id="85" name="TextBox 84">
            <a:extLst>
              <a:ext uri="{FF2B5EF4-FFF2-40B4-BE49-F238E27FC236}">
                <a16:creationId xmlns:a16="http://schemas.microsoft.com/office/drawing/2014/main" id="{EBF53C33-8011-4780-A298-3517D0E236CF}"/>
              </a:ext>
            </a:extLst>
          </p:cNvPr>
          <p:cNvSpPr txBox="1"/>
          <p:nvPr/>
        </p:nvSpPr>
        <p:spPr>
          <a:xfrm>
            <a:off x="4266234" y="4780430"/>
            <a:ext cx="1482633" cy="307777"/>
          </a:xfrm>
          <a:prstGeom prst="rect">
            <a:avLst/>
          </a:prstGeom>
          <a:noFill/>
        </p:spPr>
        <p:txBody>
          <a:bodyPr wrap="square">
            <a:spAutoFit/>
          </a:bodyPr>
          <a:lstStyle/>
          <a:p>
            <a:r>
              <a:rPr lang="zh-CN" altLang="en-US" sz="1400" dirty="0">
                <a:solidFill>
                  <a:schemeClr val="accent5">
                    <a:lumMod val="75000"/>
                  </a:schemeClr>
                </a:solidFill>
              </a:rPr>
              <a:t>对比：电连接</a:t>
            </a:r>
            <a:endParaRPr lang="en-US" sz="1400" dirty="0">
              <a:solidFill>
                <a:schemeClr val="accent5">
                  <a:lumMod val="75000"/>
                </a:schemeClr>
              </a:solidFill>
            </a:endParaRPr>
          </a:p>
        </p:txBody>
      </p:sp>
    </p:spTree>
    <p:extLst>
      <p:ext uri="{BB962C8B-B14F-4D97-AF65-F5344CB8AC3E}">
        <p14:creationId xmlns:p14="http://schemas.microsoft.com/office/powerpoint/2010/main" val="161095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6461</TotalTime>
  <Words>1480</Words>
  <Application>Microsoft Office PowerPoint</Application>
  <PresentationFormat>Widescreen</PresentationFormat>
  <Paragraphs>77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Notes: Freely scalable and reconfigurable optical hardware for deep learning [1,2]</vt:lpstr>
      <vt:lpstr>PowerPoint Presentation</vt:lpstr>
      <vt:lpstr>笔记: 用于深度学习的可自由扩展和可重新配置的光学硬件 [1,2]</vt:lpstr>
      <vt:lpstr>笔记: 用于深度学习的可自由扩展和可重新配置的光学硬件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Seeds for Brainstorm</dc:title>
  <dc:creator>Jian Li</dc:creator>
  <cp:lastModifiedBy>Yingxuan Zhu</cp:lastModifiedBy>
  <cp:revision>312</cp:revision>
  <dcterms:created xsi:type="dcterms:W3CDTF">2021-03-22T17:08:32Z</dcterms:created>
  <dcterms:modified xsi:type="dcterms:W3CDTF">2022-03-17T23:22:24Z</dcterms:modified>
</cp:coreProperties>
</file>