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EmXYlhYCnmhR3LexGp3qbA5ieQ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5" name="謝延偵"/>
  <p:cmAuthor clrIdx="1" id="1" initials="" lastIdx="1" name="Bren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08T14:35:17.248">
    <p:pos x="691" y="1316"/>
    <p:text>（註冊/登入/權限）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vM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5-04-08T07:14:15.653">
    <p:pos x="6000" y="0"/>
    <p:text>為了確保資料庫的數據準確性和一致性，需要定義以下完整性限制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hj8TeBY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4-08T15:13:44.273">
    <p:pos x="691" y="1189"/>
    <p:text>： 基於歷史銷售數據和趨勢預測未來庫存需求。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v8"/>
      </p:ext>
    </p:extLst>
  </p:cm>
  <p:cm authorId="0" idx="3" dt="2025-04-08T15:13:53.639">
    <p:pos x="691" y="1289"/>
    <p:text>： 分析競爭對手價格和用戶行為，提供價格調整建議。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wA"/>
      </p:ext>
    </p:extLst>
  </p:cm>
  <p:cm authorId="0" idx="4" dt="2025-04-08T15:14:22.128">
    <p:pos x="691" y="1389"/>
    <p:text>： 分析用戶的活躍度和消費行為，預測潛在的流失用戶並採取挽回措施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hltofZk"/>
      </p:ext>
    </p:extLst>
  </p:cm>
  <p:cm authorId="0" idx="5" dt="2025-04-08T15:14:05.263">
    <p:pos x="691" y="1489"/>
    <p:text>： 自動提取商品描述中的關鍵詞，生成相關標籤，提升搜尋效率。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hltofZc"/>
      </p:ext>
    </p:extLst>
  </p:cm>
  <p:cm authorId="0" idx="6" dt="2025-04-08T15:13:19.229">
    <p:pos x="691" y="1589"/>
    <p:text>除了基本的商品信息外，還可以包括商品的詳細規格、多個商品圖片、商品評價。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v4"/>
      </p:ext>
    </p:extLst>
  </p:cm>
  <p:cm authorId="0" idx="7" dt="2025-04-08T15:14:14.503">
    <p:pos x="691" y="1689"/>
    <p:text>： 評估不同會員的價值，制定差異化的會員策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hltofZg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5-04-08T15:12:08.878">
    <p:pos x="807" y="1194"/>
    <p:text>： 根據用戶的實時行為調整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vw"/>
      </p:ext>
    </p:extLst>
  </p:cm>
  <p:cm authorId="0" idx="9" dt="2025-04-08T10:23:13.228">
    <p:pos x="807" y="1294"/>
    <p:text>訂單號、用戶ID、下單時間、總金額、訂單狀態等）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rl6CeY"/>
      </p:ext>
    </p:extLst>
  </p:cm>
  <p:cm authorId="0" idx="10" dt="2025-04-08T15:10:38.385">
    <p:pos x="807" y="1394"/>
    <p:text>： 收集和分析退換貨原因，幫助平台和商家改進產品和服務。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vk"/>
      </p:ext>
    </p:extLst>
  </p:cm>
  <p:cm authorId="0" idx="11" dt="2025-04-08T10:35:11.786">
    <p:pos x="807" y="1494"/>
    <p:text> 實時監控物流狀態，預測延遲風險並通知用戶。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rl6Cek"/>
      </p:ext>
    </p:extLst>
  </p:cm>
  <p:cm authorId="0" idx="12" dt="2025-04-08T15:11:03.777">
    <p:pos x="807" y="1594"/>
    <p:text>： 需要存儲用戶行為資料（瀏覽、點擊、購買、收藏等）、商品屬性資料、用戶屬性資料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vo"/>
      </p:ext>
    </p:extLst>
  </p:cm>
  <p:cm authorId="0" idx="13" dt="2025-04-08T10:34:42.395">
    <p:pos x="6000" y="0"/>
    <p:text> 訂單包含訂單頭訊息和訂單明細訊息，可以獨立的物流資料表和支付資料表。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rl6Ceg"/>
      </p:ext>
    </p:extLst>
  </p:cm>
  <p:cm authorId="0" idx="14" dt="2025-04-08T15:12:02.897">
    <p:pos x="807" y="1694"/>
    <p:text>： 結合協同過濾、內容過濾、基於規則的推薦等多種算法，提高推薦的準確性和多樣性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sMEovs"/>
      </p:ext>
    </p:extLst>
  </p:cm>
  <p:cm authorId="0" idx="15" dt="2025-04-08T10:24:01.137">
    <p:pos x="6000" y="100"/>
    <p:text>商品ID、數量、單價、小計）。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rl6Ce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9b59a94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4a9b59a94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a9b59a9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a9b59a94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a9b59a94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4a9b59a949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b59a94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b59a94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a9b59a94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4a9b59a949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a9b59a94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4a9b59a949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a9b59a94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4a9b59a949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8162b02f430f9e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8162b02f430f9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dcc1293a04219fa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dcc1293a04219fa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a9b59a949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a9b59a94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162b02f430f9e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162b02f430f9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b59a9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4a9b59a949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a9b59a94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a9b59a949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a9b59a9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a9b59a94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9b59a949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9b59a94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a9b59a9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a9b59a94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9b59a9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4a9b59a94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230375" y="1828050"/>
            <a:ext cx="10058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AutoNum type="alphaLcPeriod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romanLcPeriod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lphaLcPeriod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romanLcPeriod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rabicPeriod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AutoNum type="alphaLcPeriod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AutoNum type="romanLcPeriod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4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66800" y="1447210"/>
            <a:ext cx="10058400" cy="2859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zh-TW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全方位電商平台智慧型資料庫系統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097280" y="4485117"/>
            <a:ext cx="10058400" cy="1709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TW">
                <a:solidFill>
                  <a:schemeClr val="dk1"/>
                </a:solidFill>
              </a:rPr>
              <a:t>組員：</a:t>
            </a:r>
            <a:r>
              <a:rPr i="0"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40843141 李維誠</a:t>
            </a:r>
            <a:endParaRPr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b="0" i="0"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41043205</a:t>
            </a:r>
            <a:r>
              <a:rPr lang="zh-TW">
                <a:solidFill>
                  <a:schemeClr val="dk1"/>
                </a:solidFill>
              </a:rPr>
              <a:t> 謝延偵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i="0"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41043229 楊峻朋</a:t>
            </a:r>
            <a:endParaRPr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i="0" 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41143207 鍾文瑀</a:t>
            </a:r>
            <a:endParaRPr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a9b59a949_0_8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系統需求說明 - </a:t>
            </a:r>
            <a:r>
              <a:rPr b="1" lang="zh-TW"/>
              <a:t>系統介面需求</a:t>
            </a:r>
            <a:endParaRPr b="1"/>
          </a:p>
        </p:txBody>
      </p:sp>
      <p:sp>
        <p:nvSpPr>
          <p:cNvPr id="170" name="Google Shape;170;g34a9b59a949_0_83"/>
          <p:cNvSpPr txBox="1"/>
          <p:nvPr/>
        </p:nvSpPr>
        <p:spPr>
          <a:xfrm>
            <a:off x="1046136" y="1952786"/>
            <a:ext cx="10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4a9b59a949_0_83"/>
          <p:cNvSpPr txBox="1"/>
          <p:nvPr/>
        </p:nvSpPr>
        <p:spPr>
          <a:xfrm>
            <a:off x="770045" y="1952786"/>
            <a:ext cx="101127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b="1" lang="zh-TW" sz="2400">
                <a:solidFill>
                  <a:schemeClr val="dk1"/>
                </a:solidFill>
              </a:rPr>
              <a:t>前端：JS、HTML、CSS</a:t>
            </a:r>
            <a:br>
              <a:rPr b="1" lang="zh-TW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b="1" lang="zh-TW" sz="2400">
                <a:solidFill>
                  <a:schemeClr val="dk1"/>
                </a:solidFill>
              </a:rPr>
              <a:t>後端：Node.js 、PHP、Rust</a:t>
            </a:r>
            <a:br>
              <a:rPr b="1" lang="zh-TW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b="1" lang="zh-TW" sz="2400">
                <a:solidFill>
                  <a:schemeClr val="dk1"/>
                </a:solidFill>
              </a:rPr>
              <a:t>資料庫： PostgreSQL</a:t>
            </a:r>
            <a:br>
              <a:rPr b="1" lang="zh-TW" sz="2400">
                <a:solidFill>
                  <a:schemeClr val="dk1"/>
                </a:solidFill>
              </a:rPr>
            </a:b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b="1" lang="zh-TW" sz="2400">
                <a:solidFill>
                  <a:schemeClr val="dk1"/>
                </a:solidFill>
              </a:rPr>
              <a:t>儲存服務：商品圖片與檔案可考慮使用 Cloudflare R2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72" name="Google Shape;172;g34a9b59a949_0_8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1066805" y="2900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完整性限制</a:t>
            </a:r>
            <a:endParaRPr b="1"/>
          </a:p>
        </p:txBody>
      </p:sp>
      <p:sp>
        <p:nvSpPr>
          <p:cNvPr id="178" name="Google Shape;178;p4"/>
          <p:cNvSpPr txBox="1"/>
          <p:nvPr/>
        </p:nvSpPr>
        <p:spPr>
          <a:xfrm>
            <a:off x="1066800" y="1909375"/>
            <a:ext cx="10504800" cy="3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主鍵限制（Primary Key Constraint）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每一個表格都應有唯一的主鍵（如 user_id、product_id）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主鍵不可為 NULL，不可重複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外鍵限制（Foreign Key Constraint）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表格之間的關聯應透過外鍵實現，例如：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orders.user_id</a:t>
            </a:r>
            <a:r>
              <a:rPr lang="zh-TW" sz="2400">
                <a:solidFill>
                  <a:schemeClr val="dk1"/>
                </a:solidFill>
              </a:rPr>
              <a:t> 必須參照 </a:t>
            </a:r>
            <a:r>
              <a:rPr lang="zh-TW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users.user_id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product_reviews.product_id</a:t>
            </a:r>
            <a:r>
              <a:rPr lang="zh-TW" sz="2400">
                <a:solidFill>
                  <a:schemeClr val="dk1"/>
                </a:solidFill>
              </a:rPr>
              <a:t> 必須參照 </a:t>
            </a:r>
            <a:r>
              <a:rPr lang="zh-TW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products.product_id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刪除或修改參照資料時應定義對應行為（如：CASCADE、RESTRICT）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9b59a949_0_101"/>
          <p:cNvSpPr txBox="1"/>
          <p:nvPr>
            <p:ph type="title"/>
          </p:nvPr>
        </p:nvSpPr>
        <p:spPr>
          <a:xfrm>
            <a:off x="1066805" y="2900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完整性限制</a:t>
            </a:r>
            <a:endParaRPr b="1"/>
          </a:p>
        </p:txBody>
      </p:sp>
      <p:sp>
        <p:nvSpPr>
          <p:cNvPr id="185" name="Google Shape;185;g34a9b59a949_0_101"/>
          <p:cNvSpPr txBox="1"/>
          <p:nvPr/>
        </p:nvSpPr>
        <p:spPr>
          <a:xfrm>
            <a:off x="1066800" y="1926225"/>
            <a:ext cx="105048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</a:rPr>
              <a:t>唯一性限制（Unique Constraint）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某些欄位必須全系統唯一，例如：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使用者的 email、帳號名稱不可重複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非空限制（NOT NULL Constraint）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必填欄位不得為 NULL，例如：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商品名稱、價格、數量、訂單狀態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資料型別限制（Data Type Constraint）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價格欄位應為 decimal，數量欄位應為正整數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日期欄位應限定為有效格式（ex: ISO 8601）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4a9b59a949_0_10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a9b59a949_0_108"/>
          <p:cNvSpPr txBox="1"/>
          <p:nvPr>
            <p:ph type="title"/>
          </p:nvPr>
        </p:nvSpPr>
        <p:spPr>
          <a:xfrm>
            <a:off x="1066805" y="2900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完整性限制</a:t>
            </a:r>
            <a:endParaRPr b="1"/>
          </a:p>
        </p:txBody>
      </p:sp>
      <p:sp>
        <p:nvSpPr>
          <p:cNvPr id="192" name="Google Shape;192;g34a9b59a949_0_108"/>
          <p:cNvSpPr txBox="1"/>
          <p:nvPr/>
        </p:nvSpPr>
        <p:spPr>
          <a:xfrm>
            <a:off x="1066800" y="2128425"/>
            <a:ext cx="10504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</a:rPr>
              <a:t>檢查限制（CHECK Constraint）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某些欄位的值需落在特定範圍：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商品價格必須大於 0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評價分數為 1~10 分之間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TW" sz="2400">
                <a:solidFill>
                  <a:schemeClr val="dk1"/>
                </a:solidFill>
              </a:rPr>
              <a:t>訂單狀態為 ENUM('待付款', '已出貨', '已完成', '已取消')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對於JWT token 金鑰過期以及竄改檢測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4a9b59a949_0_10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a9b59a949_1_16"/>
          <p:cNvSpPr txBox="1"/>
          <p:nvPr>
            <p:ph type="title"/>
          </p:nvPr>
        </p:nvSpPr>
        <p:spPr>
          <a:xfrm>
            <a:off x="1066805" y="2509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完整性限制</a:t>
            </a:r>
            <a:endParaRPr b="1"/>
          </a:p>
        </p:txBody>
      </p:sp>
      <p:sp>
        <p:nvSpPr>
          <p:cNvPr id="199" name="Google Shape;199;g34a9b59a949_1_16"/>
          <p:cNvSpPr txBox="1"/>
          <p:nvPr>
            <p:ph idx="1" type="body"/>
          </p:nvPr>
        </p:nvSpPr>
        <p:spPr>
          <a:xfrm>
            <a:off x="1235300" y="1819650"/>
            <a:ext cx="6540300" cy="5616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業務邏輯限制（Business Rule Constraints）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評價限制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同一位買家只能對同一筆訂單留一次評價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未完成訂單不能回評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下單限制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不得對已下架商品下單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商品庫存不足時不可結帳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單一訂單金額不得超過 NT$100,000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4a9b59a949_1_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a9b59a949_0_137"/>
          <p:cNvSpPr txBox="1"/>
          <p:nvPr>
            <p:ph type="title"/>
          </p:nvPr>
        </p:nvSpPr>
        <p:spPr>
          <a:xfrm>
            <a:off x="1066805" y="2900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完整性限制</a:t>
            </a:r>
            <a:endParaRPr b="1"/>
          </a:p>
        </p:txBody>
      </p:sp>
      <p:sp>
        <p:nvSpPr>
          <p:cNvPr id="206" name="Google Shape;206;g34a9b59a949_0_137"/>
          <p:cNvSpPr txBox="1"/>
          <p:nvPr/>
        </p:nvSpPr>
        <p:spPr>
          <a:xfrm>
            <a:off x="1066800" y="1875675"/>
            <a:ext cx="10504800" cy="4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業務邏輯限制（Business Rule Constraints）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出貨限制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超過 7 天未出貨自動通知賣家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無法修改已出貨之訂單內容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優惠限制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優惠券不得與其他折扣疊加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優惠券使用次數限制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4a9b59a949_0_13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a9b59a949_1_23"/>
          <p:cNvSpPr txBox="1"/>
          <p:nvPr>
            <p:ph type="title"/>
          </p:nvPr>
        </p:nvSpPr>
        <p:spPr>
          <a:xfrm>
            <a:off x="1066805" y="2900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完整性限制</a:t>
            </a:r>
            <a:endParaRPr b="1"/>
          </a:p>
        </p:txBody>
      </p:sp>
      <p:sp>
        <p:nvSpPr>
          <p:cNvPr id="213" name="Google Shape;213;g34a9b59a949_1_23"/>
          <p:cNvSpPr txBox="1"/>
          <p:nvPr/>
        </p:nvSpPr>
        <p:spPr>
          <a:xfrm>
            <a:off x="1066800" y="1875675"/>
            <a:ext cx="105048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業務邏輯限制（Business Rule Constraints）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上架限制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商品名稱不得超過 100 字元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商品描述不得含有禁用關鍵字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帳號限制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連續登入錯誤 5 次帳號自動鎖定 30 分鐘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被檢舉超過 5 次的賣家將暫停上架權限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停用帳號不得進行任何操作</a:t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4a9b59a949_1_23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a9b59a949_1_28"/>
          <p:cNvSpPr txBox="1"/>
          <p:nvPr>
            <p:ph type="title"/>
          </p:nvPr>
        </p:nvSpPr>
        <p:spPr>
          <a:xfrm>
            <a:off x="1066805" y="2900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完整性限制</a:t>
            </a:r>
            <a:endParaRPr b="1"/>
          </a:p>
        </p:txBody>
      </p:sp>
      <p:sp>
        <p:nvSpPr>
          <p:cNvPr id="220" name="Google Shape;220;g34a9b59a949_1_28"/>
          <p:cNvSpPr txBox="1"/>
          <p:nvPr/>
        </p:nvSpPr>
        <p:spPr>
          <a:xfrm>
            <a:off x="1066800" y="1875675"/>
            <a:ext cx="105048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業務邏輯限制（Business Rule Constraints）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通知機制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買家下單後系統須即時發送通知給賣家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訂單領貨後 3 天未點收，系統自動標示「已送達」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4a9b59a949_1_2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162b02f430f9e_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 sz="4900"/>
          </a:p>
        </p:txBody>
      </p:sp>
      <p:pic>
        <p:nvPicPr>
          <p:cNvPr id="227" name="Google Shape;227;g78162b02f430f9e_5" title="hLb1TXkv4Ttp5CXih4b6UP9djD5gQAbjwrcY9XGLnzdqWz154XOQw07GL9ZnxBBC1V9UJf0hv3x9ootIQBHA3Q49aP8t4e7w0Ae-2bK5z8_6KcthKen-OvTG0ga4vN8q0ccvNPDlQWFQV4D-6H7oE-8QEI_8LJOz6v-JdwPd5-Ff9_8X-zI8z_T7f4L8MWBvutXwyduytNjzTFGjcLpEoEJ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9803"/>
            <a:ext cx="11887201" cy="43764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78162b02f430f9e_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詳細說明</a:t>
            </a:r>
            <a:endParaRPr b="1"/>
          </a:p>
        </p:txBody>
      </p:sp>
      <p:sp>
        <p:nvSpPr>
          <p:cNvPr id="234" name="Google Shape;234;p5"/>
          <p:cNvSpPr txBox="1"/>
          <p:nvPr/>
        </p:nvSpPr>
        <p:spPr>
          <a:xfrm>
            <a:off x="1097276" y="1889000"/>
            <a:ext cx="10664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商品管理模塊：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數據模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型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庫存預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測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價格優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化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商品標籤推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會員管理模塊：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會員價值分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析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流失預</a:t>
            </a: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警</a:t>
            </a:r>
            <a:endParaRPr sz="2400"/>
          </a:p>
        </p:txBody>
      </p:sp>
      <p:sp>
        <p:nvSpPr>
          <p:cNvPr id="235" name="Google Shape;235;p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目錄</a:t>
            </a:r>
            <a:endParaRPr b="1"/>
          </a:p>
        </p:txBody>
      </p:sp>
      <p:sp>
        <p:nvSpPr>
          <p:cNvPr id="108" name="Google Shape;108;p2"/>
          <p:cNvSpPr txBox="1"/>
          <p:nvPr/>
        </p:nvSpPr>
        <p:spPr>
          <a:xfrm>
            <a:off x="1097280" y="1951672"/>
            <a:ext cx="10356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i="0" lang="zh-TW" sz="2900" u="none" cap="none" strike="noStrike">
                <a:solidFill>
                  <a:schemeClr val="dk1"/>
                </a:solidFill>
              </a:rPr>
              <a:t>應用情境與使用案例</a:t>
            </a:r>
            <a:endParaRPr i="0" sz="29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i="0" lang="zh-TW" sz="2900">
                <a:solidFill>
                  <a:schemeClr val="dk1"/>
                </a:solidFill>
              </a:rPr>
              <a:t>系統需求說明</a:t>
            </a:r>
            <a:endParaRPr i="0" sz="2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i="0" lang="zh-TW" sz="2900">
                <a:solidFill>
                  <a:schemeClr val="dk1"/>
                </a:solidFill>
              </a:rPr>
              <a:t>完整性限制</a:t>
            </a:r>
            <a:endParaRPr i="0" sz="2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i="0" lang="zh-TW" sz="2900">
                <a:solidFill>
                  <a:schemeClr val="dk1"/>
                </a:solidFill>
              </a:rPr>
              <a:t>ER Diagram</a:t>
            </a:r>
            <a:endParaRPr i="0" sz="2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i="0" lang="zh-TW" sz="2900">
                <a:solidFill>
                  <a:schemeClr val="dk1"/>
                </a:solidFill>
              </a:rPr>
              <a:t>詳細說明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dcc1293a04219fa_15"/>
          <p:cNvSpPr txBox="1"/>
          <p:nvPr>
            <p:ph idx="1" type="body"/>
          </p:nvPr>
        </p:nvSpPr>
        <p:spPr>
          <a:xfrm>
            <a:off x="1282630" y="189628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TW" sz="2400">
                <a:solidFill>
                  <a:schemeClr val="dk1"/>
                </a:solidFill>
              </a:rPr>
              <a:t>訂單管理模塊：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數據模型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物流追蹤預警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退換貨原因分</a:t>
            </a:r>
            <a:r>
              <a:rPr lang="zh-TW" sz="24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析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推薦系統模塊：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數據模</a:t>
            </a:r>
            <a:r>
              <a:rPr lang="zh-TW" sz="24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型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多種算法融</a:t>
            </a:r>
            <a:r>
              <a:rPr lang="zh-TW" sz="24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合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實時推薦調</a:t>
            </a:r>
            <a:r>
              <a:rPr lang="zh-TW" sz="24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整</a:t>
            </a:r>
            <a:endParaRPr sz="2400"/>
          </a:p>
        </p:txBody>
      </p:sp>
      <p:sp>
        <p:nvSpPr>
          <p:cNvPr id="241" name="Google Shape;241;g6dcc1293a04219fa_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詳細說明</a:t>
            </a:r>
            <a:endParaRPr b="1"/>
          </a:p>
        </p:txBody>
      </p:sp>
      <p:sp>
        <p:nvSpPr>
          <p:cNvPr id="242" name="Google Shape;242;g6dcc1293a04219fa_1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a9b59a949_1_34"/>
          <p:cNvSpPr txBox="1"/>
          <p:nvPr>
            <p:ph type="title"/>
          </p:nvPr>
        </p:nvSpPr>
        <p:spPr>
          <a:xfrm>
            <a:off x="1039200" y="2905502"/>
            <a:ext cx="10113600" cy="1047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7000">
                <a:solidFill>
                  <a:srgbClr val="262626"/>
                </a:solidFill>
              </a:rPr>
              <a:t>Thank you</a:t>
            </a:r>
            <a:endParaRPr b="1" sz="7000">
              <a:solidFill>
                <a:srgbClr val="262626"/>
              </a:solidFill>
            </a:endParaRPr>
          </a:p>
        </p:txBody>
      </p:sp>
      <p:sp>
        <p:nvSpPr>
          <p:cNvPr id="248" name="Google Shape;248;g34a9b59a949_1_3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162b02f430f9e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應用情景與使用案例</a:t>
            </a:r>
            <a:endParaRPr b="1"/>
          </a:p>
        </p:txBody>
      </p:sp>
      <p:sp>
        <p:nvSpPr>
          <p:cNvPr id="115" name="Google Shape;115;g78162b02f430f9e_0"/>
          <p:cNvSpPr txBox="1"/>
          <p:nvPr>
            <p:ph idx="1" type="body"/>
          </p:nvPr>
        </p:nvSpPr>
        <p:spPr>
          <a:xfrm>
            <a:off x="1181525" y="1855350"/>
            <a:ext cx="10058400" cy="6858000"/>
          </a:xfrm>
          <a:prstGeom prst="rect">
            <a:avLst/>
          </a:prstGeom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張小姐利用電腦訪問網站，並註冊一個新帳號。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完成信箱驗證後，登入平台並開始瀏覽首頁上的商品。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之後在搜尋欄輸入「保濕乳液」，系統根據關鍵字呈現多種商品，並顯示最近的熱銷排行榜。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她點選一款產品，查看詳細介紹，並將商品加入購物車。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結帳時，選擇儲存的地址並使用優惠券，完成線上付款。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付款完成後，平台發送通知給張小姐與通知賣家處理訂單。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>
                <a:latin typeface="Arial"/>
                <a:ea typeface="Arial"/>
                <a:cs typeface="Arial"/>
                <a:sym typeface="Arial"/>
              </a:rPr>
              <a:t>賣家在看到新訂單通知，進行出貨作業，而系統隨後追蹤物流狀態並持續更新張小姐的訂單進度</a:t>
            </a:r>
            <a:r>
              <a:rPr lang="zh-TW" sz="2400"/>
              <a:t>。</a:t>
            </a:r>
            <a:endParaRPr sz="2400"/>
          </a:p>
        </p:txBody>
      </p:sp>
      <p:sp>
        <p:nvSpPr>
          <p:cNvPr id="116" name="Google Shape;116;g78162b02f430f9e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a9b59a949_0_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系統需求說明</a:t>
            </a:r>
            <a:endParaRPr b="1"/>
          </a:p>
        </p:txBody>
      </p:sp>
      <p:sp>
        <p:nvSpPr>
          <p:cNvPr id="122" name="Google Shape;122;g34a9b59a949_0_16"/>
          <p:cNvSpPr txBox="1"/>
          <p:nvPr/>
        </p:nvSpPr>
        <p:spPr>
          <a:xfrm>
            <a:off x="1046136" y="1952786"/>
            <a:ext cx="10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4a9b59a949_0_16"/>
          <p:cNvSpPr txBox="1"/>
          <p:nvPr/>
        </p:nvSpPr>
        <p:spPr>
          <a:xfrm>
            <a:off x="1039645" y="1952786"/>
            <a:ext cx="10112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使用者角色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買家</a:t>
            </a:r>
            <a:r>
              <a:rPr lang="zh-TW" sz="2400">
                <a:solidFill>
                  <a:schemeClr val="dk1"/>
                </a:solidFill>
              </a:rPr>
              <a:t>：註冊、搜尋商品、下單、付款、評價</a:t>
            </a:r>
            <a:br>
              <a:rPr lang="zh-TW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賣家</a:t>
            </a:r>
            <a:r>
              <a:rPr lang="zh-TW" sz="2400">
                <a:solidFill>
                  <a:schemeClr val="dk1"/>
                </a:solidFill>
              </a:rPr>
              <a:t>：註冊、上架商品、管理訂單、回覆評價</a:t>
            </a:r>
            <a:br>
              <a:rPr lang="zh-TW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管理員</a:t>
            </a:r>
            <a:r>
              <a:rPr lang="zh-TW" sz="2400">
                <a:solidFill>
                  <a:schemeClr val="dk1"/>
                </a:solidFill>
              </a:rPr>
              <a:t>：審核賣家、處理糾紛、管理平台內容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4a9b59a949_0_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a9b59a949_0_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系統需求說明</a:t>
            </a:r>
            <a:endParaRPr b="1"/>
          </a:p>
        </p:txBody>
      </p:sp>
      <p:sp>
        <p:nvSpPr>
          <p:cNvPr id="130" name="Google Shape;130;g34a9b59a949_0_27"/>
          <p:cNvSpPr txBox="1"/>
          <p:nvPr/>
        </p:nvSpPr>
        <p:spPr>
          <a:xfrm>
            <a:off x="1046136" y="1952786"/>
            <a:ext cx="10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4a9b59a949_0_27"/>
          <p:cNvSpPr txBox="1"/>
          <p:nvPr/>
        </p:nvSpPr>
        <p:spPr>
          <a:xfrm>
            <a:off x="1097275" y="2089950"/>
            <a:ext cx="463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用戶帳號系</a:t>
            </a:r>
            <a:r>
              <a:rPr lang="zh-TW" sz="24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統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商品瀏覽與搜尋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購物車與結帳流程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訂單追蹤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2" name="Google Shape;132;g34a9b59a949_0_27"/>
          <p:cNvSpPr txBox="1"/>
          <p:nvPr/>
        </p:nvSpPr>
        <p:spPr>
          <a:xfrm>
            <a:off x="6121200" y="2089950"/>
            <a:ext cx="58134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即時訊息系統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評價與留言系統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管理後台（審核商品、管理會員）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JWT Token 金鑰登入管理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價格走勢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4a9b59a949_0_2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9b59a949_0_4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系統需求說明 - 功能性需求</a:t>
            </a:r>
            <a:endParaRPr b="1"/>
          </a:p>
        </p:txBody>
      </p:sp>
      <p:sp>
        <p:nvSpPr>
          <p:cNvPr id="139" name="Google Shape;139;g34a9b59a949_0_42"/>
          <p:cNvSpPr txBox="1"/>
          <p:nvPr/>
        </p:nvSpPr>
        <p:spPr>
          <a:xfrm>
            <a:off x="1046136" y="1952786"/>
            <a:ext cx="10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4a9b59a949_0_42"/>
          <p:cNvSpPr txBox="1"/>
          <p:nvPr/>
        </p:nvSpPr>
        <p:spPr>
          <a:xfrm>
            <a:off x="1070120" y="1952786"/>
            <a:ext cx="101127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帳號系統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使用者可註冊帳號並驗證電子郵件/手機號碼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使用者可設定角色（買家/賣家）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商品上架與管理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賣家可以新增、編輯、刪除商品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商品需包含：名稱、描述、圖片、價格、庫存數量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1" name="Google Shape;141;g34a9b59a949_0_42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a9b59a949_1_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系統需求說明 - 功能性需求</a:t>
            </a:r>
            <a:endParaRPr/>
          </a:p>
        </p:txBody>
      </p:sp>
      <p:sp>
        <p:nvSpPr>
          <p:cNvPr id="147" name="Google Shape;147;g34a9b59a949_1_4"/>
          <p:cNvSpPr txBox="1"/>
          <p:nvPr/>
        </p:nvSpPr>
        <p:spPr>
          <a:xfrm>
            <a:off x="1097275" y="2072550"/>
            <a:ext cx="10058400" cy="3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購物流程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買家可將商品加入購物車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結帳需選擇配送地址與付款方式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系統發送訂單通知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評價系統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購買完成後可對賣家與商品評分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可留文字評論與圖片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8" name="Google Shape;148;g34a9b59a949_1_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a9b59a949_0_4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系統需求說明</a:t>
            </a:r>
            <a:r>
              <a:rPr b="1" lang="zh-TW"/>
              <a:t> - 功能性需求</a:t>
            </a:r>
            <a:endParaRPr b="1"/>
          </a:p>
        </p:txBody>
      </p:sp>
      <p:sp>
        <p:nvSpPr>
          <p:cNvPr id="154" name="Google Shape;154;g34a9b59a949_0_49"/>
          <p:cNvSpPr txBox="1"/>
          <p:nvPr/>
        </p:nvSpPr>
        <p:spPr>
          <a:xfrm>
            <a:off x="1046136" y="1952786"/>
            <a:ext cx="10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4a9b59a949_0_49"/>
          <p:cNvSpPr txBox="1"/>
          <p:nvPr/>
        </p:nvSpPr>
        <p:spPr>
          <a:xfrm>
            <a:off x="1097275" y="1737400"/>
            <a:ext cx="10803600" cy="4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使用者認證與權限驗證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使用者登入後，伺服器回傳 JWT Token（含 Access 與 Refresh Token）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所有需要登入權限的操作（如新增商品、下單）均需在 Header 中帶入 Access Token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Token 逾時後可透過 Refresh Token 自動更新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管理員角色驗證以 JWT 中的角色欄位為依據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價格走勢分析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查看某商品歷史價格變化（可針對單一商品或類別分析）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支援比較同類型商品的價格趨勢</a:t>
            </a:r>
            <a:br>
              <a:rPr lang="zh-TW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" name="Google Shape;156;g34a9b59a949_0_4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a9b59a949_0_6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zh-TW"/>
              <a:t>系統需求說明 - </a:t>
            </a:r>
            <a:r>
              <a:rPr b="1" lang="zh-TW"/>
              <a:t>非功能性需求</a:t>
            </a:r>
            <a:endParaRPr b="1"/>
          </a:p>
        </p:txBody>
      </p:sp>
      <p:sp>
        <p:nvSpPr>
          <p:cNvPr id="162" name="Google Shape;162;g34a9b59a949_0_61"/>
          <p:cNvSpPr txBox="1"/>
          <p:nvPr/>
        </p:nvSpPr>
        <p:spPr>
          <a:xfrm>
            <a:off x="1046136" y="1952786"/>
            <a:ext cx="101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4a9b59a949_0_61"/>
          <p:cNvSpPr txBox="1"/>
          <p:nvPr/>
        </p:nvSpPr>
        <p:spPr>
          <a:xfrm>
            <a:off x="1097276" y="1737400"/>
            <a:ext cx="1179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安全性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使用 HTTPS 通訊協定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密碼加密存儲（如 bcrypt）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>
                <a:solidFill>
                  <a:schemeClr val="dk1"/>
                </a:solidFill>
              </a:rPr>
              <a:t>防止 SQL injection、XSS 攻擊等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zh-TW" sz="2400">
                <a:solidFill>
                  <a:schemeClr val="dk1"/>
                </a:solidFill>
              </a:rPr>
              <a:t>JWT 認證機制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zh-TW" sz="2400">
                <a:solidFill>
                  <a:schemeClr val="dk1"/>
                </a:solidFill>
              </a:rPr>
              <a:t>Token 有效期限：Access Token 有效 3小時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zh-TW" sz="2400">
                <a:solidFill>
                  <a:schemeClr val="dk1"/>
                </a:solidFill>
              </a:rPr>
              <a:t>防止 CSRF：Token 儲存於 HttpOnly cookie 時須實作 CSRF 保護策略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eriod"/>
            </a:pPr>
            <a:r>
              <a:rPr lang="zh-TW" sz="2400">
                <a:solidFill>
                  <a:schemeClr val="dk1"/>
                </a:solidFill>
              </a:rPr>
              <a:t>JWT 採 RSA私鑰加密，公鑰對於竄改進行驗證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4" name="Google Shape;164;g34a9b59a949_0_6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回顧">
  <a:themeElements>
    <a:clrScheme name="回顧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2025-04-07T12:04:06Z</dcterms:created>
  <dc:creator>謝延偵</dc:creator>
</cp:coreProperties>
</file>