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824" r:id="rId1"/>
    <p:sldMasterId id="2147483891" r:id="rId2"/>
  </p:sldMasterIdLst>
  <p:notesMasterIdLst>
    <p:notesMasterId r:id="rId11"/>
  </p:notesMasterIdLst>
  <p:handoutMasterIdLst>
    <p:handoutMasterId r:id="rId12"/>
  </p:handoutMasterIdLst>
  <p:sldIdLst>
    <p:sldId id="256" r:id="rId3"/>
    <p:sldId id="257" r:id="rId4"/>
    <p:sldId id="258" r:id="rId5"/>
    <p:sldId id="259" r:id="rId6"/>
    <p:sldId id="261" r:id="rId7"/>
    <p:sldId id="260" r:id="rId8"/>
    <p:sldId id="264" r:id="rId9"/>
    <p:sldId id="263" r:id="rId10"/>
  </p:sldIdLst>
  <p:sldSz cx="9144000" cy="5143500" type="screen16x9"/>
  <p:notesSz cx="6858000" cy="9144000"/>
  <p:embeddedFontLst>
    <p:embeddedFont>
      <p:font typeface="IBM Plex Sans" panose="020B0503050203000203" pitchFamily="34" charset="0"/>
      <p:regular r:id="rId13"/>
      <p:bold r:id="rId14"/>
      <p:italic r:id="rId15"/>
      <p:boldItalic r:id="rId16"/>
    </p:embeddedFont>
  </p:embeddedFontLst>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3"/>
    <p:restoredTop sz="96327"/>
  </p:normalViewPr>
  <p:slideViewPr>
    <p:cSldViewPr snapToGrid="0" snapToObjects="1">
      <p:cViewPr varScale="1">
        <p:scale>
          <a:sx n="171" d="100"/>
          <a:sy n="171" d="100"/>
        </p:scale>
        <p:origin x="1040" y="168"/>
      </p:cViewPr>
      <p:guideLst>
        <p:guide orient="horz" pos="1620"/>
        <p:guide pos="2880"/>
      </p:guideLst>
    </p:cSldViewPr>
  </p:slideViewPr>
  <p:outlineViewPr>
    <p:cViewPr>
      <p:scale>
        <a:sx n="33" d="100"/>
        <a:sy n="33" d="100"/>
      </p:scale>
      <p:origin x="0" y="-2317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37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Arial" panose="020B0604020202020204" pitchFamily="34" charset="0"/>
                <a:ea typeface="IBM Plex Sans" charset="0"/>
                <a:cs typeface="Arial" panose="020B0604020202020204" pitchFamily="34" charset="0"/>
              </a:rPr>
              <a:pPr algn="l"/>
              <a:t>‹#›</a:t>
            </a:fld>
            <a:endParaRPr lang="en-US" sz="600" dirty="0">
              <a:solidFill>
                <a:schemeClr val="bg1"/>
              </a:solidFill>
              <a:latin typeface="Arial" panose="020B0604020202020204" pitchFamily="34" charset="0"/>
              <a:ea typeface="IBM Plex Sans" charset="0"/>
              <a:cs typeface="Arial" panose="020B0604020202020204" pitchFamily="34"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Arial" panose="020B0604020202020204" pitchFamily="34" charset="0"/>
                <a:ea typeface="IBM Plex Sans" charset="0"/>
                <a:cs typeface="Arial" panose="020B0604020202020204" pitchFamily="34"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Group Name / DOC ID / Month XX, 2020 / © 2020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Arial" panose="020B0604020202020204" pitchFamily="34" charset="0"/>
        <a:ea typeface="+mn-ea"/>
        <a:cs typeface="Arial" panose="020B0604020202020204" pitchFamily="34" charset="0"/>
      </a:defRPr>
    </a:lvl1pPr>
    <a:lvl2pPr marL="174625" indent="-169863"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3pPr>
    <a:lvl4pPr marL="630936" indent="-173736"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charset="-120"/>
      <a:buChar char="»"/>
      <a:tabLst/>
      <a:defRPr sz="1000" b="0" i="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henation.com/article/there-were-five-hour-lines-to-vote-in-arizona-because-the-supreme-court-gutted-the-voting-rights-ac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thenation.com/article/clinton-and-sanders-sue-arizona-over-5-hour-lines-in-the-march-primar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br>
              <a:rPr lang="en-US" dirty="0">
                <a:cs typeface="+mn-lt"/>
              </a:rPr>
            </a:br>
            <a:r>
              <a:rPr lang="en-US" dirty="0"/>
              <a:t>When Aracely Calderon, a naturalized US citizen from Guatemala, went to vote in downtown Phoenix just before the polls closed in Arizona’s March 22 presidential primary, there were more than 700 people in a line stretching four city blocks. She waited in line for </a:t>
            </a:r>
            <a:r>
              <a:rPr lang="en-US" dirty="0">
                <a:hlinkClick r:id="rId3"/>
              </a:rPr>
              <a:t>five hours</a:t>
            </a:r>
            <a:r>
              <a:rPr lang="en-US" dirty="0"/>
              <a:t>, becoming the last voter in the state to cast a ballot at 12:12 </a:t>
            </a:r>
            <a:r>
              <a:rPr lang="en-US" cap="small" dirty="0"/>
              <a:t>am</a:t>
            </a:r>
            <a:r>
              <a:rPr lang="en-US" dirty="0"/>
              <a:t>. “I’m here to exercise my right to vote,” she said shortly before midnight, explaining why she stayed in line. Others </a:t>
            </a:r>
            <a:r>
              <a:rPr lang="en-US" dirty="0">
                <a:hlinkClick r:id="rId4"/>
              </a:rPr>
              <a:t>left without voting</a:t>
            </a:r>
            <a:r>
              <a:rPr lang="en-US" dirty="0"/>
              <a:t> because they didn’t have four or five hours to spare.</a:t>
            </a:r>
          </a:p>
          <a:p>
            <a:endParaRPr lang="en-US" dirty="0"/>
          </a:p>
          <a:p>
            <a:r>
              <a:rPr lang="en-US" dirty="0"/>
              <a:t>Maricopa County, the largest in the state, reduced the number of polling places by 70 percent from 2012 to 2016, from 200 to just 60—one polling place per 21,000 registered voters. Previously, Maricopa County would have needed federal approval to reduce the number of polling sites, because Arizona was one of 16 states where jurisdictions with a long history of discrimination had to submit their voting changes under Section 5 of the Voting Rights Act. This part of the VRA blocked 3,000 discriminatory voting changes from 1965 to 2013. That changed when the Supreme Court gutted the law in the June 2013 Shelby County v. Holder decision.</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0F57902-FD4E-4498-97A0-A34C2EE72D68}" type="slidenum">
              <a:rPr lang="en-US"/>
              <a:t>4</a:t>
            </a:fld>
            <a:endParaRPr lang="en-US"/>
          </a:p>
        </p:txBody>
      </p:sp>
    </p:spTree>
    <p:extLst>
      <p:ext uri="{BB962C8B-B14F-4D97-AF65-F5344CB8AC3E}">
        <p14:creationId xmlns:p14="http://schemas.microsoft.com/office/powerpoint/2010/main" val="3065825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mj-lt"/>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mn-lt"/>
              </a:defRPr>
            </a:lvl1pPr>
            <a:lvl2pPr>
              <a:buClr>
                <a:schemeClr val="tx1"/>
              </a:buClr>
              <a:defRPr>
                <a:solidFill>
                  <a:schemeClr val="tx1"/>
                </a:solidFill>
                <a:latin typeface="+mn-lt"/>
              </a:defRPr>
            </a:lvl2pPr>
            <a:lvl3pPr>
              <a:buClr>
                <a:schemeClr val="tx1"/>
              </a:buClr>
              <a:defRPr>
                <a:solidFill>
                  <a:schemeClr val="tx1"/>
                </a:solidFill>
                <a:latin typeface="+mn-lt"/>
              </a:defRPr>
            </a:lvl3pPr>
            <a:lvl4pPr>
              <a:buClr>
                <a:schemeClr val="tx1"/>
              </a:buClr>
              <a:defRPr>
                <a:solidFill>
                  <a:schemeClr val="tx1"/>
                </a:solidFill>
                <a:latin typeface="+mn-lt"/>
              </a:defRPr>
            </a:lvl4pPr>
            <a:lvl5pPr>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050811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0881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368713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6" name="Picture"/>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2553"/>
            <a:ext cx="521589"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atin typeface="+mn-lt"/>
              </a:defRPr>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mn-lt"/>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lvl1pPr>
            <a:lvl2pPr>
              <a:spcBef>
                <a:spcPts val="1100"/>
              </a:spcBef>
              <a:defRPr sz="1400"/>
            </a:lvl2pPr>
            <a:lvl3pPr>
              <a:spcBef>
                <a:spcPts val="1100"/>
              </a:spcBef>
              <a:defRPr sz="1400"/>
            </a:lvl3pPr>
            <a:lvl4pPr>
              <a:spcBef>
                <a:spcPts val="1100"/>
              </a:spcBef>
              <a:defRPr sz="1400"/>
            </a:lvl4pPr>
            <a:lvl5pPr>
              <a:spcBef>
                <a:spcPts val="11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48213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3196" y="2312885"/>
            <a:ext cx="1297608" cy="517732"/>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theme" Target="../theme/theme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mn-lt"/>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 id="2147483960" r:id="rId33"/>
    <p:sldLayoutId id="2147483961" r:id="rId34"/>
    <p:sldLayoutId id="2147483962" r:id="rId35"/>
  </p:sldLayoutIdLst>
  <p:hf hdr="0" dt="0"/>
  <p:txStyles>
    <p:titleStyle>
      <a:lvl1pPr algn="l" rtl="0" eaLnBrk="1" fontAlgn="base" hangingPunct="1">
        <a:lnSpc>
          <a:spcPct val="90000"/>
        </a:lnSpc>
        <a:spcBef>
          <a:spcPct val="0"/>
        </a:spcBef>
        <a:spcAft>
          <a:spcPct val="0"/>
        </a:spcAft>
        <a:defRPr sz="2400" b="0" i="0">
          <a:solidFill>
            <a:schemeClr val="bg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b="0" i="0">
          <a:solidFill>
            <a:schemeClr val="bg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baseline="0">
          <a:solidFill>
            <a:schemeClr val="bg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mn-lt"/>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i="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b="0" i="0">
          <a:solidFill>
            <a:schemeClr val="tx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IBM Plex Sans"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baseline="0">
          <a:solidFill>
            <a:schemeClr val="tx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tx1"/>
        </a:buClr>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Data-Driven (Direction) to Alleviate Voter Suppression</a:t>
            </a:r>
          </a:p>
        </p:txBody>
      </p:sp>
      <p:sp>
        <p:nvSpPr>
          <p:cNvPr id="3" name="Subtitle 2"/>
          <p:cNvSpPr>
            <a:spLocks noGrp="1"/>
          </p:cNvSpPr>
          <p:nvPr>
            <p:ph type="subTitle" idx="1"/>
          </p:nvPr>
        </p:nvSpPr>
        <p:spPr/>
        <p:txBody>
          <a:bodyPr vert="horz" lIns="68580" tIns="34290" rIns="68580" bIns="34290" rtlCol="0" anchor="t">
            <a:normAutofit/>
          </a:bodyPr>
          <a:lstStyle/>
          <a:p>
            <a:r>
              <a:rPr lang="en-US" dirty="0">
                <a:cs typeface="Calibri"/>
              </a:rPr>
              <a:t>By Watson's Wizards: Team</a:t>
            </a:r>
            <a:r>
              <a:rPr lang="en-US">
                <a:cs typeface="Calibri"/>
              </a:rPr>
              <a:t> 30</a:t>
            </a:r>
            <a:endParaRPr lang="en-US"/>
          </a:p>
        </p:txBody>
      </p:sp>
    </p:spTree>
    <p:extLst>
      <p:ext uri="{BB962C8B-B14F-4D97-AF65-F5344CB8AC3E}">
        <p14:creationId xmlns:p14="http://schemas.microsoft.com/office/powerpoint/2010/main" val="9860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86F8C4-EC0F-4CB0-8C95-60BFE13995C8}"/>
              </a:ext>
            </a:extLst>
          </p:cNvPr>
          <p:cNvSpPr/>
          <p:nvPr/>
        </p:nvSpPr>
        <p:spPr>
          <a:xfrm>
            <a:off x="4570817" y="2042748"/>
            <a:ext cx="4575640" cy="3101389"/>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Rectangle 6">
            <a:extLst>
              <a:ext uri="{FF2B5EF4-FFF2-40B4-BE49-F238E27FC236}">
                <a16:creationId xmlns:a16="http://schemas.microsoft.com/office/drawing/2014/main" id="{7258F42A-BCE4-4A99-A84F-0415512E3EFB}"/>
              </a:ext>
            </a:extLst>
          </p:cNvPr>
          <p:cNvSpPr/>
          <p:nvPr/>
        </p:nvSpPr>
        <p:spPr>
          <a:xfrm>
            <a:off x="4576050" y="2040701"/>
            <a:ext cx="2304199" cy="310502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cs typeface="Calibri"/>
            </a:endParaRPr>
          </a:p>
        </p:txBody>
      </p:sp>
      <p:sp>
        <p:nvSpPr>
          <p:cNvPr id="8" name="Rectangle 7">
            <a:extLst>
              <a:ext uri="{FF2B5EF4-FFF2-40B4-BE49-F238E27FC236}">
                <a16:creationId xmlns:a16="http://schemas.microsoft.com/office/drawing/2014/main" id="{A62F185E-AFBE-4D60-B769-F4271E85D63F}"/>
              </a:ext>
            </a:extLst>
          </p:cNvPr>
          <p:cNvSpPr/>
          <p:nvPr/>
        </p:nvSpPr>
        <p:spPr>
          <a:xfrm>
            <a:off x="-8465" y="2035468"/>
            <a:ext cx="4579280" cy="310502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 name="Rectangle 8">
            <a:extLst>
              <a:ext uri="{FF2B5EF4-FFF2-40B4-BE49-F238E27FC236}">
                <a16:creationId xmlns:a16="http://schemas.microsoft.com/office/drawing/2014/main" id="{24844DCD-5D8D-4066-90EA-A96DCF5DD0BD}"/>
              </a:ext>
            </a:extLst>
          </p:cNvPr>
          <p:cNvSpPr/>
          <p:nvPr/>
        </p:nvSpPr>
        <p:spPr>
          <a:xfrm>
            <a:off x="-6871" y="2037061"/>
            <a:ext cx="2304199" cy="31050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cs typeface="Calibri"/>
            </a:endParaRPr>
          </a:p>
        </p:txBody>
      </p:sp>
      <p:sp>
        <p:nvSpPr>
          <p:cNvPr id="2" name="Title 1">
            <a:extLst>
              <a:ext uri="{FF2B5EF4-FFF2-40B4-BE49-F238E27FC236}">
                <a16:creationId xmlns:a16="http://schemas.microsoft.com/office/drawing/2014/main" id="{377C6184-9DF3-43E0-B1B9-D85EFD1E36DF}"/>
              </a:ext>
            </a:extLst>
          </p:cNvPr>
          <p:cNvSpPr>
            <a:spLocks noGrp="1"/>
          </p:cNvSpPr>
          <p:nvPr>
            <p:ph type="title"/>
          </p:nvPr>
        </p:nvSpPr>
        <p:spPr/>
        <p:txBody>
          <a:bodyPr/>
          <a:lstStyle/>
          <a:p>
            <a:r>
              <a:rPr lang="en-US" dirty="0">
                <a:cs typeface="Calibri Light"/>
              </a:rPr>
              <a:t>Our Vision... Format</a:t>
            </a:r>
            <a:endParaRPr lang="en-US" dirty="0"/>
          </a:p>
        </p:txBody>
      </p:sp>
      <p:sp>
        <p:nvSpPr>
          <p:cNvPr id="3" name="Content Placeholder 2">
            <a:extLst>
              <a:ext uri="{FF2B5EF4-FFF2-40B4-BE49-F238E27FC236}">
                <a16:creationId xmlns:a16="http://schemas.microsoft.com/office/drawing/2014/main" id="{F6A73B39-7833-47EE-AB40-DD9BD863272B}"/>
              </a:ext>
            </a:extLst>
          </p:cNvPr>
          <p:cNvSpPr>
            <a:spLocks noGrp="1"/>
          </p:cNvSpPr>
          <p:nvPr>
            <p:ph idx="1"/>
          </p:nvPr>
        </p:nvSpPr>
        <p:spPr>
          <a:xfrm>
            <a:off x="694172" y="124295"/>
            <a:ext cx="7886700" cy="3263504"/>
          </a:xfrm>
        </p:spPr>
        <p:txBody>
          <a:bodyPr vert="horz" lIns="68580" tIns="34290" rIns="68580" bIns="34290" rtlCol="0" anchor="t">
            <a:normAutofit/>
          </a:bodyPr>
          <a:lstStyle/>
          <a:p>
            <a:endParaRPr lang="en-US" i="1" dirty="0">
              <a:ea typeface="+mn-lt"/>
              <a:cs typeface="+mn-lt"/>
            </a:endParaRPr>
          </a:p>
          <a:p>
            <a:endParaRPr lang="en-US" dirty="0">
              <a:cs typeface="Calibri"/>
            </a:endParaRPr>
          </a:p>
        </p:txBody>
      </p:sp>
      <p:sp>
        <p:nvSpPr>
          <p:cNvPr id="10" name="TextBox 9">
            <a:extLst>
              <a:ext uri="{FF2B5EF4-FFF2-40B4-BE49-F238E27FC236}">
                <a16:creationId xmlns:a16="http://schemas.microsoft.com/office/drawing/2014/main" id="{61F08B42-11F4-4C3F-AFCA-8D5D9347C34D}"/>
              </a:ext>
            </a:extLst>
          </p:cNvPr>
          <p:cNvSpPr txBox="1"/>
          <p:nvPr/>
        </p:nvSpPr>
        <p:spPr>
          <a:xfrm>
            <a:off x="114300" y="2433061"/>
            <a:ext cx="2057400" cy="64601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14313" indent="-214313">
              <a:lnSpc>
                <a:spcPct val="90000"/>
              </a:lnSpc>
              <a:spcBef>
                <a:spcPts val="750"/>
              </a:spcBef>
              <a:buFont typeface="Arial"/>
              <a:buChar char="•"/>
            </a:pPr>
            <a:r>
              <a:rPr lang="en-US" sz="1013" dirty="0">
                <a:ea typeface="+mn-lt"/>
                <a:cs typeface="+mn-lt"/>
              </a:rPr>
              <a:t>We are trying to even the playing field when it comes to citizen's voting experience</a:t>
            </a:r>
          </a:p>
          <a:p>
            <a:pPr algn="l"/>
            <a:endParaRPr lang="en-US" sz="1013" dirty="0">
              <a:cs typeface="Calibri"/>
            </a:endParaRPr>
          </a:p>
        </p:txBody>
      </p:sp>
      <p:sp>
        <p:nvSpPr>
          <p:cNvPr id="11" name="TextBox 10">
            <a:extLst>
              <a:ext uri="{FF2B5EF4-FFF2-40B4-BE49-F238E27FC236}">
                <a16:creationId xmlns:a16="http://schemas.microsoft.com/office/drawing/2014/main" id="{20A6EC72-95F0-49D0-BF46-01FE4346B8B5}"/>
              </a:ext>
            </a:extLst>
          </p:cNvPr>
          <p:cNvSpPr txBox="1"/>
          <p:nvPr/>
        </p:nvSpPr>
        <p:spPr>
          <a:xfrm>
            <a:off x="4635338" y="2433061"/>
            <a:ext cx="2057400" cy="129420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14313" indent="-214313">
              <a:lnSpc>
                <a:spcPct val="90000"/>
              </a:lnSpc>
              <a:spcBef>
                <a:spcPts val="750"/>
              </a:spcBef>
              <a:buFont typeface="Arial"/>
              <a:buChar char="•"/>
            </a:pPr>
            <a:r>
              <a:rPr lang="en-US" sz="1013" dirty="0">
                <a:ea typeface="+mn-lt"/>
                <a:cs typeface="+mn-lt"/>
              </a:rPr>
              <a:t>With our solution, reformative electoral institutions (Election Management Bodies) can identify successful strategies and apply them to marginalized communities of voters</a:t>
            </a:r>
          </a:p>
          <a:p>
            <a:pPr marL="214313" indent="-214313">
              <a:lnSpc>
                <a:spcPct val="90000"/>
              </a:lnSpc>
              <a:spcBef>
                <a:spcPts val="750"/>
              </a:spcBef>
              <a:buFont typeface="Arial"/>
              <a:buChar char="•"/>
            </a:pPr>
            <a:endParaRPr lang="en-US" sz="1013" dirty="0">
              <a:cs typeface="Calibri"/>
            </a:endParaRPr>
          </a:p>
        </p:txBody>
      </p:sp>
      <p:sp>
        <p:nvSpPr>
          <p:cNvPr id="12" name="TextBox 11">
            <a:extLst>
              <a:ext uri="{FF2B5EF4-FFF2-40B4-BE49-F238E27FC236}">
                <a16:creationId xmlns:a16="http://schemas.microsoft.com/office/drawing/2014/main" id="{3817C343-C917-477C-B0DF-9661350D0CAB}"/>
              </a:ext>
            </a:extLst>
          </p:cNvPr>
          <p:cNvSpPr txBox="1"/>
          <p:nvPr/>
        </p:nvSpPr>
        <p:spPr>
          <a:xfrm>
            <a:off x="2378459" y="2433061"/>
            <a:ext cx="2057400" cy="116948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14313" indent="-214313">
              <a:lnSpc>
                <a:spcPct val="90000"/>
              </a:lnSpc>
              <a:spcBef>
                <a:spcPts val="750"/>
              </a:spcBef>
              <a:buFont typeface="Arial"/>
              <a:buChar char="•"/>
            </a:pPr>
            <a:r>
              <a:rPr lang="en-US" sz="1013" dirty="0">
                <a:ea typeface="+mn-lt"/>
                <a:cs typeface="+mn-lt"/>
              </a:rPr>
              <a:t>To do this we leverage AI with Polling data and certain Demographic Features to quantify and predict polling effectiveness</a:t>
            </a:r>
          </a:p>
          <a:p>
            <a:pPr marL="214313" indent="-214313">
              <a:lnSpc>
                <a:spcPct val="90000"/>
              </a:lnSpc>
              <a:spcBef>
                <a:spcPts val="750"/>
              </a:spcBef>
              <a:buFont typeface="Arial"/>
              <a:buChar char="•"/>
            </a:pPr>
            <a:endParaRPr lang="en-US" sz="1013" dirty="0">
              <a:ea typeface="+mn-lt"/>
              <a:cs typeface="+mn-lt"/>
            </a:endParaRPr>
          </a:p>
          <a:p>
            <a:pPr algn="l"/>
            <a:endParaRPr lang="en-US" sz="1013" dirty="0">
              <a:cs typeface="Calibri"/>
            </a:endParaRPr>
          </a:p>
        </p:txBody>
      </p:sp>
    </p:spTree>
    <p:extLst>
      <p:ext uri="{BB962C8B-B14F-4D97-AF65-F5344CB8AC3E}">
        <p14:creationId xmlns:p14="http://schemas.microsoft.com/office/powerpoint/2010/main" val="318540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A53E-ACD6-443E-A0BD-D8CFE4E7DDC5}"/>
              </a:ext>
            </a:extLst>
          </p:cNvPr>
          <p:cNvSpPr>
            <a:spLocks noGrp="1"/>
          </p:cNvSpPr>
          <p:nvPr>
            <p:ph type="title"/>
          </p:nvPr>
        </p:nvSpPr>
        <p:spPr>
          <a:xfrm>
            <a:off x="260997" y="281125"/>
            <a:ext cx="4050006" cy="1005092"/>
          </a:xfrm>
        </p:spPr>
        <p:txBody>
          <a:bodyPr/>
          <a:lstStyle/>
          <a:p>
            <a:r>
              <a:rPr lang="en-US" sz="3000" dirty="0">
                <a:cs typeface="Calibri Light"/>
              </a:rPr>
              <a:t>Why Voter </a:t>
            </a:r>
            <a:r>
              <a:rPr lang="en-US" sz="3000">
                <a:cs typeface="Calibri Light"/>
              </a:rPr>
              <a:t>Suppression</a:t>
            </a:r>
            <a:r>
              <a:rPr lang="en-US" sz="3000" dirty="0">
                <a:cs typeface="Calibri Light"/>
              </a:rPr>
              <a:t>?</a:t>
            </a:r>
            <a:endParaRPr lang="en-US" sz="3000" dirty="0" err="1"/>
          </a:p>
        </p:txBody>
      </p:sp>
      <p:sp>
        <p:nvSpPr>
          <p:cNvPr id="3" name="Content Placeholder 2">
            <a:extLst>
              <a:ext uri="{FF2B5EF4-FFF2-40B4-BE49-F238E27FC236}">
                <a16:creationId xmlns:a16="http://schemas.microsoft.com/office/drawing/2014/main" id="{B93A2953-0AE9-4CD9-B2BC-93EE57BCF853}"/>
              </a:ext>
            </a:extLst>
          </p:cNvPr>
          <p:cNvSpPr>
            <a:spLocks noGrp="1"/>
          </p:cNvSpPr>
          <p:nvPr>
            <p:ph idx="1"/>
          </p:nvPr>
        </p:nvSpPr>
        <p:spPr>
          <a:xfrm>
            <a:off x="311959" y="1361938"/>
            <a:ext cx="3944443" cy="3263504"/>
          </a:xfrm>
        </p:spPr>
        <p:txBody>
          <a:bodyPr vert="horz" lIns="68580" tIns="34290" rIns="68580" bIns="34290" rtlCol="0" anchor="t">
            <a:normAutofit/>
          </a:bodyPr>
          <a:lstStyle/>
          <a:p>
            <a:r>
              <a:rPr lang="en-US" sz="1800" i="1" dirty="0">
                <a:cs typeface="Calibri"/>
              </a:rPr>
              <a:t>Obama Quote???</a:t>
            </a:r>
          </a:p>
          <a:p>
            <a:r>
              <a:rPr lang="en-US" sz="1800" dirty="0">
                <a:cs typeface="Calibri"/>
              </a:rPr>
              <a:t>The BLM Movement has identified voter suppression as its number one Campaign Goal</a:t>
            </a:r>
          </a:p>
          <a:p>
            <a:r>
              <a:rPr lang="en-US" sz="1800" dirty="0">
                <a:cs typeface="Calibri"/>
              </a:rPr>
              <a:t>The Vote, as the cornerstone of democracy, would be strengthened by the assurance that each citizen has an equal ability to speak their mind. (vote their mind not speak their mind?)  </a:t>
            </a:r>
          </a:p>
        </p:txBody>
      </p:sp>
      <p:sp>
        <p:nvSpPr>
          <p:cNvPr id="4" name="Rectangle 3">
            <a:extLst>
              <a:ext uri="{FF2B5EF4-FFF2-40B4-BE49-F238E27FC236}">
                <a16:creationId xmlns:a16="http://schemas.microsoft.com/office/drawing/2014/main" id="{5E5C8E20-55D8-423A-BDD8-8163632B0A4C}"/>
              </a:ext>
            </a:extLst>
          </p:cNvPr>
          <p:cNvSpPr/>
          <p:nvPr/>
        </p:nvSpPr>
        <p:spPr>
          <a:xfrm>
            <a:off x="4571272" y="1092"/>
            <a:ext cx="4568359" cy="51398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5" name="Picture 5" descr="Black Lives Matter Icon Image">
            <a:extLst>
              <a:ext uri="{FF2B5EF4-FFF2-40B4-BE49-F238E27FC236}">
                <a16:creationId xmlns:a16="http://schemas.microsoft.com/office/drawing/2014/main" id="{BF98A3B1-3F5C-4AC3-B7D6-60502C11171D}"/>
              </a:ext>
            </a:extLst>
          </p:cNvPr>
          <p:cNvPicPr>
            <a:picLocks noChangeAspect="1"/>
          </p:cNvPicPr>
          <p:nvPr/>
        </p:nvPicPr>
        <p:blipFill rotWithShape="1">
          <a:blip r:embed="rId2"/>
          <a:srcRect l="-32" t="3185" r="-8" b="3078"/>
          <a:stretch/>
        </p:blipFill>
        <p:spPr>
          <a:xfrm>
            <a:off x="4572000" y="879273"/>
            <a:ext cx="4570910" cy="3213894"/>
          </a:xfrm>
          <a:prstGeom prst="rect">
            <a:avLst/>
          </a:prstGeom>
        </p:spPr>
      </p:pic>
      <p:sp>
        <p:nvSpPr>
          <p:cNvPr id="6" name="TextBox 5">
            <a:extLst>
              <a:ext uri="{FF2B5EF4-FFF2-40B4-BE49-F238E27FC236}">
                <a16:creationId xmlns:a16="http://schemas.microsoft.com/office/drawing/2014/main" id="{634E6054-57EE-49B3-BAD5-965E8E4E0096}"/>
              </a:ext>
            </a:extLst>
          </p:cNvPr>
          <p:cNvSpPr txBox="1"/>
          <p:nvPr/>
        </p:nvSpPr>
        <p:spPr>
          <a:xfrm>
            <a:off x="4647851" y="4942702"/>
            <a:ext cx="4423483" cy="32316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l"/>
            <a:r>
              <a:rPr lang="en-US" sz="825" dirty="0">
                <a:solidFill>
                  <a:schemeClr val="bg1"/>
                </a:solidFill>
                <a:ea typeface="+mn-lt"/>
                <a:cs typeface="+mn-lt"/>
              </a:rPr>
              <a:t>https://calendarmedia.blob.core.windows.net/assets/0ac6ee8a-37b8-4ddf-9f42-29e159971ad8.jpg</a:t>
            </a:r>
            <a:endParaRPr lang="en-US" sz="825">
              <a:solidFill>
                <a:schemeClr val="bg1"/>
              </a:solidFill>
              <a:cs typeface="Calibri"/>
            </a:endParaRPr>
          </a:p>
        </p:txBody>
      </p:sp>
    </p:spTree>
    <p:extLst>
      <p:ext uri="{BB962C8B-B14F-4D97-AF65-F5344CB8AC3E}">
        <p14:creationId xmlns:p14="http://schemas.microsoft.com/office/powerpoint/2010/main" val="264776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CA11-0D84-44F9-BA32-75125E104466}"/>
              </a:ext>
            </a:extLst>
          </p:cNvPr>
          <p:cNvSpPr>
            <a:spLocks noGrp="1"/>
          </p:cNvSpPr>
          <p:nvPr>
            <p:ph type="title"/>
          </p:nvPr>
        </p:nvSpPr>
        <p:spPr>
          <a:xfrm>
            <a:off x="985384" y="208322"/>
            <a:ext cx="2601236" cy="1005092"/>
          </a:xfrm>
        </p:spPr>
        <p:txBody>
          <a:bodyPr>
            <a:normAutofit fontScale="90000"/>
          </a:bodyPr>
          <a:lstStyle/>
          <a:p>
            <a:pPr algn="ctr"/>
            <a:r>
              <a:rPr lang="en-US" sz="3000" dirty="0">
                <a:cs typeface="Calibri Light"/>
              </a:rPr>
              <a:t>Impact of Voter Suppression... Reduce, Visualize</a:t>
            </a:r>
          </a:p>
        </p:txBody>
      </p:sp>
      <p:sp>
        <p:nvSpPr>
          <p:cNvPr id="3" name="Content Placeholder 2">
            <a:extLst>
              <a:ext uri="{FF2B5EF4-FFF2-40B4-BE49-F238E27FC236}">
                <a16:creationId xmlns:a16="http://schemas.microsoft.com/office/drawing/2014/main" id="{F401399D-B257-4917-845F-15EE75C5E7C4}"/>
              </a:ext>
            </a:extLst>
          </p:cNvPr>
          <p:cNvSpPr>
            <a:spLocks noGrp="1"/>
          </p:cNvSpPr>
          <p:nvPr>
            <p:ph idx="1"/>
          </p:nvPr>
        </p:nvSpPr>
        <p:spPr>
          <a:xfrm>
            <a:off x="311959" y="1252735"/>
            <a:ext cx="3948083" cy="3263504"/>
          </a:xfrm>
        </p:spPr>
        <p:txBody>
          <a:bodyPr vert="horz" lIns="68580" tIns="34290" rIns="68580" bIns="34290" rtlCol="0" anchor="t">
            <a:normAutofit fontScale="62500" lnSpcReduction="20000"/>
          </a:bodyPr>
          <a:lstStyle/>
          <a:p>
            <a:r>
              <a:rPr lang="en-US" sz="1800" i="1" dirty="0">
                <a:cs typeface="Calibri"/>
              </a:rPr>
              <a:t>What is the current state of voter suppression, what are the tangible, real-life effects of it?</a:t>
            </a:r>
          </a:p>
          <a:p>
            <a:r>
              <a:rPr lang="en-US" sz="1800" dirty="0">
                <a:cs typeface="Calibri"/>
              </a:rPr>
              <a:t>When </a:t>
            </a:r>
            <a:r>
              <a:rPr lang="en-US" sz="1800" dirty="0">
                <a:ea typeface="+mn-lt"/>
                <a:cs typeface="+mn-lt"/>
              </a:rPr>
              <a:t>Aracely Calderon </a:t>
            </a:r>
            <a:r>
              <a:rPr lang="en-US" sz="1800" dirty="0">
                <a:cs typeface="Calibri"/>
              </a:rPr>
              <a:t>went to the polls to vote in the 2016 presidential primary, she waited for 5 hours in a line of 700 people that stretched around four city blocks.</a:t>
            </a:r>
          </a:p>
          <a:p>
            <a:r>
              <a:rPr lang="en-US" sz="1800" dirty="0">
                <a:cs typeface="Calibri"/>
              </a:rPr>
              <a:t>This injustice is nothing new and affects countless Americans who try to vote. This problem has been intensified by a 2013 Supreme court decision allowing certain states to make un-supervised polling changes.</a:t>
            </a:r>
          </a:p>
          <a:p>
            <a:r>
              <a:rPr lang="en-US" sz="1800" dirty="0">
                <a:cs typeface="Calibri"/>
              </a:rPr>
              <a:t>Following this decision many Southern states saw a dramatic decrease in available polling locations, some counties had their only polling location removed. Texas alone removed 400 polling locations across the state. </a:t>
            </a:r>
          </a:p>
          <a:p>
            <a:r>
              <a:rPr lang="en-US" sz="1800" dirty="0">
                <a:cs typeface="Calibri"/>
              </a:rPr>
              <a:t>Insert Graphics below that you had mentioned Ethan, cite like 3</a:t>
            </a:r>
            <a:endParaRPr lang="en-US"/>
          </a:p>
          <a:p>
            <a:endParaRPr lang="en-US" sz="1800" dirty="0">
              <a:cs typeface="Calibri"/>
            </a:endParaRPr>
          </a:p>
          <a:p>
            <a:endParaRPr lang="en-US" sz="1800" dirty="0">
              <a:cs typeface="Calibri"/>
            </a:endParaRPr>
          </a:p>
          <a:p>
            <a:endParaRPr lang="en-US" sz="1800" dirty="0">
              <a:cs typeface="Calibri"/>
            </a:endParaRPr>
          </a:p>
        </p:txBody>
      </p:sp>
      <p:sp>
        <p:nvSpPr>
          <p:cNvPr id="4" name="Rectangle 3">
            <a:extLst>
              <a:ext uri="{FF2B5EF4-FFF2-40B4-BE49-F238E27FC236}">
                <a16:creationId xmlns:a16="http://schemas.microsoft.com/office/drawing/2014/main" id="{A7F13ED4-66A9-4AE8-9326-784A3EF5AB96}"/>
              </a:ext>
            </a:extLst>
          </p:cNvPr>
          <p:cNvSpPr/>
          <p:nvPr/>
        </p:nvSpPr>
        <p:spPr>
          <a:xfrm>
            <a:off x="4574913" y="1092"/>
            <a:ext cx="4568359" cy="5118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5" name="Picture 5" descr="A picture containing text, map&#10;&#10;Description automatically generated">
            <a:extLst>
              <a:ext uri="{FF2B5EF4-FFF2-40B4-BE49-F238E27FC236}">
                <a16:creationId xmlns:a16="http://schemas.microsoft.com/office/drawing/2014/main" id="{5038A8FA-6AE8-4529-A718-C13566D48E2F}"/>
              </a:ext>
            </a:extLst>
          </p:cNvPr>
          <p:cNvPicPr>
            <a:picLocks noChangeAspect="1"/>
          </p:cNvPicPr>
          <p:nvPr/>
        </p:nvPicPr>
        <p:blipFill>
          <a:blip r:embed="rId3"/>
          <a:stretch>
            <a:fillRect/>
          </a:stretch>
        </p:blipFill>
        <p:spPr>
          <a:xfrm>
            <a:off x="5031506" y="348722"/>
            <a:ext cx="3658507" cy="1806964"/>
          </a:xfrm>
          <a:prstGeom prst="rect">
            <a:avLst/>
          </a:prstGeom>
        </p:spPr>
      </p:pic>
    </p:spTree>
    <p:extLst>
      <p:ext uri="{BB962C8B-B14F-4D97-AF65-F5344CB8AC3E}">
        <p14:creationId xmlns:p14="http://schemas.microsoft.com/office/powerpoint/2010/main" val="415197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30A7-425C-4FB1-B386-BCAFDDCD8B67}"/>
              </a:ext>
            </a:extLst>
          </p:cNvPr>
          <p:cNvSpPr>
            <a:spLocks noGrp="1"/>
          </p:cNvSpPr>
          <p:nvPr>
            <p:ph type="title"/>
          </p:nvPr>
        </p:nvSpPr>
        <p:spPr/>
        <p:txBody>
          <a:bodyPr>
            <a:normAutofit/>
          </a:bodyPr>
          <a:lstStyle/>
          <a:p>
            <a:r>
              <a:rPr lang="en-US" sz="3000" dirty="0">
                <a:cs typeface="Calibri Light"/>
              </a:rPr>
              <a:t>Our Contribution... Format, Visualize</a:t>
            </a:r>
          </a:p>
        </p:txBody>
      </p:sp>
      <p:sp>
        <p:nvSpPr>
          <p:cNvPr id="3" name="Content Placeholder 2">
            <a:extLst>
              <a:ext uri="{FF2B5EF4-FFF2-40B4-BE49-F238E27FC236}">
                <a16:creationId xmlns:a16="http://schemas.microsoft.com/office/drawing/2014/main" id="{7BEFFE05-1F3C-465D-83B1-F4A8647CE947}"/>
              </a:ext>
            </a:extLst>
          </p:cNvPr>
          <p:cNvSpPr>
            <a:spLocks noGrp="1"/>
          </p:cNvSpPr>
          <p:nvPr>
            <p:ph idx="1"/>
          </p:nvPr>
        </p:nvSpPr>
        <p:spPr/>
        <p:txBody>
          <a:bodyPr vert="horz" lIns="68580" tIns="34290" rIns="68580" bIns="34290" rtlCol="0" anchor="t">
            <a:normAutofit/>
          </a:bodyPr>
          <a:lstStyle/>
          <a:p>
            <a:r>
              <a:rPr lang="en-US" sz="1800" i="1" dirty="0">
                <a:cs typeface="Calibri"/>
              </a:rPr>
              <a:t>How does this hackathon project fit into the bigger picture of reducing voter suppression?</a:t>
            </a:r>
          </a:p>
          <a:p>
            <a:r>
              <a:rPr lang="en-US" sz="1800" dirty="0">
                <a:cs typeface="Calibri"/>
              </a:rPr>
              <a:t>Our Solution could point reformative institutions at counties across the country that are using effective polling strategies</a:t>
            </a:r>
          </a:p>
          <a:p>
            <a:r>
              <a:rPr lang="en-US" sz="1800" dirty="0">
                <a:cs typeface="Calibri"/>
              </a:rPr>
              <a:t>An effective implementation of these successful strategies in less effective counties would improve the nation's ability to poll its citizens equally and fairly</a:t>
            </a:r>
            <a:endParaRPr lang="en-US" sz="1800">
              <a:cs typeface="Calibri"/>
            </a:endParaRPr>
          </a:p>
          <a:p>
            <a:endParaRPr lang="en-US" sz="1800" dirty="0">
              <a:cs typeface="Calibri"/>
            </a:endParaRPr>
          </a:p>
        </p:txBody>
      </p:sp>
    </p:spTree>
    <p:extLst>
      <p:ext uri="{BB962C8B-B14F-4D97-AF65-F5344CB8AC3E}">
        <p14:creationId xmlns:p14="http://schemas.microsoft.com/office/powerpoint/2010/main" val="47751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47BE-31C0-4349-B305-4F564F92C3A6}"/>
              </a:ext>
            </a:extLst>
          </p:cNvPr>
          <p:cNvSpPr>
            <a:spLocks noGrp="1"/>
          </p:cNvSpPr>
          <p:nvPr>
            <p:ph type="title"/>
          </p:nvPr>
        </p:nvSpPr>
        <p:spPr/>
        <p:txBody>
          <a:bodyPr>
            <a:normAutofit/>
          </a:bodyPr>
          <a:lstStyle/>
          <a:p>
            <a:r>
              <a:rPr lang="en-US" sz="3000" dirty="0">
                <a:cs typeface="Calibri Light"/>
              </a:rPr>
              <a:t>Our Solution... Format</a:t>
            </a:r>
          </a:p>
        </p:txBody>
      </p:sp>
      <p:sp>
        <p:nvSpPr>
          <p:cNvPr id="3" name="Content Placeholder 2">
            <a:extLst>
              <a:ext uri="{FF2B5EF4-FFF2-40B4-BE49-F238E27FC236}">
                <a16:creationId xmlns:a16="http://schemas.microsoft.com/office/drawing/2014/main" id="{63BDA5AB-B54E-415A-A98D-324060216552}"/>
              </a:ext>
            </a:extLst>
          </p:cNvPr>
          <p:cNvSpPr>
            <a:spLocks noGrp="1"/>
          </p:cNvSpPr>
          <p:nvPr>
            <p:ph idx="1"/>
          </p:nvPr>
        </p:nvSpPr>
        <p:spPr/>
        <p:txBody>
          <a:bodyPr vert="horz" lIns="68580" tIns="34290" rIns="68580" bIns="34290" rtlCol="0" anchor="t">
            <a:normAutofit/>
          </a:bodyPr>
          <a:lstStyle/>
          <a:p>
            <a:endParaRPr lang="en-US" sz="1800" dirty="0">
              <a:cs typeface="Calibri"/>
            </a:endParaRPr>
          </a:p>
          <a:p>
            <a:r>
              <a:rPr lang="en-US" sz="1800" b="1" dirty="0">
                <a:ea typeface="+mn-lt"/>
                <a:cs typeface="+mn-lt"/>
              </a:rPr>
              <a:t>Our solution:</a:t>
            </a:r>
            <a:r>
              <a:rPr lang="en-US" sz="1800" dirty="0">
                <a:ea typeface="+mn-lt"/>
                <a:cs typeface="+mn-lt"/>
              </a:rPr>
              <a:t> Use AI to identify which counties do this most effectively, and which would benefit from adjustments.</a:t>
            </a:r>
            <a:endParaRPr lang="en-US"/>
          </a:p>
          <a:p>
            <a:r>
              <a:rPr lang="en-US" sz="1800" b="1" dirty="0">
                <a:ea typeface="+mn-lt"/>
                <a:cs typeface="+mn-lt"/>
              </a:rPr>
              <a:t>At scale:</a:t>
            </a:r>
            <a:r>
              <a:rPr lang="en-US" sz="1800" dirty="0">
                <a:ea typeface="+mn-lt"/>
                <a:cs typeface="+mn-lt"/>
              </a:rPr>
              <a:t> Our solution can scale with the data in real time. When provided Demographic data for a county, we can predict polling effectiveness.</a:t>
            </a:r>
            <a:endParaRPr lang="en-US"/>
          </a:p>
          <a:p>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245735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972C-159E-4647-BE1D-81C738A0B2D4}"/>
              </a:ext>
            </a:extLst>
          </p:cNvPr>
          <p:cNvSpPr>
            <a:spLocks noGrp="1"/>
          </p:cNvSpPr>
          <p:nvPr>
            <p:ph type="title"/>
          </p:nvPr>
        </p:nvSpPr>
        <p:spPr/>
        <p:txBody>
          <a:bodyPr/>
          <a:lstStyle/>
          <a:p>
            <a:r>
              <a:rPr lang="en-US" dirty="0">
                <a:cs typeface="Calibri Light"/>
              </a:rPr>
              <a:t>Our Method... Visualize</a:t>
            </a:r>
            <a:endParaRPr lang="en-US" dirty="0"/>
          </a:p>
        </p:txBody>
      </p:sp>
      <p:sp>
        <p:nvSpPr>
          <p:cNvPr id="3" name="Content Placeholder 2">
            <a:extLst>
              <a:ext uri="{FF2B5EF4-FFF2-40B4-BE49-F238E27FC236}">
                <a16:creationId xmlns:a16="http://schemas.microsoft.com/office/drawing/2014/main" id="{0C6667F6-DDE3-4C66-9D0A-05E7B6C39B9A}"/>
              </a:ext>
            </a:extLst>
          </p:cNvPr>
          <p:cNvSpPr>
            <a:spLocks noGrp="1"/>
          </p:cNvSpPr>
          <p:nvPr>
            <p:ph sz="half" idx="1"/>
          </p:nvPr>
        </p:nvSpPr>
        <p:spPr/>
        <p:txBody>
          <a:bodyPr vert="horz" lIns="68580" tIns="34290" rIns="68580" bIns="34290" rtlCol="0" anchor="t">
            <a:normAutofit/>
          </a:bodyPr>
          <a:lstStyle/>
          <a:p>
            <a:r>
              <a:rPr lang="en-US" b="1" dirty="0">
                <a:ea typeface="+mn-lt"/>
                <a:cs typeface="+mn-lt"/>
              </a:rPr>
              <a:t>Hypothesis:</a:t>
            </a:r>
            <a:r>
              <a:rPr lang="en-US" dirty="0">
                <a:ea typeface="+mn-lt"/>
                <a:cs typeface="+mn-lt"/>
              </a:rPr>
              <a:t> The reduced access to polling locations has disproportionately affected marginalized communities.</a:t>
            </a:r>
          </a:p>
          <a:p>
            <a:r>
              <a:rPr lang="en-US" b="1" dirty="0">
                <a:ea typeface="+mn-lt"/>
                <a:cs typeface="+mn-lt"/>
              </a:rPr>
              <a:t>Testing Procedure: </a:t>
            </a:r>
            <a:r>
              <a:rPr lang="en-US" dirty="0">
                <a:ea typeface="+mn-lt"/>
                <a:cs typeface="+mn-lt"/>
              </a:rPr>
              <a:t>We gathered Demographic data and election day Polling data from 213 Counties in Texas.</a:t>
            </a:r>
            <a:endParaRPr lang="en-US" dirty="0">
              <a:cs typeface="Calibri"/>
            </a:endParaRPr>
          </a:p>
          <a:p>
            <a:r>
              <a:rPr lang="en-US" b="1" dirty="0">
                <a:cs typeface="Calibri"/>
              </a:rPr>
              <a:t>Results: </a:t>
            </a:r>
            <a:r>
              <a:rPr lang="en-US" dirty="0">
                <a:ea typeface="+mn-lt"/>
                <a:cs typeface="+mn-lt"/>
              </a:rPr>
              <a:t>Our Demographics alone showed little to no correlation with Counties' allotment of time to poll each voter</a:t>
            </a:r>
          </a:p>
        </p:txBody>
      </p:sp>
      <p:sp>
        <p:nvSpPr>
          <p:cNvPr id="4" name="TextBox 3">
            <a:extLst>
              <a:ext uri="{FF2B5EF4-FFF2-40B4-BE49-F238E27FC236}">
                <a16:creationId xmlns:a16="http://schemas.microsoft.com/office/drawing/2014/main" id="{B14617D9-21F8-471E-9D99-469CA5E9EC62}"/>
              </a:ext>
            </a:extLst>
          </p:cNvPr>
          <p:cNvSpPr txBox="1"/>
          <p:nvPr/>
        </p:nvSpPr>
        <p:spPr>
          <a:xfrm>
            <a:off x="4933188" y="1144093"/>
            <a:ext cx="2057400" cy="22512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013" dirty="0">
                <a:solidFill>
                  <a:schemeClr val="bg1"/>
                </a:solidFill>
              </a:rPr>
              <a:t>Show </a:t>
            </a:r>
            <a:r>
              <a:rPr lang="en-US" sz="1013" dirty="0" err="1">
                <a:solidFill>
                  <a:schemeClr val="bg1"/>
                </a:solidFill>
              </a:rPr>
              <a:t>Demogaphic</a:t>
            </a:r>
            <a:r>
              <a:rPr lang="en-US" sz="1013" dirty="0">
                <a:solidFill>
                  <a:schemeClr val="bg1"/>
                </a:solidFill>
              </a:rPr>
              <a:t> Variables</a:t>
            </a:r>
          </a:p>
        </p:txBody>
      </p:sp>
      <p:sp>
        <p:nvSpPr>
          <p:cNvPr id="5" name="TextBox 4">
            <a:extLst>
              <a:ext uri="{FF2B5EF4-FFF2-40B4-BE49-F238E27FC236}">
                <a16:creationId xmlns:a16="http://schemas.microsoft.com/office/drawing/2014/main" id="{E2869936-6BBC-4BE6-9E7D-A53B93C8A67B}"/>
              </a:ext>
            </a:extLst>
          </p:cNvPr>
          <p:cNvSpPr txBox="1"/>
          <p:nvPr/>
        </p:nvSpPr>
        <p:spPr>
          <a:xfrm>
            <a:off x="6686940" y="1765650"/>
            <a:ext cx="2057400" cy="38100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013" dirty="0">
                <a:solidFill>
                  <a:schemeClr val="bg1"/>
                </a:solidFill>
              </a:rPr>
              <a:t>Demographic Correlation Graphic</a:t>
            </a:r>
          </a:p>
        </p:txBody>
      </p:sp>
      <p:sp>
        <p:nvSpPr>
          <p:cNvPr id="8" name="TextBox 7">
            <a:extLst>
              <a:ext uri="{FF2B5EF4-FFF2-40B4-BE49-F238E27FC236}">
                <a16:creationId xmlns:a16="http://schemas.microsoft.com/office/drawing/2014/main" id="{75928B98-8185-4D84-B97F-4555D7BCD39A}"/>
              </a:ext>
            </a:extLst>
          </p:cNvPr>
          <p:cNvSpPr txBox="1"/>
          <p:nvPr/>
        </p:nvSpPr>
        <p:spPr>
          <a:xfrm>
            <a:off x="5067301" y="3652158"/>
            <a:ext cx="2057399" cy="22512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013" dirty="0">
                <a:solidFill>
                  <a:schemeClr val="bg1"/>
                </a:solidFill>
              </a:rPr>
              <a:t>Show map visual</a:t>
            </a:r>
          </a:p>
        </p:txBody>
      </p:sp>
    </p:spTree>
    <p:extLst>
      <p:ext uri="{BB962C8B-B14F-4D97-AF65-F5344CB8AC3E}">
        <p14:creationId xmlns:p14="http://schemas.microsoft.com/office/powerpoint/2010/main" val="242132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3E0D-0615-4067-9AE5-951FDCD72BCE}"/>
              </a:ext>
            </a:extLst>
          </p:cNvPr>
          <p:cNvSpPr>
            <a:spLocks noGrp="1"/>
          </p:cNvSpPr>
          <p:nvPr>
            <p:ph type="title"/>
          </p:nvPr>
        </p:nvSpPr>
        <p:spPr/>
        <p:txBody>
          <a:bodyPr/>
          <a:lstStyle/>
          <a:p>
            <a:r>
              <a:rPr lang="en-US" dirty="0">
                <a:cs typeface="Calibri Light"/>
              </a:rPr>
              <a:t>Looking Ahead... Format</a:t>
            </a:r>
            <a:endParaRPr lang="en-US" dirty="0"/>
          </a:p>
        </p:txBody>
      </p:sp>
      <p:sp>
        <p:nvSpPr>
          <p:cNvPr id="3" name="Content Placeholder 2">
            <a:extLst>
              <a:ext uri="{FF2B5EF4-FFF2-40B4-BE49-F238E27FC236}">
                <a16:creationId xmlns:a16="http://schemas.microsoft.com/office/drawing/2014/main" id="{52324D31-4441-4717-82C0-483D365537E1}"/>
              </a:ext>
            </a:extLst>
          </p:cNvPr>
          <p:cNvSpPr>
            <a:spLocks noGrp="1"/>
          </p:cNvSpPr>
          <p:nvPr>
            <p:ph idx="1"/>
          </p:nvPr>
        </p:nvSpPr>
        <p:spPr>
          <a:xfrm>
            <a:off x="210312" y="647700"/>
            <a:ext cx="4123944" cy="4294632"/>
          </a:xfrm>
        </p:spPr>
        <p:txBody>
          <a:bodyPr vert="horz" lIns="68580" tIns="34290" rIns="68580" bIns="34290" rtlCol="0" anchor="t">
            <a:normAutofit/>
          </a:bodyPr>
          <a:lstStyle/>
          <a:p>
            <a:r>
              <a:rPr lang="en-US" dirty="0">
                <a:cs typeface="Calibri"/>
              </a:rPr>
              <a:t>With More Data …</a:t>
            </a:r>
          </a:p>
          <a:p>
            <a:pPr lvl="1"/>
            <a:r>
              <a:rPr lang="en-US" dirty="0">
                <a:ea typeface="+mn-lt"/>
                <a:cs typeface="+mn-lt"/>
              </a:rPr>
              <a:t>we could identify more impactful variables to input into the model</a:t>
            </a:r>
          </a:p>
          <a:p>
            <a:pPr lvl="1"/>
            <a:r>
              <a:rPr lang="en-US" dirty="0">
                <a:cs typeface="Calibri"/>
              </a:rPr>
              <a:t>We could identify trends over the years by observing data from past elections</a:t>
            </a:r>
          </a:p>
          <a:p>
            <a:pPr lvl="1"/>
            <a:r>
              <a:rPr lang="en-US" dirty="0">
                <a:cs typeface="Calibri"/>
              </a:rPr>
              <a:t>With additional and diversified training data sources(</a:t>
            </a:r>
            <a:r>
              <a:rPr lang="en-US" dirty="0" err="1">
                <a:cs typeface="Calibri"/>
              </a:rPr>
              <a:t>ie</a:t>
            </a:r>
            <a:r>
              <a:rPr lang="en-US" dirty="0">
                <a:cs typeface="Calibri"/>
              </a:rPr>
              <a:t>. More counties)…</a:t>
            </a:r>
          </a:p>
          <a:p>
            <a:r>
              <a:rPr lang="en-US" dirty="0">
                <a:ea typeface="+mn-lt"/>
                <a:cs typeface="+mn-lt"/>
              </a:rPr>
              <a:t>With a Revamped Effectiveness measurement</a:t>
            </a:r>
          </a:p>
          <a:p>
            <a:pPr lvl="1"/>
            <a:r>
              <a:rPr lang="en-US" dirty="0">
                <a:ea typeface="+mn-lt"/>
                <a:cs typeface="+mn-lt"/>
              </a:rPr>
              <a:t>We could apply the same technology to other parts of the Electoral Cycle</a:t>
            </a:r>
          </a:p>
          <a:p>
            <a:r>
              <a:rPr lang="en-US" dirty="0">
                <a:ea typeface="+mn-lt"/>
                <a:cs typeface="+mn-lt"/>
              </a:rPr>
              <a:t>By Adapting the Model</a:t>
            </a:r>
          </a:p>
          <a:p>
            <a:pPr lvl="1"/>
            <a:r>
              <a:rPr lang="en-US" dirty="0">
                <a:ea typeface="+mn-lt"/>
                <a:cs typeface="+mn-lt"/>
              </a:rPr>
              <a:t>We could not only identify counties with weak polling but provide recommendations based on effective counties with similar demographics</a:t>
            </a:r>
          </a:p>
          <a:p>
            <a:endParaRPr lang="en-US" dirty="0">
              <a:cs typeface="Calibri"/>
            </a:endParaRPr>
          </a:p>
        </p:txBody>
      </p:sp>
      <p:pic>
        <p:nvPicPr>
          <p:cNvPr id="4" name="Picture 4" descr="A close up of text on a white background&#10;&#10;Description automatically generated">
            <a:extLst>
              <a:ext uri="{FF2B5EF4-FFF2-40B4-BE49-F238E27FC236}">
                <a16:creationId xmlns:a16="http://schemas.microsoft.com/office/drawing/2014/main" id="{26452E3C-F4A8-4881-A9B3-CF67EF9B9553}"/>
              </a:ext>
            </a:extLst>
          </p:cNvPr>
          <p:cNvPicPr>
            <a:picLocks noChangeAspect="1"/>
          </p:cNvPicPr>
          <p:nvPr/>
        </p:nvPicPr>
        <p:blipFill>
          <a:blip r:embed="rId2"/>
          <a:stretch>
            <a:fillRect/>
          </a:stretch>
        </p:blipFill>
        <p:spPr>
          <a:xfrm>
            <a:off x="4809745" y="201168"/>
            <a:ext cx="4123751" cy="4653330"/>
          </a:xfrm>
          <a:prstGeom prst="rect">
            <a:avLst/>
          </a:prstGeom>
        </p:spPr>
      </p:pic>
    </p:spTree>
    <p:extLst>
      <p:ext uri="{BB962C8B-B14F-4D97-AF65-F5344CB8AC3E}">
        <p14:creationId xmlns:p14="http://schemas.microsoft.com/office/powerpoint/2010/main" val="178141931"/>
      </p:ext>
    </p:extLst>
  </p:cSld>
  <p:clrMapOvr>
    <a:masterClrMapping/>
  </p:clrMapOvr>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BDCD5089-E7A6-4A42-ABCF-1EC7BACDC585}"/>
    </a:ext>
  </a:extLst>
</a:theme>
</file>

<file path=ppt/theme/theme2.xml><?xml version="1.0" encoding="utf-8"?>
<a:theme xmlns:a="http://schemas.openxmlformats.org/drawingml/2006/main" name="IBM 2020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9B1D15BD-B2D5-724C-A3CE-F79611036AA6}"/>
    </a:ext>
  </a:extLst>
</a:theme>
</file>

<file path=ppt/theme/theme3.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2020 Master template (black background)</Template>
  <TotalTime>10</TotalTime>
  <Words>779</Words>
  <Application>Microsoft Macintosh PowerPoint</Application>
  <PresentationFormat>On-screen Show (16:9)</PresentationFormat>
  <Paragraphs>46</Paragraphs>
  <Slides>8</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IBM Plex Sans</vt:lpstr>
      <vt:lpstr>Arial</vt:lpstr>
      <vt:lpstr>IBM 2020 Master template (black background)</vt:lpstr>
      <vt:lpstr>IBM 2020 Master template (light gray background)</vt:lpstr>
      <vt:lpstr>Data-Driven (Direction) to Alleviate Voter Suppression</vt:lpstr>
      <vt:lpstr>Our Vision... Format</vt:lpstr>
      <vt:lpstr>Why Voter Suppression?</vt:lpstr>
      <vt:lpstr>Impact of Voter Suppression... Reduce, Visualize</vt:lpstr>
      <vt:lpstr>Our Contribution... Format, Visualize</vt:lpstr>
      <vt:lpstr>Our Solution... Format</vt:lpstr>
      <vt:lpstr>Our Method... Visualize</vt:lpstr>
      <vt:lpstr>Looking Ahead... Format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(Direction) to Alleviate Voter Suppression</dc:title>
  <dc:creator>Ethan Zaruba-Walker</dc:creator>
  <cp:lastModifiedBy>Ethan Zaruba-Walker</cp:lastModifiedBy>
  <cp:revision>1</cp:revision>
  <cp:lastPrinted>2019-04-25T15:14:05Z</cp:lastPrinted>
  <dcterms:created xsi:type="dcterms:W3CDTF">2020-07-16T15:38:21Z</dcterms:created>
  <dcterms:modified xsi:type="dcterms:W3CDTF">2020-07-16T15:48:41Z</dcterms:modified>
</cp:coreProperties>
</file>