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7" r:id="rId3"/>
    <p:sldId id="268" r:id="rId4"/>
    <p:sldId id="270" r:id="rId5"/>
    <p:sldId id="269" r:id="rId6"/>
    <p:sldId id="271" r:id="rId7"/>
    <p:sldId id="266" r:id="rId8"/>
    <p:sldId id="272" r:id="rId9"/>
    <p:sldId id="274"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86846"/>
  </p:normalViewPr>
  <p:slideViewPr>
    <p:cSldViewPr snapToGrid="0" snapToObjects="1">
      <p:cViewPr varScale="1">
        <p:scale>
          <a:sx n="104" d="100"/>
          <a:sy n="104"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CAEAF-699F-E940-AED9-3B00E925F0A7}" type="datetimeFigureOut">
              <a:rPr lang="en-US" smtClean="0"/>
              <a:t>10/27/22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6AB5A-97D4-6643-8D1B-5F3105312420}" type="slidenum">
              <a:rPr lang="en-US" smtClean="0"/>
              <a:t>‹#›</a:t>
            </a:fld>
            <a:endParaRPr lang="en-US"/>
          </a:p>
        </p:txBody>
      </p:sp>
    </p:spTree>
    <p:extLst>
      <p:ext uri="{BB962C8B-B14F-4D97-AF65-F5344CB8AC3E}">
        <p14:creationId xmlns:p14="http://schemas.microsoft.com/office/powerpoint/2010/main" val="85905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Fourier series representation is already known to you from Evert’s lectures, but the assignment recaps it. (click for animation) Note that equation 9 s</a:t>
            </a:r>
            <a:r>
              <a:rPr lang="en-US" sz="1200" kern="1200" dirty="0">
                <a:solidFill>
                  <a:schemeClr val="tx1"/>
                </a:solidFill>
                <a:effectLst/>
                <a:latin typeface="+mn-lt"/>
                <a:ea typeface="+mn-ea"/>
                <a:cs typeface="+mn-cs"/>
              </a:rPr>
              <a:t>hows why we were having equal positive and negative frequencies. Vice versa, it also shows why we were taking 2 times Re part of the results from the </a:t>
            </a:r>
            <a:r>
              <a:rPr lang="en-US" sz="1200" kern="1200" dirty="0" err="1">
                <a:solidFill>
                  <a:schemeClr val="tx1"/>
                </a:solidFill>
                <a:effectLst/>
                <a:latin typeface="+mn-lt"/>
                <a:ea typeface="+mn-ea"/>
                <a:cs typeface="+mn-cs"/>
              </a:rPr>
              <a:t>ifft</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186AB5A-97D4-6643-8D1B-5F3105312420}" type="slidenum">
              <a:rPr lang="en-US" smtClean="0"/>
              <a:t>2</a:t>
            </a:fld>
            <a:endParaRPr lang="en-US"/>
          </a:p>
        </p:txBody>
      </p:sp>
    </p:spTree>
    <p:extLst>
      <p:ext uri="{BB962C8B-B14F-4D97-AF65-F5344CB8AC3E}">
        <p14:creationId xmlns:p14="http://schemas.microsoft.com/office/powerpoint/2010/main" val="177665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that are coming the tasks for this part of the assignment, which are given in bold in the text. Here is their summary as well. Using ones and zeros really means just that, as I am showing here to the right.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you compute the coefficients, note that this is an exercise for working with matrices, because this is what you were taught during the course. So, search for a </a:t>
            </a:r>
            <a:r>
              <a:rPr lang="en-US" sz="1200" dirty="0" err="1"/>
              <a:t>matlab</a:t>
            </a:r>
            <a:r>
              <a:rPr lang="en-US" sz="1200" dirty="0"/>
              <a:t> command that could repeat a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are other ways as well. All are ok, as I am evaluating here logic more than optimization.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you compute the coefficients, you can compute the approximate box function using (click for animation)</a:t>
            </a:r>
          </a:p>
        </p:txBody>
      </p:sp>
      <p:sp>
        <p:nvSpPr>
          <p:cNvPr id="4" name="Slide Number Placeholder 3"/>
          <p:cNvSpPr>
            <a:spLocks noGrp="1"/>
          </p:cNvSpPr>
          <p:nvPr>
            <p:ph type="sldNum" sz="quarter" idx="5"/>
          </p:nvPr>
        </p:nvSpPr>
        <p:spPr/>
        <p:txBody>
          <a:bodyPr/>
          <a:lstStyle/>
          <a:p>
            <a:fld id="{0186AB5A-97D4-6643-8D1B-5F3105312420}" type="slidenum">
              <a:rPr lang="en-US" smtClean="0"/>
              <a:t>3</a:t>
            </a:fld>
            <a:endParaRPr lang="en-US"/>
          </a:p>
        </p:txBody>
      </p:sp>
    </p:spTree>
    <p:extLst>
      <p:ext uri="{BB962C8B-B14F-4D97-AF65-F5344CB8AC3E}">
        <p14:creationId xmlns:p14="http://schemas.microsoft.com/office/powerpoint/2010/main" val="371038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Then you have to plot the comparison of the exact and computed approximate Box function. Figure 1 is what I am showing here to the right. </a:t>
            </a:r>
          </a:p>
        </p:txBody>
      </p:sp>
      <p:sp>
        <p:nvSpPr>
          <p:cNvPr id="4" name="Slide Number Placeholder 3"/>
          <p:cNvSpPr>
            <a:spLocks noGrp="1"/>
          </p:cNvSpPr>
          <p:nvPr>
            <p:ph type="sldNum" sz="quarter" idx="5"/>
          </p:nvPr>
        </p:nvSpPr>
        <p:spPr/>
        <p:txBody>
          <a:bodyPr/>
          <a:lstStyle/>
          <a:p>
            <a:fld id="{0186AB5A-97D4-6643-8D1B-5F3105312420}" type="slidenum">
              <a:rPr lang="en-US" smtClean="0"/>
              <a:t>4</a:t>
            </a:fld>
            <a:endParaRPr lang="en-US"/>
          </a:p>
        </p:txBody>
      </p:sp>
    </p:spTree>
    <p:extLst>
      <p:ext uri="{BB962C8B-B14F-4D97-AF65-F5344CB8AC3E}">
        <p14:creationId xmlns:p14="http://schemas.microsoft.com/office/powerpoint/2010/main" val="20368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here are the rest of the tasks for this part of the assignment. . </a:t>
            </a:r>
          </a:p>
        </p:txBody>
      </p:sp>
      <p:sp>
        <p:nvSpPr>
          <p:cNvPr id="4" name="Slide Number Placeholder 3"/>
          <p:cNvSpPr>
            <a:spLocks noGrp="1"/>
          </p:cNvSpPr>
          <p:nvPr>
            <p:ph type="sldNum" sz="quarter" idx="5"/>
          </p:nvPr>
        </p:nvSpPr>
        <p:spPr/>
        <p:txBody>
          <a:bodyPr/>
          <a:lstStyle/>
          <a:p>
            <a:fld id="{0186AB5A-97D4-6643-8D1B-5F3105312420}" type="slidenum">
              <a:rPr lang="en-US" smtClean="0"/>
              <a:t>5</a:t>
            </a:fld>
            <a:endParaRPr lang="en-US"/>
          </a:p>
        </p:txBody>
      </p:sp>
    </p:spTree>
    <p:extLst>
      <p:ext uri="{BB962C8B-B14F-4D97-AF65-F5344CB8AC3E}">
        <p14:creationId xmlns:p14="http://schemas.microsoft.com/office/powerpoint/2010/main" val="402063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those of you who are not too familiar with it, </a:t>
            </a:r>
            <a:r>
              <a:rPr lang="en-US" sz="1200" kern="1200" dirty="0">
                <a:solidFill>
                  <a:schemeClr val="tx1"/>
                </a:solidFill>
                <a:effectLst/>
                <a:latin typeface="+mn-lt"/>
                <a:ea typeface="+mn-ea"/>
                <a:cs typeface="+mn-cs"/>
              </a:rPr>
              <a:t>this is exactly like the wave equation (click for animation) with particle velocity and pressure (like in the course of </a:t>
            </a:r>
            <a:r>
              <a:rPr lang="en-US" sz="1200" kern="1200" dirty="0" err="1">
                <a:solidFill>
                  <a:schemeClr val="tx1"/>
                </a:solidFill>
                <a:effectLst/>
                <a:latin typeface="+mn-lt"/>
                <a:ea typeface="+mn-ea"/>
                <a:cs typeface="+mn-cs"/>
              </a:rPr>
              <a:t>Kees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Weemstra</a:t>
            </a:r>
            <a:r>
              <a:rPr lang="en-US" sz="1200" kern="1200" dirty="0">
                <a:solidFill>
                  <a:schemeClr val="tx1"/>
                </a:solidFill>
                <a:effectLst/>
                <a:latin typeface="+mn-lt"/>
                <a:ea typeface="+mn-ea"/>
                <a:cs typeface="+mn-cs"/>
              </a:rPr>
              <a:t>). In Evert’s course on electromagnetic exploration methods, you will learn more about equation 18.</a:t>
            </a:r>
            <a:endParaRPr lang="en-US" sz="1200" dirty="0"/>
          </a:p>
        </p:txBody>
      </p:sp>
      <p:sp>
        <p:nvSpPr>
          <p:cNvPr id="4" name="Slide Number Placeholder 3"/>
          <p:cNvSpPr>
            <a:spLocks noGrp="1"/>
          </p:cNvSpPr>
          <p:nvPr>
            <p:ph type="sldNum" sz="quarter" idx="5"/>
          </p:nvPr>
        </p:nvSpPr>
        <p:spPr/>
        <p:txBody>
          <a:bodyPr/>
          <a:lstStyle/>
          <a:p>
            <a:fld id="{0186AB5A-97D4-6643-8D1B-5F3105312420}" type="slidenum">
              <a:rPr lang="en-US" smtClean="0"/>
              <a:t>6</a:t>
            </a:fld>
            <a:endParaRPr lang="en-US"/>
          </a:p>
        </p:txBody>
      </p:sp>
    </p:spTree>
    <p:extLst>
      <p:ext uri="{BB962C8B-B14F-4D97-AF65-F5344CB8AC3E}">
        <p14:creationId xmlns:p14="http://schemas.microsoft.com/office/powerpoint/2010/main" val="5625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evaluate equations 18 in this medium (click for animation), using a discrete method – finite differences. </a:t>
            </a:r>
          </a:p>
        </p:txBody>
      </p:sp>
      <p:sp>
        <p:nvSpPr>
          <p:cNvPr id="4" name="Slide Number Placeholder 3"/>
          <p:cNvSpPr>
            <a:spLocks noGrp="1"/>
          </p:cNvSpPr>
          <p:nvPr>
            <p:ph type="sldNum" sz="quarter" idx="5"/>
          </p:nvPr>
        </p:nvSpPr>
        <p:spPr/>
        <p:txBody>
          <a:bodyPr/>
          <a:lstStyle/>
          <a:p>
            <a:fld id="{0186AB5A-97D4-6643-8D1B-5F3105312420}" type="slidenum">
              <a:rPr lang="en-US" smtClean="0"/>
              <a:t>7</a:t>
            </a:fld>
            <a:endParaRPr lang="en-US"/>
          </a:p>
        </p:txBody>
      </p:sp>
    </p:spTree>
    <p:extLst>
      <p:ext uri="{BB962C8B-B14F-4D97-AF65-F5344CB8AC3E}">
        <p14:creationId xmlns:p14="http://schemas.microsoft.com/office/powerpoint/2010/main" val="146141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discretize the space and time, we divide the space and time into equal intervals (click for animation)</a:t>
            </a:r>
          </a:p>
        </p:txBody>
      </p:sp>
      <p:sp>
        <p:nvSpPr>
          <p:cNvPr id="4" name="Slide Number Placeholder 3"/>
          <p:cNvSpPr>
            <a:spLocks noGrp="1"/>
          </p:cNvSpPr>
          <p:nvPr>
            <p:ph type="sldNum" sz="quarter" idx="5"/>
          </p:nvPr>
        </p:nvSpPr>
        <p:spPr/>
        <p:txBody>
          <a:bodyPr/>
          <a:lstStyle/>
          <a:p>
            <a:fld id="{0186AB5A-97D4-6643-8D1B-5F3105312420}" type="slidenum">
              <a:rPr lang="en-US" smtClean="0"/>
              <a:t>8</a:t>
            </a:fld>
            <a:endParaRPr lang="en-US"/>
          </a:p>
        </p:txBody>
      </p:sp>
    </p:spTree>
    <p:extLst>
      <p:ext uri="{BB962C8B-B14F-4D97-AF65-F5344CB8AC3E}">
        <p14:creationId xmlns:p14="http://schemas.microsoft.com/office/powerpoint/2010/main" val="218669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discretize the space and time, we divide the space and time into equal intervals (click for animation)</a:t>
            </a:r>
          </a:p>
        </p:txBody>
      </p:sp>
      <p:sp>
        <p:nvSpPr>
          <p:cNvPr id="4" name="Slide Number Placeholder 3"/>
          <p:cNvSpPr>
            <a:spLocks noGrp="1"/>
          </p:cNvSpPr>
          <p:nvPr>
            <p:ph type="sldNum" sz="quarter" idx="5"/>
          </p:nvPr>
        </p:nvSpPr>
        <p:spPr/>
        <p:txBody>
          <a:bodyPr/>
          <a:lstStyle/>
          <a:p>
            <a:fld id="{0186AB5A-97D4-6643-8D1B-5F3105312420}" type="slidenum">
              <a:rPr lang="en-US" smtClean="0"/>
              <a:t>9</a:t>
            </a:fld>
            <a:endParaRPr lang="en-US"/>
          </a:p>
        </p:txBody>
      </p:sp>
    </p:spTree>
    <p:extLst>
      <p:ext uri="{BB962C8B-B14F-4D97-AF65-F5344CB8AC3E}">
        <p14:creationId xmlns:p14="http://schemas.microsoft.com/office/powerpoint/2010/main" val="205766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sample the shortest distance with for sure two points. If your spatial grid is a bit less than d1, like the two points I show, we will sample the layer only with one point. So, we want to have at least three points per layer (click for animation).</a:t>
            </a:r>
          </a:p>
        </p:txBody>
      </p:sp>
      <p:sp>
        <p:nvSpPr>
          <p:cNvPr id="4" name="Slide Number Placeholder 3"/>
          <p:cNvSpPr>
            <a:spLocks noGrp="1"/>
          </p:cNvSpPr>
          <p:nvPr>
            <p:ph type="sldNum" sz="quarter" idx="5"/>
          </p:nvPr>
        </p:nvSpPr>
        <p:spPr/>
        <p:txBody>
          <a:bodyPr/>
          <a:lstStyle/>
          <a:p>
            <a:fld id="{0186AB5A-97D4-6643-8D1B-5F3105312420}" type="slidenum">
              <a:rPr lang="en-US" smtClean="0"/>
              <a:t>10</a:t>
            </a:fld>
            <a:endParaRPr lang="en-US"/>
          </a:p>
        </p:txBody>
      </p:sp>
    </p:spTree>
    <p:extLst>
      <p:ext uri="{BB962C8B-B14F-4D97-AF65-F5344CB8AC3E}">
        <p14:creationId xmlns:p14="http://schemas.microsoft.com/office/powerpoint/2010/main" val="99631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A13D-11DA-0C4F-B9EB-4DF65174A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2C28EC-1DFE-C441-9604-DCADD05BA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144A6C-1A19-2740-AAC4-0E92BCA3745E}"/>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5" name="Footer Placeholder 4">
            <a:extLst>
              <a:ext uri="{FF2B5EF4-FFF2-40B4-BE49-F238E27FC236}">
                <a16:creationId xmlns:a16="http://schemas.microsoft.com/office/drawing/2014/main" id="{D190A64A-C672-EE4D-AAE7-0C3765A65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E34FF-828E-EB45-9993-73422DF231C0}"/>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402738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E2F4-1435-F147-95CF-12F684B30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32C174-59A9-A94A-B4F2-BB9D55A17A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98EDB-C126-7B45-BBA2-6B1E7D0434DC}"/>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5" name="Footer Placeholder 4">
            <a:extLst>
              <a:ext uri="{FF2B5EF4-FFF2-40B4-BE49-F238E27FC236}">
                <a16:creationId xmlns:a16="http://schemas.microsoft.com/office/drawing/2014/main" id="{991D46A7-58EC-A24D-94E0-9A0E37571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F9A27-142F-2B4B-83EA-30A2705737B2}"/>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51985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9BDC9-3DC6-844A-9B24-94B58AB550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E88CC-C6D3-3440-A117-4A32F8A9B8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7052A-F8A0-6744-B9ED-964F01CF959B}"/>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5" name="Footer Placeholder 4">
            <a:extLst>
              <a:ext uri="{FF2B5EF4-FFF2-40B4-BE49-F238E27FC236}">
                <a16:creationId xmlns:a16="http://schemas.microsoft.com/office/drawing/2014/main" id="{C31FA9D6-62BB-484C-A4C2-F0CF30262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3EA97-4191-4149-B47D-06214B681C5A}"/>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305027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6D76-5A5E-814C-94F3-BF9585700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6ED7C-1B8D-0E44-8B49-906E938919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9A6FF-C66D-BD49-9344-FB98E5D50B06}"/>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5" name="Footer Placeholder 4">
            <a:extLst>
              <a:ext uri="{FF2B5EF4-FFF2-40B4-BE49-F238E27FC236}">
                <a16:creationId xmlns:a16="http://schemas.microsoft.com/office/drawing/2014/main" id="{63CD0113-4B15-5E4F-97C3-871A7273D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26413-8BC5-B041-9D48-85C798969D0E}"/>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8392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342C-7014-674C-AB2F-70164DABBE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CE903C-B795-1C45-8120-C2D7DC23F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FA1E1E-4F38-A541-A445-6AD63EBCA154}"/>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5" name="Footer Placeholder 4">
            <a:extLst>
              <a:ext uri="{FF2B5EF4-FFF2-40B4-BE49-F238E27FC236}">
                <a16:creationId xmlns:a16="http://schemas.microsoft.com/office/drawing/2014/main" id="{ACE0AFFF-350A-9742-9E8C-129066EE0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2EF90-4B50-C24C-8991-07CE3DD23F6A}"/>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309838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D377-D5E2-A343-9059-81F943239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036DB-6B1B-8849-A047-A904870530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33D3ED-1EE8-5A49-9219-17A8984A5F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E3424-8589-D643-BEEF-0AA3E7B391BB}"/>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6" name="Footer Placeholder 5">
            <a:extLst>
              <a:ext uri="{FF2B5EF4-FFF2-40B4-BE49-F238E27FC236}">
                <a16:creationId xmlns:a16="http://schemas.microsoft.com/office/drawing/2014/main" id="{3A9C35D9-DCEA-D64E-A463-D29096747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B6B86-BF51-C04C-827D-3F2D224C0F73}"/>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347216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5FC6-94F0-EA46-A434-8B0F9FBB5B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4F19B-FBC8-2C45-A7DF-61A76F2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853C06-209E-4341-9FF4-F3373369C8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178AD2-22B1-BF46-BAF2-8F74122DB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8FB709-F3E2-3249-8D61-55C633ACEF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55ECDB-16FA-C94F-B913-3B117EFF61A8}"/>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8" name="Footer Placeholder 7">
            <a:extLst>
              <a:ext uri="{FF2B5EF4-FFF2-40B4-BE49-F238E27FC236}">
                <a16:creationId xmlns:a16="http://schemas.microsoft.com/office/drawing/2014/main" id="{191AA59D-D8D2-5B44-AAD6-7986111FAC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1C699-29A1-6644-941D-54AC33425046}"/>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417489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47A6-6C3A-3647-A102-703EFEDE8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943F82-FDF0-0843-903A-B21EBB4B0327}"/>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4" name="Footer Placeholder 3">
            <a:extLst>
              <a:ext uri="{FF2B5EF4-FFF2-40B4-BE49-F238E27FC236}">
                <a16:creationId xmlns:a16="http://schemas.microsoft.com/office/drawing/2014/main" id="{001BC4A2-4FFA-F845-B77A-F1D396B015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727788-1839-2042-B85D-AF03DCC0A61C}"/>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233850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13D553-1E7E-BB45-B8EA-A6A503E2EE87}"/>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3" name="Footer Placeholder 2">
            <a:extLst>
              <a:ext uri="{FF2B5EF4-FFF2-40B4-BE49-F238E27FC236}">
                <a16:creationId xmlns:a16="http://schemas.microsoft.com/office/drawing/2014/main" id="{A7D9709B-94E4-004F-A800-74D249371F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BE5EDB-42C4-E64A-A2ED-8A21A95B4AB1}"/>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203022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D85-84B8-7A46-B349-031B3112C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0499A6-7A68-D242-B24B-89EC480BF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893964-1C53-3244-8CC3-16D37E330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25B5B5-7808-664F-97C4-99F02E747EED}"/>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6" name="Footer Placeholder 5">
            <a:extLst>
              <a:ext uri="{FF2B5EF4-FFF2-40B4-BE49-F238E27FC236}">
                <a16:creationId xmlns:a16="http://schemas.microsoft.com/office/drawing/2014/main" id="{CAAB0F57-D1AE-0948-9500-9928C0FDA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128D9-6C44-2E4B-AA7E-73B0A39F2648}"/>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151081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228A-19EA-9641-B497-7B2C068A9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82FEF9-4B36-AF40-973A-96868584B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AB2FB7-EB5D-E74E-A032-0F4FF7F7A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22CD19-242C-574C-B5E9-61CBA637465E}"/>
              </a:ext>
            </a:extLst>
          </p:cNvPr>
          <p:cNvSpPr>
            <a:spLocks noGrp="1"/>
          </p:cNvSpPr>
          <p:nvPr>
            <p:ph type="dt" sz="half" idx="10"/>
          </p:nvPr>
        </p:nvSpPr>
        <p:spPr/>
        <p:txBody>
          <a:bodyPr/>
          <a:lstStyle/>
          <a:p>
            <a:fld id="{CBAE5384-9D17-8B4C-8F0D-249BBD2DBF53}" type="datetimeFigureOut">
              <a:rPr lang="en-US" smtClean="0"/>
              <a:t>10/27/22</a:t>
            </a:fld>
            <a:endParaRPr lang="en-US"/>
          </a:p>
        </p:txBody>
      </p:sp>
      <p:sp>
        <p:nvSpPr>
          <p:cNvPr id="6" name="Footer Placeholder 5">
            <a:extLst>
              <a:ext uri="{FF2B5EF4-FFF2-40B4-BE49-F238E27FC236}">
                <a16:creationId xmlns:a16="http://schemas.microsoft.com/office/drawing/2014/main" id="{45591A08-CF29-6543-B76E-5D0A98215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672E9-905A-714E-8C1D-5B8DA6B88059}"/>
              </a:ext>
            </a:extLst>
          </p:cNvPr>
          <p:cNvSpPr>
            <a:spLocks noGrp="1"/>
          </p:cNvSpPr>
          <p:nvPr>
            <p:ph type="sldNum" sz="quarter" idx="12"/>
          </p:nvPr>
        </p:nvSpPr>
        <p:spPr/>
        <p:txBody>
          <a:bodyPr/>
          <a:lstStyle/>
          <a:p>
            <a:fld id="{A23304E3-E91A-7C4E-8264-4ADF787CB145}" type="slidenum">
              <a:rPr lang="en-US" smtClean="0"/>
              <a:t>‹#›</a:t>
            </a:fld>
            <a:endParaRPr lang="en-US"/>
          </a:p>
        </p:txBody>
      </p:sp>
    </p:spTree>
    <p:extLst>
      <p:ext uri="{BB962C8B-B14F-4D97-AF65-F5344CB8AC3E}">
        <p14:creationId xmlns:p14="http://schemas.microsoft.com/office/powerpoint/2010/main" val="113021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008662-6A58-C74D-9C1C-EBD4C3DE0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F3F42D-2A04-864D-B43D-DACF19BCA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0E7B0-7BF7-0A43-B88E-A033C241C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E5384-9D17-8B4C-8F0D-249BBD2DBF53}" type="datetimeFigureOut">
              <a:rPr lang="en-US" smtClean="0"/>
              <a:t>10/27/22</a:t>
            </a:fld>
            <a:endParaRPr lang="en-US"/>
          </a:p>
        </p:txBody>
      </p:sp>
      <p:sp>
        <p:nvSpPr>
          <p:cNvPr id="5" name="Footer Placeholder 4">
            <a:extLst>
              <a:ext uri="{FF2B5EF4-FFF2-40B4-BE49-F238E27FC236}">
                <a16:creationId xmlns:a16="http://schemas.microsoft.com/office/drawing/2014/main" id="{D7744CB2-7B6B-4744-84AC-948D2B433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300867-8EAA-994D-8C81-0BF718716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304E3-E91A-7C4E-8264-4ADF787CB145}" type="slidenum">
              <a:rPr lang="en-US" smtClean="0"/>
              <a:t>‹#›</a:t>
            </a:fld>
            <a:endParaRPr lang="en-US"/>
          </a:p>
        </p:txBody>
      </p:sp>
    </p:spTree>
    <p:extLst>
      <p:ext uri="{BB962C8B-B14F-4D97-AF65-F5344CB8AC3E}">
        <p14:creationId xmlns:p14="http://schemas.microsoft.com/office/powerpoint/2010/main" val="156525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85626-4909-C348-8A02-144DBB821EB6}"/>
              </a:ext>
            </a:extLst>
          </p:cNvPr>
          <p:cNvSpPr txBox="1"/>
          <p:nvPr/>
        </p:nvSpPr>
        <p:spPr>
          <a:xfrm>
            <a:off x="2330607" y="546410"/>
            <a:ext cx="7995424" cy="2308324"/>
          </a:xfrm>
          <a:prstGeom prst="rect">
            <a:avLst/>
          </a:prstGeom>
          <a:noFill/>
        </p:spPr>
        <p:txBody>
          <a:bodyPr wrap="square" rtlCol="0">
            <a:spAutoFit/>
          </a:bodyPr>
          <a:lstStyle/>
          <a:p>
            <a:pPr algn="ctr"/>
            <a:r>
              <a:rPr lang="en-US" sz="2400" dirty="0"/>
              <a:t>Assignment 4</a:t>
            </a:r>
          </a:p>
          <a:p>
            <a:pPr algn="ctr"/>
            <a:endParaRPr lang="en-US" sz="2400" dirty="0"/>
          </a:p>
          <a:p>
            <a:pPr algn="ctr"/>
            <a:r>
              <a:rPr lang="en-US" sz="2400" dirty="0"/>
              <a:t>Assignment 4.1: Eigenfunctions of an LTI system</a:t>
            </a:r>
          </a:p>
          <a:p>
            <a:pPr algn="ctr"/>
            <a:endParaRPr lang="en-US" sz="2400" dirty="0"/>
          </a:p>
          <a:p>
            <a:pPr algn="ctr"/>
            <a:r>
              <a:rPr lang="en-US" sz="2400" dirty="0"/>
              <a:t>Assignment 4.2: Scattering from a multilayered earth – </a:t>
            </a:r>
          </a:p>
          <a:p>
            <a:pPr algn="ctr"/>
            <a:r>
              <a:rPr lang="en-US" sz="2400" dirty="0"/>
              <a:t>a numerical solution by finite differences</a:t>
            </a:r>
          </a:p>
        </p:txBody>
      </p:sp>
    </p:spTree>
    <p:extLst>
      <p:ext uri="{BB962C8B-B14F-4D97-AF65-F5344CB8AC3E}">
        <p14:creationId xmlns:p14="http://schemas.microsoft.com/office/powerpoint/2010/main" val="393528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DB79E09-62B9-9944-8ACE-BD0FCC56C914}"/>
              </a:ext>
            </a:extLst>
          </p:cNvPr>
          <p:cNvCxnSpPr>
            <a:cxnSpLocks/>
          </p:cNvCxnSpPr>
          <p:nvPr/>
        </p:nvCxnSpPr>
        <p:spPr>
          <a:xfrm>
            <a:off x="3523488" y="4928616"/>
            <a:ext cx="571804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78898B-4968-564C-B3BE-976E95C73B7A}"/>
              </a:ext>
            </a:extLst>
          </p:cNvPr>
          <p:cNvCxnSpPr>
            <a:cxnSpLocks/>
          </p:cNvCxnSpPr>
          <p:nvPr/>
        </p:nvCxnSpPr>
        <p:spPr>
          <a:xfrm>
            <a:off x="3523488" y="4244703"/>
            <a:ext cx="5718048"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31A8C-F6D1-9545-AEE4-9379B7F67989}"/>
                  </a:ext>
                </a:extLst>
              </p:cNvPr>
              <p:cNvSpPr txBox="1"/>
              <p:nvPr/>
            </p:nvSpPr>
            <p:spPr>
              <a:xfrm>
                <a:off x="3843826" y="5385136"/>
                <a:ext cx="3168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h𝑜𝑚𝑜𝑔𝑒𝑛𝑒𝑜𝑢𝑠</m:t>
                      </m:r>
                      <m:r>
                        <a:rPr lang="en-US" b="0" i="1" smtClean="0">
                          <a:latin typeface="Cambria Math" panose="02040503050406030204" pitchFamily="18" charset="0"/>
                        </a:rPr>
                        <m:t> </m:t>
                      </m:r>
                      <m:r>
                        <a:rPr lang="en-US" b="0" i="1" smtClean="0">
                          <a:latin typeface="Cambria Math" panose="02040503050406030204" pitchFamily="18" charset="0"/>
                        </a:rPr>
                        <m:t>h𝑎𝑙𝑓𝑠𝑝𝑎𝑐𝑒</m:t>
                      </m:r>
                    </m:oMath>
                  </m:oMathPara>
                </a14:m>
                <a:endParaRPr lang="en-US" dirty="0"/>
              </a:p>
            </p:txBody>
          </p:sp>
        </mc:Choice>
        <mc:Fallback xmlns="">
          <p:sp>
            <p:nvSpPr>
              <p:cNvPr id="8" name="TextBox 7">
                <a:extLst>
                  <a:ext uri="{FF2B5EF4-FFF2-40B4-BE49-F238E27FC236}">
                    <a16:creationId xmlns:a16="http://schemas.microsoft.com/office/drawing/2014/main" id="{7C131A8C-F6D1-9545-AEE4-9379B7F67989}"/>
                  </a:ext>
                </a:extLst>
              </p:cNvPr>
              <p:cNvSpPr txBox="1">
                <a:spLocks noRot="1" noChangeAspect="1" noMove="1" noResize="1" noEditPoints="1" noAdjustHandles="1" noChangeArrowheads="1" noChangeShapeType="1" noTextEdit="1"/>
              </p:cNvSpPr>
              <p:nvPr/>
            </p:nvSpPr>
            <p:spPr>
              <a:xfrm>
                <a:off x="3843826" y="5385136"/>
                <a:ext cx="3168560" cy="276999"/>
              </a:xfrm>
              <a:prstGeom prst="rect">
                <a:avLst/>
              </a:prstGeom>
              <a:blipFill>
                <a:blip r:embed="rId3"/>
                <a:stretch>
                  <a:fillRect l="-1200" t="-4348" r="-2400" b="-39130"/>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50AE7A33-3571-A14E-9016-0AFE6AF458D4}"/>
              </a:ext>
            </a:extLst>
          </p:cNvPr>
          <p:cNvCxnSpPr>
            <a:cxnSpLocks/>
            <a:endCxn id="14" idx="3"/>
          </p:cNvCxnSpPr>
          <p:nvPr/>
        </p:nvCxnSpPr>
        <p:spPr>
          <a:xfrm flipV="1">
            <a:off x="3108960" y="4928616"/>
            <a:ext cx="134982" cy="30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B1456B-7E42-6F44-9C5F-8FA2E4859C42}"/>
              </a:ext>
            </a:extLst>
          </p:cNvPr>
          <p:cNvCxnSpPr>
            <a:cxnSpLocks/>
          </p:cNvCxnSpPr>
          <p:nvPr/>
        </p:nvCxnSpPr>
        <p:spPr>
          <a:xfrm flipV="1">
            <a:off x="3176016" y="1584960"/>
            <a:ext cx="0" cy="448665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E1D6508-123E-E843-8E36-AC8415E5FC07}"/>
              </a:ext>
            </a:extLst>
          </p:cNvPr>
          <p:cNvSpPr txBox="1"/>
          <p:nvPr/>
        </p:nvSpPr>
        <p:spPr>
          <a:xfrm>
            <a:off x="2666757" y="4697783"/>
            <a:ext cx="577185" cy="461665"/>
          </a:xfrm>
          <a:prstGeom prst="rect">
            <a:avLst/>
          </a:prstGeom>
          <a:noFill/>
        </p:spPr>
        <p:txBody>
          <a:bodyPr wrap="square" rtlCol="0">
            <a:spAutoFit/>
          </a:bodyPr>
          <a:lstStyle/>
          <a:p>
            <a:pPr algn="ctr"/>
            <a:r>
              <a:rPr lang="en-US" sz="2400" dirty="0"/>
              <a:t>d</a:t>
            </a:r>
          </a:p>
        </p:txBody>
      </p:sp>
      <p:sp>
        <p:nvSpPr>
          <p:cNvPr id="15" name="TextBox 14">
            <a:extLst>
              <a:ext uri="{FF2B5EF4-FFF2-40B4-BE49-F238E27FC236}">
                <a16:creationId xmlns:a16="http://schemas.microsoft.com/office/drawing/2014/main" id="{D045724C-75AA-BC47-8C97-52FA0A936F7A}"/>
              </a:ext>
            </a:extLst>
          </p:cNvPr>
          <p:cNvSpPr txBox="1"/>
          <p:nvPr/>
        </p:nvSpPr>
        <p:spPr>
          <a:xfrm>
            <a:off x="2666757" y="1354127"/>
            <a:ext cx="577185" cy="461665"/>
          </a:xfrm>
          <a:prstGeom prst="rect">
            <a:avLst/>
          </a:prstGeom>
          <a:noFill/>
        </p:spPr>
        <p:txBody>
          <a:bodyPr wrap="square" rtlCol="0">
            <a:spAutoFit/>
          </a:bodyPr>
          <a:lstStyle/>
          <a:p>
            <a:pPr algn="ctr"/>
            <a:r>
              <a:rPr lang="en-US" sz="2400" dirty="0"/>
              <a:t>-z</a:t>
            </a:r>
          </a:p>
        </p:txBody>
      </p:sp>
      <p:sp>
        <p:nvSpPr>
          <p:cNvPr id="18" name="TextBox 17">
            <a:extLst>
              <a:ext uri="{FF2B5EF4-FFF2-40B4-BE49-F238E27FC236}">
                <a16:creationId xmlns:a16="http://schemas.microsoft.com/office/drawing/2014/main" id="{898A6832-4785-2B46-B579-316C4612A670}"/>
              </a:ext>
            </a:extLst>
          </p:cNvPr>
          <p:cNvSpPr txBox="1"/>
          <p:nvPr/>
        </p:nvSpPr>
        <p:spPr>
          <a:xfrm>
            <a:off x="2666757" y="5840784"/>
            <a:ext cx="577185" cy="461665"/>
          </a:xfrm>
          <a:prstGeom prst="rect">
            <a:avLst/>
          </a:prstGeom>
          <a:noFill/>
        </p:spPr>
        <p:txBody>
          <a:bodyPr wrap="square" rtlCol="0">
            <a:spAutoFit/>
          </a:bodyPr>
          <a:lstStyle/>
          <a:p>
            <a:pPr algn="ctr"/>
            <a:r>
              <a:rPr lang="en-US" sz="2400" dirty="0"/>
              <a:t>+z</a:t>
            </a:r>
          </a:p>
        </p:txBody>
      </p:sp>
      <p:sp>
        <p:nvSpPr>
          <p:cNvPr id="19" name="TextBox 18">
            <a:extLst>
              <a:ext uri="{FF2B5EF4-FFF2-40B4-BE49-F238E27FC236}">
                <a16:creationId xmlns:a16="http://schemas.microsoft.com/office/drawing/2014/main" id="{17FE794B-CD3D-A849-B494-343BE0537CB9}"/>
              </a:ext>
            </a:extLst>
          </p:cNvPr>
          <p:cNvSpPr txBox="1"/>
          <p:nvPr/>
        </p:nvSpPr>
        <p:spPr>
          <a:xfrm>
            <a:off x="2330607" y="546410"/>
            <a:ext cx="7995424" cy="830997"/>
          </a:xfrm>
          <a:prstGeom prst="rect">
            <a:avLst/>
          </a:prstGeom>
          <a:noFill/>
        </p:spPr>
        <p:txBody>
          <a:bodyPr wrap="square" rtlCol="0">
            <a:spAutoFit/>
          </a:bodyPr>
          <a:lstStyle/>
          <a:p>
            <a:pPr algn="ctr"/>
            <a:r>
              <a:rPr lang="en-US" sz="2400" dirty="0"/>
              <a:t>Assignment 4.2: Scattering from a multilayered earth – </a:t>
            </a:r>
          </a:p>
          <a:p>
            <a:pPr algn="ctr"/>
            <a:r>
              <a:rPr lang="en-US" sz="2400" dirty="0"/>
              <a:t>a numerical solution by finite differences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EC11F4-E888-9544-A107-AB2C73281AD8}"/>
                  </a:ext>
                </a:extLst>
              </p:cNvPr>
              <p:cNvSpPr txBox="1"/>
              <p:nvPr/>
            </p:nvSpPr>
            <p:spPr>
              <a:xfrm>
                <a:off x="3843826" y="2759151"/>
                <a:ext cx="4462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h𝑜𝑚𝑜𝑔𝑒𝑛𝑒𝑜𝑢𝑠</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𝑎𝑖𝑟</m:t>
                          </m:r>
                        </m:e>
                      </m:d>
                      <m:r>
                        <a:rPr lang="en-US" b="0" i="1" smtClean="0">
                          <a:latin typeface="Cambria Math" panose="02040503050406030204" pitchFamily="18" charset="0"/>
                        </a:rPr>
                        <m:t>;</m:t>
                      </m:r>
                      <m:r>
                        <a:rPr lang="en-US" b="0" i="1" smtClean="0">
                          <a:latin typeface="Cambria Math" panose="02040503050406030204" pitchFamily="18" charset="0"/>
                        </a:rPr>
                        <m:t>𝑠𝑜𝑢𝑟𝑐𝑒</m:t>
                      </m:r>
                      <m:r>
                        <a:rPr lang="en-US" b="0" i="1" smtClean="0">
                          <a:latin typeface="Cambria Math" panose="02040503050406030204" pitchFamily="18" charset="0"/>
                        </a:rPr>
                        <m:t> </m:t>
                      </m:r>
                      <m:r>
                        <a:rPr lang="en-US" b="0" i="1" smtClean="0">
                          <a:latin typeface="Cambria Math" panose="02040503050406030204" pitchFamily="18" charset="0"/>
                        </a:rPr>
                        <m:t>𝑜𝑛𝑙𝑦</m:t>
                      </m:r>
                      <m:r>
                        <a:rPr lang="en-US" b="0" i="1" smtClean="0">
                          <a:latin typeface="Cambria Math" panose="02040503050406030204" pitchFamily="18" charset="0"/>
                        </a:rPr>
                        <m:t> </m:t>
                      </m:r>
                      <m:r>
                        <a:rPr lang="en-US" b="0" i="1" smtClean="0">
                          <a:latin typeface="Cambria Math" panose="02040503050406030204" pitchFamily="18" charset="0"/>
                        </a:rPr>
                        <m:t>h𝑒𝑟𝑒</m:t>
                      </m:r>
                    </m:oMath>
                  </m:oMathPara>
                </a14:m>
                <a:endParaRPr lang="en-US" dirty="0"/>
              </a:p>
            </p:txBody>
          </p:sp>
        </mc:Choice>
        <mc:Fallback xmlns="">
          <p:sp>
            <p:nvSpPr>
              <p:cNvPr id="21" name="TextBox 20">
                <a:extLst>
                  <a:ext uri="{FF2B5EF4-FFF2-40B4-BE49-F238E27FC236}">
                    <a16:creationId xmlns:a16="http://schemas.microsoft.com/office/drawing/2014/main" id="{2EEC11F4-E888-9544-A107-AB2C73281AD8}"/>
                  </a:ext>
                </a:extLst>
              </p:cNvPr>
              <p:cNvSpPr txBox="1">
                <a:spLocks noRot="1" noChangeAspect="1" noMove="1" noResize="1" noEditPoints="1" noAdjustHandles="1" noChangeArrowheads="1" noChangeShapeType="1" noTextEdit="1"/>
              </p:cNvSpPr>
              <p:nvPr/>
            </p:nvSpPr>
            <p:spPr>
              <a:xfrm>
                <a:off x="3843826" y="2759151"/>
                <a:ext cx="4462184" cy="276999"/>
              </a:xfrm>
              <a:prstGeom prst="rect">
                <a:avLst/>
              </a:prstGeom>
              <a:blipFill>
                <a:blip r:embed="rId4"/>
                <a:stretch>
                  <a:fillRect l="-567" t="-8696" r="-567" b="-3478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96A231A-924F-2B47-85D5-60C0B2A21B9C}"/>
              </a:ext>
            </a:extLst>
          </p:cNvPr>
          <p:cNvCxnSpPr>
            <a:cxnSpLocks/>
            <a:endCxn id="24" idx="3"/>
          </p:cNvCxnSpPr>
          <p:nvPr/>
        </p:nvCxnSpPr>
        <p:spPr>
          <a:xfrm flipV="1">
            <a:off x="3108960" y="3503984"/>
            <a:ext cx="134982" cy="304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2B6D941-B195-6743-A63E-782F9A1C2689}"/>
              </a:ext>
            </a:extLst>
          </p:cNvPr>
          <p:cNvSpPr txBox="1"/>
          <p:nvPr/>
        </p:nvSpPr>
        <p:spPr>
          <a:xfrm>
            <a:off x="2666757" y="3273151"/>
            <a:ext cx="577185" cy="461665"/>
          </a:xfrm>
          <a:prstGeom prst="rect">
            <a:avLst/>
          </a:prstGeom>
          <a:noFill/>
        </p:spPr>
        <p:txBody>
          <a:bodyPr wrap="square" rtlCol="0">
            <a:spAutoFit/>
          </a:bodyPr>
          <a:lstStyle/>
          <a:p>
            <a:pPr algn="ctr"/>
            <a:r>
              <a:rPr lang="en-US" sz="2400" dirty="0"/>
              <a:t>0</a:t>
            </a:r>
          </a:p>
        </p:txBody>
      </p:sp>
      <p:cxnSp>
        <p:nvCxnSpPr>
          <p:cNvPr id="16" name="Straight Connector 15">
            <a:extLst>
              <a:ext uri="{FF2B5EF4-FFF2-40B4-BE49-F238E27FC236}">
                <a16:creationId xmlns:a16="http://schemas.microsoft.com/office/drawing/2014/main" id="{038F0FA7-B75B-B94D-A48F-6E9A80E13FCD}"/>
              </a:ext>
            </a:extLst>
          </p:cNvPr>
          <p:cNvCxnSpPr>
            <a:cxnSpLocks/>
          </p:cNvCxnSpPr>
          <p:nvPr/>
        </p:nvCxnSpPr>
        <p:spPr>
          <a:xfrm>
            <a:off x="3523488" y="3489960"/>
            <a:ext cx="5718048" cy="0"/>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36835A1-CF84-7747-9C3A-6D2D05A5B52D}"/>
              </a:ext>
            </a:extLst>
          </p:cNvPr>
          <p:cNvGrpSpPr/>
          <p:nvPr/>
        </p:nvGrpSpPr>
        <p:grpSpPr>
          <a:xfrm>
            <a:off x="8467924" y="4159461"/>
            <a:ext cx="176958" cy="686284"/>
            <a:chOff x="8029012" y="4159461"/>
            <a:chExt cx="176958" cy="686284"/>
          </a:xfrm>
        </p:grpSpPr>
        <p:sp>
          <p:nvSpPr>
            <p:cNvPr id="2" name="Oval 1">
              <a:extLst>
                <a:ext uri="{FF2B5EF4-FFF2-40B4-BE49-F238E27FC236}">
                  <a16:creationId xmlns:a16="http://schemas.microsoft.com/office/drawing/2014/main" id="{5B2BC85B-2FA3-D64A-A6D2-C123B60CBF2B}"/>
                </a:ext>
              </a:extLst>
            </p:cNvPr>
            <p:cNvSpPr/>
            <p:nvPr/>
          </p:nvSpPr>
          <p:spPr>
            <a:xfrm>
              <a:off x="8029012" y="4668787"/>
              <a:ext cx="176958" cy="176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9769296-B269-6743-B313-BAE9CF5CA763}"/>
                </a:ext>
              </a:extLst>
            </p:cNvPr>
            <p:cNvSpPr/>
            <p:nvPr/>
          </p:nvSpPr>
          <p:spPr>
            <a:xfrm>
              <a:off x="8029012" y="4159461"/>
              <a:ext cx="176958" cy="176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7000C56-31CC-204A-B29A-1C842118C8AA}"/>
              </a:ext>
            </a:extLst>
          </p:cNvPr>
          <p:cNvSpPr txBox="1"/>
          <p:nvPr/>
        </p:nvSpPr>
        <p:spPr>
          <a:xfrm>
            <a:off x="4611381" y="4355827"/>
            <a:ext cx="577185" cy="461665"/>
          </a:xfrm>
          <a:prstGeom prst="rect">
            <a:avLst/>
          </a:prstGeom>
          <a:noFill/>
        </p:spPr>
        <p:txBody>
          <a:bodyPr wrap="square" rtlCol="0">
            <a:spAutoFit/>
          </a:bodyPr>
          <a:lstStyle/>
          <a:p>
            <a:pPr algn="ctr"/>
            <a:r>
              <a:rPr lang="en-US" sz="2400" dirty="0"/>
              <a:t>d1</a:t>
            </a:r>
          </a:p>
        </p:txBody>
      </p:sp>
      <p:grpSp>
        <p:nvGrpSpPr>
          <p:cNvPr id="4" name="Group 3">
            <a:extLst>
              <a:ext uri="{FF2B5EF4-FFF2-40B4-BE49-F238E27FC236}">
                <a16:creationId xmlns:a16="http://schemas.microsoft.com/office/drawing/2014/main" id="{28C6324A-3188-F641-B637-80CE6BD0240B}"/>
              </a:ext>
            </a:extLst>
          </p:cNvPr>
          <p:cNvGrpSpPr/>
          <p:nvPr/>
        </p:nvGrpSpPr>
        <p:grpSpPr>
          <a:xfrm>
            <a:off x="7213092" y="4212528"/>
            <a:ext cx="176958" cy="716088"/>
            <a:chOff x="8376483" y="4212528"/>
            <a:chExt cx="176958" cy="716088"/>
          </a:xfrm>
        </p:grpSpPr>
        <p:sp>
          <p:nvSpPr>
            <p:cNvPr id="28" name="Oval 27">
              <a:extLst>
                <a:ext uri="{FF2B5EF4-FFF2-40B4-BE49-F238E27FC236}">
                  <a16:creationId xmlns:a16="http://schemas.microsoft.com/office/drawing/2014/main" id="{8DE361B4-B8C5-4148-90D2-47C9D39A42D4}"/>
                </a:ext>
              </a:extLst>
            </p:cNvPr>
            <p:cNvSpPr/>
            <p:nvPr/>
          </p:nvSpPr>
          <p:spPr>
            <a:xfrm>
              <a:off x="8376483" y="4751658"/>
              <a:ext cx="176958" cy="176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D106823-ABEE-7E4D-8534-BB1F5246F2F0}"/>
                </a:ext>
              </a:extLst>
            </p:cNvPr>
            <p:cNvSpPr/>
            <p:nvPr/>
          </p:nvSpPr>
          <p:spPr>
            <a:xfrm>
              <a:off x="8376483" y="4482868"/>
              <a:ext cx="176958" cy="176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644896-684B-1B4E-AD7A-02B46392D6DB}"/>
                </a:ext>
              </a:extLst>
            </p:cNvPr>
            <p:cNvSpPr/>
            <p:nvPr/>
          </p:nvSpPr>
          <p:spPr>
            <a:xfrm>
              <a:off x="8376483" y="4212528"/>
              <a:ext cx="176958" cy="176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30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85626-4909-C348-8A02-144DBB821EB6}"/>
              </a:ext>
            </a:extLst>
          </p:cNvPr>
          <p:cNvSpPr txBox="1"/>
          <p:nvPr/>
        </p:nvSpPr>
        <p:spPr>
          <a:xfrm>
            <a:off x="2330607" y="1806498"/>
            <a:ext cx="7995424" cy="1200329"/>
          </a:xfrm>
          <a:prstGeom prst="rect">
            <a:avLst/>
          </a:prstGeom>
          <a:noFill/>
        </p:spPr>
        <p:txBody>
          <a:bodyPr wrap="square" rtlCol="0">
            <a:spAutoFit/>
          </a:bodyPr>
          <a:lstStyle/>
          <a:p>
            <a:r>
              <a:rPr lang="en-US" sz="2400" dirty="0"/>
              <a:t>Starts with an introduction to</a:t>
            </a:r>
          </a:p>
          <a:p>
            <a:pPr marL="342900" indent="-342900">
              <a:buFont typeface="Arial" panose="020B0604020202020204" pitchFamily="34" charset="0"/>
              <a:buChar char="•"/>
            </a:pPr>
            <a:r>
              <a:rPr lang="en-US" sz="2400" dirty="0"/>
              <a:t>eigenfunctions and eigenvalues</a:t>
            </a:r>
          </a:p>
          <a:p>
            <a:pPr marL="342900" indent="-342900">
              <a:buFont typeface="Arial" panose="020B0604020202020204" pitchFamily="34" charset="0"/>
              <a:buChar char="•"/>
            </a:pPr>
            <a:r>
              <a:rPr lang="en-US" sz="2400" dirty="0"/>
              <a:t>Fourier series representation</a:t>
            </a:r>
          </a:p>
        </p:txBody>
      </p:sp>
      <p:sp>
        <p:nvSpPr>
          <p:cNvPr id="3" name="TextBox 2">
            <a:extLst>
              <a:ext uri="{FF2B5EF4-FFF2-40B4-BE49-F238E27FC236}">
                <a16:creationId xmlns:a16="http://schemas.microsoft.com/office/drawing/2014/main" id="{FCD58092-BB82-8D43-B599-58543EC9DF4B}"/>
              </a:ext>
            </a:extLst>
          </p:cNvPr>
          <p:cNvSpPr txBox="1"/>
          <p:nvPr/>
        </p:nvSpPr>
        <p:spPr>
          <a:xfrm>
            <a:off x="2330607" y="546410"/>
            <a:ext cx="7995424" cy="461665"/>
          </a:xfrm>
          <a:prstGeom prst="rect">
            <a:avLst/>
          </a:prstGeom>
          <a:noFill/>
        </p:spPr>
        <p:txBody>
          <a:bodyPr wrap="square" rtlCol="0">
            <a:spAutoFit/>
          </a:bodyPr>
          <a:lstStyle/>
          <a:p>
            <a:pPr algn="ctr"/>
            <a:r>
              <a:rPr lang="en-US" sz="2400" dirty="0"/>
              <a:t>Assignment 4.1: Eigenfunctions of an LTI system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2E5CB1-67AC-C84E-AFBE-83C0B3A6DA3A}"/>
                  </a:ext>
                </a:extLst>
              </p:cNvPr>
              <p:cNvSpPr txBox="1"/>
              <p:nvPr/>
            </p:nvSpPr>
            <p:spPr>
              <a:xfrm>
                <a:off x="2530558" y="4206240"/>
                <a:ext cx="6990695" cy="755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m:t>
                          </m:r>
                        </m:sup>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𝑖𝑛</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𝑡</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𝑖𝑛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0</m:t>
                                      </m:r>
                                    </m:sub>
                                  </m:sSub>
                                  <m:r>
                                    <a:rPr lang="en-US" i="1">
                                      <a:latin typeface="Cambria Math" panose="02040503050406030204" pitchFamily="18" charset="0"/>
                                    </a:rPr>
                                    <m:t>𝑡</m:t>
                                  </m:r>
                                </m:sup>
                              </m:sSup>
                            </m:e>
                          </m:d>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2</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ea typeface="Cambria Math" panose="02040503050406030204" pitchFamily="18" charset="0"/>
                            </a:rPr>
                            <m:t>ℜ</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0</m:t>
                                      </m:r>
                                    </m:sub>
                                  </m:sSub>
                                  <m:r>
                                    <a:rPr lang="en-US" i="1">
                                      <a:latin typeface="Cambria Math" panose="02040503050406030204" pitchFamily="18" charset="0"/>
                                    </a:rPr>
                                    <m:t>𝑡</m:t>
                                  </m:r>
                                </m:sup>
                              </m:sSup>
                            </m:e>
                          </m:d>
                        </m:e>
                      </m:nary>
                      <m:r>
                        <a:rPr lang="en-US" b="0" i="1" smtClean="0">
                          <a:latin typeface="Cambria Math" panose="02040503050406030204" pitchFamily="18" charset="0"/>
                        </a:rPr>
                        <m:t>   (9)</m:t>
                      </m:r>
                    </m:oMath>
                  </m:oMathPara>
                </a14:m>
                <a:endParaRPr lang="en-US" dirty="0"/>
              </a:p>
            </p:txBody>
          </p:sp>
        </mc:Choice>
        <mc:Fallback xmlns="">
          <p:sp>
            <p:nvSpPr>
              <p:cNvPr id="4" name="TextBox 3">
                <a:extLst>
                  <a:ext uri="{FF2B5EF4-FFF2-40B4-BE49-F238E27FC236}">
                    <a16:creationId xmlns:a16="http://schemas.microsoft.com/office/drawing/2014/main" id="{442E5CB1-67AC-C84E-AFBE-83C0B3A6DA3A}"/>
                  </a:ext>
                </a:extLst>
              </p:cNvPr>
              <p:cNvSpPr txBox="1">
                <a:spLocks noRot="1" noChangeAspect="1" noMove="1" noResize="1" noEditPoints="1" noAdjustHandles="1" noChangeArrowheads="1" noChangeShapeType="1" noTextEdit="1"/>
              </p:cNvSpPr>
              <p:nvPr/>
            </p:nvSpPr>
            <p:spPr>
              <a:xfrm>
                <a:off x="2530558" y="4206240"/>
                <a:ext cx="6990695" cy="755271"/>
              </a:xfrm>
              <a:prstGeom prst="rect">
                <a:avLst/>
              </a:prstGeom>
              <a:blipFill>
                <a:blip r:embed="rId3"/>
                <a:stretch>
                  <a:fillRect l="-726" t="-118333" r="-726" b="-180000"/>
                </a:stretch>
              </a:blipFill>
            </p:spPr>
            <p:txBody>
              <a:bodyPr/>
              <a:lstStyle/>
              <a:p>
                <a:r>
                  <a:rPr lang="en-US">
                    <a:noFill/>
                  </a:rPr>
                  <a:t> </a:t>
                </a:r>
              </a:p>
            </p:txBody>
          </p:sp>
        </mc:Fallback>
      </mc:AlternateContent>
    </p:spTree>
    <p:extLst>
      <p:ext uri="{BB962C8B-B14F-4D97-AF65-F5344CB8AC3E}">
        <p14:creationId xmlns:p14="http://schemas.microsoft.com/office/powerpoint/2010/main" val="121911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BB99B263-F8EC-A045-A13A-6BC997271503}"/>
              </a:ext>
            </a:extLst>
          </p:cNvPr>
          <p:cNvCxnSpPr>
            <a:cxnSpLocks/>
          </p:cNvCxnSpPr>
          <p:nvPr/>
        </p:nvCxnSpPr>
        <p:spPr>
          <a:xfrm>
            <a:off x="7620000" y="3429000"/>
            <a:ext cx="336499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8B85626-4909-C348-8A02-144DBB821EB6}"/>
              </a:ext>
            </a:extLst>
          </p:cNvPr>
          <p:cNvSpPr txBox="1"/>
          <p:nvPr/>
        </p:nvSpPr>
        <p:spPr>
          <a:xfrm>
            <a:off x="538383" y="1245666"/>
            <a:ext cx="589899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Plot the box function using ones and zeros as a function of time for 201 points from </a:t>
            </a:r>
          </a:p>
          <a:p>
            <a:pPr marL="11113" indent="390525"/>
            <a:r>
              <a:rPr lang="en-US" sz="2400" dirty="0"/>
              <a:t>-T</a:t>
            </a:r>
            <a:r>
              <a:rPr lang="en-US" sz="2400" baseline="-25000" dirty="0"/>
              <a:t>0</a:t>
            </a:r>
            <a:r>
              <a:rPr lang="en-US" sz="2400" dirty="0"/>
              <a:t>/2 &lt; t &lt; T</a:t>
            </a:r>
            <a:r>
              <a:rPr lang="en-US" sz="2400" baseline="-25000" dirty="0"/>
              <a:t>0</a:t>
            </a:r>
            <a:r>
              <a:rPr lang="en-US" sz="2400" dirty="0"/>
              <a:t>/2 for T</a:t>
            </a:r>
            <a:r>
              <a:rPr lang="en-US" sz="2400" baseline="-25000" dirty="0"/>
              <a:t>0</a:t>
            </a:r>
            <a:r>
              <a:rPr lang="en-US" sz="2400" dirty="0"/>
              <a:t> = 4T</a:t>
            </a:r>
            <a:r>
              <a:rPr lang="en-US" sz="2400" baseline="-25000" dirty="0"/>
              <a:t>1</a:t>
            </a:r>
            <a:r>
              <a:rPr lang="en-US" sz="2400" dirty="0"/>
              <a:t> and T</a:t>
            </a:r>
            <a:r>
              <a:rPr lang="en-US" sz="2400" baseline="-25000" dirty="0"/>
              <a:t>0</a:t>
            </a:r>
            <a:r>
              <a:rPr lang="en-US" sz="2400" dirty="0"/>
              <a:t> = 4.</a:t>
            </a:r>
          </a:p>
          <a:p>
            <a:pPr marL="342900" indent="-342900">
              <a:buFont typeface="Arial" panose="020B0604020202020204" pitchFamily="34" charset="0"/>
              <a:buChar char="•"/>
            </a:pPr>
            <a:r>
              <a:rPr lang="en-US" sz="2400" dirty="0"/>
              <a:t>Does this function satisfy the three Dirichlet conditions? Explain why.</a:t>
            </a:r>
          </a:p>
          <a:p>
            <a:pPr marL="342900" indent="-342900">
              <a:buFont typeface="Arial" panose="020B0604020202020204" pitchFamily="34" charset="0"/>
              <a:buChar char="•"/>
            </a:pPr>
            <a:r>
              <a:rPr lang="en-US" sz="2400" dirty="0"/>
              <a:t>Compute the coefficients for n = 0; 1; 2; … ; 80. Now we approximate B(t) by a finite number N, because we cannot compute until infinity, as</a:t>
            </a:r>
          </a:p>
        </p:txBody>
      </p:sp>
      <p:sp>
        <p:nvSpPr>
          <p:cNvPr id="3" name="TextBox 2">
            <a:extLst>
              <a:ext uri="{FF2B5EF4-FFF2-40B4-BE49-F238E27FC236}">
                <a16:creationId xmlns:a16="http://schemas.microsoft.com/office/drawing/2014/main" id="{FCD58092-BB82-8D43-B599-58543EC9DF4B}"/>
              </a:ext>
            </a:extLst>
          </p:cNvPr>
          <p:cNvSpPr txBox="1"/>
          <p:nvPr/>
        </p:nvSpPr>
        <p:spPr>
          <a:xfrm>
            <a:off x="2330607" y="546410"/>
            <a:ext cx="7995424" cy="461665"/>
          </a:xfrm>
          <a:prstGeom prst="rect">
            <a:avLst/>
          </a:prstGeom>
          <a:noFill/>
        </p:spPr>
        <p:txBody>
          <a:bodyPr wrap="square" rtlCol="0">
            <a:spAutoFit/>
          </a:bodyPr>
          <a:lstStyle/>
          <a:p>
            <a:pPr algn="ctr"/>
            <a:r>
              <a:rPr lang="en-US" sz="2400" dirty="0"/>
              <a:t>Assignment 4.1: Eigenfunctions of an LTI system</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D9ACFD-9BB1-394D-9462-C8D8CFEBA1AA}"/>
                  </a:ext>
                </a:extLst>
              </p:cNvPr>
              <p:cNvSpPr txBox="1"/>
              <p:nvPr/>
            </p:nvSpPr>
            <p:spPr>
              <a:xfrm>
                <a:off x="2075986" y="4899577"/>
                <a:ext cx="2823786"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𝑁</m:t>
                          </m:r>
                        </m:sub>
                        <m:sup>
                          <m:r>
                            <a:rPr lang="en-US" b="0" i="1" smtClean="0">
                              <a:latin typeface="Cambria Math" panose="02040503050406030204" pitchFamily="18" charset="0"/>
                              <a:ea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0</m:t>
                                  </m:r>
                                </m:sub>
                              </m:sSub>
                              <m:r>
                                <a:rPr lang="en-US" i="1">
                                  <a:latin typeface="Cambria Math" panose="02040503050406030204" pitchFamily="18" charset="0"/>
                                </a:rPr>
                                <m:t>𝑡</m:t>
                              </m:r>
                            </m:sup>
                          </m:sSup>
                        </m:e>
                      </m:nary>
                      <m:r>
                        <a:rPr lang="en-US" b="0" i="1" smtClean="0">
                          <a:latin typeface="Cambria Math" panose="02040503050406030204" pitchFamily="18" charset="0"/>
                        </a:rPr>
                        <m:t>   (17)</m:t>
                      </m:r>
                    </m:oMath>
                  </m:oMathPara>
                </a14:m>
                <a:endParaRPr lang="en-US" dirty="0"/>
              </a:p>
            </p:txBody>
          </p:sp>
        </mc:Choice>
        <mc:Fallback xmlns="">
          <p:sp>
            <p:nvSpPr>
              <p:cNvPr id="8" name="TextBox 7">
                <a:extLst>
                  <a:ext uri="{FF2B5EF4-FFF2-40B4-BE49-F238E27FC236}">
                    <a16:creationId xmlns:a16="http://schemas.microsoft.com/office/drawing/2014/main" id="{72D9ACFD-9BB1-394D-9462-C8D8CFEBA1AA}"/>
                  </a:ext>
                </a:extLst>
              </p:cNvPr>
              <p:cNvSpPr txBox="1">
                <a:spLocks noRot="1" noChangeAspect="1" noMove="1" noResize="1" noEditPoints="1" noAdjustHandles="1" noChangeArrowheads="1" noChangeShapeType="1" noTextEdit="1"/>
              </p:cNvSpPr>
              <p:nvPr/>
            </p:nvSpPr>
            <p:spPr>
              <a:xfrm>
                <a:off x="2075986" y="4899577"/>
                <a:ext cx="2823786" cy="778868"/>
              </a:xfrm>
              <a:prstGeom prst="rect">
                <a:avLst/>
              </a:prstGeom>
              <a:blipFill>
                <a:blip r:embed="rId3"/>
                <a:stretch>
                  <a:fillRect l="-1345" t="-109524" r="-2691" b="-16984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C979E169-5AB0-AA49-B0A9-188B866A53C7}"/>
              </a:ext>
            </a:extLst>
          </p:cNvPr>
          <p:cNvCxnSpPr>
            <a:cxnSpLocks/>
            <a:endCxn id="22" idx="3"/>
          </p:cNvCxnSpPr>
          <p:nvPr/>
        </p:nvCxnSpPr>
        <p:spPr>
          <a:xfrm flipV="1">
            <a:off x="7546848" y="2235200"/>
            <a:ext cx="134982" cy="30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BBB103-869C-0B49-B49B-99CFAF2BD30E}"/>
              </a:ext>
            </a:extLst>
          </p:cNvPr>
          <p:cNvCxnSpPr/>
          <p:nvPr/>
        </p:nvCxnSpPr>
        <p:spPr>
          <a:xfrm>
            <a:off x="9622972" y="3429000"/>
            <a:ext cx="69668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AEB6DE-5FF4-2B4C-8553-44883571B316}"/>
              </a:ext>
            </a:extLst>
          </p:cNvPr>
          <p:cNvCxnSpPr/>
          <p:nvPr/>
        </p:nvCxnSpPr>
        <p:spPr>
          <a:xfrm flipV="1">
            <a:off x="9622972" y="2235200"/>
            <a:ext cx="0" cy="11938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20D7C0-8052-A249-BA45-CF21A61F0DAD}"/>
              </a:ext>
            </a:extLst>
          </p:cNvPr>
          <p:cNvCxnSpPr/>
          <p:nvPr/>
        </p:nvCxnSpPr>
        <p:spPr>
          <a:xfrm>
            <a:off x="8926286" y="2235200"/>
            <a:ext cx="69668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A577DD-E5C6-6F42-A5EC-8808E2F393BF}"/>
              </a:ext>
            </a:extLst>
          </p:cNvPr>
          <p:cNvCxnSpPr/>
          <p:nvPr/>
        </p:nvCxnSpPr>
        <p:spPr>
          <a:xfrm flipV="1">
            <a:off x="8926286" y="2235200"/>
            <a:ext cx="0" cy="11938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F2A4D5-98D7-D546-B6B7-E11D0AD76D40}"/>
              </a:ext>
            </a:extLst>
          </p:cNvPr>
          <p:cNvCxnSpPr/>
          <p:nvPr/>
        </p:nvCxnSpPr>
        <p:spPr>
          <a:xfrm>
            <a:off x="8229600" y="3429000"/>
            <a:ext cx="69668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9AFB88-EBD9-0D40-9842-622326A7C66B}"/>
              </a:ext>
            </a:extLst>
          </p:cNvPr>
          <p:cNvCxnSpPr>
            <a:cxnSpLocks/>
          </p:cNvCxnSpPr>
          <p:nvPr/>
        </p:nvCxnSpPr>
        <p:spPr>
          <a:xfrm flipV="1">
            <a:off x="7613904" y="1534585"/>
            <a:ext cx="0" cy="189441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FB46B79-AC46-EB4D-B891-B7F06E37D3E0}"/>
              </a:ext>
            </a:extLst>
          </p:cNvPr>
          <p:cNvSpPr txBox="1"/>
          <p:nvPr/>
        </p:nvSpPr>
        <p:spPr>
          <a:xfrm>
            <a:off x="7104645" y="2004367"/>
            <a:ext cx="577185" cy="461665"/>
          </a:xfrm>
          <a:prstGeom prst="rect">
            <a:avLst/>
          </a:prstGeom>
          <a:noFill/>
        </p:spPr>
        <p:txBody>
          <a:bodyPr wrap="square" rtlCol="0">
            <a:spAutoFit/>
          </a:bodyPr>
          <a:lstStyle/>
          <a:p>
            <a:pPr algn="ctr"/>
            <a:r>
              <a:rPr lang="en-US" sz="2400" dirty="0"/>
              <a:t>1</a:t>
            </a:r>
          </a:p>
        </p:txBody>
      </p:sp>
      <p:sp>
        <p:nvSpPr>
          <p:cNvPr id="23" name="TextBox 22">
            <a:extLst>
              <a:ext uri="{FF2B5EF4-FFF2-40B4-BE49-F238E27FC236}">
                <a16:creationId xmlns:a16="http://schemas.microsoft.com/office/drawing/2014/main" id="{1C2BD632-3944-D844-B5E8-5267EF56FD3E}"/>
              </a:ext>
            </a:extLst>
          </p:cNvPr>
          <p:cNvSpPr txBox="1"/>
          <p:nvPr/>
        </p:nvSpPr>
        <p:spPr>
          <a:xfrm>
            <a:off x="7104645" y="3198167"/>
            <a:ext cx="577185" cy="461665"/>
          </a:xfrm>
          <a:prstGeom prst="rect">
            <a:avLst/>
          </a:prstGeom>
          <a:noFill/>
        </p:spPr>
        <p:txBody>
          <a:bodyPr wrap="square" rtlCol="0">
            <a:spAutoFit/>
          </a:bodyPr>
          <a:lstStyle/>
          <a:p>
            <a:pPr algn="ctr"/>
            <a:r>
              <a:rPr lang="en-US" sz="2400" dirty="0"/>
              <a:t>0</a:t>
            </a:r>
          </a:p>
        </p:txBody>
      </p:sp>
    </p:spTree>
    <p:extLst>
      <p:ext uri="{BB962C8B-B14F-4D97-AF65-F5344CB8AC3E}">
        <p14:creationId xmlns:p14="http://schemas.microsoft.com/office/powerpoint/2010/main" val="87316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85626-4909-C348-8A02-144DBB821EB6}"/>
              </a:ext>
            </a:extLst>
          </p:cNvPr>
          <p:cNvSpPr txBox="1"/>
          <p:nvPr/>
        </p:nvSpPr>
        <p:spPr>
          <a:xfrm>
            <a:off x="538383" y="1928418"/>
            <a:ext cx="589899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Plot the exact box function and the approximate B(t) results for N = 1; 3; 7; 21; 47; 79 for each value of N in a different plot, as shown in Figure 1. What is the value of your result at the locations t = ±T</a:t>
            </a:r>
            <a:r>
              <a:rPr lang="en-US" sz="2400" baseline="-25000" dirty="0"/>
              <a:t>1</a:t>
            </a:r>
            <a:r>
              <a:rPr lang="en-US" sz="2400" dirty="0"/>
              <a:t>, does it change with N? What is the peak value, does it change with N? Show these answers in the plotted figure.</a:t>
            </a:r>
          </a:p>
        </p:txBody>
      </p:sp>
      <p:sp>
        <p:nvSpPr>
          <p:cNvPr id="3" name="TextBox 2">
            <a:extLst>
              <a:ext uri="{FF2B5EF4-FFF2-40B4-BE49-F238E27FC236}">
                <a16:creationId xmlns:a16="http://schemas.microsoft.com/office/drawing/2014/main" id="{FCD58092-BB82-8D43-B599-58543EC9DF4B}"/>
              </a:ext>
            </a:extLst>
          </p:cNvPr>
          <p:cNvSpPr txBox="1"/>
          <p:nvPr/>
        </p:nvSpPr>
        <p:spPr>
          <a:xfrm>
            <a:off x="2330607" y="546410"/>
            <a:ext cx="7995424" cy="461665"/>
          </a:xfrm>
          <a:prstGeom prst="rect">
            <a:avLst/>
          </a:prstGeom>
          <a:noFill/>
        </p:spPr>
        <p:txBody>
          <a:bodyPr wrap="square" rtlCol="0">
            <a:spAutoFit/>
          </a:bodyPr>
          <a:lstStyle/>
          <a:p>
            <a:pPr algn="ctr"/>
            <a:r>
              <a:rPr lang="en-US" sz="2400" dirty="0"/>
              <a:t>Assignment 4.1: Eigenfunctions of an LTI system</a:t>
            </a:r>
          </a:p>
        </p:txBody>
      </p:sp>
      <p:pic>
        <p:nvPicPr>
          <p:cNvPr id="6" name="Picture 5">
            <a:extLst>
              <a:ext uri="{FF2B5EF4-FFF2-40B4-BE49-F238E27FC236}">
                <a16:creationId xmlns:a16="http://schemas.microsoft.com/office/drawing/2014/main" id="{4868F0EA-1CD5-A64C-9A04-B2EA04B341D9}"/>
              </a:ext>
            </a:extLst>
          </p:cNvPr>
          <p:cNvPicPr>
            <a:picLocks noChangeAspect="1"/>
          </p:cNvPicPr>
          <p:nvPr/>
        </p:nvPicPr>
        <p:blipFill>
          <a:blip r:embed="rId3"/>
          <a:stretch>
            <a:fillRect/>
          </a:stretch>
        </p:blipFill>
        <p:spPr>
          <a:xfrm>
            <a:off x="6421414" y="1475232"/>
            <a:ext cx="5436336" cy="4328160"/>
          </a:xfrm>
          <a:prstGeom prst="rect">
            <a:avLst/>
          </a:prstGeom>
        </p:spPr>
      </p:pic>
    </p:spTree>
    <p:extLst>
      <p:ext uri="{BB962C8B-B14F-4D97-AF65-F5344CB8AC3E}">
        <p14:creationId xmlns:p14="http://schemas.microsoft.com/office/powerpoint/2010/main" val="194038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85626-4909-C348-8A02-144DBB821EB6}"/>
              </a:ext>
            </a:extLst>
          </p:cNvPr>
          <p:cNvSpPr txBox="1"/>
          <p:nvPr/>
        </p:nvSpPr>
        <p:spPr>
          <a:xfrm>
            <a:off x="538383" y="1611426"/>
            <a:ext cx="817889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Compute the sum of the squares of the local differences between the numerical approximate Fourier series representation B(t) and the exact box function as a function of N. This sum of squared differences is called the energy in the difference. Use this notion to explain what happens to your results when N changes. Show this change in a figure.</a:t>
            </a:r>
          </a:p>
          <a:p>
            <a:pPr marL="342900" indent="-342900">
              <a:buFont typeface="Arial" panose="020B0604020202020204" pitchFamily="34" charset="0"/>
              <a:buChar char="•"/>
            </a:pPr>
            <a:r>
              <a:rPr lang="en-US" sz="2400" dirty="0"/>
              <a:t>What happens when you would take T</a:t>
            </a:r>
            <a:r>
              <a:rPr lang="en-US" sz="2400" baseline="-25000" dirty="0"/>
              <a:t>0</a:t>
            </a:r>
            <a:r>
              <a:rPr lang="en-US" sz="2400" dirty="0"/>
              <a:t> = 6T</a:t>
            </a:r>
            <a:r>
              <a:rPr lang="en-US" sz="2400" baseline="-25000" dirty="0"/>
              <a:t>1</a:t>
            </a:r>
            <a:r>
              <a:rPr lang="en-US" sz="2400" dirty="0"/>
              <a:t> in comparison to the case when T</a:t>
            </a:r>
            <a:r>
              <a:rPr lang="en-US" sz="2400" baseline="-25000" dirty="0"/>
              <a:t>0</a:t>
            </a:r>
            <a:r>
              <a:rPr lang="en-US" sz="2400" dirty="0"/>
              <a:t> = 4T</a:t>
            </a:r>
            <a:r>
              <a:rPr lang="en-US" sz="2400" baseline="-25000" dirty="0"/>
              <a:t>1</a:t>
            </a:r>
            <a:r>
              <a:rPr lang="en-US" sz="2400" dirty="0"/>
              <a:t>? Explain this also by showing figures like for T</a:t>
            </a:r>
            <a:r>
              <a:rPr lang="en-US" sz="2400" baseline="-25000" dirty="0"/>
              <a:t>0</a:t>
            </a:r>
            <a:r>
              <a:rPr lang="en-US" sz="2400" dirty="0"/>
              <a:t> = 4T</a:t>
            </a:r>
            <a:r>
              <a:rPr lang="en-US" sz="2400" baseline="-25000" dirty="0"/>
              <a:t>1</a:t>
            </a:r>
            <a:r>
              <a:rPr lang="en-US" sz="2400" dirty="0"/>
              <a:t>.</a:t>
            </a:r>
          </a:p>
          <a:p>
            <a:pPr marL="342900" indent="-342900">
              <a:buFont typeface="Arial" panose="020B0604020202020204" pitchFamily="34" charset="0"/>
              <a:buChar char="•"/>
            </a:pPr>
            <a:r>
              <a:rPr lang="en-US" sz="2400" dirty="0"/>
              <a:t>Make a flowchart of the code (of course, before you start coding).</a:t>
            </a:r>
          </a:p>
        </p:txBody>
      </p:sp>
      <p:sp>
        <p:nvSpPr>
          <p:cNvPr id="3" name="TextBox 2">
            <a:extLst>
              <a:ext uri="{FF2B5EF4-FFF2-40B4-BE49-F238E27FC236}">
                <a16:creationId xmlns:a16="http://schemas.microsoft.com/office/drawing/2014/main" id="{FCD58092-BB82-8D43-B599-58543EC9DF4B}"/>
              </a:ext>
            </a:extLst>
          </p:cNvPr>
          <p:cNvSpPr txBox="1"/>
          <p:nvPr/>
        </p:nvSpPr>
        <p:spPr>
          <a:xfrm>
            <a:off x="2330607" y="546410"/>
            <a:ext cx="7995424" cy="461665"/>
          </a:xfrm>
          <a:prstGeom prst="rect">
            <a:avLst/>
          </a:prstGeom>
          <a:noFill/>
        </p:spPr>
        <p:txBody>
          <a:bodyPr wrap="square" rtlCol="0">
            <a:spAutoFit/>
          </a:bodyPr>
          <a:lstStyle/>
          <a:p>
            <a:pPr algn="ctr"/>
            <a:r>
              <a:rPr lang="en-US" sz="2400" dirty="0"/>
              <a:t>Assignment 4.1: Eigenfunctions of an LTI system</a:t>
            </a:r>
          </a:p>
        </p:txBody>
      </p:sp>
    </p:spTree>
    <p:extLst>
      <p:ext uri="{BB962C8B-B14F-4D97-AF65-F5344CB8AC3E}">
        <p14:creationId xmlns:p14="http://schemas.microsoft.com/office/powerpoint/2010/main" val="15799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85626-4909-C348-8A02-144DBB821EB6}"/>
              </a:ext>
            </a:extLst>
          </p:cNvPr>
          <p:cNvSpPr txBox="1"/>
          <p:nvPr/>
        </p:nvSpPr>
        <p:spPr>
          <a:xfrm>
            <a:off x="538383" y="1611426"/>
            <a:ext cx="8178897" cy="830997"/>
          </a:xfrm>
          <a:prstGeom prst="rect">
            <a:avLst/>
          </a:prstGeom>
          <a:noFill/>
        </p:spPr>
        <p:txBody>
          <a:bodyPr wrap="square" rtlCol="0">
            <a:spAutoFit/>
          </a:bodyPr>
          <a:lstStyle/>
          <a:p>
            <a:r>
              <a:rPr lang="en-US" sz="2400" dirty="0"/>
              <a:t>For this part of the assignment, we will use the electromagnetic wave equation</a:t>
            </a:r>
          </a:p>
        </p:txBody>
      </p:sp>
      <p:sp>
        <p:nvSpPr>
          <p:cNvPr id="3" name="TextBox 2">
            <a:extLst>
              <a:ext uri="{FF2B5EF4-FFF2-40B4-BE49-F238E27FC236}">
                <a16:creationId xmlns:a16="http://schemas.microsoft.com/office/drawing/2014/main" id="{FCD58092-BB82-8D43-B599-58543EC9DF4B}"/>
              </a:ext>
            </a:extLst>
          </p:cNvPr>
          <p:cNvSpPr txBox="1"/>
          <p:nvPr/>
        </p:nvSpPr>
        <p:spPr>
          <a:xfrm>
            <a:off x="2330607" y="546410"/>
            <a:ext cx="7995424" cy="830997"/>
          </a:xfrm>
          <a:prstGeom prst="rect">
            <a:avLst/>
          </a:prstGeom>
          <a:noFill/>
        </p:spPr>
        <p:txBody>
          <a:bodyPr wrap="square" rtlCol="0">
            <a:spAutoFit/>
          </a:bodyPr>
          <a:lstStyle/>
          <a:p>
            <a:pPr algn="ctr"/>
            <a:r>
              <a:rPr lang="en-US" sz="2400" dirty="0"/>
              <a:t>Assignment 4.2: Scattering from a multilayered earth – </a:t>
            </a:r>
          </a:p>
          <a:p>
            <a:pPr algn="ctr"/>
            <a:r>
              <a:rPr lang="en-US" sz="2400" dirty="0"/>
              <a:t>a numerical solution by finite differences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4812EE8-7425-0E46-BFED-3E6173719E8F}"/>
                  </a:ext>
                </a:extLst>
              </p:cNvPr>
              <p:cNvSpPr txBox="1"/>
              <p:nvPr/>
            </p:nvSpPr>
            <p:spPr>
              <a:xfrm>
                <a:off x="2539282" y="2831144"/>
                <a:ext cx="5526256" cy="597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𝑧</m:t>
                          </m:r>
                        </m:sub>
                      </m:sSub>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𝑥</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𝑊</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         (18)</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𝑧</m:t>
                          </m:r>
                        </m:sub>
                      </m:sSub>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oMath>
                  </m:oMathPara>
                </a14:m>
                <a:endParaRPr lang="en-US" dirty="0"/>
              </a:p>
            </p:txBody>
          </p:sp>
        </mc:Choice>
        <mc:Fallback xmlns="">
          <p:sp>
            <p:nvSpPr>
              <p:cNvPr id="4" name="TextBox 3">
                <a:extLst>
                  <a:ext uri="{FF2B5EF4-FFF2-40B4-BE49-F238E27FC236}">
                    <a16:creationId xmlns:a16="http://schemas.microsoft.com/office/drawing/2014/main" id="{54812EE8-7425-0E46-BFED-3E6173719E8F}"/>
                  </a:ext>
                </a:extLst>
              </p:cNvPr>
              <p:cNvSpPr txBox="1">
                <a:spLocks noRot="1" noChangeAspect="1" noMove="1" noResize="1" noEditPoints="1" noAdjustHandles="1" noChangeArrowheads="1" noChangeShapeType="1" noTextEdit="1"/>
              </p:cNvSpPr>
              <p:nvPr/>
            </p:nvSpPr>
            <p:spPr>
              <a:xfrm>
                <a:off x="2539282" y="2831144"/>
                <a:ext cx="5526256" cy="597856"/>
              </a:xfrm>
              <a:prstGeom prst="rect">
                <a:avLst/>
              </a:prstGeom>
              <a:blipFill>
                <a:blip r:embed="rId3"/>
                <a:stretch>
                  <a:fillRect l="-688" t="-2041" r="-917" b="-816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9729B281-EB1D-7A49-B9AD-79918FBF7AE5}"/>
              </a:ext>
            </a:extLst>
          </p:cNvPr>
          <p:cNvGrpSpPr/>
          <p:nvPr/>
        </p:nvGrpSpPr>
        <p:grpSpPr>
          <a:xfrm>
            <a:off x="3357356" y="4569094"/>
            <a:ext cx="4299219" cy="1413995"/>
            <a:chOff x="3357356" y="4569094"/>
            <a:chExt cx="4299219" cy="1413995"/>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C55C01F-29AD-9341-992E-C8F2052E49DE}"/>
                    </a:ext>
                  </a:extLst>
                </p:cNvPr>
                <p:cNvSpPr txBox="1"/>
                <p:nvPr/>
              </p:nvSpPr>
              <p:spPr>
                <a:xfrm>
                  <a:off x="3476104" y="5360739"/>
                  <a:ext cx="3942608" cy="6223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𝑦</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oMath>
                    </m:oMathPara>
                  </a14:m>
                  <a:endParaRPr lang="en-US" i="1"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C55C01F-29AD-9341-992E-C8F2052E49DE}"/>
                    </a:ext>
                  </a:extLst>
                </p:cNvPr>
                <p:cNvSpPr txBox="1">
                  <a:spLocks noRot="1" noChangeAspect="1" noMove="1" noResize="1" noEditPoints="1" noAdjustHandles="1" noChangeArrowheads="1" noChangeShapeType="1" noTextEdit="1"/>
                </p:cNvSpPr>
                <p:nvPr/>
              </p:nvSpPr>
              <p:spPr>
                <a:xfrm>
                  <a:off x="3476104" y="5360739"/>
                  <a:ext cx="3942608" cy="622350"/>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881854-D118-F44C-8029-6FE47221046B}"/>
                    </a:ext>
                  </a:extLst>
                </p:cNvPr>
                <p:cNvSpPr txBox="1"/>
                <p:nvPr/>
              </p:nvSpPr>
              <p:spPr>
                <a:xfrm>
                  <a:off x="3357356" y="4569094"/>
                  <a:ext cx="4299219" cy="6249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0</m:t>
                            </m:r>
                          </m:sub>
                        </m:sSub>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𝑧</m:t>
                                    </m:r>
                                  </m:sub>
                                </m:sSub>
                              </m:e>
                            </m:d>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oMath>
                    </m:oMathPara>
                  </a14:m>
                  <a:endParaRPr lang="en-US" dirty="0"/>
                </a:p>
              </p:txBody>
            </p:sp>
          </mc:Choice>
          <mc:Fallback xmlns="">
            <p:sp>
              <p:nvSpPr>
                <p:cNvPr id="6" name="TextBox 5">
                  <a:extLst>
                    <a:ext uri="{FF2B5EF4-FFF2-40B4-BE49-F238E27FC236}">
                      <a16:creationId xmlns:a16="http://schemas.microsoft.com/office/drawing/2014/main" id="{4E881854-D118-F44C-8029-6FE47221046B}"/>
                    </a:ext>
                  </a:extLst>
                </p:cNvPr>
                <p:cNvSpPr txBox="1">
                  <a:spLocks noRot="1" noChangeAspect="1" noMove="1" noResize="1" noEditPoints="1" noAdjustHandles="1" noChangeArrowheads="1" noChangeShapeType="1" noTextEdit="1"/>
                </p:cNvSpPr>
                <p:nvPr/>
              </p:nvSpPr>
              <p:spPr>
                <a:xfrm>
                  <a:off x="3357356" y="4569094"/>
                  <a:ext cx="4299219" cy="624915"/>
                </a:xfrm>
                <a:prstGeom prst="rect">
                  <a:avLst/>
                </a:prstGeom>
                <a:blipFill>
                  <a:blip r:embed="rId5"/>
                  <a:stretch>
                    <a:fillRect b="-14286"/>
                  </a:stretch>
                </a:blipFill>
              </p:spPr>
              <p:txBody>
                <a:bodyPr/>
                <a:lstStyle/>
                <a:p>
                  <a:r>
                    <a:rPr lang="en-US">
                      <a:noFill/>
                    </a:rPr>
                    <a:t> </a:t>
                  </a:r>
                </a:p>
              </p:txBody>
            </p:sp>
          </mc:Fallback>
        </mc:AlternateContent>
      </p:grpSp>
    </p:spTree>
    <p:extLst>
      <p:ext uri="{BB962C8B-B14F-4D97-AF65-F5344CB8AC3E}">
        <p14:creationId xmlns:p14="http://schemas.microsoft.com/office/powerpoint/2010/main" val="21508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DB79E09-62B9-9944-8ACE-BD0FCC56C914}"/>
              </a:ext>
            </a:extLst>
          </p:cNvPr>
          <p:cNvCxnSpPr>
            <a:cxnSpLocks/>
          </p:cNvCxnSpPr>
          <p:nvPr/>
        </p:nvCxnSpPr>
        <p:spPr>
          <a:xfrm>
            <a:off x="3523488" y="4928616"/>
            <a:ext cx="571804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78898B-4968-564C-B3BE-976E95C73B7A}"/>
              </a:ext>
            </a:extLst>
          </p:cNvPr>
          <p:cNvCxnSpPr>
            <a:cxnSpLocks/>
          </p:cNvCxnSpPr>
          <p:nvPr/>
        </p:nvCxnSpPr>
        <p:spPr>
          <a:xfrm>
            <a:off x="3523488" y="3489960"/>
            <a:ext cx="5718048" cy="0"/>
          </a:xfrm>
          <a:prstGeom prst="line">
            <a:avLst/>
          </a:prstGeom>
          <a:ln w="317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31A8C-F6D1-9545-AEE4-9379B7F67989}"/>
                  </a:ext>
                </a:extLst>
              </p:cNvPr>
              <p:cNvSpPr txBox="1"/>
              <p:nvPr/>
            </p:nvSpPr>
            <p:spPr>
              <a:xfrm>
                <a:off x="3843826" y="5385136"/>
                <a:ext cx="3168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h𝑜𝑚𝑜𝑔𝑒𝑛𝑒𝑜𝑢𝑠</m:t>
                      </m:r>
                      <m:r>
                        <a:rPr lang="en-US" b="0" i="1" smtClean="0">
                          <a:latin typeface="Cambria Math" panose="02040503050406030204" pitchFamily="18" charset="0"/>
                        </a:rPr>
                        <m:t> </m:t>
                      </m:r>
                      <m:r>
                        <a:rPr lang="en-US" b="0" i="1" smtClean="0">
                          <a:latin typeface="Cambria Math" panose="02040503050406030204" pitchFamily="18" charset="0"/>
                        </a:rPr>
                        <m:t>h𝑎𝑙𝑓𝑠𝑝𝑎𝑐𝑒</m:t>
                      </m:r>
                    </m:oMath>
                  </m:oMathPara>
                </a14:m>
                <a:endParaRPr lang="en-US" dirty="0"/>
              </a:p>
            </p:txBody>
          </p:sp>
        </mc:Choice>
        <mc:Fallback xmlns="">
          <p:sp>
            <p:nvSpPr>
              <p:cNvPr id="8" name="TextBox 7">
                <a:extLst>
                  <a:ext uri="{FF2B5EF4-FFF2-40B4-BE49-F238E27FC236}">
                    <a16:creationId xmlns:a16="http://schemas.microsoft.com/office/drawing/2014/main" id="{7C131A8C-F6D1-9545-AEE4-9379B7F67989}"/>
                  </a:ext>
                </a:extLst>
              </p:cNvPr>
              <p:cNvSpPr txBox="1">
                <a:spLocks noRot="1" noChangeAspect="1" noMove="1" noResize="1" noEditPoints="1" noAdjustHandles="1" noChangeArrowheads="1" noChangeShapeType="1" noTextEdit="1"/>
              </p:cNvSpPr>
              <p:nvPr/>
            </p:nvSpPr>
            <p:spPr>
              <a:xfrm>
                <a:off x="3843826" y="5385136"/>
                <a:ext cx="3168560" cy="276999"/>
              </a:xfrm>
              <a:prstGeom prst="rect">
                <a:avLst/>
              </a:prstGeom>
              <a:blipFill>
                <a:blip r:embed="rId3"/>
                <a:stretch>
                  <a:fillRect l="-1200" t="-4348" r="-2400" b="-39130"/>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50AE7A33-3571-A14E-9016-0AFE6AF458D4}"/>
              </a:ext>
            </a:extLst>
          </p:cNvPr>
          <p:cNvCxnSpPr>
            <a:cxnSpLocks/>
            <a:endCxn id="14" idx="3"/>
          </p:cNvCxnSpPr>
          <p:nvPr/>
        </p:nvCxnSpPr>
        <p:spPr>
          <a:xfrm flipV="1">
            <a:off x="3108960" y="4928616"/>
            <a:ext cx="134982" cy="30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B1456B-7E42-6F44-9C5F-8FA2E4859C42}"/>
              </a:ext>
            </a:extLst>
          </p:cNvPr>
          <p:cNvCxnSpPr>
            <a:cxnSpLocks/>
          </p:cNvCxnSpPr>
          <p:nvPr/>
        </p:nvCxnSpPr>
        <p:spPr>
          <a:xfrm flipV="1">
            <a:off x="3176016" y="1584960"/>
            <a:ext cx="0" cy="448665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E1D6508-123E-E843-8E36-AC8415E5FC07}"/>
              </a:ext>
            </a:extLst>
          </p:cNvPr>
          <p:cNvSpPr txBox="1"/>
          <p:nvPr/>
        </p:nvSpPr>
        <p:spPr>
          <a:xfrm>
            <a:off x="2666757" y="4697783"/>
            <a:ext cx="577185" cy="461665"/>
          </a:xfrm>
          <a:prstGeom prst="rect">
            <a:avLst/>
          </a:prstGeom>
          <a:noFill/>
        </p:spPr>
        <p:txBody>
          <a:bodyPr wrap="square" rtlCol="0">
            <a:spAutoFit/>
          </a:bodyPr>
          <a:lstStyle/>
          <a:p>
            <a:pPr algn="ctr"/>
            <a:r>
              <a:rPr lang="en-US" sz="2400" dirty="0"/>
              <a:t>d</a:t>
            </a:r>
          </a:p>
        </p:txBody>
      </p:sp>
      <p:sp>
        <p:nvSpPr>
          <p:cNvPr id="15" name="TextBox 14">
            <a:extLst>
              <a:ext uri="{FF2B5EF4-FFF2-40B4-BE49-F238E27FC236}">
                <a16:creationId xmlns:a16="http://schemas.microsoft.com/office/drawing/2014/main" id="{D045724C-75AA-BC47-8C97-52FA0A936F7A}"/>
              </a:ext>
            </a:extLst>
          </p:cNvPr>
          <p:cNvSpPr txBox="1"/>
          <p:nvPr/>
        </p:nvSpPr>
        <p:spPr>
          <a:xfrm>
            <a:off x="2666757" y="1354127"/>
            <a:ext cx="577185" cy="461665"/>
          </a:xfrm>
          <a:prstGeom prst="rect">
            <a:avLst/>
          </a:prstGeom>
          <a:noFill/>
        </p:spPr>
        <p:txBody>
          <a:bodyPr wrap="square" rtlCol="0">
            <a:spAutoFit/>
          </a:bodyPr>
          <a:lstStyle/>
          <a:p>
            <a:pPr algn="ctr"/>
            <a:r>
              <a:rPr lang="en-US" sz="2400" dirty="0"/>
              <a:t>-z</a:t>
            </a:r>
          </a:p>
        </p:txBody>
      </p:sp>
      <p:sp>
        <p:nvSpPr>
          <p:cNvPr id="18" name="TextBox 17">
            <a:extLst>
              <a:ext uri="{FF2B5EF4-FFF2-40B4-BE49-F238E27FC236}">
                <a16:creationId xmlns:a16="http://schemas.microsoft.com/office/drawing/2014/main" id="{898A6832-4785-2B46-B579-316C4612A670}"/>
              </a:ext>
            </a:extLst>
          </p:cNvPr>
          <p:cNvSpPr txBox="1"/>
          <p:nvPr/>
        </p:nvSpPr>
        <p:spPr>
          <a:xfrm>
            <a:off x="2666757" y="5840784"/>
            <a:ext cx="577185" cy="461665"/>
          </a:xfrm>
          <a:prstGeom prst="rect">
            <a:avLst/>
          </a:prstGeom>
          <a:noFill/>
        </p:spPr>
        <p:txBody>
          <a:bodyPr wrap="square" rtlCol="0">
            <a:spAutoFit/>
          </a:bodyPr>
          <a:lstStyle/>
          <a:p>
            <a:pPr algn="ctr"/>
            <a:r>
              <a:rPr lang="en-US" sz="2400" dirty="0"/>
              <a:t>+z</a:t>
            </a:r>
          </a:p>
        </p:txBody>
      </p:sp>
      <p:sp>
        <p:nvSpPr>
          <p:cNvPr id="19" name="TextBox 18">
            <a:extLst>
              <a:ext uri="{FF2B5EF4-FFF2-40B4-BE49-F238E27FC236}">
                <a16:creationId xmlns:a16="http://schemas.microsoft.com/office/drawing/2014/main" id="{17FE794B-CD3D-A849-B494-343BE0537CB9}"/>
              </a:ext>
            </a:extLst>
          </p:cNvPr>
          <p:cNvSpPr txBox="1"/>
          <p:nvPr/>
        </p:nvSpPr>
        <p:spPr>
          <a:xfrm>
            <a:off x="2330607" y="546410"/>
            <a:ext cx="7995424" cy="830997"/>
          </a:xfrm>
          <a:prstGeom prst="rect">
            <a:avLst/>
          </a:prstGeom>
          <a:noFill/>
        </p:spPr>
        <p:txBody>
          <a:bodyPr wrap="square" rtlCol="0">
            <a:spAutoFit/>
          </a:bodyPr>
          <a:lstStyle/>
          <a:p>
            <a:pPr algn="ctr"/>
            <a:r>
              <a:rPr lang="en-US" sz="2400" dirty="0"/>
              <a:t>Assignment 4.2: Scattering from a multilayered earth – </a:t>
            </a:r>
          </a:p>
          <a:p>
            <a:pPr algn="ctr"/>
            <a:r>
              <a:rPr lang="en-US" sz="2400" dirty="0"/>
              <a:t>a numerical solution by finite differences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EC11F4-E888-9544-A107-AB2C73281AD8}"/>
                  </a:ext>
                </a:extLst>
              </p:cNvPr>
              <p:cNvSpPr txBox="1"/>
              <p:nvPr/>
            </p:nvSpPr>
            <p:spPr>
              <a:xfrm>
                <a:off x="3843826" y="2759151"/>
                <a:ext cx="4462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h𝑜𝑚𝑜𝑔𝑒𝑛𝑒𝑜𝑢𝑠</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𝑎𝑖𝑟</m:t>
                          </m:r>
                        </m:e>
                      </m:d>
                      <m:r>
                        <a:rPr lang="en-US" b="0" i="1" smtClean="0">
                          <a:latin typeface="Cambria Math" panose="02040503050406030204" pitchFamily="18" charset="0"/>
                        </a:rPr>
                        <m:t>;</m:t>
                      </m:r>
                      <m:r>
                        <a:rPr lang="en-US" b="0" i="1" smtClean="0">
                          <a:latin typeface="Cambria Math" panose="02040503050406030204" pitchFamily="18" charset="0"/>
                        </a:rPr>
                        <m:t>𝑠𝑜𝑢𝑟𝑐𝑒</m:t>
                      </m:r>
                      <m:r>
                        <a:rPr lang="en-US" b="0" i="1" smtClean="0">
                          <a:latin typeface="Cambria Math" panose="02040503050406030204" pitchFamily="18" charset="0"/>
                        </a:rPr>
                        <m:t> </m:t>
                      </m:r>
                      <m:r>
                        <a:rPr lang="en-US" b="0" i="1" smtClean="0">
                          <a:latin typeface="Cambria Math" panose="02040503050406030204" pitchFamily="18" charset="0"/>
                        </a:rPr>
                        <m:t>𝑜𝑛𝑙𝑦</m:t>
                      </m:r>
                      <m:r>
                        <a:rPr lang="en-US" b="0" i="1" smtClean="0">
                          <a:latin typeface="Cambria Math" panose="02040503050406030204" pitchFamily="18" charset="0"/>
                        </a:rPr>
                        <m:t> </m:t>
                      </m:r>
                      <m:r>
                        <a:rPr lang="en-US" b="0" i="1" smtClean="0">
                          <a:latin typeface="Cambria Math" panose="02040503050406030204" pitchFamily="18" charset="0"/>
                        </a:rPr>
                        <m:t>h𝑒𝑟𝑒</m:t>
                      </m:r>
                    </m:oMath>
                  </m:oMathPara>
                </a14:m>
                <a:endParaRPr lang="en-US" dirty="0"/>
              </a:p>
            </p:txBody>
          </p:sp>
        </mc:Choice>
        <mc:Fallback xmlns="">
          <p:sp>
            <p:nvSpPr>
              <p:cNvPr id="21" name="TextBox 20">
                <a:extLst>
                  <a:ext uri="{FF2B5EF4-FFF2-40B4-BE49-F238E27FC236}">
                    <a16:creationId xmlns:a16="http://schemas.microsoft.com/office/drawing/2014/main" id="{2EEC11F4-E888-9544-A107-AB2C73281AD8}"/>
                  </a:ext>
                </a:extLst>
              </p:cNvPr>
              <p:cNvSpPr txBox="1">
                <a:spLocks noRot="1" noChangeAspect="1" noMove="1" noResize="1" noEditPoints="1" noAdjustHandles="1" noChangeArrowheads="1" noChangeShapeType="1" noTextEdit="1"/>
              </p:cNvSpPr>
              <p:nvPr/>
            </p:nvSpPr>
            <p:spPr>
              <a:xfrm>
                <a:off x="3843826" y="2759151"/>
                <a:ext cx="4462184" cy="276999"/>
              </a:xfrm>
              <a:prstGeom prst="rect">
                <a:avLst/>
              </a:prstGeom>
              <a:blipFill>
                <a:blip r:embed="rId4"/>
                <a:stretch>
                  <a:fillRect l="-567" t="-8696" r="-567" b="-3478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96A231A-924F-2B47-85D5-60C0B2A21B9C}"/>
              </a:ext>
            </a:extLst>
          </p:cNvPr>
          <p:cNvCxnSpPr>
            <a:cxnSpLocks/>
            <a:endCxn id="24" idx="3"/>
          </p:cNvCxnSpPr>
          <p:nvPr/>
        </p:nvCxnSpPr>
        <p:spPr>
          <a:xfrm flipV="1">
            <a:off x="3108960" y="3503984"/>
            <a:ext cx="134982" cy="304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2B6D941-B195-6743-A63E-782F9A1C2689}"/>
              </a:ext>
            </a:extLst>
          </p:cNvPr>
          <p:cNvSpPr txBox="1"/>
          <p:nvPr/>
        </p:nvSpPr>
        <p:spPr>
          <a:xfrm>
            <a:off x="2666757" y="3273151"/>
            <a:ext cx="577185" cy="461665"/>
          </a:xfrm>
          <a:prstGeom prst="rect">
            <a:avLst/>
          </a:prstGeom>
          <a:noFill/>
        </p:spPr>
        <p:txBody>
          <a:bodyPr wrap="square" rtlCol="0">
            <a:spAutoFit/>
          </a:bodyPr>
          <a:lstStyle/>
          <a:p>
            <a:pPr algn="ctr"/>
            <a:r>
              <a:rPr lang="en-US" sz="2400" dirty="0"/>
              <a:t>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915B06-8407-2547-8786-5C6156E3E0B6}"/>
                  </a:ext>
                </a:extLst>
              </p:cNvPr>
              <p:cNvSpPr txBox="1"/>
              <p:nvPr/>
            </p:nvSpPr>
            <p:spPr>
              <a:xfrm>
                <a:off x="3843826" y="4036679"/>
                <a:ext cx="2341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𝑖𝑛h𝑜𝑚𝑜𝑔𝑒𝑛𝑒𝑜𝑢𝑠</m:t>
                      </m:r>
                    </m:oMath>
                  </m:oMathPara>
                </a14:m>
                <a:endParaRPr lang="en-US" dirty="0"/>
              </a:p>
            </p:txBody>
          </p:sp>
        </mc:Choice>
        <mc:Fallback xmlns="">
          <p:sp>
            <p:nvSpPr>
              <p:cNvPr id="25" name="TextBox 24">
                <a:extLst>
                  <a:ext uri="{FF2B5EF4-FFF2-40B4-BE49-F238E27FC236}">
                    <a16:creationId xmlns:a16="http://schemas.microsoft.com/office/drawing/2014/main" id="{85915B06-8407-2547-8786-5C6156E3E0B6}"/>
                  </a:ext>
                </a:extLst>
              </p:cNvPr>
              <p:cNvSpPr txBox="1">
                <a:spLocks noRot="1" noChangeAspect="1" noMove="1" noResize="1" noEditPoints="1" noAdjustHandles="1" noChangeArrowheads="1" noChangeShapeType="1" noTextEdit="1"/>
              </p:cNvSpPr>
              <p:nvPr/>
            </p:nvSpPr>
            <p:spPr>
              <a:xfrm>
                <a:off x="3843826" y="4036679"/>
                <a:ext cx="2341154" cy="276999"/>
              </a:xfrm>
              <a:prstGeom prst="rect">
                <a:avLst/>
              </a:prstGeom>
              <a:blipFill>
                <a:blip r:embed="rId5"/>
                <a:stretch>
                  <a:fillRect l="-538" t="-4348" r="-1613"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2C4D464-5F49-CF46-A765-759952F84A37}"/>
                  </a:ext>
                </a:extLst>
              </p:cNvPr>
              <p:cNvSpPr txBox="1"/>
              <p:nvPr/>
            </p:nvSpPr>
            <p:spPr>
              <a:xfrm>
                <a:off x="5709202" y="6012662"/>
                <a:ext cx="5526256" cy="597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𝑧</m:t>
                          </m:r>
                        </m:sub>
                      </m:sSub>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𝑥</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𝑊</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         (18)</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𝑧</m:t>
                          </m:r>
                        </m:sub>
                      </m:sSub>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oMath>
                  </m:oMathPara>
                </a14:m>
                <a:endParaRPr lang="en-US" dirty="0"/>
              </a:p>
            </p:txBody>
          </p:sp>
        </mc:Choice>
        <mc:Fallback xmlns="">
          <p:sp>
            <p:nvSpPr>
              <p:cNvPr id="26" name="TextBox 25">
                <a:extLst>
                  <a:ext uri="{FF2B5EF4-FFF2-40B4-BE49-F238E27FC236}">
                    <a16:creationId xmlns:a16="http://schemas.microsoft.com/office/drawing/2014/main" id="{72C4D464-5F49-CF46-A765-759952F84A37}"/>
                  </a:ext>
                </a:extLst>
              </p:cNvPr>
              <p:cNvSpPr txBox="1">
                <a:spLocks noRot="1" noChangeAspect="1" noMove="1" noResize="1" noEditPoints="1" noAdjustHandles="1" noChangeArrowheads="1" noChangeShapeType="1" noTextEdit="1"/>
              </p:cNvSpPr>
              <p:nvPr/>
            </p:nvSpPr>
            <p:spPr>
              <a:xfrm>
                <a:off x="5709202" y="6012662"/>
                <a:ext cx="5526256" cy="597856"/>
              </a:xfrm>
              <a:prstGeom prst="rect">
                <a:avLst/>
              </a:prstGeom>
              <a:blipFill>
                <a:blip r:embed="rId6"/>
                <a:stretch>
                  <a:fillRect l="-688" t="-4167" r="-1147" b="-8333"/>
                </a:stretch>
              </a:blipFill>
            </p:spPr>
            <p:txBody>
              <a:bodyPr/>
              <a:lstStyle/>
              <a:p>
                <a:r>
                  <a:rPr lang="en-US">
                    <a:noFill/>
                  </a:rPr>
                  <a:t> </a:t>
                </a:r>
              </a:p>
            </p:txBody>
          </p:sp>
        </mc:Fallback>
      </mc:AlternateContent>
    </p:spTree>
    <p:extLst>
      <p:ext uri="{BB962C8B-B14F-4D97-AF65-F5344CB8AC3E}">
        <p14:creationId xmlns:p14="http://schemas.microsoft.com/office/powerpoint/2010/main" val="90274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7FE794B-CD3D-A849-B494-343BE0537CB9}"/>
              </a:ext>
            </a:extLst>
          </p:cNvPr>
          <p:cNvSpPr txBox="1"/>
          <p:nvPr/>
        </p:nvSpPr>
        <p:spPr>
          <a:xfrm>
            <a:off x="2330607" y="4789659"/>
            <a:ext cx="7995424" cy="830997"/>
          </a:xfrm>
          <a:prstGeom prst="rect">
            <a:avLst/>
          </a:prstGeom>
          <a:noFill/>
        </p:spPr>
        <p:txBody>
          <a:bodyPr wrap="square" rtlCol="0">
            <a:spAutoFit/>
          </a:bodyPr>
          <a:lstStyle/>
          <a:p>
            <a:pPr algn="ctr"/>
            <a:r>
              <a:rPr lang="en-US" sz="2400" dirty="0"/>
              <a:t>Using discretization with central differences, we obtain equation 24.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2C4D464-5F49-CF46-A765-759952F84A37}"/>
                  </a:ext>
                </a:extLst>
              </p:cNvPr>
              <p:cNvSpPr txBox="1"/>
              <p:nvPr/>
            </p:nvSpPr>
            <p:spPr>
              <a:xfrm>
                <a:off x="5331315" y="3666861"/>
                <a:ext cx="199400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rPr>
                        <m:t>         (20)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𝑛</m:t>
                          </m:r>
                        </m:sub>
                      </m:sSub>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(2</m:t>
                      </m:r>
                      <m:r>
                        <a:rPr lang="en-US" b="0" i="1" smtClean="0">
                          <a:latin typeface="Cambria Math" panose="02040503050406030204" pitchFamily="18" charset="0"/>
                        </a:rPr>
                        <m:t>1</m:t>
                      </m:r>
                      <m:r>
                        <a:rPr lang="en-US" i="1">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72C4D464-5F49-CF46-A765-759952F84A37}"/>
                  </a:ext>
                </a:extLst>
              </p:cNvPr>
              <p:cNvSpPr txBox="1">
                <a:spLocks noRot="1" noChangeAspect="1" noMove="1" noResize="1" noEditPoints="1" noAdjustHandles="1" noChangeArrowheads="1" noChangeShapeType="1" noTextEdit="1"/>
              </p:cNvSpPr>
              <p:nvPr/>
            </p:nvSpPr>
            <p:spPr>
              <a:xfrm>
                <a:off x="5331315" y="3666861"/>
                <a:ext cx="1994007" cy="553998"/>
              </a:xfrm>
              <a:prstGeom prst="rect">
                <a:avLst/>
              </a:prstGeom>
              <a:blipFill>
                <a:blip r:embed="rId3"/>
                <a:stretch>
                  <a:fillRect l="-1274" t="-2222" r="-38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64DB3ED-1441-3E4B-ABF8-EB63F5EF9CFD}"/>
                  </a:ext>
                </a:extLst>
              </p:cNvPr>
              <p:cNvSpPr txBox="1"/>
              <p:nvPr/>
            </p:nvSpPr>
            <p:spPr>
              <a:xfrm>
                <a:off x="3565191" y="2500205"/>
                <a:ext cx="5526256" cy="597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𝑧</m:t>
                          </m:r>
                        </m:sub>
                      </m:sSub>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𝑥</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sub>
                          </m:sSub>
                        </m:e>
                      </m:d>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𝑊</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         (18)</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𝑧</m:t>
                          </m:r>
                        </m:sub>
                      </m:sSub>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e>
                      </m:d>
                    </m:oMath>
                  </m:oMathPara>
                </a14:m>
                <a:endParaRPr lang="en-US" dirty="0"/>
              </a:p>
            </p:txBody>
          </p:sp>
        </mc:Choice>
        <mc:Fallback xmlns="">
          <p:sp>
            <p:nvSpPr>
              <p:cNvPr id="17" name="TextBox 16">
                <a:extLst>
                  <a:ext uri="{FF2B5EF4-FFF2-40B4-BE49-F238E27FC236}">
                    <a16:creationId xmlns:a16="http://schemas.microsoft.com/office/drawing/2014/main" id="{664DB3ED-1441-3E4B-ABF8-EB63F5EF9CFD}"/>
                  </a:ext>
                </a:extLst>
              </p:cNvPr>
              <p:cNvSpPr txBox="1">
                <a:spLocks noRot="1" noChangeAspect="1" noMove="1" noResize="1" noEditPoints="1" noAdjustHandles="1" noChangeArrowheads="1" noChangeShapeType="1" noTextEdit="1"/>
              </p:cNvSpPr>
              <p:nvPr/>
            </p:nvSpPr>
            <p:spPr>
              <a:xfrm>
                <a:off x="3565191" y="2500205"/>
                <a:ext cx="5526256" cy="597856"/>
              </a:xfrm>
              <a:prstGeom prst="rect">
                <a:avLst/>
              </a:prstGeom>
              <a:blipFill>
                <a:blip r:embed="rId4"/>
                <a:stretch>
                  <a:fillRect l="-688" t="-2083" r="-1147" b="-1041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1604876-AA63-884E-8810-D5D50F38519E}"/>
              </a:ext>
            </a:extLst>
          </p:cNvPr>
          <p:cNvSpPr txBox="1"/>
          <p:nvPr/>
        </p:nvSpPr>
        <p:spPr>
          <a:xfrm>
            <a:off x="2330607" y="546410"/>
            <a:ext cx="7995424" cy="830997"/>
          </a:xfrm>
          <a:prstGeom prst="rect">
            <a:avLst/>
          </a:prstGeom>
          <a:noFill/>
        </p:spPr>
        <p:txBody>
          <a:bodyPr wrap="square" rtlCol="0">
            <a:spAutoFit/>
          </a:bodyPr>
          <a:lstStyle/>
          <a:p>
            <a:pPr algn="ctr"/>
            <a:r>
              <a:rPr lang="en-US" sz="2400" dirty="0"/>
              <a:t>Assignment 4.2: Scattering from a multilayered earth – </a:t>
            </a:r>
          </a:p>
          <a:p>
            <a:pPr algn="ctr"/>
            <a:r>
              <a:rPr lang="en-US" sz="2400" dirty="0"/>
              <a:t>a numerical solution by finite differences</a:t>
            </a:r>
          </a:p>
        </p:txBody>
      </p:sp>
    </p:spTree>
    <p:extLst>
      <p:ext uri="{BB962C8B-B14F-4D97-AF65-F5344CB8AC3E}">
        <p14:creationId xmlns:p14="http://schemas.microsoft.com/office/powerpoint/2010/main" val="204891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1AD3672-2FDB-8E41-90A3-90CBCEECD740}"/>
              </a:ext>
            </a:extLst>
          </p:cNvPr>
          <p:cNvCxnSpPr/>
          <p:nvPr/>
        </p:nvCxnSpPr>
        <p:spPr>
          <a:xfrm>
            <a:off x="2243328" y="3133344"/>
            <a:ext cx="613257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476689B5-D128-F345-A9EE-726833EAA458}"/>
              </a:ext>
            </a:extLst>
          </p:cNvPr>
          <p:cNvSpPr/>
          <p:nvPr/>
        </p:nvSpPr>
        <p:spPr>
          <a:xfrm>
            <a:off x="3291840" y="1901884"/>
            <a:ext cx="2767584" cy="1930817"/>
          </a:xfrm>
          <a:custGeom>
            <a:avLst/>
            <a:gdLst>
              <a:gd name="connsiteX0" fmla="*/ 0 w 2767584"/>
              <a:gd name="connsiteY0" fmla="*/ 1219268 h 1930817"/>
              <a:gd name="connsiteX1" fmla="*/ 414528 w 2767584"/>
              <a:gd name="connsiteY1" fmla="*/ 1804484 h 1930817"/>
              <a:gd name="connsiteX2" fmla="*/ 1341120 w 2767584"/>
              <a:gd name="connsiteY2" fmla="*/ 68 h 1930817"/>
              <a:gd name="connsiteX3" fmla="*/ 2353056 w 2767584"/>
              <a:gd name="connsiteY3" fmla="*/ 1877636 h 1930817"/>
              <a:gd name="connsiteX4" fmla="*/ 2767584 w 2767584"/>
              <a:gd name="connsiteY4" fmla="*/ 1231460 h 193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7584" h="1930817">
                <a:moveTo>
                  <a:pt x="0" y="1219268"/>
                </a:moveTo>
                <a:cubicBezTo>
                  <a:pt x="95504" y="1613476"/>
                  <a:pt x="191008" y="2007684"/>
                  <a:pt x="414528" y="1804484"/>
                </a:cubicBezTo>
                <a:cubicBezTo>
                  <a:pt x="638048" y="1601284"/>
                  <a:pt x="1018032" y="-12124"/>
                  <a:pt x="1341120" y="68"/>
                </a:cubicBezTo>
                <a:cubicBezTo>
                  <a:pt x="1664208" y="12260"/>
                  <a:pt x="2115312" y="1672404"/>
                  <a:pt x="2353056" y="1877636"/>
                </a:cubicBezTo>
                <a:cubicBezTo>
                  <a:pt x="2590800" y="2082868"/>
                  <a:pt x="2679192" y="1657164"/>
                  <a:pt x="2767584" y="12314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AB19130-CF3C-7F4E-AC65-8566C3F2E63A}"/>
              </a:ext>
            </a:extLst>
          </p:cNvPr>
          <p:cNvCxnSpPr/>
          <p:nvPr/>
        </p:nvCxnSpPr>
        <p:spPr>
          <a:xfrm>
            <a:off x="4632960" y="1597152"/>
            <a:ext cx="0" cy="301142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F281C72-C885-D644-B38A-7A49436320C8}"/>
              </a:ext>
            </a:extLst>
          </p:cNvPr>
          <p:cNvSpPr txBox="1"/>
          <p:nvPr/>
        </p:nvSpPr>
        <p:spPr>
          <a:xfrm>
            <a:off x="2330607" y="546410"/>
            <a:ext cx="7995424" cy="830997"/>
          </a:xfrm>
          <a:prstGeom prst="rect">
            <a:avLst/>
          </a:prstGeom>
          <a:noFill/>
        </p:spPr>
        <p:txBody>
          <a:bodyPr wrap="square" rtlCol="0">
            <a:spAutoFit/>
          </a:bodyPr>
          <a:lstStyle/>
          <a:p>
            <a:pPr algn="ctr"/>
            <a:r>
              <a:rPr lang="en-US" sz="2400" dirty="0"/>
              <a:t>Assignment 4.2: Scattering from a multilayered earth – </a:t>
            </a:r>
          </a:p>
          <a:p>
            <a:pPr algn="ctr"/>
            <a:r>
              <a:rPr lang="en-US" sz="2400" dirty="0"/>
              <a:t>a numerical solution by finite differences</a:t>
            </a:r>
          </a:p>
        </p:txBody>
      </p:sp>
      <p:sp>
        <p:nvSpPr>
          <p:cNvPr id="12" name="TextBox 11">
            <a:extLst>
              <a:ext uri="{FF2B5EF4-FFF2-40B4-BE49-F238E27FC236}">
                <a16:creationId xmlns:a16="http://schemas.microsoft.com/office/drawing/2014/main" id="{8C7E8C8E-A006-A842-A149-C5AB99FA3CC2}"/>
              </a:ext>
            </a:extLst>
          </p:cNvPr>
          <p:cNvSpPr txBox="1"/>
          <p:nvPr/>
        </p:nvSpPr>
        <p:spPr>
          <a:xfrm>
            <a:off x="3494943" y="4165516"/>
            <a:ext cx="7995424" cy="461665"/>
          </a:xfrm>
          <a:prstGeom prst="rect">
            <a:avLst/>
          </a:prstGeom>
          <a:noFill/>
        </p:spPr>
        <p:txBody>
          <a:bodyPr wrap="square" rtlCol="0">
            <a:spAutoFit/>
          </a:bodyPr>
          <a:lstStyle/>
          <a:p>
            <a:pPr algn="ctr"/>
            <a:r>
              <a:rPr lang="en-US" sz="2400" dirty="0"/>
              <a:t>Ricker wavelet (a poor artist’s impression)</a:t>
            </a:r>
          </a:p>
        </p:txBody>
      </p:sp>
    </p:spTree>
    <p:extLst>
      <p:ext uri="{BB962C8B-B14F-4D97-AF65-F5344CB8AC3E}">
        <p14:creationId xmlns:p14="http://schemas.microsoft.com/office/powerpoint/2010/main" val="1420006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1028</Words>
  <Application>Microsoft Macintosh PowerPoint</Application>
  <PresentationFormat>Widescreen</PresentationFormat>
  <Paragraphs>83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deyan_dejo deyan_dejo</dc:creator>
  <cp:lastModifiedBy>deyan_dejo deyan_dejo</cp:lastModifiedBy>
  <cp:revision>37</cp:revision>
  <dcterms:created xsi:type="dcterms:W3CDTF">2020-10-15T08:12:55Z</dcterms:created>
  <dcterms:modified xsi:type="dcterms:W3CDTF">2022-10-27T05:29:04Z</dcterms:modified>
</cp:coreProperties>
</file>