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66" r:id="rId4"/>
    <p:sldId id="272" r:id="rId5"/>
    <p:sldId id="273" r:id="rId6"/>
    <p:sldId id="257" r:id="rId7"/>
    <p:sldId id="274" r:id="rId8"/>
    <p:sldId id="258" r:id="rId9"/>
    <p:sldId id="275" r:id="rId10"/>
    <p:sldId id="259" r:id="rId11"/>
    <p:sldId id="260" r:id="rId12"/>
    <p:sldId id="267" r:id="rId13"/>
    <p:sldId id="269" r:id="rId14"/>
    <p:sldId id="270" r:id="rId15"/>
    <p:sldId id="261" r:id="rId16"/>
    <p:sldId id="276" r:id="rId17"/>
    <p:sldId id="279" r:id="rId18"/>
    <p:sldId id="277" r:id="rId19"/>
    <p:sldId id="265" r:id="rId20"/>
    <p:sldId id="262" r:id="rId21"/>
    <p:sldId id="278" r:id="rId22"/>
    <p:sldId id="263" r:id="rId23"/>
    <p:sldId id="282" r:id="rId24"/>
    <p:sldId id="264" r:id="rId25"/>
    <p:sldId id="280" r:id="rId26"/>
    <p:sldId id="283" r:id="rId27"/>
    <p:sldId id="281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/>
    <p:restoredTop sz="86501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CAEAF-699F-E940-AED9-3B00E925F0A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AB5A-97D4-6643-8D1B-5F310531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(click 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9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in 3.1 we were doing the transformation looking for a domain where two signals are separated with minimum overlap so that we could filter one of them out. In 3.2, we are transforming to a new domain so that our computations could be faster. But if we are to do only modelling, we can directly start in the frequency domain and model a signal using logarithmic frequency distribution, which will safe a lot of time. But to go back to the time domain, we cannot use logarithmic scale, we need a regular frequency scale due to the requirement of the integral to integrate points at regular distances (\delta 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quadgk</a:t>
            </a:r>
            <a:r>
              <a:rPr lang="en-US" dirty="0"/>
              <a:t>, you have to specify which is the integration parameter. Which one is that?</a:t>
            </a:r>
          </a:p>
          <a:p>
            <a:r>
              <a:rPr lang="en-US" dirty="0"/>
              <a:t>So, how you compare the two calculations? (click 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82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print to screen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(click 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32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(click 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here that the comparison criteria needs two checks to be fulfilled simultaneously. The absolute amplitude is needed to avoid adjusting the function at non-important points. The error is needed for obvious reasons.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5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at the bottom of the time axes that the arrivals are muted (to lower the ringing in the frequency domain). (click 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3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7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7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Visualize the data in the f-k domain. (click 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38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estimate the velocity in the t-x domain, but you can also do it here. How? (click 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Plane waves with different angles relative to the horizontal.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amplitude here, high amplitude in the t-x domain. So the high amplitude corresponds to the surface waves. Their velocity 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/time. And here? f/k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muting, use as basis the low-cut filter you wrote for Assignment 2. (click 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apply it per k or per f, up to you. When applying it per k value, it will be in fact a what? A high-cut filter.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filtering,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about choosing a point to taper from: going to the inside of the cone and then applying a taper. One could search for a maximum, but should take care to still guide the search by an estimated velocity to avoid finding a wrap-around maximum.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question and (click for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students about the linear events, that they are typical results form f-k filtering, which could be suppressed by making the taper slope gentle, but that would lead either to leftover surface waves or to loss of other events.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Feedback session: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the figure, explain to the students about the wrap-around. Adding zeros avoids that.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6AB5A-97D4-6643-8D1B-5F3105312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A13D-11DA-0C4F-B9EB-4DF65174A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C28EC-1DFE-C441-9604-DCADD05B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A6C-1A19-2740-AAC4-0E92BCA3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A64A-C672-EE4D-AAE7-0C3765A6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4FF-828E-EB45-9993-73422DF2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E2F4-1435-F147-95CF-12F684B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2C174-59A9-A94A-B4F2-BB9D55A1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8EDB-C126-7B45-BBA2-6B1E7D04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46A7-58EC-A24D-94E0-9A0E3757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9A27-142F-2B4B-83EA-30A27057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9BDC9-3DC6-844A-9B24-94B58AB55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E88CC-C6D3-3440-A117-4A32F8A9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052A-F8A0-6744-B9ED-964F01CF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FA9D6-62BB-484C-A4C2-F0CF3026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EA97-4191-4149-B47D-06214B68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6D76-5A5E-814C-94F3-BF958570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ED7C-1B8D-0E44-8B49-906E9389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A6FF-C66D-BD49-9344-FB98E5D5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0113-4B15-5E4F-97C3-871A7273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6413-8BC5-B041-9D48-85C79896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6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342C-7014-674C-AB2F-70164DAB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E903C-B795-1C45-8120-C2D7DC23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1E1E-4F38-A541-A445-6AD63EB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AFFF-350A-9742-9E8C-129066EE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EF90-4B50-C24C-8991-07CE3DD2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D377-D5E2-A343-9059-81F94323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6DB-6B1B-8849-A047-A9048705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3D3ED-1EE8-5A49-9219-17A8984A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E3424-8589-D643-BEEF-0AA3E7B3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35D9-DCEA-D64E-A463-D2909674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6B86-BF51-C04C-827D-3F2D224C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5FC6-94F0-EA46-A434-8B0F9FBB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4F19B-FBC8-2C45-A7DF-61A76F20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53C06-209E-4341-9FF4-F3373369C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78AD2-22B1-BF46-BAF2-8F74122DB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FB709-F3E2-3249-8D61-55C633ACE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5ECDB-16FA-C94F-B913-3B117EFF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AA59D-D8D2-5B44-AAD6-7986111F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699-29A1-6644-941D-54AC3342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47A6-6C3A-3647-A102-703EFEDE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3F82-FDF0-0843-903A-B21EBB4B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BC4A2-4FFA-F845-B77A-F1D396B0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27788-1839-2042-B85D-AF03DCC0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3D553-1E7E-BB45-B8EA-A6A503E2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9709B-94E4-004F-A800-74D2493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E5EDB-42C4-E64A-A2ED-8A21A95B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2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8D85-84B8-7A46-B349-031B3112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99A6-7A68-D242-B24B-89EC480B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93964-1C53-3244-8CC3-16D37E330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5B5B5-7808-664F-97C4-99F02E74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0F57-D1AE-0948-9500-9928C0F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128D9-6C44-2E4B-AA7E-73B0A39F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228A-19EA-9641-B497-7B2C068A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2FEF9-4B36-AF40-973A-96868584B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B2FB7-EB5D-E74E-A032-0F4FF7F7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CD19-242C-574C-B5E9-61CBA637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91A08-CF29-6543-B76E-5D0A9821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72E9-905A-714E-8C1D-5B8DA6B8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08662-6A58-C74D-9C1C-EBD4C3DE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3F42D-2A04-864D-B43D-DACF19BC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E7B0-7BF7-0A43-B88E-A033C241C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5384-9D17-8B4C-8F0D-249BBD2DBF5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4CB2-7B6B-4744-84AC-948D2B43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0867-8EAA-994D-8C81-0BF71871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04E3-E91A-7C4E-8264-4ADF787CB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2274849" y="1081668"/>
            <a:ext cx="7337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3.1</a:t>
            </a:r>
          </a:p>
        </p:txBody>
      </p:sp>
    </p:spTree>
    <p:extLst>
      <p:ext uri="{BB962C8B-B14F-4D97-AF65-F5344CB8AC3E}">
        <p14:creationId xmlns:p14="http://schemas.microsoft.com/office/powerpoint/2010/main" val="39352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EF618-08D7-6C48-83F5-59756591C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0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F450D-B32E-D949-B80E-22D8F644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2274849" y="1081668"/>
            <a:ext cx="7337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</p:txBody>
      </p:sp>
    </p:spTree>
    <p:extLst>
      <p:ext uri="{BB962C8B-B14F-4D97-AF65-F5344CB8AC3E}">
        <p14:creationId xmlns:p14="http://schemas.microsoft.com/office/powerpoint/2010/main" val="222203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2B040C-9E79-6646-B959-36364BC0ECDD}"/>
                  </a:ext>
                </a:extLst>
              </p:cNvPr>
              <p:cNvSpPr txBox="1"/>
              <p:nvPr/>
            </p:nvSpPr>
            <p:spPr>
              <a:xfrm>
                <a:off x="951471" y="3441808"/>
                <a:ext cx="10070756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Create a function inside which you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compute the integrand of equation (1)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using </a:t>
                </a:r>
                <a:r>
                  <a:rPr lang="en-US" sz="3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besselj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() and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>
                    <a:effectLst/>
                  </a:rPr>
                  <a:t> 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 input parameters.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2B040C-9E79-6646-B959-36364BC0E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71" y="3441808"/>
                <a:ext cx="10070756" cy="2062103"/>
              </a:xfrm>
              <a:prstGeom prst="rect">
                <a:avLst/>
              </a:prstGeom>
              <a:blipFill>
                <a:blip r:embed="rId3"/>
                <a:stretch>
                  <a:fillRect l="-1511" t="-4294" b="-7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271920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2996967"/>
            <a:ext cx="100707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quadgk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the </a:t>
            </a:r>
            <a:r>
              <a:rPr lang="en-US" sz="3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integral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equation (1) with the integration routine using the function from Task 1.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equation (2), compute the same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besseli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and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besselk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 the error between the two results on screen.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421733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CE8C38-BBD4-8741-8723-E14BC728AC90}"/>
              </a:ext>
            </a:extLst>
          </p:cNvPr>
          <p:cNvGrpSpPr/>
          <p:nvPr/>
        </p:nvGrpSpPr>
        <p:grpSpPr>
          <a:xfrm>
            <a:off x="703584" y="1031631"/>
            <a:ext cx="11090626" cy="4607169"/>
            <a:chOff x="1184031" y="1031631"/>
            <a:chExt cx="11090626" cy="460716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46DACD-DAF7-AB41-AE45-6341A606EBD8}"/>
                </a:ext>
              </a:extLst>
            </p:cNvPr>
            <p:cNvCxnSpPr/>
            <p:nvPr/>
          </p:nvCxnSpPr>
          <p:spPr>
            <a:xfrm>
              <a:off x="1699846" y="1031631"/>
              <a:ext cx="0" cy="4607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B9BE29-A51F-9244-9935-62FC6FF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4031" y="5040923"/>
              <a:ext cx="110906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407DD70-543B-244B-8D89-B8FBB2C51BAE}"/>
              </a:ext>
            </a:extLst>
          </p:cNvPr>
          <p:cNvSpPr/>
          <p:nvPr/>
        </p:nvSpPr>
        <p:spPr>
          <a:xfrm>
            <a:off x="2192215" y="2450027"/>
            <a:ext cx="7995139" cy="2251294"/>
          </a:xfrm>
          <a:custGeom>
            <a:avLst/>
            <a:gdLst>
              <a:gd name="connsiteX0" fmla="*/ 0 w 7995139"/>
              <a:gd name="connsiteY0" fmla="*/ 2168865 h 2251294"/>
              <a:gd name="connsiteX1" fmla="*/ 855785 w 7995139"/>
              <a:gd name="connsiteY1" fmla="*/ 680035 h 2251294"/>
              <a:gd name="connsiteX2" fmla="*/ 1981200 w 7995139"/>
              <a:gd name="connsiteY2" fmla="*/ 117327 h 2251294"/>
              <a:gd name="connsiteX3" fmla="*/ 2848708 w 7995139"/>
              <a:gd name="connsiteY3" fmla="*/ 633142 h 2251294"/>
              <a:gd name="connsiteX4" fmla="*/ 3505200 w 7995139"/>
              <a:gd name="connsiteY4" fmla="*/ 1922681 h 2251294"/>
              <a:gd name="connsiteX5" fmla="*/ 4794739 w 7995139"/>
              <a:gd name="connsiteY5" fmla="*/ 2204035 h 2251294"/>
              <a:gd name="connsiteX6" fmla="*/ 5615354 w 7995139"/>
              <a:gd name="connsiteY6" fmla="*/ 1148958 h 2251294"/>
              <a:gd name="connsiteX7" fmla="*/ 6646985 w 7995139"/>
              <a:gd name="connsiteY7" fmla="*/ 46988 h 2251294"/>
              <a:gd name="connsiteX8" fmla="*/ 7995139 w 7995139"/>
              <a:gd name="connsiteY8" fmla="*/ 187665 h 2251294"/>
              <a:gd name="connsiteX9" fmla="*/ 7995139 w 7995139"/>
              <a:gd name="connsiteY9" fmla="*/ 187665 h 225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95139" h="2251294">
                <a:moveTo>
                  <a:pt x="0" y="2168865"/>
                </a:moveTo>
                <a:cubicBezTo>
                  <a:pt x="262792" y="1595411"/>
                  <a:pt x="525585" y="1021958"/>
                  <a:pt x="855785" y="680035"/>
                </a:cubicBezTo>
                <a:cubicBezTo>
                  <a:pt x="1185985" y="338112"/>
                  <a:pt x="1649046" y="125142"/>
                  <a:pt x="1981200" y="117327"/>
                </a:cubicBezTo>
                <a:cubicBezTo>
                  <a:pt x="2313354" y="109512"/>
                  <a:pt x="2594708" y="332250"/>
                  <a:pt x="2848708" y="633142"/>
                </a:cubicBezTo>
                <a:cubicBezTo>
                  <a:pt x="3102708" y="934034"/>
                  <a:pt x="3180862" y="1660866"/>
                  <a:pt x="3505200" y="1922681"/>
                </a:cubicBezTo>
                <a:cubicBezTo>
                  <a:pt x="3829538" y="2184496"/>
                  <a:pt x="4443047" y="2332989"/>
                  <a:pt x="4794739" y="2204035"/>
                </a:cubicBezTo>
                <a:cubicBezTo>
                  <a:pt x="5146431" y="2075081"/>
                  <a:pt x="5306646" y="1508466"/>
                  <a:pt x="5615354" y="1148958"/>
                </a:cubicBezTo>
                <a:cubicBezTo>
                  <a:pt x="5924062" y="789450"/>
                  <a:pt x="6250354" y="207203"/>
                  <a:pt x="6646985" y="46988"/>
                </a:cubicBezTo>
                <a:cubicBezTo>
                  <a:pt x="7043616" y="-113228"/>
                  <a:pt x="7995139" y="187665"/>
                  <a:pt x="7995139" y="187665"/>
                </a:cubicBezTo>
                <a:lnTo>
                  <a:pt x="7995139" y="187665"/>
                </a:lnTo>
              </a:path>
            </a:pathLst>
          </a:cu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§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8AA267-8561-024B-9708-9F99ADCC7B60}"/>
              </a:ext>
            </a:extLst>
          </p:cNvPr>
          <p:cNvCxnSpPr>
            <a:cxnSpLocks/>
          </p:cNvCxnSpPr>
          <p:nvPr/>
        </p:nvCxnSpPr>
        <p:spPr>
          <a:xfrm>
            <a:off x="6933095" y="4701321"/>
            <a:ext cx="0" cy="33960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BE21ED-D881-414C-8D8B-C36CD3B62D78}"/>
              </a:ext>
            </a:extLst>
          </p:cNvPr>
          <p:cNvCxnSpPr>
            <a:cxnSpLocks/>
          </p:cNvCxnSpPr>
          <p:nvPr/>
        </p:nvCxnSpPr>
        <p:spPr>
          <a:xfrm>
            <a:off x="8573673" y="2681207"/>
            <a:ext cx="0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678E2-E989-4546-AB9C-4B9BF9E101B4}"/>
              </a:ext>
            </a:extLst>
          </p:cNvPr>
          <p:cNvCxnSpPr>
            <a:cxnSpLocks/>
          </p:cNvCxnSpPr>
          <p:nvPr/>
        </p:nvCxnSpPr>
        <p:spPr>
          <a:xfrm>
            <a:off x="2192215" y="4618892"/>
            <a:ext cx="0" cy="4220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6F782-89CA-1A48-8834-F74C03221966}"/>
              </a:ext>
            </a:extLst>
          </p:cNvPr>
          <p:cNvCxnSpPr>
            <a:cxnSpLocks/>
          </p:cNvCxnSpPr>
          <p:nvPr/>
        </p:nvCxnSpPr>
        <p:spPr>
          <a:xfrm>
            <a:off x="3764379" y="2681207"/>
            <a:ext cx="22039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6831D-7019-6247-9998-1C7B58430D9E}"/>
              </a:ext>
            </a:extLst>
          </p:cNvPr>
          <p:cNvCxnSpPr>
            <a:cxnSpLocks/>
          </p:cNvCxnSpPr>
          <p:nvPr/>
        </p:nvCxnSpPr>
        <p:spPr>
          <a:xfrm>
            <a:off x="6186077" y="4618892"/>
            <a:ext cx="0" cy="4220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8B8E-A1BF-874E-AF8F-D395B43EC0C5}"/>
              </a:ext>
            </a:extLst>
          </p:cNvPr>
          <p:cNvCxnSpPr>
            <a:cxnSpLocks/>
          </p:cNvCxnSpPr>
          <p:nvPr/>
        </p:nvCxnSpPr>
        <p:spPr>
          <a:xfrm>
            <a:off x="7767216" y="3642102"/>
            <a:ext cx="13065" cy="139882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738911-1EAA-BB44-A029-705499DA0F1C}"/>
              </a:ext>
            </a:extLst>
          </p:cNvPr>
          <p:cNvCxnSpPr>
            <a:cxnSpLocks/>
          </p:cNvCxnSpPr>
          <p:nvPr/>
        </p:nvCxnSpPr>
        <p:spPr>
          <a:xfrm>
            <a:off x="9380513" y="2450027"/>
            <a:ext cx="0" cy="25908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800032-575C-004E-9BA2-A70B9FA8B164}"/>
              </a:ext>
            </a:extLst>
          </p:cNvPr>
          <p:cNvCxnSpPr>
            <a:cxnSpLocks/>
          </p:cNvCxnSpPr>
          <p:nvPr/>
        </p:nvCxnSpPr>
        <p:spPr>
          <a:xfrm>
            <a:off x="2939232" y="3270142"/>
            <a:ext cx="0" cy="177078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6626D0-8C4A-3240-9A34-BDCBD076EEB3}"/>
              </a:ext>
            </a:extLst>
          </p:cNvPr>
          <p:cNvCxnSpPr>
            <a:cxnSpLocks/>
          </p:cNvCxnSpPr>
          <p:nvPr/>
        </p:nvCxnSpPr>
        <p:spPr>
          <a:xfrm>
            <a:off x="4579810" y="2681207"/>
            <a:ext cx="0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13E62-BDEB-3044-A222-D4B4EB7AC661}"/>
              </a:ext>
            </a:extLst>
          </p:cNvPr>
          <p:cNvCxnSpPr>
            <a:cxnSpLocks/>
          </p:cNvCxnSpPr>
          <p:nvPr/>
        </p:nvCxnSpPr>
        <p:spPr>
          <a:xfrm>
            <a:off x="5386651" y="3967566"/>
            <a:ext cx="0" cy="107335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B5D85D-927E-7045-8B58-B889B5FA815C}"/>
              </a:ext>
            </a:extLst>
          </p:cNvPr>
          <p:cNvCxnSpPr>
            <a:cxnSpLocks/>
            <a:stCxn id="7" idx="8"/>
          </p:cNvCxnSpPr>
          <p:nvPr/>
        </p:nvCxnSpPr>
        <p:spPr>
          <a:xfrm>
            <a:off x="10187354" y="2637692"/>
            <a:ext cx="0" cy="2412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E5E370-1A46-1F4A-9063-13A21EA19B8A}"/>
              </a:ext>
            </a:extLst>
          </p:cNvPr>
          <p:cNvGrpSpPr/>
          <p:nvPr/>
        </p:nvGrpSpPr>
        <p:grpSpPr>
          <a:xfrm>
            <a:off x="1735215" y="747412"/>
            <a:ext cx="2203016" cy="4283843"/>
            <a:chOff x="1735215" y="747412"/>
            <a:chExt cx="2203016" cy="428384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D599182-EAAC-5047-8652-BD0E45667E4B}"/>
                </a:ext>
              </a:extLst>
            </p:cNvPr>
            <p:cNvCxnSpPr>
              <a:cxnSpLocks/>
            </p:cNvCxnSpPr>
            <p:nvPr/>
          </p:nvCxnSpPr>
          <p:spPr>
            <a:xfrm>
              <a:off x="3761950" y="2671539"/>
              <a:ext cx="22039" cy="2359716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73332D-0CD7-9445-AB0D-443880AB8989}"/>
                </a:ext>
              </a:extLst>
            </p:cNvPr>
            <p:cNvSpPr txBox="1"/>
            <p:nvPr/>
          </p:nvSpPr>
          <p:spPr>
            <a:xfrm>
              <a:off x="1735215" y="747412"/>
              <a:ext cx="22030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equation 1 using </a:t>
              </a:r>
              <a:r>
                <a:rPr lang="en-US" sz="3600" i="1" dirty="0" err="1"/>
                <a:t>quadgk</a:t>
              </a:r>
              <a:endParaRPr lang="en-US" sz="3600" i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99AF28-CCAC-CA4D-B8D7-523E234C4A65}"/>
                </a:ext>
              </a:extLst>
            </p:cNvPr>
            <p:cNvCxnSpPr>
              <a:endCxn id="58" idx="2"/>
            </p:cNvCxnSpPr>
            <p:nvPr/>
          </p:nvCxnSpPr>
          <p:spPr>
            <a:xfrm flipH="1" flipV="1">
              <a:off x="2836723" y="2501738"/>
              <a:ext cx="925227" cy="833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5F2609-FC1A-0042-972C-0FA8E6D13665}"/>
              </a:ext>
            </a:extLst>
          </p:cNvPr>
          <p:cNvGrpSpPr/>
          <p:nvPr/>
        </p:nvGrpSpPr>
        <p:grpSpPr>
          <a:xfrm>
            <a:off x="3752844" y="747412"/>
            <a:ext cx="4023233" cy="4296761"/>
            <a:chOff x="4124803" y="747412"/>
            <a:chExt cx="4023233" cy="429676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81314F4-CCF7-1E4D-894D-0CF0F11E367E}"/>
                </a:ext>
              </a:extLst>
            </p:cNvPr>
            <p:cNvCxnSpPr>
              <a:cxnSpLocks/>
            </p:cNvCxnSpPr>
            <p:nvPr/>
          </p:nvCxnSpPr>
          <p:spPr>
            <a:xfrm>
              <a:off x="4132136" y="2684457"/>
              <a:ext cx="22039" cy="2359716"/>
            </a:xfrm>
            <a:prstGeom prst="line">
              <a:avLst/>
            </a:prstGeom>
            <a:ln w="127000">
              <a:solidFill>
                <a:schemeClr val="accent6">
                  <a:lumMod val="60000"/>
                  <a:lumOff val="4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DF0AD4-56B7-C546-A987-34D8CA9EBE64}"/>
                </a:ext>
              </a:extLst>
            </p:cNvPr>
            <p:cNvSpPr txBox="1"/>
            <p:nvPr/>
          </p:nvSpPr>
          <p:spPr>
            <a:xfrm>
              <a:off x="4399021" y="747412"/>
              <a:ext cx="37490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equation 2</a:t>
              </a:r>
            </a:p>
            <a:p>
              <a:pPr algn="ctr"/>
              <a:r>
                <a:rPr lang="en-US" sz="3600" dirty="0"/>
                <a:t>using</a:t>
              </a:r>
            </a:p>
            <a:p>
              <a:pPr algn="ctr"/>
              <a:r>
                <a:rPr lang="en-US" sz="3600" i="1" dirty="0" err="1"/>
                <a:t>besseli</a:t>
              </a:r>
              <a:r>
                <a:rPr lang="en-US" sz="3600" i="1" dirty="0"/>
                <a:t> and </a:t>
              </a:r>
              <a:r>
                <a:rPr lang="en-US" sz="3600" i="1" dirty="0" err="1"/>
                <a:t>besselk</a:t>
              </a:r>
              <a:endParaRPr lang="en-US" sz="3600" i="1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BAA1FCB-FEF6-3944-B408-5B43AD0E7150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V="1">
              <a:off x="4124803" y="2501738"/>
              <a:ext cx="2148726" cy="84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E0179C-95FA-B840-B915-818BC3FEAC84}"/>
              </a:ext>
            </a:extLst>
          </p:cNvPr>
          <p:cNvSpPr txBox="1"/>
          <p:nvPr/>
        </p:nvSpPr>
        <p:spPr>
          <a:xfrm>
            <a:off x="10342605" y="5288692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Log(f)</a:t>
            </a:r>
          </a:p>
        </p:txBody>
      </p:sp>
    </p:spTree>
    <p:extLst>
      <p:ext uri="{BB962C8B-B14F-4D97-AF65-F5344CB8AC3E}">
        <p14:creationId xmlns:p14="http://schemas.microsoft.com/office/powerpoint/2010/main" val="4557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2996967"/>
            <a:ext cx="1007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discrete frequency 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 logarithmic spacing from f=10^(-2.5) Hz to f=10^2.5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spans 5 decades (5 powers of 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2 points per decade.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the field using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quadgk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for all frequencies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 for() loop and store the result.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322639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CE8C38-BBD4-8741-8723-E14BC728AC90}"/>
              </a:ext>
            </a:extLst>
          </p:cNvPr>
          <p:cNvGrpSpPr/>
          <p:nvPr/>
        </p:nvGrpSpPr>
        <p:grpSpPr>
          <a:xfrm>
            <a:off x="703584" y="1031631"/>
            <a:ext cx="11090626" cy="4607169"/>
            <a:chOff x="1184031" y="1031631"/>
            <a:chExt cx="11090626" cy="460716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46DACD-DAF7-AB41-AE45-6341A606EBD8}"/>
                </a:ext>
              </a:extLst>
            </p:cNvPr>
            <p:cNvCxnSpPr/>
            <p:nvPr/>
          </p:nvCxnSpPr>
          <p:spPr>
            <a:xfrm>
              <a:off x="1699846" y="1031631"/>
              <a:ext cx="0" cy="4607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B9BE29-A51F-9244-9935-62FC6FF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4031" y="5040923"/>
              <a:ext cx="110906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407DD70-543B-244B-8D89-B8FBB2C51BAE}"/>
              </a:ext>
            </a:extLst>
          </p:cNvPr>
          <p:cNvSpPr/>
          <p:nvPr/>
        </p:nvSpPr>
        <p:spPr>
          <a:xfrm>
            <a:off x="2192215" y="2450027"/>
            <a:ext cx="7995139" cy="2251294"/>
          </a:xfrm>
          <a:custGeom>
            <a:avLst/>
            <a:gdLst>
              <a:gd name="connsiteX0" fmla="*/ 0 w 7995139"/>
              <a:gd name="connsiteY0" fmla="*/ 2168865 h 2251294"/>
              <a:gd name="connsiteX1" fmla="*/ 855785 w 7995139"/>
              <a:gd name="connsiteY1" fmla="*/ 680035 h 2251294"/>
              <a:gd name="connsiteX2" fmla="*/ 1981200 w 7995139"/>
              <a:gd name="connsiteY2" fmla="*/ 117327 h 2251294"/>
              <a:gd name="connsiteX3" fmla="*/ 2848708 w 7995139"/>
              <a:gd name="connsiteY3" fmla="*/ 633142 h 2251294"/>
              <a:gd name="connsiteX4" fmla="*/ 3505200 w 7995139"/>
              <a:gd name="connsiteY4" fmla="*/ 1922681 h 2251294"/>
              <a:gd name="connsiteX5" fmla="*/ 4794739 w 7995139"/>
              <a:gd name="connsiteY5" fmla="*/ 2204035 h 2251294"/>
              <a:gd name="connsiteX6" fmla="*/ 5615354 w 7995139"/>
              <a:gd name="connsiteY6" fmla="*/ 1148958 h 2251294"/>
              <a:gd name="connsiteX7" fmla="*/ 6646985 w 7995139"/>
              <a:gd name="connsiteY7" fmla="*/ 46988 h 2251294"/>
              <a:gd name="connsiteX8" fmla="*/ 7995139 w 7995139"/>
              <a:gd name="connsiteY8" fmla="*/ 187665 h 2251294"/>
              <a:gd name="connsiteX9" fmla="*/ 7995139 w 7995139"/>
              <a:gd name="connsiteY9" fmla="*/ 187665 h 225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95139" h="2251294">
                <a:moveTo>
                  <a:pt x="0" y="2168865"/>
                </a:moveTo>
                <a:cubicBezTo>
                  <a:pt x="262792" y="1595411"/>
                  <a:pt x="525585" y="1021958"/>
                  <a:pt x="855785" y="680035"/>
                </a:cubicBezTo>
                <a:cubicBezTo>
                  <a:pt x="1185985" y="338112"/>
                  <a:pt x="1649046" y="125142"/>
                  <a:pt x="1981200" y="117327"/>
                </a:cubicBezTo>
                <a:cubicBezTo>
                  <a:pt x="2313354" y="109512"/>
                  <a:pt x="2594708" y="332250"/>
                  <a:pt x="2848708" y="633142"/>
                </a:cubicBezTo>
                <a:cubicBezTo>
                  <a:pt x="3102708" y="934034"/>
                  <a:pt x="3180862" y="1660866"/>
                  <a:pt x="3505200" y="1922681"/>
                </a:cubicBezTo>
                <a:cubicBezTo>
                  <a:pt x="3829538" y="2184496"/>
                  <a:pt x="4443047" y="2332989"/>
                  <a:pt x="4794739" y="2204035"/>
                </a:cubicBezTo>
                <a:cubicBezTo>
                  <a:pt x="5146431" y="2075081"/>
                  <a:pt x="5306646" y="1508466"/>
                  <a:pt x="5615354" y="1148958"/>
                </a:cubicBezTo>
                <a:cubicBezTo>
                  <a:pt x="5924062" y="789450"/>
                  <a:pt x="6250354" y="207203"/>
                  <a:pt x="6646985" y="46988"/>
                </a:cubicBezTo>
                <a:cubicBezTo>
                  <a:pt x="7043616" y="-113228"/>
                  <a:pt x="7995139" y="187665"/>
                  <a:pt x="7995139" y="187665"/>
                </a:cubicBezTo>
                <a:lnTo>
                  <a:pt x="7995139" y="187665"/>
                </a:lnTo>
              </a:path>
            </a:pathLst>
          </a:cu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§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8AA267-8561-024B-9708-9F99ADCC7B60}"/>
              </a:ext>
            </a:extLst>
          </p:cNvPr>
          <p:cNvCxnSpPr>
            <a:cxnSpLocks/>
          </p:cNvCxnSpPr>
          <p:nvPr/>
        </p:nvCxnSpPr>
        <p:spPr>
          <a:xfrm>
            <a:off x="6933095" y="4701321"/>
            <a:ext cx="0" cy="33960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BE21ED-D881-414C-8D8B-C36CD3B62D78}"/>
              </a:ext>
            </a:extLst>
          </p:cNvPr>
          <p:cNvCxnSpPr>
            <a:cxnSpLocks/>
          </p:cNvCxnSpPr>
          <p:nvPr/>
        </p:nvCxnSpPr>
        <p:spPr>
          <a:xfrm>
            <a:off x="8573673" y="2681207"/>
            <a:ext cx="0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678E2-E989-4546-AB9C-4B9BF9E101B4}"/>
              </a:ext>
            </a:extLst>
          </p:cNvPr>
          <p:cNvCxnSpPr>
            <a:cxnSpLocks/>
          </p:cNvCxnSpPr>
          <p:nvPr/>
        </p:nvCxnSpPr>
        <p:spPr>
          <a:xfrm>
            <a:off x="2192215" y="4618892"/>
            <a:ext cx="0" cy="4220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6F782-89CA-1A48-8834-F74C03221966}"/>
              </a:ext>
            </a:extLst>
          </p:cNvPr>
          <p:cNvCxnSpPr>
            <a:cxnSpLocks/>
          </p:cNvCxnSpPr>
          <p:nvPr/>
        </p:nvCxnSpPr>
        <p:spPr>
          <a:xfrm>
            <a:off x="3764379" y="2681207"/>
            <a:ext cx="22039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6831D-7019-6247-9998-1C7B58430D9E}"/>
              </a:ext>
            </a:extLst>
          </p:cNvPr>
          <p:cNvCxnSpPr>
            <a:cxnSpLocks/>
          </p:cNvCxnSpPr>
          <p:nvPr/>
        </p:nvCxnSpPr>
        <p:spPr>
          <a:xfrm>
            <a:off x="6186077" y="4618892"/>
            <a:ext cx="0" cy="4220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8B8E-A1BF-874E-AF8F-D395B43EC0C5}"/>
              </a:ext>
            </a:extLst>
          </p:cNvPr>
          <p:cNvCxnSpPr>
            <a:cxnSpLocks/>
          </p:cNvCxnSpPr>
          <p:nvPr/>
        </p:nvCxnSpPr>
        <p:spPr>
          <a:xfrm>
            <a:off x="7767216" y="3642102"/>
            <a:ext cx="13065" cy="139882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738911-1EAA-BB44-A029-705499DA0F1C}"/>
              </a:ext>
            </a:extLst>
          </p:cNvPr>
          <p:cNvCxnSpPr>
            <a:cxnSpLocks/>
          </p:cNvCxnSpPr>
          <p:nvPr/>
        </p:nvCxnSpPr>
        <p:spPr>
          <a:xfrm>
            <a:off x="9380513" y="2450027"/>
            <a:ext cx="0" cy="25908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800032-575C-004E-9BA2-A70B9FA8B164}"/>
              </a:ext>
            </a:extLst>
          </p:cNvPr>
          <p:cNvCxnSpPr>
            <a:cxnSpLocks/>
          </p:cNvCxnSpPr>
          <p:nvPr/>
        </p:nvCxnSpPr>
        <p:spPr>
          <a:xfrm>
            <a:off x="2939232" y="3270142"/>
            <a:ext cx="0" cy="177078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6626D0-8C4A-3240-9A34-BDCBD076EEB3}"/>
              </a:ext>
            </a:extLst>
          </p:cNvPr>
          <p:cNvCxnSpPr>
            <a:cxnSpLocks/>
          </p:cNvCxnSpPr>
          <p:nvPr/>
        </p:nvCxnSpPr>
        <p:spPr>
          <a:xfrm>
            <a:off x="4579810" y="2681207"/>
            <a:ext cx="0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13E62-BDEB-3044-A222-D4B4EB7AC661}"/>
              </a:ext>
            </a:extLst>
          </p:cNvPr>
          <p:cNvCxnSpPr>
            <a:cxnSpLocks/>
          </p:cNvCxnSpPr>
          <p:nvPr/>
        </p:nvCxnSpPr>
        <p:spPr>
          <a:xfrm>
            <a:off x="5386651" y="3967566"/>
            <a:ext cx="0" cy="107335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B5D85D-927E-7045-8B58-B889B5FA815C}"/>
              </a:ext>
            </a:extLst>
          </p:cNvPr>
          <p:cNvCxnSpPr>
            <a:cxnSpLocks/>
            <a:stCxn id="7" idx="8"/>
          </p:cNvCxnSpPr>
          <p:nvPr/>
        </p:nvCxnSpPr>
        <p:spPr>
          <a:xfrm>
            <a:off x="10187354" y="2637692"/>
            <a:ext cx="0" cy="2412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9AD07CC-FBDE-B645-9EB8-555D7D99C9F3}"/>
              </a:ext>
            </a:extLst>
          </p:cNvPr>
          <p:cNvGrpSpPr/>
          <p:nvPr/>
        </p:nvGrpSpPr>
        <p:grpSpPr>
          <a:xfrm>
            <a:off x="1627169" y="5288692"/>
            <a:ext cx="10210604" cy="1109560"/>
            <a:chOff x="1627169" y="5288692"/>
            <a:chExt cx="10210604" cy="110956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B830CD-70FB-CF46-B5B9-A574F13900B5}"/>
                </a:ext>
              </a:extLst>
            </p:cNvPr>
            <p:cNvSpPr txBox="1"/>
            <p:nvPr/>
          </p:nvSpPr>
          <p:spPr>
            <a:xfrm>
              <a:off x="9897758" y="6028920"/>
              <a:ext cx="97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10^(2.5)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2ADB6-1D1E-5644-BD19-E3C975D1006E}"/>
                </a:ext>
              </a:extLst>
            </p:cNvPr>
            <p:cNvSpPr txBox="1"/>
            <p:nvPr/>
          </p:nvSpPr>
          <p:spPr>
            <a:xfrm>
              <a:off x="10923373" y="599989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Log(f)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E674E-9B21-A944-A07E-88C8366D02A0}"/>
                </a:ext>
              </a:extLst>
            </p:cNvPr>
            <p:cNvSpPr txBox="1"/>
            <p:nvPr/>
          </p:nvSpPr>
          <p:spPr>
            <a:xfrm>
              <a:off x="594360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163993-6B39-8642-B30C-B93D91729FD3}"/>
                </a:ext>
              </a:extLst>
            </p:cNvPr>
            <p:cNvSpPr txBox="1"/>
            <p:nvPr/>
          </p:nvSpPr>
          <p:spPr>
            <a:xfrm>
              <a:off x="669736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4EE58F-0D6B-B543-AE4E-896D0B93C965}"/>
                </a:ext>
              </a:extLst>
            </p:cNvPr>
            <p:cNvSpPr txBox="1"/>
            <p:nvPr/>
          </p:nvSpPr>
          <p:spPr>
            <a:xfrm>
              <a:off x="753762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B6CB41-63EE-304D-8FF5-A3C927643AF8}"/>
                </a:ext>
              </a:extLst>
            </p:cNvPr>
            <p:cNvSpPr txBox="1"/>
            <p:nvPr/>
          </p:nvSpPr>
          <p:spPr>
            <a:xfrm>
              <a:off x="8340809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163AC6-2138-A049-B3AC-E33C7EFDA735}"/>
                </a:ext>
              </a:extLst>
            </p:cNvPr>
            <p:cNvSpPr txBox="1"/>
            <p:nvPr/>
          </p:nvSpPr>
          <p:spPr>
            <a:xfrm>
              <a:off x="5128053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B62CD3-BE9C-D343-AC8F-36A9460F35BB}"/>
                </a:ext>
              </a:extLst>
            </p:cNvPr>
            <p:cNvSpPr txBox="1"/>
            <p:nvPr/>
          </p:nvSpPr>
          <p:spPr>
            <a:xfrm>
              <a:off x="1627169" y="6028920"/>
              <a:ext cx="1101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10^(-2.5)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D10642-3182-D74E-9669-5C4D980BC04F}"/>
                </a:ext>
              </a:extLst>
            </p:cNvPr>
            <p:cNvSpPr txBox="1"/>
            <p:nvPr/>
          </p:nvSpPr>
          <p:spPr>
            <a:xfrm>
              <a:off x="2644345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8EE28-1FD0-1943-8EAC-18EACDE9358C}"/>
                </a:ext>
              </a:extLst>
            </p:cNvPr>
            <p:cNvSpPr txBox="1"/>
            <p:nvPr/>
          </p:nvSpPr>
          <p:spPr>
            <a:xfrm>
              <a:off x="3509318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CF23C2-00F0-DB44-B112-92EE63FF42CE}"/>
                </a:ext>
              </a:extLst>
            </p:cNvPr>
            <p:cNvSpPr txBox="1"/>
            <p:nvPr/>
          </p:nvSpPr>
          <p:spPr>
            <a:xfrm>
              <a:off x="4312507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384EAD-21E9-CA4D-81EF-BD307186BA3E}"/>
                </a:ext>
              </a:extLst>
            </p:cNvPr>
            <p:cNvSpPr txBox="1"/>
            <p:nvPr/>
          </p:nvSpPr>
          <p:spPr>
            <a:xfrm>
              <a:off x="9106927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B6017E-92BB-8F4C-9BE2-CAF0FA6C8483}"/>
                </a:ext>
              </a:extLst>
            </p:cNvPr>
            <p:cNvSpPr txBox="1"/>
            <p:nvPr/>
          </p:nvSpPr>
          <p:spPr>
            <a:xfrm>
              <a:off x="9897759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22E33C-1B5E-CA43-B8AF-B0759FF74579}"/>
                </a:ext>
              </a:extLst>
            </p:cNvPr>
            <p:cNvSpPr txBox="1"/>
            <p:nvPr/>
          </p:nvSpPr>
          <p:spPr>
            <a:xfrm>
              <a:off x="190294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61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2996967"/>
            <a:ext cx="1007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field values at even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4&amp;5</a:t>
            </a:r>
          </a:p>
        </p:txBody>
      </p:sp>
    </p:spTree>
    <p:extLst>
      <p:ext uri="{BB962C8B-B14F-4D97-AF65-F5344CB8AC3E}">
        <p14:creationId xmlns:p14="http://schemas.microsoft.com/office/powerpoint/2010/main" val="363311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CE8C38-BBD4-8741-8723-E14BC728AC90}"/>
              </a:ext>
            </a:extLst>
          </p:cNvPr>
          <p:cNvGrpSpPr/>
          <p:nvPr/>
        </p:nvGrpSpPr>
        <p:grpSpPr>
          <a:xfrm>
            <a:off x="703584" y="1031631"/>
            <a:ext cx="11090626" cy="4607169"/>
            <a:chOff x="1184031" y="1031631"/>
            <a:chExt cx="11090626" cy="460716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46DACD-DAF7-AB41-AE45-6341A606EBD8}"/>
                </a:ext>
              </a:extLst>
            </p:cNvPr>
            <p:cNvCxnSpPr/>
            <p:nvPr/>
          </p:nvCxnSpPr>
          <p:spPr>
            <a:xfrm>
              <a:off x="1699846" y="1031631"/>
              <a:ext cx="0" cy="4607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B9BE29-A51F-9244-9935-62FC6FF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4031" y="5040923"/>
              <a:ext cx="110906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407DD70-543B-244B-8D89-B8FBB2C51BAE}"/>
              </a:ext>
            </a:extLst>
          </p:cNvPr>
          <p:cNvSpPr/>
          <p:nvPr/>
        </p:nvSpPr>
        <p:spPr>
          <a:xfrm>
            <a:off x="2192215" y="2450027"/>
            <a:ext cx="7995139" cy="2251294"/>
          </a:xfrm>
          <a:custGeom>
            <a:avLst/>
            <a:gdLst>
              <a:gd name="connsiteX0" fmla="*/ 0 w 7995139"/>
              <a:gd name="connsiteY0" fmla="*/ 2168865 h 2251294"/>
              <a:gd name="connsiteX1" fmla="*/ 855785 w 7995139"/>
              <a:gd name="connsiteY1" fmla="*/ 680035 h 2251294"/>
              <a:gd name="connsiteX2" fmla="*/ 1981200 w 7995139"/>
              <a:gd name="connsiteY2" fmla="*/ 117327 h 2251294"/>
              <a:gd name="connsiteX3" fmla="*/ 2848708 w 7995139"/>
              <a:gd name="connsiteY3" fmla="*/ 633142 h 2251294"/>
              <a:gd name="connsiteX4" fmla="*/ 3505200 w 7995139"/>
              <a:gd name="connsiteY4" fmla="*/ 1922681 h 2251294"/>
              <a:gd name="connsiteX5" fmla="*/ 4794739 w 7995139"/>
              <a:gd name="connsiteY5" fmla="*/ 2204035 h 2251294"/>
              <a:gd name="connsiteX6" fmla="*/ 5615354 w 7995139"/>
              <a:gd name="connsiteY6" fmla="*/ 1148958 h 2251294"/>
              <a:gd name="connsiteX7" fmla="*/ 6646985 w 7995139"/>
              <a:gd name="connsiteY7" fmla="*/ 46988 h 2251294"/>
              <a:gd name="connsiteX8" fmla="*/ 7995139 w 7995139"/>
              <a:gd name="connsiteY8" fmla="*/ 187665 h 2251294"/>
              <a:gd name="connsiteX9" fmla="*/ 7995139 w 7995139"/>
              <a:gd name="connsiteY9" fmla="*/ 187665 h 225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95139" h="2251294">
                <a:moveTo>
                  <a:pt x="0" y="2168865"/>
                </a:moveTo>
                <a:cubicBezTo>
                  <a:pt x="262792" y="1595411"/>
                  <a:pt x="525585" y="1021958"/>
                  <a:pt x="855785" y="680035"/>
                </a:cubicBezTo>
                <a:cubicBezTo>
                  <a:pt x="1185985" y="338112"/>
                  <a:pt x="1649046" y="125142"/>
                  <a:pt x="1981200" y="117327"/>
                </a:cubicBezTo>
                <a:cubicBezTo>
                  <a:pt x="2313354" y="109512"/>
                  <a:pt x="2594708" y="332250"/>
                  <a:pt x="2848708" y="633142"/>
                </a:cubicBezTo>
                <a:cubicBezTo>
                  <a:pt x="3102708" y="934034"/>
                  <a:pt x="3180862" y="1660866"/>
                  <a:pt x="3505200" y="1922681"/>
                </a:cubicBezTo>
                <a:cubicBezTo>
                  <a:pt x="3829538" y="2184496"/>
                  <a:pt x="4443047" y="2332989"/>
                  <a:pt x="4794739" y="2204035"/>
                </a:cubicBezTo>
                <a:cubicBezTo>
                  <a:pt x="5146431" y="2075081"/>
                  <a:pt x="5306646" y="1508466"/>
                  <a:pt x="5615354" y="1148958"/>
                </a:cubicBezTo>
                <a:cubicBezTo>
                  <a:pt x="5924062" y="789450"/>
                  <a:pt x="6250354" y="207203"/>
                  <a:pt x="6646985" y="46988"/>
                </a:cubicBezTo>
                <a:cubicBezTo>
                  <a:pt x="7043616" y="-113228"/>
                  <a:pt x="7995139" y="187665"/>
                  <a:pt x="7995139" y="187665"/>
                </a:cubicBezTo>
                <a:lnTo>
                  <a:pt x="7995139" y="187665"/>
                </a:lnTo>
              </a:path>
            </a:pathLst>
          </a:cu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§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8AA267-8561-024B-9708-9F99ADCC7B60}"/>
              </a:ext>
            </a:extLst>
          </p:cNvPr>
          <p:cNvCxnSpPr>
            <a:cxnSpLocks/>
          </p:cNvCxnSpPr>
          <p:nvPr/>
        </p:nvCxnSpPr>
        <p:spPr>
          <a:xfrm>
            <a:off x="6933095" y="4701321"/>
            <a:ext cx="0" cy="33960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BE21ED-D881-414C-8D8B-C36CD3B62D78}"/>
              </a:ext>
            </a:extLst>
          </p:cNvPr>
          <p:cNvCxnSpPr>
            <a:cxnSpLocks/>
          </p:cNvCxnSpPr>
          <p:nvPr/>
        </p:nvCxnSpPr>
        <p:spPr>
          <a:xfrm>
            <a:off x="8573673" y="2681207"/>
            <a:ext cx="0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678E2-E989-4546-AB9C-4B9BF9E101B4}"/>
              </a:ext>
            </a:extLst>
          </p:cNvPr>
          <p:cNvCxnSpPr>
            <a:cxnSpLocks/>
          </p:cNvCxnSpPr>
          <p:nvPr/>
        </p:nvCxnSpPr>
        <p:spPr>
          <a:xfrm>
            <a:off x="2192215" y="4618892"/>
            <a:ext cx="0" cy="4220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6F782-89CA-1A48-8834-F74C03221966}"/>
              </a:ext>
            </a:extLst>
          </p:cNvPr>
          <p:cNvCxnSpPr>
            <a:cxnSpLocks/>
          </p:cNvCxnSpPr>
          <p:nvPr/>
        </p:nvCxnSpPr>
        <p:spPr>
          <a:xfrm>
            <a:off x="3764379" y="2681207"/>
            <a:ext cx="22039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4358CE-70D4-1442-B3BE-3B26BD96E318}"/>
              </a:ext>
            </a:extLst>
          </p:cNvPr>
          <p:cNvGrpSpPr/>
          <p:nvPr/>
        </p:nvGrpSpPr>
        <p:grpSpPr>
          <a:xfrm>
            <a:off x="2939232" y="2450027"/>
            <a:ext cx="6441281" cy="2590896"/>
            <a:chOff x="2939232" y="2450027"/>
            <a:chExt cx="6441281" cy="25908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E6831D-7019-6247-9998-1C7B58430D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6077" y="4618892"/>
              <a:ext cx="0" cy="4220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BD8B8E-A1BF-874E-AF8F-D395B43EC0C5}"/>
                </a:ext>
              </a:extLst>
            </p:cNvPr>
            <p:cNvCxnSpPr>
              <a:cxnSpLocks/>
            </p:cNvCxnSpPr>
            <p:nvPr/>
          </p:nvCxnSpPr>
          <p:spPr>
            <a:xfrm>
              <a:off x="7767216" y="3642102"/>
              <a:ext cx="13065" cy="13988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738911-1EAA-BB44-A029-705499DA0F1C}"/>
                </a:ext>
              </a:extLst>
            </p:cNvPr>
            <p:cNvCxnSpPr>
              <a:cxnSpLocks/>
            </p:cNvCxnSpPr>
            <p:nvPr/>
          </p:nvCxnSpPr>
          <p:spPr>
            <a:xfrm>
              <a:off x="9380513" y="2450027"/>
              <a:ext cx="0" cy="25908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800032-575C-004E-9BA2-A70B9FA8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32" y="3270142"/>
              <a:ext cx="0" cy="177078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6626D0-8C4A-3240-9A34-BDCBD076EEB3}"/>
                </a:ext>
              </a:extLst>
            </p:cNvPr>
            <p:cNvCxnSpPr>
              <a:cxnSpLocks/>
            </p:cNvCxnSpPr>
            <p:nvPr/>
          </p:nvCxnSpPr>
          <p:spPr>
            <a:xfrm>
              <a:off x="4579810" y="2681207"/>
              <a:ext cx="0" cy="23597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13E62-BDEB-3044-A222-D4B4EB7AC661}"/>
              </a:ext>
            </a:extLst>
          </p:cNvPr>
          <p:cNvCxnSpPr>
            <a:cxnSpLocks/>
          </p:cNvCxnSpPr>
          <p:nvPr/>
        </p:nvCxnSpPr>
        <p:spPr>
          <a:xfrm>
            <a:off x="5386651" y="3967566"/>
            <a:ext cx="0" cy="107335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B5D85D-927E-7045-8B58-B889B5FA815C}"/>
              </a:ext>
            </a:extLst>
          </p:cNvPr>
          <p:cNvCxnSpPr>
            <a:cxnSpLocks/>
            <a:stCxn id="7" idx="8"/>
          </p:cNvCxnSpPr>
          <p:nvPr/>
        </p:nvCxnSpPr>
        <p:spPr>
          <a:xfrm>
            <a:off x="10187354" y="2637692"/>
            <a:ext cx="0" cy="2412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38BC484-8E7A-FC4F-9EBE-86C89454B393}"/>
              </a:ext>
            </a:extLst>
          </p:cNvPr>
          <p:cNvGrpSpPr/>
          <p:nvPr/>
        </p:nvGrpSpPr>
        <p:grpSpPr>
          <a:xfrm>
            <a:off x="1627169" y="5288692"/>
            <a:ext cx="10210604" cy="1109560"/>
            <a:chOff x="1627169" y="5288692"/>
            <a:chExt cx="10210604" cy="110956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92BB1E7-5A58-E840-9CE4-5517A3386CCF}"/>
                </a:ext>
              </a:extLst>
            </p:cNvPr>
            <p:cNvSpPr txBox="1"/>
            <p:nvPr/>
          </p:nvSpPr>
          <p:spPr>
            <a:xfrm>
              <a:off x="9897758" y="6028920"/>
              <a:ext cx="97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10^(2.5)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5CE8ED-1C86-FF4E-9022-A6CAB765A1FF}"/>
                </a:ext>
              </a:extLst>
            </p:cNvPr>
            <p:cNvSpPr txBox="1"/>
            <p:nvPr/>
          </p:nvSpPr>
          <p:spPr>
            <a:xfrm>
              <a:off x="10923373" y="599989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Log(f)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ABC6E8-2638-734F-87CD-2E7BB29978E8}"/>
                </a:ext>
              </a:extLst>
            </p:cNvPr>
            <p:cNvSpPr txBox="1"/>
            <p:nvPr/>
          </p:nvSpPr>
          <p:spPr>
            <a:xfrm>
              <a:off x="594360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F0FDD9-914A-7D48-A52A-40EA4DFED147}"/>
                </a:ext>
              </a:extLst>
            </p:cNvPr>
            <p:cNvSpPr txBox="1"/>
            <p:nvPr/>
          </p:nvSpPr>
          <p:spPr>
            <a:xfrm>
              <a:off x="669736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AEE016-0B2C-1540-8E71-EF2C6A4C66D7}"/>
                </a:ext>
              </a:extLst>
            </p:cNvPr>
            <p:cNvSpPr txBox="1"/>
            <p:nvPr/>
          </p:nvSpPr>
          <p:spPr>
            <a:xfrm>
              <a:off x="753762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471A84-F2BE-9049-A4AD-6F14DC942EBB}"/>
                </a:ext>
              </a:extLst>
            </p:cNvPr>
            <p:cNvSpPr txBox="1"/>
            <p:nvPr/>
          </p:nvSpPr>
          <p:spPr>
            <a:xfrm>
              <a:off x="8340809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F77223-37F2-5643-9738-C42BD6A22FFE}"/>
                </a:ext>
              </a:extLst>
            </p:cNvPr>
            <p:cNvSpPr txBox="1"/>
            <p:nvPr/>
          </p:nvSpPr>
          <p:spPr>
            <a:xfrm>
              <a:off x="5128053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A0C7A1-60B1-EA49-8106-86DAB8A0567B}"/>
                </a:ext>
              </a:extLst>
            </p:cNvPr>
            <p:cNvSpPr txBox="1"/>
            <p:nvPr/>
          </p:nvSpPr>
          <p:spPr>
            <a:xfrm>
              <a:off x="1627169" y="6028920"/>
              <a:ext cx="1101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10^(-2.5)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357D12-0CC7-594B-8AE4-846823272A2B}"/>
                </a:ext>
              </a:extLst>
            </p:cNvPr>
            <p:cNvSpPr txBox="1"/>
            <p:nvPr/>
          </p:nvSpPr>
          <p:spPr>
            <a:xfrm>
              <a:off x="2644345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567CC3-EF51-274B-9592-F88391F2D198}"/>
                </a:ext>
              </a:extLst>
            </p:cNvPr>
            <p:cNvSpPr txBox="1"/>
            <p:nvPr/>
          </p:nvSpPr>
          <p:spPr>
            <a:xfrm>
              <a:off x="3509318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AF5D99-E32E-2C4F-810B-A1C3CC02DF4C}"/>
                </a:ext>
              </a:extLst>
            </p:cNvPr>
            <p:cNvSpPr txBox="1"/>
            <p:nvPr/>
          </p:nvSpPr>
          <p:spPr>
            <a:xfrm>
              <a:off x="4312507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334AE3-E75F-6F49-A300-19CC964F0138}"/>
                </a:ext>
              </a:extLst>
            </p:cNvPr>
            <p:cNvSpPr txBox="1"/>
            <p:nvPr/>
          </p:nvSpPr>
          <p:spPr>
            <a:xfrm>
              <a:off x="9106927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30F4BF-5D1F-794F-ADC3-0F6560D3F713}"/>
                </a:ext>
              </a:extLst>
            </p:cNvPr>
            <p:cNvSpPr txBox="1"/>
            <p:nvPr/>
          </p:nvSpPr>
          <p:spPr>
            <a:xfrm>
              <a:off x="9897759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FD79A2-57F7-0946-A32F-68B463088FEE}"/>
                </a:ext>
              </a:extLst>
            </p:cNvPr>
            <p:cNvSpPr txBox="1"/>
            <p:nvPr/>
          </p:nvSpPr>
          <p:spPr>
            <a:xfrm>
              <a:off x="190294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0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3441808"/>
            <a:ext cx="100707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 function to read the binary file with the reflection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this function in the main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3.1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87123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CE8C38-BBD4-8741-8723-E14BC728AC90}"/>
              </a:ext>
            </a:extLst>
          </p:cNvPr>
          <p:cNvGrpSpPr/>
          <p:nvPr/>
        </p:nvGrpSpPr>
        <p:grpSpPr>
          <a:xfrm>
            <a:off x="703584" y="1031631"/>
            <a:ext cx="11090626" cy="4607169"/>
            <a:chOff x="1184031" y="1031631"/>
            <a:chExt cx="11090626" cy="460716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46DACD-DAF7-AB41-AE45-6341A606EBD8}"/>
                </a:ext>
              </a:extLst>
            </p:cNvPr>
            <p:cNvCxnSpPr/>
            <p:nvPr/>
          </p:nvCxnSpPr>
          <p:spPr>
            <a:xfrm>
              <a:off x="1699846" y="1031631"/>
              <a:ext cx="0" cy="4607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B9BE29-A51F-9244-9935-62FC6FF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4031" y="5040923"/>
              <a:ext cx="110906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407DD70-543B-244B-8D89-B8FBB2C51BAE}"/>
              </a:ext>
            </a:extLst>
          </p:cNvPr>
          <p:cNvSpPr/>
          <p:nvPr/>
        </p:nvSpPr>
        <p:spPr>
          <a:xfrm>
            <a:off x="2192215" y="2450027"/>
            <a:ext cx="7995139" cy="2251294"/>
          </a:xfrm>
          <a:custGeom>
            <a:avLst/>
            <a:gdLst>
              <a:gd name="connsiteX0" fmla="*/ 0 w 7995139"/>
              <a:gd name="connsiteY0" fmla="*/ 2168865 h 2251294"/>
              <a:gd name="connsiteX1" fmla="*/ 855785 w 7995139"/>
              <a:gd name="connsiteY1" fmla="*/ 680035 h 2251294"/>
              <a:gd name="connsiteX2" fmla="*/ 1981200 w 7995139"/>
              <a:gd name="connsiteY2" fmla="*/ 117327 h 2251294"/>
              <a:gd name="connsiteX3" fmla="*/ 2848708 w 7995139"/>
              <a:gd name="connsiteY3" fmla="*/ 633142 h 2251294"/>
              <a:gd name="connsiteX4" fmla="*/ 3505200 w 7995139"/>
              <a:gd name="connsiteY4" fmla="*/ 1922681 h 2251294"/>
              <a:gd name="connsiteX5" fmla="*/ 4794739 w 7995139"/>
              <a:gd name="connsiteY5" fmla="*/ 2204035 h 2251294"/>
              <a:gd name="connsiteX6" fmla="*/ 5615354 w 7995139"/>
              <a:gd name="connsiteY6" fmla="*/ 1148958 h 2251294"/>
              <a:gd name="connsiteX7" fmla="*/ 6646985 w 7995139"/>
              <a:gd name="connsiteY7" fmla="*/ 46988 h 2251294"/>
              <a:gd name="connsiteX8" fmla="*/ 7995139 w 7995139"/>
              <a:gd name="connsiteY8" fmla="*/ 187665 h 2251294"/>
              <a:gd name="connsiteX9" fmla="*/ 7995139 w 7995139"/>
              <a:gd name="connsiteY9" fmla="*/ 187665 h 225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95139" h="2251294">
                <a:moveTo>
                  <a:pt x="0" y="2168865"/>
                </a:moveTo>
                <a:cubicBezTo>
                  <a:pt x="262792" y="1595411"/>
                  <a:pt x="525585" y="1021958"/>
                  <a:pt x="855785" y="680035"/>
                </a:cubicBezTo>
                <a:cubicBezTo>
                  <a:pt x="1185985" y="338112"/>
                  <a:pt x="1649046" y="125142"/>
                  <a:pt x="1981200" y="117327"/>
                </a:cubicBezTo>
                <a:cubicBezTo>
                  <a:pt x="2313354" y="109512"/>
                  <a:pt x="2594708" y="332250"/>
                  <a:pt x="2848708" y="633142"/>
                </a:cubicBezTo>
                <a:cubicBezTo>
                  <a:pt x="3102708" y="934034"/>
                  <a:pt x="3180862" y="1660866"/>
                  <a:pt x="3505200" y="1922681"/>
                </a:cubicBezTo>
                <a:cubicBezTo>
                  <a:pt x="3829538" y="2184496"/>
                  <a:pt x="4443047" y="2332989"/>
                  <a:pt x="4794739" y="2204035"/>
                </a:cubicBezTo>
                <a:cubicBezTo>
                  <a:pt x="5146431" y="2075081"/>
                  <a:pt x="5306646" y="1508466"/>
                  <a:pt x="5615354" y="1148958"/>
                </a:cubicBezTo>
                <a:cubicBezTo>
                  <a:pt x="5924062" y="789450"/>
                  <a:pt x="6250354" y="207203"/>
                  <a:pt x="6646985" y="46988"/>
                </a:cubicBezTo>
                <a:cubicBezTo>
                  <a:pt x="7043616" y="-113228"/>
                  <a:pt x="7995139" y="187665"/>
                  <a:pt x="7995139" y="187665"/>
                </a:cubicBezTo>
                <a:lnTo>
                  <a:pt x="7995139" y="187665"/>
                </a:lnTo>
              </a:path>
            </a:pathLst>
          </a:cu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§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8AA267-8561-024B-9708-9F99ADCC7B60}"/>
              </a:ext>
            </a:extLst>
          </p:cNvPr>
          <p:cNvCxnSpPr>
            <a:cxnSpLocks/>
          </p:cNvCxnSpPr>
          <p:nvPr/>
        </p:nvCxnSpPr>
        <p:spPr>
          <a:xfrm>
            <a:off x="6933095" y="4701321"/>
            <a:ext cx="0" cy="33960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BE21ED-D881-414C-8D8B-C36CD3B62D78}"/>
              </a:ext>
            </a:extLst>
          </p:cNvPr>
          <p:cNvCxnSpPr>
            <a:cxnSpLocks/>
          </p:cNvCxnSpPr>
          <p:nvPr/>
        </p:nvCxnSpPr>
        <p:spPr>
          <a:xfrm>
            <a:off x="8573673" y="2681207"/>
            <a:ext cx="0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678E2-E989-4546-AB9C-4B9BF9E101B4}"/>
              </a:ext>
            </a:extLst>
          </p:cNvPr>
          <p:cNvCxnSpPr>
            <a:cxnSpLocks/>
          </p:cNvCxnSpPr>
          <p:nvPr/>
        </p:nvCxnSpPr>
        <p:spPr>
          <a:xfrm>
            <a:off x="2192215" y="4618892"/>
            <a:ext cx="0" cy="4220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6F782-89CA-1A48-8834-F74C03221966}"/>
              </a:ext>
            </a:extLst>
          </p:cNvPr>
          <p:cNvCxnSpPr>
            <a:cxnSpLocks/>
          </p:cNvCxnSpPr>
          <p:nvPr/>
        </p:nvCxnSpPr>
        <p:spPr>
          <a:xfrm>
            <a:off x="3764379" y="2681207"/>
            <a:ext cx="22039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13E62-BDEB-3044-A222-D4B4EB7AC661}"/>
              </a:ext>
            </a:extLst>
          </p:cNvPr>
          <p:cNvCxnSpPr>
            <a:cxnSpLocks/>
          </p:cNvCxnSpPr>
          <p:nvPr/>
        </p:nvCxnSpPr>
        <p:spPr>
          <a:xfrm>
            <a:off x="5386651" y="3967566"/>
            <a:ext cx="0" cy="107335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B5D85D-927E-7045-8B58-B889B5FA815C}"/>
              </a:ext>
            </a:extLst>
          </p:cNvPr>
          <p:cNvCxnSpPr>
            <a:cxnSpLocks/>
            <a:stCxn id="7" idx="8"/>
          </p:cNvCxnSpPr>
          <p:nvPr/>
        </p:nvCxnSpPr>
        <p:spPr>
          <a:xfrm>
            <a:off x="10187354" y="2637692"/>
            <a:ext cx="0" cy="2412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58B187-6096-7241-8351-6CB0D1347190}"/>
              </a:ext>
            </a:extLst>
          </p:cNvPr>
          <p:cNvGrpSpPr/>
          <p:nvPr/>
        </p:nvGrpSpPr>
        <p:grpSpPr>
          <a:xfrm>
            <a:off x="1627169" y="5288692"/>
            <a:ext cx="10210604" cy="1109560"/>
            <a:chOff x="1627169" y="5288692"/>
            <a:chExt cx="10210604" cy="11095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F5400F-BEE1-C248-9A90-F4D4B177CFA6}"/>
                </a:ext>
              </a:extLst>
            </p:cNvPr>
            <p:cNvSpPr txBox="1"/>
            <p:nvPr/>
          </p:nvSpPr>
          <p:spPr>
            <a:xfrm>
              <a:off x="9897758" y="6028920"/>
              <a:ext cx="97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10^(2.5)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634DF-58F4-CD45-9E9B-9D2F645FCCB0}"/>
                </a:ext>
              </a:extLst>
            </p:cNvPr>
            <p:cNvSpPr txBox="1"/>
            <p:nvPr/>
          </p:nvSpPr>
          <p:spPr>
            <a:xfrm>
              <a:off x="10923373" y="599989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Log(f)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38C5EA-0B63-6F49-A3F5-CAB125F1AE3F}"/>
                </a:ext>
              </a:extLst>
            </p:cNvPr>
            <p:cNvSpPr txBox="1"/>
            <p:nvPr/>
          </p:nvSpPr>
          <p:spPr>
            <a:xfrm>
              <a:off x="594360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201FD4-7BE3-5C47-8487-D74180BA2E3B}"/>
                </a:ext>
              </a:extLst>
            </p:cNvPr>
            <p:cNvSpPr txBox="1"/>
            <p:nvPr/>
          </p:nvSpPr>
          <p:spPr>
            <a:xfrm>
              <a:off x="669736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4969BE-1A14-3B45-916D-87D973549731}"/>
                </a:ext>
              </a:extLst>
            </p:cNvPr>
            <p:cNvSpPr txBox="1"/>
            <p:nvPr/>
          </p:nvSpPr>
          <p:spPr>
            <a:xfrm>
              <a:off x="753762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778329-53EF-BD40-80CF-0DB8C31C6C87}"/>
                </a:ext>
              </a:extLst>
            </p:cNvPr>
            <p:cNvSpPr txBox="1"/>
            <p:nvPr/>
          </p:nvSpPr>
          <p:spPr>
            <a:xfrm>
              <a:off x="8340809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64A315-881F-F94B-952A-7B182A305EFE}"/>
                </a:ext>
              </a:extLst>
            </p:cNvPr>
            <p:cNvSpPr txBox="1"/>
            <p:nvPr/>
          </p:nvSpPr>
          <p:spPr>
            <a:xfrm>
              <a:off x="5128053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FFB0D9-DC8F-D647-9B1B-EEFD5A3794B6}"/>
                </a:ext>
              </a:extLst>
            </p:cNvPr>
            <p:cNvSpPr txBox="1"/>
            <p:nvPr/>
          </p:nvSpPr>
          <p:spPr>
            <a:xfrm>
              <a:off x="1627169" y="6028920"/>
              <a:ext cx="1101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10^(-2.5)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D7DDB8-90BB-144D-BF32-256BAAAEEEBD}"/>
                </a:ext>
              </a:extLst>
            </p:cNvPr>
            <p:cNvSpPr txBox="1"/>
            <p:nvPr/>
          </p:nvSpPr>
          <p:spPr>
            <a:xfrm>
              <a:off x="2644345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A083A6-2C58-E744-AE18-B489F7490661}"/>
                </a:ext>
              </a:extLst>
            </p:cNvPr>
            <p:cNvSpPr txBox="1"/>
            <p:nvPr/>
          </p:nvSpPr>
          <p:spPr>
            <a:xfrm>
              <a:off x="3509318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D1C46B-1348-E44F-8602-FD892AD0522A}"/>
                </a:ext>
              </a:extLst>
            </p:cNvPr>
            <p:cNvSpPr txBox="1"/>
            <p:nvPr/>
          </p:nvSpPr>
          <p:spPr>
            <a:xfrm>
              <a:off x="4312507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840133-BA23-894E-8205-464D2817C8E8}"/>
                </a:ext>
              </a:extLst>
            </p:cNvPr>
            <p:cNvSpPr txBox="1"/>
            <p:nvPr/>
          </p:nvSpPr>
          <p:spPr>
            <a:xfrm>
              <a:off x="9106927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928E4E-6BDC-974C-8E5C-FB8E743FB83A}"/>
                </a:ext>
              </a:extLst>
            </p:cNvPr>
            <p:cNvSpPr txBox="1"/>
            <p:nvPr/>
          </p:nvSpPr>
          <p:spPr>
            <a:xfrm>
              <a:off x="9897759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FAA09A-A9D1-904C-81E0-B5ADB3F3B5A2}"/>
                </a:ext>
              </a:extLst>
            </p:cNvPr>
            <p:cNvSpPr txBox="1"/>
            <p:nvPr/>
          </p:nvSpPr>
          <p:spPr>
            <a:xfrm>
              <a:off x="190294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9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4&amp;5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1C69C-7F56-0F4D-B352-1FEEA20C361C}"/>
              </a:ext>
            </a:extLst>
          </p:cNvPr>
          <p:cNvSpPr txBox="1"/>
          <p:nvPr/>
        </p:nvSpPr>
        <p:spPr>
          <a:xfrm>
            <a:off x="951471" y="2996967"/>
            <a:ext cx="10070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the field at the even points by interpolation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pchip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the normalized error at the even points.</a:t>
            </a:r>
          </a:p>
        </p:txBody>
      </p:sp>
    </p:spTree>
    <p:extLst>
      <p:ext uri="{BB962C8B-B14F-4D97-AF65-F5344CB8AC3E}">
        <p14:creationId xmlns:p14="http://schemas.microsoft.com/office/powerpoint/2010/main" val="236994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B4247D-28F2-6244-9E16-46BC1314C873}"/>
              </a:ext>
            </a:extLst>
          </p:cNvPr>
          <p:cNvCxnSpPr>
            <a:cxnSpLocks/>
          </p:cNvCxnSpPr>
          <p:nvPr/>
        </p:nvCxnSpPr>
        <p:spPr>
          <a:xfrm>
            <a:off x="2939232" y="3270142"/>
            <a:ext cx="0" cy="1770781"/>
          </a:xfrm>
          <a:prstGeom prst="line">
            <a:avLst/>
          </a:prstGeom>
          <a:ln w="1270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CE8C38-BBD4-8741-8723-E14BC728AC90}"/>
              </a:ext>
            </a:extLst>
          </p:cNvPr>
          <p:cNvGrpSpPr/>
          <p:nvPr/>
        </p:nvGrpSpPr>
        <p:grpSpPr>
          <a:xfrm>
            <a:off x="703584" y="1031631"/>
            <a:ext cx="11090626" cy="4607169"/>
            <a:chOff x="1184031" y="1031631"/>
            <a:chExt cx="11090626" cy="460716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46DACD-DAF7-AB41-AE45-6341A606EBD8}"/>
                </a:ext>
              </a:extLst>
            </p:cNvPr>
            <p:cNvCxnSpPr/>
            <p:nvPr/>
          </p:nvCxnSpPr>
          <p:spPr>
            <a:xfrm>
              <a:off x="1699846" y="1031631"/>
              <a:ext cx="0" cy="4607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B9BE29-A51F-9244-9935-62FC6FF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4031" y="5040923"/>
              <a:ext cx="110906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8AA267-8561-024B-9708-9F99ADCC7B60}"/>
              </a:ext>
            </a:extLst>
          </p:cNvPr>
          <p:cNvCxnSpPr>
            <a:cxnSpLocks/>
          </p:cNvCxnSpPr>
          <p:nvPr/>
        </p:nvCxnSpPr>
        <p:spPr>
          <a:xfrm>
            <a:off x="6933095" y="4701321"/>
            <a:ext cx="0" cy="33960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BE21ED-D881-414C-8D8B-C36CD3B62D78}"/>
              </a:ext>
            </a:extLst>
          </p:cNvPr>
          <p:cNvCxnSpPr>
            <a:cxnSpLocks/>
          </p:cNvCxnSpPr>
          <p:nvPr/>
        </p:nvCxnSpPr>
        <p:spPr>
          <a:xfrm>
            <a:off x="8573673" y="2681207"/>
            <a:ext cx="0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678E2-E989-4546-AB9C-4B9BF9E101B4}"/>
              </a:ext>
            </a:extLst>
          </p:cNvPr>
          <p:cNvCxnSpPr>
            <a:cxnSpLocks/>
          </p:cNvCxnSpPr>
          <p:nvPr/>
        </p:nvCxnSpPr>
        <p:spPr>
          <a:xfrm>
            <a:off x="2192215" y="4618892"/>
            <a:ext cx="0" cy="4220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6F782-89CA-1A48-8834-F74C03221966}"/>
              </a:ext>
            </a:extLst>
          </p:cNvPr>
          <p:cNvCxnSpPr>
            <a:cxnSpLocks/>
          </p:cNvCxnSpPr>
          <p:nvPr/>
        </p:nvCxnSpPr>
        <p:spPr>
          <a:xfrm>
            <a:off x="3764379" y="2681207"/>
            <a:ext cx="22039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13E62-BDEB-3044-A222-D4B4EB7AC661}"/>
              </a:ext>
            </a:extLst>
          </p:cNvPr>
          <p:cNvCxnSpPr>
            <a:cxnSpLocks/>
          </p:cNvCxnSpPr>
          <p:nvPr/>
        </p:nvCxnSpPr>
        <p:spPr>
          <a:xfrm>
            <a:off x="5386651" y="3967566"/>
            <a:ext cx="0" cy="107335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B5D85D-927E-7045-8B58-B889B5FA815C}"/>
              </a:ext>
            </a:extLst>
          </p:cNvPr>
          <p:cNvCxnSpPr>
            <a:cxnSpLocks/>
          </p:cNvCxnSpPr>
          <p:nvPr/>
        </p:nvCxnSpPr>
        <p:spPr>
          <a:xfrm>
            <a:off x="10187354" y="2637692"/>
            <a:ext cx="0" cy="2412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EDD385-933A-E943-83CD-7ECA5B018E66}"/>
              </a:ext>
            </a:extLst>
          </p:cNvPr>
          <p:cNvCxnSpPr>
            <a:cxnSpLocks/>
          </p:cNvCxnSpPr>
          <p:nvPr/>
        </p:nvCxnSpPr>
        <p:spPr>
          <a:xfrm>
            <a:off x="2939232" y="3456122"/>
            <a:ext cx="0" cy="158480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BE9E56-0A33-B24E-9902-E43745E00A51}"/>
              </a:ext>
            </a:extLst>
          </p:cNvPr>
          <p:cNvSpPr txBox="1"/>
          <p:nvPr/>
        </p:nvSpPr>
        <p:spPr>
          <a:xfrm>
            <a:off x="3983061" y="480447"/>
            <a:ext cx="43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First iteration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839673-F256-6A45-8EAC-E9427B6D4316}"/>
              </a:ext>
            </a:extLst>
          </p:cNvPr>
          <p:cNvSpPr/>
          <p:nvPr/>
        </p:nvSpPr>
        <p:spPr>
          <a:xfrm>
            <a:off x="2185261" y="2510725"/>
            <a:ext cx="8012624" cy="2240571"/>
          </a:xfrm>
          <a:custGeom>
            <a:avLst/>
            <a:gdLst>
              <a:gd name="connsiteX0" fmla="*/ 0 w 8012624"/>
              <a:gd name="connsiteY0" fmla="*/ 2097525 h 2199329"/>
              <a:gd name="connsiteX1" fmla="*/ 1580827 w 8012624"/>
              <a:gd name="connsiteY1" fmla="*/ 160236 h 2199329"/>
              <a:gd name="connsiteX2" fmla="*/ 3208149 w 8012624"/>
              <a:gd name="connsiteY2" fmla="*/ 1400101 h 2199329"/>
              <a:gd name="connsiteX3" fmla="*/ 4742481 w 8012624"/>
              <a:gd name="connsiteY3" fmla="*/ 2159518 h 2199329"/>
              <a:gd name="connsiteX4" fmla="*/ 6385302 w 8012624"/>
              <a:gd name="connsiteY4" fmla="*/ 175735 h 2199329"/>
              <a:gd name="connsiteX5" fmla="*/ 8012624 w 8012624"/>
              <a:gd name="connsiteY5" fmla="*/ 98243 h 2199329"/>
              <a:gd name="connsiteX6" fmla="*/ 8012624 w 8012624"/>
              <a:gd name="connsiteY6" fmla="*/ 98243 h 219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12624" h="2199329">
                <a:moveTo>
                  <a:pt x="0" y="2097525"/>
                </a:moveTo>
                <a:cubicBezTo>
                  <a:pt x="523068" y="1186999"/>
                  <a:pt x="1046136" y="276473"/>
                  <a:pt x="1580827" y="160236"/>
                </a:cubicBezTo>
                <a:cubicBezTo>
                  <a:pt x="2115518" y="43999"/>
                  <a:pt x="2681207" y="1066887"/>
                  <a:pt x="3208149" y="1400101"/>
                </a:cubicBezTo>
                <a:cubicBezTo>
                  <a:pt x="3735091" y="1733315"/>
                  <a:pt x="4212955" y="2363579"/>
                  <a:pt x="4742481" y="2159518"/>
                </a:cubicBezTo>
                <a:cubicBezTo>
                  <a:pt x="5272007" y="1955457"/>
                  <a:pt x="5840278" y="519281"/>
                  <a:pt x="6385302" y="175735"/>
                </a:cubicBezTo>
                <a:cubicBezTo>
                  <a:pt x="6930326" y="-167811"/>
                  <a:pt x="8012624" y="98243"/>
                  <a:pt x="8012624" y="98243"/>
                </a:cubicBezTo>
                <a:lnTo>
                  <a:pt x="8012624" y="98243"/>
                </a:lnTo>
              </a:path>
            </a:pathLst>
          </a:cu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7FC8BA-4827-CF4F-A928-BF2663318E7E}"/>
              </a:ext>
            </a:extLst>
          </p:cNvPr>
          <p:cNvGrpSpPr/>
          <p:nvPr/>
        </p:nvGrpSpPr>
        <p:grpSpPr>
          <a:xfrm>
            <a:off x="1627169" y="5288692"/>
            <a:ext cx="10210604" cy="1109560"/>
            <a:chOff x="1627169" y="5288692"/>
            <a:chExt cx="10210604" cy="110956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D1FBBA-FF6B-D140-80BC-E396459D4078}"/>
                </a:ext>
              </a:extLst>
            </p:cNvPr>
            <p:cNvSpPr txBox="1"/>
            <p:nvPr/>
          </p:nvSpPr>
          <p:spPr>
            <a:xfrm>
              <a:off x="9897758" y="6028920"/>
              <a:ext cx="97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10^(2.5)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97C00A-67C7-1B46-B5D7-FF73A2D2C29A}"/>
                </a:ext>
              </a:extLst>
            </p:cNvPr>
            <p:cNvSpPr txBox="1"/>
            <p:nvPr/>
          </p:nvSpPr>
          <p:spPr>
            <a:xfrm>
              <a:off x="10923373" y="599989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Log(f)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A2CC09-67B1-5340-85F2-66FEFF68FE9C}"/>
                </a:ext>
              </a:extLst>
            </p:cNvPr>
            <p:cNvSpPr txBox="1"/>
            <p:nvPr/>
          </p:nvSpPr>
          <p:spPr>
            <a:xfrm>
              <a:off x="594360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C1A617-B677-664E-B411-99ED139BF537}"/>
                </a:ext>
              </a:extLst>
            </p:cNvPr>
            <p:cNvSpPr txBox="1"/>
            <p:nvPr/>
          </p:nvSpPr>
          <p:spPr>
            <a:xfrm>
              <a:off x="669736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55DF9A-D4F1-684A-9E3F-2EE9D8DB9C62}"/>
                </a:ext>
              </a:extLst>
            </p:cNvPr>
            <p:cNvSpPr txBox="1"/>
            <p:nvPr/>
          </p:nvSpPr>
          <p:spPr>
            <a:xfrm>
              <a:off x="753762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84EE06-4263-5C49-BF54-380016783786}"/>
                </a:ext>
              </a:extLst>
            </p:cNvPr>
            <p:cNvSpPr txBox="1"/>
            <p:nvPr/>
          </p:nvSpPr>
          <p:spPr>
            <a:xfrm>
              <a:off x="8340809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365230-9283-AC46-BC49-32072EC52D35}"/>
                </a:ext>
              </a:extLst>
            </p:cNvPr>
            <p:cNvSpPr txBox="1"/>
            <p:nvPr/>
          </p:nvSpPr>
          <p:spPr>
            <a:xfrm>
              <a:off x="5128053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934C8-F40B-9747-A76E-D928B1C11E77}"/>
                </a:ext>
              </a:extLst>
            </p:cNvPr>
            <p:cNvSpPr txBox="1"/>
            <p:nvPr/>
          </p:nvSpPr>
          <p:spPr>
            <a:xfrm>
              <a:off x="1627169" y="6028920"/>
              <a:ext cx="1101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10^(-2.5)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9067E8-24DB-6F4B-849D-10A473D065B4}"/>
                </a:ext>
              </a:extLst>
            </p:cNvPr>
            <p:cNvSpPr txBox="1"/>
            <p:nvPr/>
          </p:nvSpPr>
          <p:spPr>
            <a:xfrm>
              <a:off x="2644345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A38316-FF57-B44B-A9E6-EBDEB924A159}"/>
                </a:ext>
              </a:extLst>
            </p:cNvPr>
            <p:cNvSpPr txBox="1"/>
            <p:nvPr/>
          </p:nvSpPr>
          <p:spPr>
            <a:xfrm>
              <a:off x="3509318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ECF739-6106-3844-BA8F-727E863C85F0}"/>
                </a:ext>
              </a:extLst>
            </p:cNvPr>
            <p:cNvSpPr txBox="1"/>
            <p:nvPr/>
          </p:nvSpPr>
          <p:spPr>
            <a:xfrm>
              <a:off x="4312507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54E8A5-70AE-DA43-BE73-5EC46A68E8B7}"/>
                </a:ext>
              </a:extLst>
            </p:cNvPr>
            <p:cNvSpPr txBox="1"/>
            <p:nvPr/>
          </p:nvSpPr>
          <p:spPr>
            <a:xfrm>
              <a:off x="9106927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D09F6E-6DB0-154E-A01A-EF29FF83C6C1}"/>
                </a:ext>
              </a:extLst>
            </p:cNvPr>
            <p:cNvSpPr txBox="1"/>
            <p:nvPr/>
          </p:nvSpPr>
          <p:spPr>
            <a:xfrm>
              <a:off x="9897759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0C1347-3361-D34D-85F2-FF07E50BEA61}"/>
                </a:ext>
              </a:extLst>
            </p:cNvPr>
            <p:cNvSpPr txBox="1"/>
            <p:nvPr/>
          </p:nvSpPr>
          <p:spPr>
            <a:xfrm>
              <a:off x="190294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7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4&amp;5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1C69C-7F56-0F4D-B352-1FEEA20C361C}"/>
              </a:ext>
            </a:extLst>
          </p:cNvPr>
          <p:cNvSpPr txBox="1"/>
          <p:nvPr/>
        </p:nvSpPr>
        <p:spPr>
          <a:xfrm>
            <a:off x="951471" y="2996967"/>
            <a:ext cx="10070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normalized value does not meet the criterium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that point as a new known (odd point) for the following iteration.</a:t>
            </a:r>
          </a:p>
        </p:txBody>
      </p:sp>
    </p:spTree>
    <p:extLst>
      <p:ext uri="{BB962C8B-B14F-4D97-AF65-F5344CB8AC3E}">
        <p14:creationId xmlns:p14="http://schemas.microsoft.com/office/powerpoint/2010/main" val="1957389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CE8C38-BBD4-8741-8723-E14BC728AC90}"/>
              </a:ext>
            </a:extLst>
          </p:cNvPr>
          <p:cNvGrpSpPr/>
          <p:nvPr/>
        </p:nvGrpSpPr>
        <p:grpSpPr>
          <a:xfrm>
            <a:off x="703584" y="1031631"/>
            <a:ext cx="11090626" cy="4607169"/>
            <a:chOff x="1184031" y="1031631"/>
            <a:chExt cx="11090626" cy="460716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46DACD-DAF7-AB41-AE45-6341A606EBD8}"/>
                </a:ext>
              </a:extLst>
            </p:cNvPr>
            <p:cNvCxnSpPr/>
            <p:nvPr/>
          </p:nvCxnSpPr>
          <p:spPr>
            <a:xfrm>
              <a:off x="1699846" y="1031631"/>
              <a:ext cx="0" cy="4607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B9BE29-A51F-9244-9935-62FC6FF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4031" y="5040923"/>
              <a:ext cx="110906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407DD70-543B-244B-8D89-B8FBB2C51BAE}"/>
              </a:ext>
            </a:extLst>
          </p:cNvPr>
          <p:cNvSpPr/>
          <p:nvPr/>
        </p:nvSpPr>
        <p:spPr>
          <a:xfrm>
            <a:off x="2192215" y="2450027"/>
            <a:ext cx="7995139" cy="2251294"/>
          </a:xfrm>
          <a:custGeom>
            <a:avLst/>
            <a:gdLst>
              <a:gd name="connsiteX0" fmla="*/ 0 w 7995139"/>
              <a:gd name="connsiteY0" fmla="*/ 2168865 h 2251294"/>
              <a:gd name="connsiteX1" fmla="*/ 855785 w 7995139"/>
              <a:gd name="connsiteY1" fmla="*/ 680035 h 2251294"/>
              <a:gd name="connsiteX2" fmla="*/ 1981200 w 7995139"/>
              <a:gd name="connsiteY2" fmla="*/ 117327 h 2251294"/>
              <a:gd name="connsiteX3" fmla="*/ 2848708 w 7995139"/>
              <a:gd name="connsiteY3" fmla="*/ 633142 h 2251294"/>
              <a:gd name="connsiteX4" fmla="*/ 3505200 w 7995139"/>
              <a:gd name="connsiteY4" fmla="*/ 1922681 h 2251294"/>
              <a:gd name="connsiteX5" fmla="*/ 4794739 w 7995139"/>
              <a:gd name="connsiteY5" fmla="*/ 2204035 h 2251294"/>
              <a:gd name="connsiteX6" fmla="*/ 5615354 w 7995139"/>
              <a:gd name="connsiteY6" fmla="*/ 1148958 h 2251294"/>
              <a:gd name="connsiteX7" fmla="*/ 6646985 w 7995139"/>
              <a:gd name="connsiteY7" fmla="*/ 46988 h 2251294"/>
              <a:gd name="connsiteX8" fmla="*/ 7995139 w 7995139"/>
              <a:gd name="connsiteY8" fmla="*/ 187665 h 2251294"/>
              <a:gd name="connsiteX9" fmla="*/ 7995139 w 7995139"/>
              <a:gd name="connsiteY9" fmla="*/ 187665 h 225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95139" h="2251294">
                <a:moveTo>
                  <a:pt x="0" y="2168865"/>
                </a:moveTo>
                <a:cubicBezTo>
                  <a:pt x="262792" y="1595411"/>
                  <a:pt x="525585" y="1021958"/>
                  <a:pt x="855785" y="680035"/>
                </a:cubicBezTo>
                <a:cubicBezTo>
                  <a:pt x="1185985" y="338112"/>
                  <a:pt x="1649046" y="125142"/>
                  <a:pt x="1981200" y="117327"/>
                </a:cubicBezTo>
                <a:cubicBezTo>
                  <a:pt x="2313354" y="109512"/>
                  <a:pt x="2594708" y="332250"/>
                  <a:pt x="2848708" y="633142"/>
                </a:cubicBezTo>
                <a:cubicBezTo>
                  <a:pt x="3102708" y="934034"/>
                  <a:pt x="3180862" y="1660866"/>
                  <a:pt x="3505200" y="1922681"/>
                </a:cubicBezTo>
                <a:cubicBezTo>
                  <a:pt x="3829538" y="2184496"/>
                  <a:pt x="4443047" y="2332989"/>
                  <a:pt x="4794739" y="2204035"/>
                </a:cubicBezTo>
                <a:cubicBezTo>
                  <a:pt x="5146431" y="2075081"/>
                  <a:pt x="5306646" y="1508466"/>
                  <a:pt x="5615354" y="1148958"/>
                </a:cubicBezTo>
                <a:cubicBezTo>
                  <a:pt x="5924062" y="789450"/>
                  <a:pt x="6250354" y="207203"/>
                  <a:pt x="6646985" y="46988"/>
                </a:cubicBezTo>
                <a:cubicBezTo>
                  <a:pt x="7043616" y="-113228"/>
                  <a:pt x="7995139" y="187665"/>
                  <a:pt x="7995139" y="187665"/>
                </a:cubicBezTo>
                <a:lnTo>
                  <a:pt x="7995139" y="187665"/>
                </a:lnTo>
              </a:path>
            </a:pathLst>
          </a:cu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§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8AA267-8561-024B-9708-9F99ADCC7B60}"/>
              </a:ext>
            </a:extLst>
          </p:cNvPr>
          <p:cNvCxnSpPr>
            <a:cxnSpLocks/>
          </p:cNvCxnSpPr>
          <p:nvPr/>
        </p:nvCxnSpPr>
        <p:spPr>
          <a:xfrm>
            <a:off x="6933095" y="4701321"/>
            <a:ext cx="0" cy="33960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BE21ED-D881-414C-8D8B-C36CD3B62D78}"/>
              </a:ext>
            </a:extLst>
          </p:cNvPr>
          <p:cNvCxnSpPr>
            <a:cxnSpLocks/>
          </p:cNvCxnSpPr>
          <p:nvPr/>
        </p:nvCxnSpPr>
        <p:spPr>
          <a:xfrm>
            <a:off x="8573673" y="2681207"/>
            <a:ext cx="0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678E2-E989-4546-AB9C-4B9BF9E101B4}"/>
              </a:ext>
            </a:extLst>
          </p:cNvPr>
          <p:cNvCxnSpPr>
            <a:cxnSpLocks/>
          </p:cNvCxnSpPr>
          <p:nvPr/>
        </p:nvCxnSpPr>
        <p:spPr>
          <a:xfrm>
            <a:off x="2192215" y="4618892"/>
            <a:ext cx="0" cy="4220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6F782-89CA-1A48-8834-F74C03221966}"/>
              </a:ext>
            </a:extLst>
          </p:cNvPr>
          <p:cNvCxnSpPr>
            <a:cxnSpLocks/>
          </p:cNvCxnSpPr>
          <p:nvPr/>
        </p:nvCxnSpPr>
        <p:spPr>
          <a:xfrm>
            <a:off x="3764379" y="2681207"/>
            <a:ext cx="22039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6831D-7019-6247-9998-1C7B58430D9E}"/>
              </a:ext>
            </a:extLst>
          </p:cNvPr>
          <p:cNvCxnSpPr>
            <a:cxnSpLocks/>
          </p:cNvCxnSpPr>
          <p:nvPr/>
        </p:nvCxnSpPr>
        <p:spPr>
          <a:xfrm>
            <a:off x="6186077" y="4618892"/>
            <a:ext cx="0" cy="422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8B8E-A1BF-874E-AF8F-D395B43EC0C5}"/>
              </a:ext>
            </a:extLst>
          </p:cNvPr>
          <p:cNvCxnSpPr>
            <a:cxnSpLocks/>
          </p:cNvCxnSpPr>
          <p:nvPr/>
        </p:nvCxnSpPr>
        <p:spPr>
          <a:xfrm>
            <a:off x="7767216" y="3642102"/>
            <a:ext cx="13065" cy="1398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738911-1EAA-BB44-A029-705499DA0F1C}"/>
              </a:ext>
            </a:extLst>
          </p:cNvPr>
          <p:cNvCxnSpPr>
            <a:cxnSpLocks/>
          </p:cNvCxnSpPr>
          <p:nvPr/>
        </p:nvCxnSpPr>
        <p:spPr>
          <a:xfrm>
            <a:off x="9380513" y="2450027"/>
            <a:ext cx="0" cy="25908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800032-575C-004E-9BA2-A70B9FA8B164}"/>
              </a:ext>
            </a:extLst>
          </p:cNvPr>
          <p:cNvCxnSpPr>
            <a:cxnSpLocks/>
          </p:cNvCxnSpPr>
          <p:nvPr/>
        </p:nvCxnSpPr>
        <p:spPr>
          <a:xfrm>
            <a:off x="2939232" y="3270142"/>
            <a:ext cx="0" cy="177078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13E62-BDEB-3044-A222-D4B4EB7AC661}"/>
              </a:ext>
            </a:extLst>
          </p:cNvPr>
          <p:cNvCxnSpPr>
            <a:cxnSpLocks/>
          </p:cNvCxnSpPr>
          <p:nvPr/>
        </p:nvCxnSpPr>
        <p:spPr>
          <a:xfrm>
            <a:off x="5386651" y="3967566"/>
            <a:ext cx="0" cy="107335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B5D85D-927E-7045-8B58-B889B5FA815C}"/>
              </a:ext>
            </a:extLst>
          </p:cNvPr>
          <p:cNvCxnSpPr>
            <a:cxnSpLocks/>
            <a:stCxn id="7" idx="8"/>
          </p:cNvCxnSpPr>
          <p:nvPr/>
        </p:nvCxnSpPr>
        <p:spPr>
          <a:xfrm>
            <a:off x="10187354" y="2637692"/>
            <a:ext cx="0" cy="2412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57E1-F9D8-A648-A6DA-894348F04AC9}"/>
              </a:ext>
            </a:extLst>
          </p:cNvPr>
          <p:cNvGrpSpPr/>
          <p:nvPr/>
        </p:nvGrpSpPr>
        <p:grpSpPr>
          <a:xfrm>
            <a:off x="2565030" y="2867186"/>
            <a:ext cx="803944" cy="2173737"/>
            <a:chOff x="2565030" y="2867186"/>
            <a:chExt cx="803944" cy="217373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6626D0-8C4A-3240-9A34-BDCBD076EEB3}"/>
                </a:ext>
              </a:extLst>
            </p:cNvPr>
            <p:cNvCxnSpPr>
              <a:cxnSpLocks/>
            </p:cNvCxnSpPr>
            <p:nvPr/>
          </p:nvCxnSpPr>
          <p:spPr>
            <a:xfrm>
              <a:off x="2565030" y="3812583"/>
              <a:ext cx="0" cy="12283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4AF8A4-C8B9-A64F-AF34-3D80CFAE29B1}"/>
                </a:ext>
              </a:extLst>
            </p:cNvPr>
            <p:cNvCxnSpPr>
              <a:cxnSpLocks/>
            </p:cNvCxnSpPr>
            <p:nvPr/>
          </p:nvCxnSpPr>
          <p:spPr>
            <a:xfrm>
              <a:off x="3368974" y="2867186"/>
              <a:ext cx="0" cy="21737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BC5290-A27D-E744-BE80-9939436A597D}"/>
              </a:ext>
            </a:extLst>
          </p:cNvPr>
          <p:cNvCxnSpPr>
            <a:cxnSpLocks/>
          </p:cNvCxnSpPr>
          <p:nvPr/>
        </p:nvCxnSpPr>
        <p:spPr>
          <a:xfrm>
            <a:off x="4579810" y="2681207"/>
            <a:ext cx="0" cy="23597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E5B9FD-376A-2943-9635-0D60C9CC64B0}"/>
              </a:ext>
            </a:extLst>
          </p:cNvPr>
          <p:cNvSpPr txBox="1"/>
          <p:nvPr/>
        </p:nvSpPr>
        <p:spPr>
          <a:xfrm>
            <a:off x="3983061" y="480447"/>
            <a:ext cx="43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Second iteration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B15DCC-E382-5D47-8770-637301246E39}"/>
              </a:ext>
            </a:extLst>
          </p:cNvPr>
          <p:cNvGrpSpPr/>
          <p:nvPr/>
        </p:nvGrpSpPr>
        <p:grpSpPr>
          <a:xfrm>
            <a:off x="1627169" y="5288692"/>
            <a:ext cx="10210604" cy="1109560"/>
            <a:chOff x="1627169" y="5288692"/>
            <a:chExt cx="10210604" cy="110956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F9D958-FE85-B643-B67D-5D0AC4747A84}"/>
                </a:ext>
              </a:extLst>
            </p:cNvPr>
            <p:cNvSpPr txBox="1"/>
            <p:nvPr/>
          </p:nvSpPr>
          <p:spPr>
            <a:xfrm>
              <a:off x="9897758" y="6028920"/>
              <a:ext cx="97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10^(2.5)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3B3E53-B4E0-C34C-9EAF-2366EB6AB05C}"/>
                </a:ext>
              </a:extLst>
            </p:cNvPr>
            <p:cNvSpPr txBox="1"/>
            <p:nvPr/>
          </p:nvSpPr>
          <p:spPr>
            <a:xfrm>
              <a:off x="10923373" y="599989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Log(f)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7F0FA2-9B91-BF4E-9D70-75209FDE4EB8}"/>
                </a:ext>
              </a:extLst>
            </p:cNvPr>
            <p:cNvSpPr txBox="1"/>
            <p:nvPr/>
          </p:nvSpPr>
          <p:spPr>
            <a:xfrm>
              <a:off x="594360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B6C3AC-4DF1-0B4C-A9AA-713439F40AC0}"/>
                </a:ext>
              </a:extLst>
            </p:cNvPr>
            <p:cNvSpPr txBox="1"/>
            <p:nvPr/>
          </p:nvSpPr>
          <p:spPr>
            <a:xfrm>
              <a:off x="669736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C437CB-263A-3F4C-9A88-955CDADC7CEA}"/>
                </a:ext>
              </a:extLst>
            </p:cNvPr>
            <p:cNvSpPr txBox="1"/>
            <p:nvPr/>
          </p:nvSpPr>
          <p:spPr>
            <a:xfrm>
              <a:off x="7537620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D381B2-45FD-2F4B-97E6-B867EEFC452B}"/>
                </a:ext>
              </a:extLst>
            </p:cNvPr>
            <p:cNvSpPr txBox="1"/>
            <p:nvPr/>
          </p:nvSpPr>
          <p:spPr>
            <a:xfrm>
              <a:off x="8340809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D55451-683A-D34B-B495-63523FB98FB0}"/>
                </a:ext>
              </a:extLst>
            </p:cNvPr>
            <p:cNvSpPr txBox="1"/>
            <p:nvPr/>
          </p:nvSpPr>
          <p:spPr>
            <a:xfrm>
              <a:off x="5128053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03117E-0AA9-3D4B-9FD2-23A9C21D6AF3}"/>
                </a:ext>
              </a:extLst>
            </p:cNvPr>
            <p:cNvSpPr txBox="1"/>
            <p:nvPr/>
          </p:nvSpPr>
          <p:spPr>
            <a:xfrm>
              <a:off x="1627169" y="6028920"/>
              <a:ext cx="1101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10^(-2.5)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87434C-076C-DA47-A7CB-D47508320CD1}"/>
                </a:ext>
              </a:extLst>
            </p:cNvPr>
            <p:cNvSpPr txBox="1"/>
            <p:nvPr/>
          </p:nvSpPr>
          <p:spPr>
            <a:xfrm>
              <a:off x="2644345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5355D5-189C-C948-B81F-22B6494108B7}"/>
                </a:ext>
              </a:extLst>
            </p:cNvPr>
            <p:cNvSpPr txBox="1"/>
            <p:nvPr/>
          </p:nvSpPr>
          <p:spPr>
            <a:xfrm>
              <a:off x="3509318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4FD6E3-933B-4643-9069-53AD0FCA5CD0}"/>
                </a:ext>
              </a:extLst>
            </p:cNvPr>
            <p:cNvSpPr txBox="1"/>
            <p:nvPr/>
          </p:nvSpPr>
          <p:spPr>
            <a:xfrm>
              <a:off x="4312507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19CD79-32D5-CE42-A5E1-6EE7D718553E}"/>
                </a:ext>
              </a:extLst>
            </p:cNvPr>
            <p:cNvSpPr txBox="1"/>
            <p:nvPr/>
          </p:nvSpPr>
          <p:spPr>
            <a:xfrm>
              <a:off x="9106927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33AC55-33F0-BE46-AC9A-35F995833285}"/>
                </a:ext>
              </a:extLst>
            </p:cNvPr>
            <p:cNvSpPr txBox="1"/>
            <p:nvPr/>
          </p:nvSpPr>
          <p:spPr>
            <a:xfrm>
              <a:off x="9897759" y="5288692"/>
              <a:ext cx="67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319768-5614-C348-A027-090FAF8DC8EF}"/>
                </a:ext>
              </a:extLst>
            </p:cNvPr>
            <p:cNvSpPr txBox="1"/>
            <p:nvPr/>
          </p:nvSpPr>
          <p:spPr>
            <a:xfrm>
              <a:off x="1902941" y="5288692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p.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5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CE8C38-BBD4-8741-8723-E14BC728AC90}"/>
              </a:ext>
            </a:extLst>
          </p:cNvPr>
          <p:cNvGrpSpPr/>
          <p:nvPr/>
        </p:nvGrpSpPr>
        <p:grpSpPr>
          <a:xfrm>
            <a:off x="703584" y="1031631"/>
            <a:ext cx="11090626" cy="4607169"/>
            <a:chOff x="1184031" y="1031631"/>
            <a:chExt cx="11090626" cy="460716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46DACD-DAF7-AB41-AE45-6341A606EBD8}"/>
                </a:ext>
              </a:extLst>
            </p:cNvPr>
            <p:cNvCxnSpPr/>
            <p:nvPr/>
          </p:nvCxnSpPr>
          <p:spPr>
            <a:xfrm>
              <a:off x="1699846" y="1031631"/>
              <a:ext cx="0" cy="4607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B9BE29-A51F-9244-9935-62FC6FF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4031" y="5040923"/>
              <a:ext cx="110906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407DD70-543B-244B-8D89-B8FBB2C51BAE}"/>
              </a:ext>
            </a:extLst>
          </p:cNvPr>
          <p:cNvSpPr/>
          <p:nvPr/>
        </p:nvSpPr>
        <p:spPr>
          <a:xfrm>
            <a:off x="2192215" y="2450027"/>
            <a:ext cx="7995139" cy="2251294"/>
          </a:xfrm>
          <a:custGeom>
            <a:avLst/>
            <a:gdLst>
              <a:gd name="connsiteX0" fmla="*/ 0 w 7995139"/>
              <a:gd name="connsiteY0" fmla="*/ 2168865 h 2251294"/>
              <a:gd name="connsiteX1" fmla="*/ 855785 w 7995139"/>
              <a:gd name="connsiteY1" fmla="*/ 680035 h 2251294"/>
              <a:gd name="connsiteX2" fmla="*/ 1981200 w 7995139"/>
              <a:gd name="connsiteY2" fmla="*/ 117327 h 2251294"/>
              <a:gd name="connsiteX3" fmla="*/ 2848708 w 7995139"/>
              <a:gd name="connsiteY3" fmla="*/ 633142 h 2251294"/>
              <a:gd name="connsiteX4" fmla="*/ 3505200 w 7995139"/>
              <a:gd name="connsiteY4" fmla="*/ 1922681 h 2251294"/>
              <a:gd name="connsiteX5" fmla="*/ 4794739 w 7995139"/>
              <a:gd name="connsiteY5" fmla="*/ 2204035 h 2251294"/>
              <a:gd name="connsiteX6" fmla="*/ 5615354 w 7995139"/>
              <a:gd name="connsiteY6" fmla="*/ 1148958 h 2251294"/>
              <a:gd name="connsiteX7" fmla="*/ 6646985 w 7995139"/>
              <a:gd name="connsiteY7" fmla="*/ 46988 h 2251294"/>
              <a:gd name="connsiteX8" fmla="*/ 7995139 w 7995139"/>
              <a:gd name="connsiteY8" fmla="*/ 187665 h 2251294"/>
              <a:gd name="connsiteX9" fmla="*/ 7995139 w 7995139"/>
              <a:gd name="connsiteY9" fmla="*/ 187665 h 225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95139" h="2251294">
                <a:moveTo>
                  <a:pt x="0" y="2168865"/>
                </a:moveTo>
                <a:cubicBezTo>
                  <a:pt x="262792" y="1595411"/>
                  <a:pt x="525585" y="1021958"/>
                  <a:pt x="855785" y="680035"/>
                </a:cubicBezTo>
                <a:cubicBezTo>
                  <a:pt x="1185985" y="338112"/>
                  <a:pt x="1649046" y="125142"/>
                  <a:pt x="1981200" y="117327"/>
                </a:cubicBezTo>
                <a:cubicBezTo>
                  <a:pt x="2313354" y="109512"/>
                  <a:pt x="2594708" y="332250"/>
                  <a:pt x="2848708" y="633142"/>
                </a:cubicBezTo>
                <a:cubicBezTo>
                  <a:pt x="3102708" y="934034"/>
                  <a:pt x="3180862" y="1660866"/>
                  <a:pt x="3505200" y="1922681"/>
                </a:cubicBezTo>
                <a:cubicBezTo>
                  <a:pt x="3829538" y="2184496"/>
                  <a:pt x="4443047" y="2332989"/>
                  <a:pt x="4794739" y="2204035"/>
                </a:cubicBezTo>
                <a:cubicBezTo>
                  <a:pt x="5146431" y="2075081"/>
                  <a:pt x="5306646" y="1508466"/>
                  <a:pt x="5615354" y="1148958"/>
                </a:cubicBezTo>
                <a:cubicBezTo>
                  <a:pt x="5924062" y="789450"/>
                  <a:pt x="6250354" y="207203"/>
                  <a:pt x="6646985" y="46988"/>
                </a:cubicBezTo>
                <a:cubicBezTo>
                  <a:pt x="7043616" y="-113228"/>
                  <a:pt x="7995139" y="187665"/>
                  <a:pt x="7995139" y="187665"/>
                </a:cubicBezTo>
                <a:lnTo>
                  <a:pt x="7995139" y="187665"/>
                </a:lnTo>
              </a:path>
            </a:pathLst>
          </a:cu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§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8AA267-8561-024B-9708-9F99ADCC7B60}"/>
              </a:ext>
            </a:extLst>
          </p:cNvPr>
          <p:cNvCxnSpPr>
            <a:cxnSpLocks/>
          </p:cNvCxnSpPr>
          <p:nvPr/>
        </p:nvCxnSpPr>
        <p:spPr>
          <a:xfrm>
            <a:off x="6933095" y="4701321"/>
            <a:ext cx="0" cy="33960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BE21ED-D881-414C-8D8B-C36CD3B62D78}"/>
              </a:ext>
            </a:extLst>
          </p:cNvPr>
          <p:cNvCxnSpPr>
            <a:cxnSpLocks/>
          </p:cNvCxnSpPr>
          <p:nvPr/>
        </p:nvCxnSpPr>
        <p:spPr>
          <a:xfrm>
            <a:off x="8573673" y="2681207"/>
            <a:ext cx="0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678E2-E989-4546-AB9C-4B9BF9E101B4}"/>
              </a:ext>
            </a:extLst>
          </p:cNvPr>
          <p:cNvCxnSpPr>
            <a:cxnSpLocks/>
          </p:cNvCxnSpPr>
          <p:nvPr/>
        </p:nvCxnSpPr>
        <p:spPr>
          <a:xfrm>
            <a:off x="2192215" y="4618892"/>
            <a:ext cx="0" cy="42203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6F782-89CA-1A48-8834-F74C03221966}"/>
              </a:ext>
            </a:extLst>
          </p:cNvPr>
          <p:cNvCxnSpPr>
            <a:cxnSpLocks/>
          </p:cNvCxnSpPr>
          <p:nvPr/>
        </p:nvCxnSpPr>
        <p:spPr>
          <a:xfrm>
            <a:off x="3764379" y="2681207"/>
            <a:ext cx="22039" cy="23597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6831D-7019-6247-9998-1C7B58430D9E}"/>
              </a:ext>
            </a:extLst>
          </p:cNvPr>
          <p:cNvCxnSpPr>
            <a:cxnSpLocks/>
          </p:cNvCxnSpPr>
          <p:nvPr/>
        </p:nvCxnSpPr>
        <p:spPr>
          <a:xfrm>
            <a:off x="6186077" y="4618892"/>
            <a:ext cx="0" cy="422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8B8E-A1BF-874E-AF8F-D395B43EC0C5}"/>
              </a:ext>
            </a:extLst>
          </p:cNvPr>
          <p:cNvCxnSpPr>
            <a:cxnSpLocks/>
          </p:cNvCxnSpPr>
          <p:nvPr/>
        </p:nvCxnSpPr>
        <p:spPr>
          <a:xfrm>
            <a:off x="7767216" y="3642102"/>
            <a:ext cx="13065" cy="1398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738911-1EAA-BB44-A029-705499DA0F1C}"/>
              </a:ext>
            </a:extLst>
          </p:cNvPr>
          <p:cNvCxnSpPr>
            <a:cxnSpLocks/>
          </p:cNvCxnSpPr>
          <p:nvPr/>
        </p:nvCxnSpPr>
        <p:spPr>
          <a:xfrm>
            <a:off x="9380513" y="2450027"/>
            <a:ext cx="0" cy="25908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800032-575C-004E-9BA2-A70B9FA8B164}"/>
              </a:ext>
            </a:extLst>
          </p:cNvPr>
          <p:cNvCxnSpPr>
            <a:cxnSpLocks/>
          </p:cNvCxnSpPr>
          <p:nvPr/>
        </p:nvCxnSpPr>
        <p:spPr>
          <a:xfrm>
            <a:off x="2939232" y="3270142"/>
            <a:ext cx="0" cy="177078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913E62-BDEB-3044-A222-D4B4EB7AC661}"/>
              </a:ext>
            </a:extLst>
          </p:cNvPr>
          <p:cNvCxnSpPr>
            <a:cxnSpLocks/>
          </p:cNvCxnSpPr>
          <p:nvPr/>
        </p:nvCxnSpPr>
        <p:spPr>
          <a:xfrm>
            <a:off x="5386651" y="3967566"/>
            <a:ext cx="0" cy="107335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B5D85D-927E-7045-8B58-B889B5FA815C}"/>
              </a:ext>
            </a:extLst>
          </p:cNvPr>
          <p:cNvCxnSpPr>
            <a:cxnSpLocks/>
            <a:stCxn id="7" idx="8"/>
          </p:cNvCxnSpPr>
          <p:nvPr/>
        </p:nvCxnSpPr>
        <p:spPr>
          <a:xfrm>
            <a:off x="10187354" y="2637692"/>
            <a:ext cx="0" cy="2412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57E1-F9D8-A648-A6DA-894348F04AC9}"/>
              </a:ext>
            </a:extLst>
          </p:cNvPr>
          <p:cNvGrpSpPr/>
          <p:nvPr/>
        </p:nvGrpSpPr>
        <p:grpSpPr>
          <a:xfrm>
            <a:off x="2565030" y="2867186"/>
            <a:ext cx="803944" cy="2173737"/>
            <a:chOff x="2565030" y="2867186"/>
            <a:chExt cx="803944" cy="217373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6626D0-8C4A-3240-9A34-BDCBD076EEB3}"/>
                </a:ext>
              </a:extLst>
            </p:cNvPr>
            <p:cNvCxnSpPr>
              <a:cxnSpLocks/>
            </p:cNvCxnSpPr>
            <p:nvPr/>
          </p:nvCxnSpPr>
          <p:spPr>
            <a:xfrm>
              <a:off x="2565030" y="3812583"/>
              <a:ext cx="0" cy="12283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4AF8A4-C8B9-A64F-AF34-3D80CFAE29B1}"/>
                </a:ext>
              </a:extLst>
            </p:cNvPr>
            <p:cNvCxnSpPr>
              <a:cxnSpLocks/>
            </p:cNvCxnSpPr>
            <p:nvPr/>
          </p:nvCxnSpPr>
          <p:spPr>
            <a:xfrm>
              <a:off x="3368974" y="2867186"/>
              <a:ext cx="0" cy="21737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BC5290-A27D-E744-BE80-9939436A597D}"/>
              </a:ext>
            </a:extLst>
          </p:cNvPr>
          <p:cNvCxnSpPr>
            <a:cxnSpLocks/>
          </p:cNvCxnSpPr>
          <p:nvPr/>
        </p:nvCxnSpPr>
        <p:spPr>
          <a:xfrm>
            <a:off x="4579810" y="2681207"/>
            <a:ext cx="0" cy="23597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E5B9FD-376A-2943-9635-0D60C9CC64B0}"/>
              </a:ext>
            </a:extLst>
          </p:cNvPr>
          <p:cNvSpPr txBox="1"/>
          <p:nvPr/>
        </p:nvSpPr>
        <p:spPr>
          <a:xfrm>
            <a:off x="3983061" y="480447"/>
            <a:ext cx="43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Second iteration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9D958-FE85-B643-B67D-5D0AC4747A84}"/>
              </a:ext>
            </a:extLst>
          </p:cNvPr>
          <p:cNvSpPr txBox="1"/>
          <p:nvPr/>
        </p:nvSpPr>
        <p:spPr>
          <a:xfrm>
            <a:off x="9897758" y="6028920"/>
            <a:ext cx="97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10^(2.5)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3B3E53-B4E0-C34C-9EAF-2366EB6AB05C}"/>
              </a:ext>
            </a:extLst>
          </p:cNvPr>
          <p:cNvSpPr txBox="1"/>
          <p:nvPr/>
        </p:nvSpPr>
        <p:spPr>
          <a:xfrm>
            <a:off x="10923373" y="59998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Log(f)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F0FA2-9B91-BF4E-9D70-75209FDE4EB8}"/>
              </a:ext>
            </a:extLst>
          </p:cNvPr>
          <p:cNvSpPr txBox="1"/>
          <p:nvPr/>
        </p:nvSpPr>
        <p:spPr>
          <a:xfrm>
            <a:off x="5943600" y="5288692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B6C3AC-4DF1-0B4C-A9AA-713439F40AC0}"/>
              </a:ext>
            </a:extLst>
          </p:cNvPr>
          <p:cNvSpPr txBox="1"/>
          <p:nvPr/>
        </p:nvSpPr>
        <p:spPr>
          <a:xfrm>
            <a:off x="6697361" y="5288692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C437CB-263A-3F4C-9A88-955CDADC7CEA}"/>
              </a:ext>
            </a:extLst>
          </p:cNvPr>
          <p:cNvSpPr txBox="1"/>
          <p:nvPr/>
        </p:nvSpPr>
        <p:spPr>
          <a:xfrm>
            <a:off x="7494077" y="5288692"/>
            <a:ext cx="82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381B2-45FD-2F4B-97E6-B867EEFC452B}"/>
              </a:ext>
            </a:extLst>
          </p:cNvPr>
          <p:cNvSpPr txBox="1"/>
          <p:nvPr/>
        </p:nvSpPr>
        <p:spPr>
          <a:xfrm>
            <a:off x="8282753" y="5288692"/>
            <a:ext cx="8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D55451-683A-D34B-B495-63523FB98FB0}"/>
              </a:ext>
            </a:extLst>
          </p:cNvPr>
          <p:cNvSpPr txBox="1"/>
          <p:nvPr/>
        </p:nvSpPr>
        <p:spPr>
          <a:xfrm>
            <a:off x="5128053" y="5288692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3117E-0AA9-3D4B-9FD2-23A9C21D6AF3}"/>
              </a:ext>
            </a:extLst>
          </p:cNvPr>
          <p:cNvSpPr txBox="1"/>
          <p:nvPr/>
        </p:nvSpPr>
        <p:spPr>
          <a:xfrm>
            <a:off x="1627169" y="6028920"/>
            <a:ext cx="110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10^(-2.5)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87434C-076C-DA47-A7CB-D47508320CD1}"/>
              </a:ext>
            </a:extLst>
          </p:cNvPr>
          <p:cNvSpPr txBox="1"/>
          <p:nvPr/>
        </p:nvSpPr>
        <p:spPr>
          <a:xfrm>
            <a:off x="2644345" y="5288692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5355D5-189C-C948-B81F-22B6494108B7}"/>
              </a:ext>
            </a:extLst>
          </p:cNvPr>
          <p:cNvSpPr txBox="1"/>
          <p:nvPr/>
        </p:nvSpPr>
        <p:spPr>
          <a:xfrm>
            <a:off x="3509318" y="5288692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4FD6E3-933B-4643-9069-53AD0FCA5CD0}"/>
              </a:ext>
            </a:extLst>
          </p:cNvPr>
          <p:cNvSpPr txBox="1"/>
          <p:nvPr/>
        </p:nvSpPr>
        <p:spPr>
          <a:xfrm>
            <a:off x="4312507" y="5288692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19CD79-32D5-CE42-A5E1-6EE7D718553E}"/>
              </a:ext>
            </a:extLst>
          </p:cNvPr>
          <p:cNvSpPr txBox="1"/>
          <p:nvPr/>
        </p:nvSpPr>
        <p:spPr>
          <a:xfrm>
            <a:off x="9106927" y="5288692"/>
            <a:ext cx="6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3AC55-33F0-BE46-AC9A-35F995833285}"/>
              </a:ext>
            </a:extLst>
          </p:cNvPr>
          <p:cNvSpPr txBox="1"/>
          <p:nvPr/>
        </p:nvSpPr>
        <p:spPr>
          <a:xfrm>
            <a:off x="9897759" y="5288692"/>
            <a:ext cx="6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13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319768-5614-C348-A027-090FAF8DC8EF}"/>
              </a:ext>
            </a:extLst>
          </p:cNvPr>
          <p:cNvSpPr txBox="1"/>
          <p:nvPr/>
        </p:nvSpPr>
        <p:spPr>
          <a:xfrm>
            <a:off x="1902941" y="5288692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1FA72E-5D51-3449-80DC-388B72790465}"/>
              </a:ext>
            </a:extLst>
          </p:cNvPr>
          <p:cNvSpPr txBox="1"/>
          <p:nvPr/>
        </p:nvSpPr>
        <p:spPr>
          <a:xfrm>
            <a:off x="2288744" y="5586235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B32903-FD1D-D94D-BB73-1A6A3EEAA214}"/>
              </a:ext>
            </a:extLst>
          </p:cNvPr>
          <p:cNvSpPr txBox="1"/>
          <p:nvPr/>
        </p:nvSpPr>
        <p:spPr>
          <a:xfrm>
            <a:off x="3110175" y="5586235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4</a:t>
            </a:r>
          </a:p>
        </p:txBody>
      </p:sp>
    </p:spTree>
    <p:extLst>
      <p:ext uri="{BB962C8B-B14F-4D97-AF65-F5344CB8AC3E}">
        <p14:creationId xmlns:p14="http://schemas.microsoft.com/office/powerpoint/2010/main" val="292314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4&amp;5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1C69C-7F56-0F4D-B352-1FEEA20C361C}"/>
              </a:ext>
            </a:extLst>
          </p:cNvPr>
          <p:cNvSpPr txBox="1"/>
          <p:nvPr/>
        </p:nvSpPr>
        <p:spPr>
          <a:xfrm>
            <a:off x="951471" y="2996967"/>
            <a:ext cx="100707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for all even point during the first iteration.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reaching a final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 the result showing the real and imaginary parts.</a:t>
            </a:r>
          </a:p>
        </p:txBody>
      </p:sp>
    </p:spTree>
    <p:extLst>
      <p:ext uri="{BB962C8B-B14F-4D97-AF65-F5344CB8AC3E}">
        <p14:creationId xmlns:p14="http://schemas.microsoft.com/office/powerpoint/2010/main" val="38665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2996967"/>
            <a:ext cx="10070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the field for linear frequencies from 10^(-2.5) to 10^(2.5) with a step of 10^(-2.5)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pchip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and the values at the points you defined that you need in Tasks 4&amp;5;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at the beginning the value at f=0, which is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28972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5188622"/>
            <a:ext cx="1007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4390925"/>
            <a:ext cx="733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Helvetica" pitchFamily="2" charset="0"/>
              </a:rPr>
              <a:t>Task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168C3-9208-504C-9BBA-D5E0B2A73AE0}"/>
              </a:ext>
            </a:extLst>
          </p:cNvPr>
          <p:cNvSpPr txBox="1"/>
          <p:nvPr/>
        </p:nvSpPr>
        <p:spPr>
          <a:xfrm>
            <a:off x="951471" y="2996967"/>
            <a:ext cx="1007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Visualize the result in the time domain.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7BBB5-8E6C-054F-AA22-30494CD4274D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3.2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7</a:t>
            </a:r>
          </a:p>
        </p:txBody>
      </p:sp>
    </p:spTree>
    <p:extLst>
      <p:ext uri="{BB962C8B-B14F-4D97-AF65-F5344CB8AC3E}">
        <p14:creationId xmlns:p14="http://schemas.microsoft.com/office/powerpoint/2010/main" val="20809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F450D-B32E-D949-B80E-22D8F644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3441808"/>
            <a:ext cx="100707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the reflection data from the time-space to the frequency-wavenumber domain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 double Fourier transform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transform should be using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fft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the other –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ifft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which should be which.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3.1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268552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3441808"/>
            <a:ext cx="10070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f-k filtering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muting and an estimate of the propagation velocity of the surface waves.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3.1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181523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579037-CFE3-5E46-9348-BB3E80252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A7E1AFA-B1DD-0F4A-AC38-F69C8F9D5D92}"/>
              </a:ext>
            </a:extLst>
          </p:cNvPr>
          <p:cNvGrpSpPr/>
          <p:nvPr/>
        </p:nvGrpSpPr>
        <p:grpSpPr>
          <a:xfrm>
            <a:off x="2201394" y="1522520"/>
            <a:ext cx="7577954" cy="2024527"/>
            <a:chOff x="2201394" y="1522520"/>
            <a:chExt cx="7577954" cy="202452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CAAB3E-094D-D048-B07A-69857AF3E044}"/>
                </a:ext>
              </a:extLst>
            </p:cNvPr>
            <p:cNvSpPr/>
            <p:nvPr/>
          </p:nvSpPr>
          <p:spPr>
            <a:xfrm rot="2276728">
              <a:off x="5417379" y="1522520"/>
              <a:ext cx="4361969" cy="62251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437E8B-6776-3B4B-AC38-1F1B2E8377D1}"/>
                </a:ext>
              </a:extLst>
            </p:cNvPr>
            <p:cNvSpPr/>
            <p:nvPr/>
          </p:nvSpPr>
          <p:spPr>
            <a:xfrm rot="2276728">
              <a:off x="2201394" y="2924532"/>
              <a:ext cx="1772445" cy="62251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24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3441808"/>
            <a:ext cx="10070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f-k filtering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decide what velocity you want to use to suppress the surface-wave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mute above that line to preserve the energy inside the cone the muting will 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3.1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402749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0682B-F2F8-F346-AD78-D165ED51F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B040C-9E79-6646-B959-36364BC0ECDD}"/>
              </a:ext>
            </a:extLst>
          </p:cNvPr>
          <p:cNvSpPr txBox="1"/>
          <p:nvPr/>
        </p:nvSpPr>
        <p:spPr>
          <a:xfrm>
            <a:off x="951471" y="3441808"/>
            <a:ext cx="100707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back to the t-x domain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observe about the quality of the surface-wave events when comparing them to the events in the original gather?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2718B-3F6F-2E42-A6F4-138FAE7447C5}"/>
              </a:ext>
            </a:extLst>
          </p:cNvPr>
          <p:cNvSpPr txBox="1"/>
          <p:nvPr/>
        </p:nvSpPr>
        <p:spPr>
          <a:xfrm>
            <a:off x="2274849" y="1081668"/>
            <a:ext cx="7337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Assignment 3.1</a:t>
            </a:r>
          </a:p>
          <a:p>
            <a:pPr algn="ctr"/>
            <a:endParaRPr lang="en-US" sz="4000" b="1" dirty="0">
              <a:latin typeface="Helvetica" pitchFamily="2" charset="0"/>
            </a:endParaRPr>
          </a:p>
          <a:p>
            <a:pPr algn="ctr"/>
            <a:r>
              <a:rPr lang="en-US" sz="3200" i="1" dirty="0">
                <a:latin typeface="Helvetica" pitchFamily="2" charset="0"/>
              </a:rPr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320671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1305</Words>
  <Application>Microsoft Macintosh PowerPoint</Application>
  <PresentationFormat>Widescreen</PresentationFormat>
  <Paragraphs>229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Helvetica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deyan_dejo deyan_dejo</dc:creator>
  <cp:lastModifiedBy>deyan_dejo deyan_dejo</cp:lastModifiedBy>
  <cp:revision>40</cp:revision>
  <dcterms:created xsi:type="dcterms:W3CDTF">2020-10-15T08:12:55Z</dcterms:created>
  <dcterms:modified xsi:type="dcterms:W3CDTF">2022-10-20T13:57:28Z</dcterms:modified>
</cp:coreProperties>
</file>