
<file path=[Content_Types].xml><?xml version="1.0" encoding="utf-8"?>
<Types xmlns="http://schemas.openxmlformats.org/package/2006/content-types">
  <Default Extension="jpg" ContentType="image/pn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7"/>
  </p:notesMasterIdLst>
  <p:handoutMasterIdLst>
    <p:handoutMasterId r:id="rId28"/>
  </p:handoutMasterIdLst>
  <p:sldIdLst>
    <p:sldId id="256" r:id="rId5"/>
    <p:sldId id="257" r:id="rId6"/>
    <p:sldId id="258" r:id="rId7"/>
    <p:sldId id="262" r:id="rId8"/>
    <p:sldId id="272" r:id="rId9"/>
    <p:sldId id="273" r:id="rId10"/>
    <p:sldId id="275" r:id="rId11"/>
    <p:sldId id="277" r:id="rId12"/>
    <p:sldId id="278" r:id="rId13"/>
    <p:sldId id="279" r:id="rId14"/>
    <p:sldId id="280" r:id="rId15"/>
    <p:sldId id="281" r:id="rId16"/>
    <p:sldId id="282" r:id="rId17"/>
    <p:sldId id="284" r:id="rId18"/>
    <p:sldId id="285" r:id="rId19"/>
    <p:sldId id="286" r:id="rId20"/>
    <p:sldId id="287" r:id="rId21"/>
    <p:sldId id="265" r:id="rId22"/>
    <p:sldId id="288" r:id="rId23"/>
    <p:sldId id="289" r:id="rId24"/>
    <p:sldId id="266" r:id="rId25"/>
    <p:sldId id="27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F8EA92-AECF-4A01-8162-63C0F3799DAB}" v="82" dt="2023-01-31T19:28:29.7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792" autoAdjust="0"/>
  </p:normalViewPr>
  <p:slideViewPr>
    <p:cSldViewPr snapToGrid="0">
      <p:cViewPr varScale="1">
        <p:scale>
          <a:sx n="67" d="100"/>
          <a:sy n="67" d="100"/>
        </p:scale>
        <p:origin x="644" y="4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manuel Duarte" userId="28c15a617a361eb5" providerId="LiveId" clId="{BFF8EA92-AECF-4A01-8162-63C0F3799DAB}"/>
    <pc:docChg chg="custSel modSld">
      <pc:chgData name="Emmanuel Duarte" userId="28c15a617a361eb5" providerId="LiveId" clId="{BFF8EA92-AECF-4A01-8162-63C0F3799DAB}" dt="2023-01-31T19:28:29.733" v="223"/>
      <pc:docMkLst>
        <pc:docMk/>
      </pc:docMkLst>
      <pc:sldChg chg="addSp delSp modSp mod modTransition modAnim">
        <pc:chgData name="Emmanuel Duarte" userId="28c15a617a361eb5" providerId="LiveId" clId="{BFF8EA92-AECF-4A01-8162-63C0F3799DAB}" dt="2023-01-31T19:28:29.733" v="223"/>
        <pc:sldMkLst>
          <pc:docMk/>
          <pc:sldMk cId="2586058810" sldId="256"/>
        </pc:sldMkLst>
        <pc:picChg chg="add del mod">
          <ac:chgData name="Emmanuel Duarte" userId="28c15a617a361eb5" providerId="LiveId" clId="{BFF8EA92-AECF-4A01-8162-63C0F3799DAB}" dt="2023-01-30T22:33:53.460" v="2"/>
          <ac:picMkLst>
            <pc:docMk/>
            <pc:sldMk cId="2586058810" sldId="256"/>
            <ac:picMk id="8" creationId="{965641CD-140D-B207-C2B1-8EA0C9708189}"/>
          </ac:picMkLst>
        </pc:picChg>
        <pc:picChg chg="add del mod">
          <ac:chgData name="Emmanuel Duarte" userId="28c15a617a361eb5" providerId="LiveId" clId="{BFF8EA92-AECF-4A01-8162-63C0F3799DAB}" dt="2023-01-30T22:35:47.753" v="4"/>
          <ac:picMkLst>
            <pc:docMk/>
            <pc:sldMk cId="2586058810" sldId="256"/>
            <ac:picMk id="13" creationId="{D1EA5C9C-285D-8B44-8214-304FBCA99A40}"/>
          </ac:picMkLst>
        </pc:picChg>
        <pc:picChg chg="add del mod">
          <ac:chgData name="Emmanuel Duarte" userId="28c15a617a361eb5" providerId="LiveId" clId="{BFF8EA92-AECF-4A01-8162-63C0F3799DAB}" dt="2023-01-30T22:37:10.531" v="6"/>
          <ac:picMkLst>
            <pc:docMk/>
            <pc:sldMk cId="2586058810" sldId="256"/>
            <ac:picMk id="18" creationId="{2C258C29-50C5-C4C5-E7EE-3604F12B4CE3}"/>
          </ac:picMkLst>
        </pc:picChg>
        <pc:picChg chg="add del mod">
          <ac:chgData name="Emmanuel Duarte" userId="28c15a617a361eb5" providerId="LiveId" clId="{BFF8EA92-AECF-4A01-8162-63C0F3799DAB}" dt="2023-01-30T22:38:21.405" v="8"/>
          <ac:picMkLst>
            <pc:docMk/>
            <pc:sldMk cId="2586058810" sldId="256"/>
            <ac:picMk id="25" creationId="{9FC42E79-4015-64C6-DA5B-FFB5F82D12EF}"/>
          </ac:picMkLst>
        </pc:picChg>
        <pc:picChg chg="add del mod">
          <ac:chgData name="Emmanuel Duarte" userId="28c15a617a361eb5" providerId="LiveId" clId="{BFF8EA92-AECF-4A01-8162-63C0F3799DAB}" dt="2023-01-30T22:39:04.364" v="10"/>
          <ac:picMkLst>
            <pc:docMk/>
            <pc:sldMk cId="2586058810" sldId="256"/>
            <ac:picMk id="31" creationId="{10B74947-BFEF-549E-4D4A-2841387665F3}"/>
          </ac:picMkLst>
        </pc:picChg>
        <pc:picChg chg="add del mod">
          <ac:chgData name="Emmanuel Duarte" userId="28c15a617a361eb5" providerId="LiveId" clId="{BFF8EA92-AECF-4A01-8162-63C0F3799DAB}" dt="2023-01-30T22:39:50.889" v="12"/>
          <ac:picMkLst>
            <pc:docMk/>
            <pc:sldMk cId="2586058810" sldId="256"/>
            <ac:picMk id="36" creationId="{9273CF38-27D8-6F9A-2051-36B843A3191A}"/>
          </ac:picMkLst>
        </pc:picChg>
        <pc:picChg chg="add del mod">
          <ac:chgData name="Emmanuel Duarte" userId="28c15a617a361eb5" providerId="LiveId" clId="{BFF8EA92-AECF-4A01-8162-63C0F3799DAB}" dt="2023-01-30T22:40:30.095" v="14"/>
          <ac:picMkLst>
            <pc:docMk/>
            <pc:sldMk cId="2586058810" sldId="256"/>
            <ac:picMk id="41" creationId="{7487A34F-2471-40AE-AD2E-56028C198AA6}"/>
          </ac:picMkLst>
        </pc:picChg>
        <pc:picChg chg="add del mod">
          <ac:chgData name="Emmanuel Duarte" userId="28c15a617a361eb5" providerId="LiveId" clId="{BFF8EA92-AECF-4A01-8162-63C0F3799DAB}" dt="2023-01-30T22:41:00.083" v="16"/>
          <ac:picMkLst>
            <pc:docMk/>
            <pc:sldMk cId="2586058810" sldId="256"/>
            <ac:picMk id="46" creationId="{A6FFD3A8-1DF3-C656-AE9F-72666ADEFC55}"/>
          </ac:picMkLst>
        </pc:picChg>
        <pc:picChg chg="add del mod">
          <ac:chgData name="Emmanuel Duarte" userId="28c15a617a361eb5" providerId="LiveId" clId="{BFF8EA92-AECF-4A01-8162-63C0F3799DAB}" dt="2023-01-30T22:41:27.167" v="18"/>
          <ac:picMkLst>
            <pc:docMk/>
            <pc:sldMk cId="2586058810" sldId="256"/>
            <ac:picMk id="51" creationId="{8C42B55F-6BC2-A691-BFB4-1EC04D4109FE}"/>
          </ac:picMkLst>
        </pc:picChg>
        <pc:picChg chg="add del mod">
          <ac:chgData name="Emmanuel Duarte" userId="28c15a617a361eb5" providerId="LiveId" clId="{BFF8EA92-AECF-4A01-8162-63C0F3799DAB}" dt="2023-01-31T19:28:29.733" v="223"/>
          <ac:picMkLst>
            <pc:docMk/>
            <pc:sldMk cId="2586058810" sldId="256"/>
            <ac:picMk id="56" creationId="{7967C7B1-DB9C-C34C-59CC-B46A84ABC02D}"/>
          </ac:picMkLst>
        </pc:picChg>
      </pc:sldChg>
      <pc:sldChg chg="addSp delSp modSp modTransition modAnim">
        <pc:chgData name="Emmanuel Duarte" userId="28c15a617a361eb5" providerId="LiveId" clId="{BFF8EA92-AECF-4A01-8162-63C0F3799DAB}" dt="2023-01-31T19:28:29.733" v="223"/>
        <pc:sldMkLst>
          <pc:docMk/>
          <pc:sldMk cId="1713219598" sldId="257"/>
        </pc:sldMkLst>
        <pc:picChg chg="add del mod">
          <ac:chgData name="Emmanuel Duarte" userId="28c15a617a361eb5" providerId="LiveId" clId="{BFF8EA92-AECF-4A01-8162-63C0F3799DAB}" dt="2023-01-31T19:28:29.733" v="223"/>
          <ac:picMkLst>
            <pc:docMk/>
            <pc:sldMk cId="1713219598" sldId="257"/>
            <ac:picMk id="13" creationId="{3132446B-AAB7-AD66-62CC-BA42A961B181}"/>
          </ac:picMkLst>
        </pc:picChg>
      </pc:sldChg>
      <pc:sldChg chg="addSp delSp modSp mod modTransition modAnim">
        <pc:chgData name="Emmanuel Duarte" userId="28c15a617a361eb5" providerId="LiveId" clId="{BFF8EA92-AECF-4A01-8162-63C0F3799DAB}" dt="2023-01-31T19:28:29.733" v="223"/>
        <pc:sldMkLst>
          <pc:docMk/>
          <pc:sldMk cId="3571516367" sldId="258"/>
        </pc:sldMkLst>
        <pc:spChg chg="mod">
          <ac:chgData name="Emmanuel Duarte" userId="28c15a617a361eb5" providerId="LiveId" clId="{BFF8EA92-AECF-4A01-8162-63C0F3799DAB}" dt="2023-01-20T20:47:26.431" v="0" actId="33524"/>
          <ac:spMkLst>
            <pc:docMk/>
            <pc:sldMk cId="3571516367" sldId="258"/>
            <ac:spMk id="3" creationId="{9D5232F9-FD00-464A-9F17-619C91AEF8F3}"/>
          </ac:spMkLst>
        </pc:spChg>
        <pc:picChg chg="add del mod">
          <ac:chgData name="Emmanuel Duarte" userId="28c15a617a361eb5" providerId="LiveId" clId="{BFF8EA92-AECF-4A01-8162-63C0F3799DAB}" dt="2023-01-31T19:28:29.733" v="223"/>
          <ac:picMkLst>
            <pc:docMk/>
            <pc:sldMk cId="3571516367" sldId="258"/>
            <ac:picMk id="10" creationId="{6D43FC74-582B-7E7F-14A3-5EB55E8D3E1C}"/>
          </ac:picMkLst>
        </pc:picChg>
      </pc:sldChg>
      <pc:sldChg chg="addSp delSp modSp mod modTransition modAnim">
        <pc:chgData name="Emmanuel Duarte" userId="28c15a617a361eb5" providerId="LiveId" clId="{BFF8EA92-AECF-4A01-8162-63C0F3799DAB}" dt="2023-01-31T19:28:29.733" v="223"/>
        <pc:sldMkLst>
          <pc:docMk/>
          <pc:sldMk cId="379728094" sldId="262"/>
        </pc:sldMkLst>
        <pc:picChg chg="add del mod">
          <ac:chgData name="Emmanuel Duarte" userId="28c15a617a361eb5" providerId="LiveId" clId="{BFF8EA92-AECF-4A01-8162-63C0F3799DAB}" dt="2023-01-30T23:01:18.839" v="23"/>
          <ac:picMkLst>
            <pc:docMk/>
            <pc:sldMk cId="379728094" sldId="262"/>
            <ac:picMk id="9" creationId="{B9113959-F887-EB88-1688-7D9D84668F0E}"/>
          </ac:picMkLst>
        </pc:picChg>
        <pc:picChg chg="add del mod">
          <ac:chgData name="Emmanuel Duarte" userId="28c15a617a361eb5" providerId="LiveId" clId="{BFF8EA92-AECF-4A01-8162-63C0F3799DAB}" dt="2023-01-30T23:01:59.961" v="25"/>
          <ac:picMkLst>
            <pc:docMk/>
            <pc:sldMk cId="379728094" sldId="262"/>
            <ac:picMk id="14" creationId="{CA1F3720-AC6D-70CA-717C-887F93CD55E6}"/>
          </ac:picMkLst>
        </pc:picChg>
        <pc:picChg chg="add del mod">
          <ac:chgData name="Emmanuel Duarte" userId="28c15a617a361eb5" providerId="LiveId" clId="{BFF8EA92-AECF-4A01-8162-63C0F3799DAB}" dt="2023-01-30T23:02:15.591" v="27"/>
          <ac:picMkLst>
            <pc:docMk/>
            <pc:sldMk cId="379728094" sldId="262"/>
            <ac:picMk id="19" creationId="{CE2C3079-18F6-3FF7-12AA-ADD190ACB9C7}"/>
          </ac:picMkLst>
        </pc:picChg>
        <pc:picChg chg="add del mod">
          <ac:chgData name="Emmanuel Duarte" userId="28c15a617a361eb5" providerId="LiveId" clId="{BFF8EA92-AECF-4A01-8162-63C0F3799DAB}" dt="2023-01-31T19:28:29.733" v="223"/>
          <ac:picMkLst>
            <pc:docMk/>
            <pc:sldMk cId="379728094" sldId="262"/>
            <ac:picMk id="24" creationId="{A189FFE5-0195-0DFF-03CC-9D3B2B902526}"/>
          </ac:picMkLst>
        </pc:picChg>
      </pc:sldChg>
      <pc:sldChg chg="addSp delSp modSp mod modTransition modAnim">
        <pc:chgData name="Emmanuel Duarte" userId="28c15a617a361eb5" providerId="LiveId" clId="{BFF8EA92-AECF-4A01-8162-63C0F3799DAB}" dt="2023-01-31T19:28:29.733" v="223"/>
        <pc:sldMkLst>
          <pc:docMk/>
          <pc:sldMk cId="744379741" sldId="265"/>
        </pc:sldMkLst>
        <pc:picChg chg="add del mod">
          <ac:chgData name="Emmanuel Duarte" userId="28c15a617a361eb5" providerId="LiveId" clId="{BFF8EA92-AECF-4A01-8162-63C0F3799DAB}" dt="2023-01-30T23:50:39.444" v="66"/>
          <ac:picMkLst>
            <pc:docMk/>
            <pc:sldMk cId="744379741" sldId="265"/>
            <ac:picMk id="21" creationId="{BDDF70E1-F7EE-E942-2DCC-D295F3A1B465}"/>
          </ac:picMkLst>
        </pc:picChg>
        <pc:picChg chg="add del mod ord">
          <ac:chgData name="Emmanuel Duarte" userId="28c15a617a361eb5" providerId="LiveId" clId="{BFF8EA92-AECF-4A01-8162-63C0F3799DAB}" dt="2023-01-30T23:50:46.238" v="67"/>
          <ac:picMkLst>
            <pc:docMk/>
            <pc:sldMk cId="744379741" sldId="265"/>
            <ac:picMk id="24" creationId="{548B40E2-86B6-EE0E-E11A-28AD4257EE94}"/>
          </ac:picMkLst>
        </pc:picChg>
        <pc:picChg chg="add del mod">
          <ac:chgData name="Emmanuel Duarte" userId="28c15a617a361eb5" providerId="LiveId" clId="{BFF8EA92-AECF-4A01-8162-63C0F3799DAB}" dt="2023-01-30T23:50:50.952" v="69"/>
          <ac:picMkLst>
            <pc:docMk/>
            <pc:sldMk cId="744379741" sldId="265"/>
            <ac:picMk id="25" creationId="{E6DB478F-1A02-D246-1DEA-71E86DF036AD}"/>
          </ac:picMkLst>
        </pc:picChg>
        <pc:picChg chg="add del mod ord">
          <ac:chgData name="Emmanuel Duarte" userId="28c15a617a361eb5" providerId="LiveId" clId="{BFF8EA92-AECF-4A01-8162-63C0F3799DAB}" dt="2023-01-30T23:51:30.706" v="70"/>
          <ac:picMkLst>
            <pc:docMk/>
            <pc:sldMk cId="744379741" sldId="265"/>
            <ac:picMk id="28" creationId="{9AF0E239-65A2-8729-508B-9DEEEEBA48FA}"/>
          </ac:picMkLst>
        </pc:picChg>
        <pc:picChg chg="add del mod">
          <ac:chgData name="Emmanuel Duarte" userId="28c15a617a361eb5" providerId="LiveId" clId="{BFF8EA92-AECF-4A01-8162-63C0F3799DAB}" dt="2023-01-31T19:28:29.733" v="223"/>
          <ac:picMkLst>
            <pc:docMk/>
            <pc:sldMk cId="744379741" sldId="265"/>
            <ac:picMk id="29" creationId="{B4935223-ACA2-7E4B-9F88-199924A463B7}"/>
          </ac:picMkLst>
        </pc:picChg>
      </pc:sldChg>
      <pc:sldChg chg="addSp delSp modSp mod modTransition modAnim">
        <pc:chgData name="Emmanuel Duarte" userId="28c15a617a361eb5" providerId="LiveId" clId="{BFF8EA92-AECF-4A01-8162-63C0F3799DAB}" dt="2023-01-31T19:28:29.733" v="223"/>
        <pc:sldMkLst>
          <pc:docMk/>
          <pc:sldMk cId="1742861620" sldId="266"/>
        </pc:sldMkLst>
        <pc:picChg chg="add del mod">
          <ac:chgData name="Emmanuel Duarte" userId="28c15a617a361eb5" providerId="LiveId" clId="{BFF8EA92-AECF-4A01-8162-63C0F3799DAB}" dt="2023-01-30T23:56:08.584" v="77"/>
          <ac:picMkLst>
            <pc:docMk/>
            <pc:sldMk cId="1742861620" sldId="266"/>
            <ac:picMk id="15" creationId="{8170C36C-A533-B323-1F3E-3549A813EFAA}"/>
          </ac:picMkLst>
        </pc:picChg>
        <pc:picChg chg="add del mod">
          <ac:chgData name="Emmanuel Duarte" userId="28c15a617a361eb5" providerId="LiveId" clId="{BFF8EA92-AECF-4A01-8162-63C0F3799DAB}" dt="2023-01-30T23:56:46.450" v="80"/>
          <ac:picMkLst>
            <pc:docMk/>
            <pc:sldMk cId="1742861620" sldId="266"/>
            <ac:picMk id="22" creationId="{FF8895C1-4E77-A2FB-E50A-515EC48C13E2}"/>
          </ac:picMkLst>
        </pc:picChg>
        <pc:picChg chg="add del mod ord">
          <ac:chgData name="Emmanuel Duarte" userId="28c15a617a361eb5" providerId="LiveId" clId="{BFF8EA92-AECF-4A01-8162-63C0F3799DAB}" dt="2023-01-30T23:56:59.898" v="81"/>
          <ac:picMkLst>
            <pc:docMk/>
            <pc:sldMk cId="1742861620" sldId="266"/>
            <ac:picMk id="25" creationId="{84852FDD-E177-1438-372B-2ED006940D37}"/>
          </ac:picMkLst>
        </pc:picChg>
        <pc:picChg chg="add del mod">
          <ac:chgData name="Emmanuel Duarte" userId="28c15a617a361eb5" providerId="LiveId" clId="{BFF8EA92-AECF-4A01-8162-63C0F3799DAB}" dt="2023-01-30T23:57:15.901" v="83"/>
          <ac:picMkLst>
            <pc:docMk/>
            <pc:sldMk cId="1742861620" sldId="266"/>
            <ac:picMk id="26" creationId="{6A829BB4-8D65-5B4B-20D4-F0E6F64E5CBB}"/>
          </ac:picMkLst>
        </pc:picChg>
        <pc:picChg chg="add del mod ord">
          <ac:chgData name="Emmanuel Duarte" userId="28c15a617a361eb5" providerId="LiveId" clId="{BFF8EA92-AECF-4A01-8162-63C0F3799DAB}" dt="2023-01-30T23:58:11.720" v="84"/>
          <ac:picMkLst>
            <pc:docMk/>
            <pc:sldMk cId="1742861620" sldId="266"/>
            <ac:picMk id="29" creationId="{CA7FBFBB-8295-1D90-0CE8-48C14C65A7A4}"/>
          </ac:picMkLst>
        </pc:picChg>
        <pc:picChg chg="add del mod">
          <ac:chgData name="Emmanuel Duarte" userId="28c15a617a361eb5" providerId="LiveId" clId="{BFF8EA92-AECF-4A01-8162-63C0F3799DAB}" dt="2023-01-30T23:58:17.675" v="86"/>
          <ac:picMkLst>
            <pc:docMk/>
            <pc:sldMk cId="1742861620" sldId="266"/>
            <ac:picMk id="30" creationId="{1172A497-8D4D-0505-E902-EAC3AD4903D3}"/>
          </ac:picMkLst>
        </pc:picChg>
        <pc:picChg chg="add del mod ord">
          <ac:chgData name="Emmanuel Duarte" userId="28c15a617a361eb5" providerId="LiveId" clId="{BFF8EA92-AECF-4A01-8162-63C0F3799DAB}" dt="2023-01-30T23:59:07.782" v="87"/>
          <ac:picMkLst>
            <pc:docMk/>
            <pc:sldMk cId="1742861620" sldId="266"/>
            <ac:picMk id="33" creationId="{4225B024-8C6A-1D58-E5A0-E97C38189687}"/>
          </ac:picMkLst>
        </pc:picChg>
        <pc:picChg chg="add del mod">
          <ac:chgData name="Emmanuel Duarte" userId="28c15a617a361eb5" providerId="LiveId" clId="{BFF8EA92-AECF-4A01-8162-63C0F3799DAB}" dt="2023-01-31T19:28:29.733" v="223"/>
          <ac:picMkLst>
            <pc:docMk/>
            <pc:sldMk cId="1742861620" sldId="266"/>
            <ac:picMk id="34" creationId="{D92E01AC-DA37-0FAC-4353-77038FFE35E7}"/>
          </ac:picMkLst>
        </pc:picChg>
      </pc:sldChg>
      <pc:sldChg chg="addSp delSp modSp mod modTransition modAnim">
        <pc:chgData name="Emmanuel Duarte" userId="28c15a617a361eb5" providerId="LiveId" clId="{BFF8EA92-AECF-4A01-8162-63C0F3799DAB}" dt="2023-01-31T19:28:29.733" v="223"/>
        <pc:sldMkLst>
          <pc:docMk/>
          <pc:sldMk cId="1969787568" sldId="271"/>
        </pc:sldMkLst>
        <pc:spChg chg="mod">
          <ac:chgData name="Emmanuel Duarte" userId="28c15a617a361eb5" providerId="LiveId" clId="{BFF8EA92-AECF-4A01-8162-63C0F3799DAB}" dt="2023-01-31T00:00:47.946" v="118" actId="20577"/>
          <ac:spMkLst>
            <pc:docMk/>
            <pc:sldMk cId="1969787568" sldId="271"/>
            <ac:spMk id="4" creationId="{A47C7382-18E7-4821-8C61-461D6BBE08FC}"/>
          </ac:spMkLst>
        </pc:spChg>
        <pc:spChg chg="mod">
          <ac:chgData name="Emmanuel Duarte" userId="28c15a617a361eb5" providerId="LiveId" clId="{BFF8EA92-AECF-4A01-8162-63C0F3799DAB}" dt="2023-01-31T00:00:43.942" v="114" actId="20577"/>
          <ac:spMkLst>
            <pc:docMk/>
            <pc:sldMk cId="1969787568" sldId="271"/>
            <ac:spMk id="5" creationId="{3990FA1B-5022-47AB-A0AE-8F5C5797997C}"/>
          </ac:spMkLst>
        </pc:spChg>
        <pc:picChg chg="add del mod">
          <ac:chgData name="Emmanuel Duarte" userId="28c15a617a361eb5" providerId="LiveId" clId="{BFF8EA92-AECF-4A01-8162-63C0F3799DAB}" dt="2023-01-31T19:28:29.733" v="223"/>
          <ac:picMkLst>
            <pc:docMk/>
            <pc:sldMk cId="1969787568" sldId="271"/>
            <ac:picMk id="30" creationId="{D10A5919-AB28-BE2C-CB8F-CC9258E827FD}"/>
          </ac:picMkLst>
        </pc:picChg>
      </pc:sldChg>
      <pc:sldChg chg="addSp delSp modSp modTransition modAnim">
        <pc:chgData name="Emmanuel Duarte" userId="28c15a617a361eb5" providerId="LiveId" clId="{BFF8EA92-AECF-4A01-8162-63C0F3799DAB}" dt="2023-01-31T19:28:29.733" v="223"/>
        <pc:sldMkLst>
          <pc:docMk/>
          <pc:sldMk cId="68867983" sldId="272"/>
        </pc:sldMkLst>
        <pc:picChg chg="add del mod">
          <ac:chgData name="Emmanuel Duarte" userId="28c15a617a361eb5" providerId="LiveId" clId="{BFF8EA92-AECF-4A01-8162-63C0F3799DAB}" dt="2023-01-31T19:28:29.733" v="223"/>
          <ac:picMkLst>
            <pc:docMk/>
            <pc:sldMk cId="68867983" sldId="272"/>
            <ac:picMk id="10" creationId="{A2A5263F-0EA2-1B76-B026-55837D33E122}"/>
          </ac:picMkLst>
        </pc:picChg>
      </pc:sldChg>
      <pc:sldChg chg="addSp delSp modSp mod modTransition delAnim modAnim">
        <pc:chgData name="Emmanuel Duarte" userId="28c15a617a361eb5" providerId="LiveId" clId="{BFF8EA92-AECF-4A01-8162-63C0F3799DAB}" dt="2023-01-31T19:28:29.733" v="223"/>
        <pc:sldMkLst>
          <pc:docMk/>
          <pc:sldMk cId="822879146" sldId="273"/>
        </pc:sldMkLst>
        <pc:picChg chg="del">
          <ac:chgData name="Emmanuel Duarte" userId="28c15a617a361eb5" providerId="LiveId" clId="{BFF8EA92-AECF-4A01-8162-63C0F3799DAB}" dt="2023-01-30T23:08:13.755" v="30" actId="478"/>
          <ac:picMkLst>
            <pc:docMk/>
            <pc:sldMk cId="822879146" sldId="273"/>
            <ac:picMk id="8" creationId="{8DD4880B-A965-0E88-827B-9CD426D71290}"/>
          </ac:picMkLst>
        </pc:picChg>
        <pc:picChg chg="add del mod">
          <ac:chgData name="Emmanuel Duarte" userId="28c15a617a361eb5" providerId="LiveId" clId="{BFF8EA92-AECF-4A01-8162-63C0F3799DAB}" dt="2023-01-30T23:24:52.416" v="33"/>
          <ac:picMkLst>
            <pc:docMk/>
            <pc:sldMk cId="822879146" sldId="273"/>
            <ac:picMk id="13" creationId="{E79D6618-A879-C865-7D04-3262C2CE45A4}"/>
          </ac:picMkLst>
        </pc:picChg>
        <pc:picChg chg="add del mod">
          <ac:chgData name="Emmanuel Duarte" userId="28c15a617a361eb5" providerId="LiveId" clId="{BFF8EA92-AECF-4A01-8162-63C0F3799DAB}" dt="2023-01-30T23:25:02.352" v="35"/>
          <ac:picMkLst>
            <pc:docMk/>
            <pc:sldMk cId="822879146" sldId="273"/>
            <ac:picMk id="14" creationId="{FA6B6955-D9C9-1694-7F28-69EC45C79DB9}"/>
          </ac:picMkLst>
        </pc:picChg>
        <pc:picChg chg="add del mod ord">
          <ac:chgData name="Emmanuel Duarte" userId="28c15a617a361eb5" providerId="LiveId" clId="{BFF8EA92-AECF-4A01-8162-63C0F3799DAB}" dt="2023-01-30T23:27:22.891" v="36"/>
          <ac:picMkLst>
            <pc:docMk/>
            <pc:sldMk cId="822879146" sldId="273"/>
            <ac:picMk id="17" creationId="{BCCDAF8B-8385-4F62-084E-54D4AC3C49DF}"/>
          </ac:picMkLst>
        </pc:picChg>
        <pc:picChg chg="add del mod">
          <ac:chgData name="Emmanuel Duarte" userId="28c15a617a361eb5" providerId="LiveId" clId="{BFF8EA92-AECF-4A01-8162-63C0F3799DAB}" dt="2023-01-31T19:28:29.733" v="223"/>
          <ac:picMkLst>
            <pc:docMk/>
            <pc:sldMk cId="822879146" sldId="273"/>
            <ac:picMk id="18" creationId="{C2827FF1-E512-6B9F-A35B-C0D24F9A6FB1}"/>
          </ac:picMkLst>
        </pc:picChg>
      </pc:sldChg>
      <pc:sldChg chg="addSp delSp modSp mod modTransition modAnim">
        <pc:chgData name="Emmanuel Duarte" userId="28c15a617a361eb5" providerId="LiveId" clId="{BFF8EA92-AECF-4A01-8162-63C0F3799DAB}" dt="2023-01-31T19:28:29.733" v="223"/>
        <pc:sldMkLst>
          <pc:docMk/>
          <pc:sldMk cId="1622510397" sldId="275"/>
        </pc:sldMkLst>
        <pc:spChg chg="mod">
          <ac:chgData name="Emmanuel Duarte" userId="28c15a617a361eb5" providerId="LiveId" clId="{BFF8EA92-AECF-4A01-8162-63C0F3799DAB}" dt="2023-01-31T05:12:58.345" v="220" actId="20577"/>
          <ac:spMkLst>
            <pc:docMk/>
            <pc:sldMk cId="1622510397" sldId="275"/>
            <ac:spMk id="4" creationId="{2B5D28CC-D496-188D-19FF-83DDB35C7F12}"/>
          </ac:spMkLst>
        </pc:spChg>
        <pc:spChg chg="mod">
          <ac:chgData name="Emmanuel Duarte" userId="28c15a617a361eb5" providerId="LiveId" clId="{BFF8EA92-AECF-4A01-8162-63C0F3799DAB}" dt="2023-01-31T05:12:54.914" v="216" actId="20577"/>
          <ac:spMkLst>
            <pc:docMk/>
            <pc:sldMk cId="1622510397" sldId="275"/>
            <ac:spMk id="5" creationId="{13824EE9-5F15-BAAA-569E-F401BEA6BB21}"/>
          </ac:spMkLst>
        </pc:spChg>
        <pc:picChg chg="add del mod">
          <ac:chgData name="Emmanuel Duarte" userId="28c15a617a361eb5" providerId="LiveId" clId="{BFF8EA92-AECF-4A01-8162-63C0F3799DAB}" dt="2023-01-30T23:31:48.442" v="39"/>
          <ac:picMkLst>
            <pc:docMk/>
            <pc:sldMk cId="1622510397" sldId="275"/>
            <ac:picMk id="24" creationId="{444A116E-CCF2-4268-71D4-5393B0E42677}"/>
          </ac:picMkLst>
        </pc:picChg>
        <pc:picChg chg="add del mod ord">
          <ac:chgData name="Emmanuel Duarte" userId="28c15a617a361eb5" providerId="LiveId" clId="{BFF8EA92-AECF-4A01-8162-63C0F3799DAB}" dt="2023-01-30T23:34:02.895" v="40"/>
          <ac:picMkLst>
            <pc:docMk/>
            <pc:sldMk cId="1622510397" sldId="275"/>
            <ac:picMk id="27" creationId="{7CCEC62D-094B-8267-363A-49F7A6A44607}"/>
          </ac:picMkLst>
        </pc:picChg>
        <pc:picChg chg="add del mod">
          <ac:chgData name="Emmanuel Duarte" userId="28c15a617a361eb5" providerId="LiveId" clId="{BFF8EA92-AECF-4A01-8162-63C0F3799DAB}" dt="2023-01-31T19:28:29.733" v="223"/>
          <ac:picMkLst>
            <pc:docMk/>
            <pc:sldMk cId="1622510397" sldId="275"/>
            <ac:picMk id="28" creationId="{7F550059-18A2-C9B9-41F3-5EE1DD4A70E4}"/>
          </ac:picMkLst>
        </pc:picChg>
      </pc:sldChg>
      <pc:sldChg chg="addSp delSp modSp mod modTransition modAnim">
        <pc:chgData name="Emmanuel Duarte" userId="28c15a617a361eb5" providerId="LiveId" clId="{BFF8EA92-AECF-4A01-8162-63C0F3799DAB}" dt="2023-01-31T19:28:29.733" v="223"/>
        <pc:sldMkLst>
          <pc:docMk/>
          <pc:sldMk cId="2507989472" sldId="277"/>
        </pc:sldMkLst>
        <pc:picChg chg="add del mod">
          <ac:chgData name="Emmanuel Duarte" userId="28c15a617a361eb5" providerId="LiveId" clId="{BFF8EA92-AECF-4A01-8162-63C0F3799DAB}" dt="2023-01-31T19:28:29.733" v="223"/>
          <ac:picMkLst>
            <pc:docMk/>
            <pc:sldMk cId="2507989472" sldId="277"/>
            <ac:picMk id="20" creationId="{66494534-4C56-9F2B-CA6D-98F33059F499}"/>
          </ac:picMkLst>
        </pc:picChg>
      </pc:sldChg>
      <pc:sldChg chg="addSp delSp modSp mod modTransition modAnim">
        <pc:chgData name="Emmanuel Duarte" userId="28c15a617a361eb5" providerId="LiveId" clId="{BFF8EA92-AECF-4A01-8162-63C0F3799DAB}" dt="2023-01-31T19:28:29.733" v="223"/>
        <pc:sldMkLst>
          <pc:docMk/>
          <pc:sldMk cId="2442416121" sldId="278"/>
        </pc:sldMkLst>
        <pc:picChg chg="add del mod">
          <ac:chgData name="Emmanuel Duarte" userId="28c15a617a361eb5" providerId="LiveId" clId="{BFF8EA92-AECF-4A01-8162-63C0F3799DAB}" dt="2023-01-30T23:36:05.113" v="43"/>
          <ac:picMkLst>
            <pc:docMk/>
            <pc:sldMk cId="2442416121" sldId="278"/>
            <ac:picMk id="15" creationId="{B30480B5-4C72-E7FB-5496-BDDDFD34C27B}"/>
          </ac:picMkLst>
        </pc:picChg>
        <pc:picChg chg="add del mod">
          <ac:chgData name="Emmanuel Duarte" userId="28c15a617a361eb5" providerId="LiveId" clId="{BFF8EA92-AECF-4A01-8162-63C0F3799DAB}" dt="2023-01-30T23:37:54.555" v="46"/>
          <ac:picMkLst>
            <pc:docMk/>
            <pc:sldMk cId="2442416121" sldId="278"/>
            <ac:picMk id="20" creationId="{75FC0EDA-D30F-ADC2-80C8-74E033275F30}"/>
          </ac:picMkLst>
        </pc:picChg>
        <pc:picChg chg="add del mod ord">
          <ac:chgData name="Emmanuel Duarte" userId="28c15a617a361eb5" providerId="LiveId" clId="{BFF8EA92-AECF-4A01-8162-63C0F3799DAB}" dt="2023-01-30T23:38:14.045" v="47"/>
          <ac:picMkLst>
            <pc:docMk/>
            <pc:sldMk cId="2442416121" sldId="278"/>
            <ac:picMk id="23" creationId="{BD38362D-3293-4BC9-BA49-66FF77FEDE76}"/>
          </ac:picMkLst>
        </pc:picChg>
        <pc:picChg chg="add del mod">
          <ac:chgData name="Emmanuel Duarte" userId="28c15a617a361eb5" providerId="LiveId" clId="{BFF8EA92-AECF-4A01-8162-63C0F3799DAB}" dt="2023-01-30T23:38:37.289" v="48"/>
          <ac:picMkLst>
            <pc:docMk/>
            <pc:sldMk cId="2442416121" sldId="278"/>
            <ac:picMk id="24" creationId="{221B8DD4-44C0-D98E-7BE4-D8230E700392}"/>
          </ac:picMkLst>
        </pc:picChg>
        <pc:picChg chg="add del mod">
          <ac:chgData name="Emmanuel Duarte" userId="28c15a617a361eb5" providerId="LiveId" clId="{BFF8EA92-AECF-4A01-8162-63C0F3799DAB}" dt="2023-01-30T23:39:32.554" v="51"/>
          <ac:picMkLst>
            <pc:docMk/>
            <pc:sldMk cId="2442416121" sldId="278"/>
            <ac:picMk id="31" creationId="{BF41558D-C86A-DD56-A188-5CA4261218A4}"/>
          </ac:picMkLst>
        </pc:picChg>
        <pc:picChg chg="add del mod ord">
          <ac:chgData name="Emmanuel Duarte" userId="28c15a617a361eb5" providerId="LiveId" clId="{BFF8EA92-AECF-4A01-8162-63C0F3799DAB}" dt="2023-01-30T23:40:17.946" v="52"/>
          <ac:picMkLst>
            <pc:docMk/>
            <pc:sldMk cId="2442416121" sldId="278"/>
            <ac:picMk id="34" creationId="{38C434B9-4407-6300-80FB-78319B14BC2B}"/>
          </ac:picMkLst>
        </pc:picChg>
        <pc:picChg chg="add del mod">
          <ac:chgData name="Emmanuel Duarte" userId="28c15a617a361eb5" providerId="LiveId" clId="{BFF8EA92-AECF-4A01-8162-63C0F3799DAB}" dt="2023-01-31T19:28:29.733" v="223"/>
          <ac:picMkLst>
            <pc:docMk/>
            <pc:sldMk cId="2442416121" sldId="278"/>
            <ac:picMk id="35" creationId="{47592AA9-5073-2CED-B8DA-EEEBA068B8F5}"/>
          </ac:picMkLst>
        </pc:picChg>
      </pc:sldChg>
      <pc:sldChg chg="addSp delSp modSp mod modTransition modAnim">
        <pc:chgData name="Emmanuel Duarte" userId="28c15a617a361eb5" providerId="LiveId" clId="{BFF8EA92-AECF-4A01-8162-63C0F3799DAB}" dt="2023-01-31T19:28:29.733" v="223"/>
        <pc:sldMkLst>
          <pc:docMk/>
          <pc:sldMk cId="28466256" sldId="279"/>
        </pc:sldMkLst>
        <pc:picChg chg="add del mod">
          <ac:chgData name="Emmanuel Duarte" userId="28c15a617a361eb5" providerId="LiveId" clId="{BFF8EA92-AECF-4A01-8162-63C0F3799DAB}" dt="2023-01-31T19:28:29.733" v="223"/>
          <ac:picMkLst>
            <pc:docMk/>
            <pc:sldMk cId="28466256" sldId="279"/>
            <ac:picMk id="27" creationId="{6C173DC5-4B75-9250-B659-454FAE921300}"/>
          </ac:picMkLst>
        </pc:picChg>
      </pc:sldChg>
      <pc:sldChg chg="addSp delSp modSp mod modTransition modAnim">
        <pc:chgData name="Emmanuel Duarte" userId="28c15a617a361eb5" providerId="LiveId" clId="{BFF8EA92-AECF-4A01-8162-63C0F3799DAB}" dt="2023-01-31T19:28:29.733" v="223"/>
        <pc:sldMkLst>
          <pc:docMk/>
          <pc:sldMk cId="4230302645" sldId="280"/>
        </pc:sldMkLst>
        <pc:picChg chg="add del mod">
          <ac:chgData name="Emmanuel Duarte" userId="28c15a617a361eb5" providerId="LiveId" clId="{BFF8EA92-AECF-4A01-8162-63C0F3799DAB}" dt="2023-01-31T19:28:29.733" v="223"/>
          <ac:picMkLst>
            <pc:docMk/>
            <pc:sldMk cId="4230302645" sldId="280"/>
            <ac:picMk id="13" creationId="{4B97A11E-5FD0-DB3E-C30F-51834ED0D7F1}"/>
          </ac:picMkLst>
        </pc:picChg>
      </pc:sldChg>
      <pc:sldChg chg="addSp delSp modSp mod modTransition modAnim">
        <pc:chgData name="Emmanuel Duarte" userId="28c15a617a361eb5" providerId="LiveId" clId="{BFF8EA92-AECF-4A01-8162-63C0F3799DAB}" dt="2023-01-31T19:28:29.733" v="223"/>
        <pc:sldMkLst>
          <pc:docMk/>
          <pc:sldMk cId="2121358866" sldId="281"/>
        </pc:sldMkLst>
        <pc:picChg chg="add del mod">
          <ac:chgData name="Emmanuel Duarte" userId="28c15a617a361eb5" providerId="LiveId" clId="{BFF8EA92-AECF-4A01-8162-63C0F3799DAB}" dt="2023-01-31T19:28:29.733" v="223"/>
          <ac:picMkLst>
            <pc:docMk/>
            <pc:sldMk cId="2121358866" sldId="281"/>
            <ac:picMk id="19" creationId="{6B0463FA-1B95-22FB-D60D-69B403C85A15}"/>
          </ac:picMkLst>
        </pc:picChg>
      </pc:sldChg>
      <pc:sldChg chg="addSp delSp modSp modTransition modAnim">
        <pc:chgData name="Emmanuel Duarte" userId="28c15a617a361eb5" providerId="LiveId" clId="{BFF8EA92-AECF-4A01-8162-63C0F3799DAB}" dt="2023-01-31T19:28:29.733" v="223"/>
        <pc:sldMkLst>
          <pc:docMk/>
          <pc:sldMk cId="2298372380" sldId="282"/>
        </pc:sldMkLst>
        <pc:picChg chg="add del mod">
          <ac:chgData name="Emmanuel Duarte" userId="28c15a617a361eb5" providerId="LiveId" clId="{BFF8EA92-AECF-4A01-8162-63C0F3799DAB}" dt="2023-01-31T19:28:29.733" v="223"/>
          <ac:picMkLst>
            <pc:docMk/>
            <pc:sldMk cId="2298372380" sldId="282"/>
            <ac:picMk id="20" creationId="{7D6DEF33-5E19-C5C6-BCE8-3D213FB416F9}"/>
          </ac:picMkLst>
        </pc:picChg>
      </pc:sldChg>
      <pc:sldChg chg="addSp delSp modSp modTransition modAnim">
        <pc:chgData name="Emmanuel Duarte" userId="28c15a617a361eb5" providerId="LiveId" clId="{BFF8EA92-AECF-4A01-8162-63C0F3799DAB}" dt="2023-01-31T19:28:29.733" v="223"/>
        <pc:sldMkLst>
          <pc:docMk/>
          <pc:sldMk cId="2619017409" sldId="284"/>
        </pc:sldMkLst>
        <pc:picChg chg="add del mod">
          <ac:chgData name="Emmanuel Duarte" userId="28c15a617a361eb5" providerId="LiveId" clId="{BFF8EA92-AECF-4A01-8162-63C0F3799DAB}" dt="2023-01-31T19:28:29.733" v="223"/>
          <ac:picMkLst>
            <pc:docMk/>
            <pc:sldMk cId="2619017409" sldId="284"/>
            <ac:picMk id="16" creationId="{C6D9F473-9D8D-87D9-5FD5-645AE1CDD271}"/>
          </ac:picMkLst>
        </pc:picChg>
      </pc:sldChg>
      <pc:sldChg chg="addSp delSp modSp modTransition modAnim">
        <pc:chgData name="Emmanuel Duarte" userId="28c15a617a361eb5" providerId="LiveId" clId="{BFF8EA92-AECF-4A01-8162-63C0F3799DAB}" dt="2023-01-31T19:28:29.733" v="223"/>
        <pc:sldMkLst>
          <pc:docMk/>
          <pc:sldMk cId="577669691" sldId="285"/>
        </pc:sldMkLst>
        <pc:picChg chg="add del mod">
          <ac:chgData name="Emmanuel Duarte" userId="28c15a617a361eb5" providerId="LiveId" clId="{BFF8EA92-AECF-4A01-8162-63C0F3799DAB}" dt="2023-01-31T19:28:29.733" v="223"/>
          <ac:picMkLst>
            <pc:docMk/>
            <pc:sldMk cId="577669691" sldId="285"/>
            <ac:picMk id="16" creationId="{81EB5A96-4880-BF67-71C5-2842FA6D206D}"/>
          </ac:picMkLst>
        </pc:picChg>
      </pc:sldChg>
      <pc:sldChg chg="addSp delSp modSp mod modTransition modAnim">
        <pc:chgData name="Emmanuel Duarte" userId="28c15a617a361eb5" providerId="LiveId" clId="{BFF8EA92-AECF-4A01-8162-63C0F3799DAB}" dt="2023-01-31T19:28:29.733" v="223"/>
        <pc:sldMkLst>
          <pc:docMk/>
          <pc:sldMk cId="1322544321" sldId="286"/>
        </pc:sldMkLst>
        <pc:picChg chg="add del mod">
          <ac:chgData name="Emmanuel Duarte" userId="28c15a617a361eb5" providerId="LiveId" clId="{BFF8EA92-AECF-4A01-8162-63C0F3799DAB}" dt="2023-01-30T23:48:30.861" v="61"/>
          <ac:picMkLst>
            <pc:docMk/>
            <pc:sldMk cId="1322544321" sldId="286"/>
            <ac:picMk id="25" creationId="{9D9D8FA3-E630-E9C8-05D5-95E577FC9122}"/>
          </ac:picMkLst>
        </pc:picChg>
        <pc:picChg chg="add del mod ord">
          <ac:chgData name="Emmanuel Duarte" userId="28c15a617a361eb5" providerId="LiveId" clId="{BFF8EA92-AECF-4A01-8162-63C0F3799DAB}" dt="2023-01-30T23:49:00.409" v="62"/>
          <ac:picMkLst>
            <pc:docMk/>
            <pc:sldMk cId="1322544321" sldId="286"/>
            <ac:picMk id="28" creationId="{13D1A288-F5FA-542B-99CF-B4A4711A25F2}"/>
          </ac:picMkLst>
        </pc:picChg>
        <pc:picChg chg="add del mod">
          <ac:chgData name="Emmanuel Duarte" userId="28c15a617a361eb5" providerId="LiveId" clId="{BFF8EA92-AECF-4A01-8162-63C0F3799DAB}" dt="2023-01-31T19:28:29.733" v="223"/>
          <ac:picMkLst>
            <pc:docMk/>
            <pc:sldMk cId="1322544321" sldId="286"/>
            <ac:picMk id="29" creationId="{4DAD2187-6EDD-A7AC-E389-53749BD2C753}"/>
          </ac:picMkLst>
        </pc:picChg>
      </pc:sldChg>
      <pc:sldChg chg="addSp delSp modSp mod modTransition modAnim">
        <pc:chgData name="Emmanuel Duarte" userId="28c15a617a361eb5" providerId="LiveId" clId="{BFF8EA92-AECF-4A01-8162-63C0F3799DAB}" dt="2023-01-31T19:28:29.733" v="223"/>
        <pc:sldMkLst>
          <pc:docMk/>
          <pc:sldMk cId="3484334863" sldId="287"/>
        </pc:sldMkLst>
        <pc:picChg chg="add del mod">
          <ac:chgData name="Emmanuel Duarte" userId="28c15a617a361eb5" providerId="LiveId" clId="{BFF8EA92-AECF-4A01-8162-63C0F3799DAB}" dt="2023-01-31T19:28:29.733" v="223"/>
          <ac:picMkLst>
            <pc:docMk/>
            <pc:sldMk cId="3484334863" sldId="287"/>
            <ac:picMk id="26" creationId="{ECBBB116-D9F2-70EA-2A24-F5380DB2DB69}"/>
          </ac:picMkLst>
        </pc:picChg>
      </pc:sldChg>
      <pc:sldChg chg="addSp delSp modSp mod modTransition modAnim">
        <pc:chgData name="Emmanuel Duarte" userId="28c15a617a361eb5" providerId="LiveId" clId="{BFF8EA92-AECF-4A01-8162-63C0F3799DAB}" dt="2023-01-31T19:28:29.733" v="223"/>
        <pc:sldMkLst>
          <pc:docMk/>
          <pc:sldMk cId="2393011605" sldId="288"/>
        </pc:sldMkLst>
        <pc:picChg chg="add del mod">
          <ac:chgData name="Emmanuel Duarte" userId="28c15a617a361eb5" providerId="LiveId" clId="{BFF8EA92-AECF-4A01-8162-63C0F3799DAB}" dt="2023-01-30T23:52:32.163" v="73"/>
          <ac:picMkLst>
            <pc:docMk/>
            <pc:sldMk cId="2393011605" sldId="288"/>
            <ac:picMk id="26" creationId="{5033D91E-6117-59E6-D4FE-445A3AD1D441}"/>
          </ac:picMkLst>
        </pc:picChg>
        <pc:picChg chg="add del mod ord">
          <ac:chgData name="Emmanuel Duarte" userId="28c15a617a361eb5" providerId="LiveId" clId="{BFF8EA92-AECF-4A01-8162-63C0F3799DAB}" dt="2023-01-30T23:52:56.151" v="74"/>
          <ac:picMkLst>
            <pc:docMk/>
            <pc:sldMk cId="2393011605" sldId="288"/>
            <ac:picMk id="29" creationId="{CB817B96-003E-E0DD-0955-4D5A43BD8DDC}"/>
          </ac:picMkLst>
        </pc:picChg>
        <pc:picChg chg="add del mod">
          <ac:chgData name="Emmanuel Duarte" userId="28c15a617a361eb5" providerId="LiveId" clId="{BFF8EA92-AECF-4A01-8162-63C0F3799DAB}" dt="2023-01-31T19:28:29.733" v="223"/>
          <ac:picMkLst>
            <pc:docMk/>
            <pc:sldMk cId="2393011605" sldId="288"/>
            <ac:picMk id="30" creationId="{BEC2B559-2C9A-1B3A-4C67-C76E394F32C5}"/>
          </ac:picMkLst>
        </pc:picChg>
      </pc:sldChg>
      <pc:sldChg chg="addSp delSp modSp mod modTransition modAnim">
        <pc:chgData name="Emmanuel Duarte" userId="28c15a617a361eb5" providerId="LiveId" clId="{BFF8EA92-AECF-4A01-8162-63C0F3799DAB}" dt="2023-01-31T19:28:29.733" v="223"/>
        <pc:sldMkLst>
          <pc:docMk/>
          <pc:sldMk cId="2524446126" sldId="289"/>
        </pc:sldMkLst>
        <pc:picChg chg="add del mod">
          <ac:chgData name="Emmanuel Duarte" userId="28c15a617a361eb5" providerId="LiveId" clId="{BFF8EA92-AECF-4A01-8162-63C0F3799DAB}" dt="2023-01-31T19:28:29.733" v="223"/>
          <ac:picMkLst>
            <pc:docMk/>
            <pc:sldMk cId="2524446126" sldId="289"/>
            <ac:picMk id="18" creationId="{277FD327-2397-C24A-9757-89A6F8DEC358}"/>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1/30/2023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1/30/2023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3.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5.jpg"/><Relationship Id="rId1" Type="http://schemas.openxmlformats.org/officeDocument/2006/relationships/slideLayout" Target="../slideLayouts/slideLayout3.xml"/><Relationship Id="rId5" Type="http://schemas.openxmlformats.org/officeDocument/2006/relationships/image" Target="../media/image38.jpg"/><Relationship Id="rId4" Type="http://schemas.openxmlformats.org/officeDocument/2006/relationships/image" Target="../media/image37.jpg"/></Relationships>
</file>

<file path=ppt/slides/_rels/slide17.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4.xml"/><Relationship Id="rId4" Type="http://schemas.openxmlformats.org/officeDocument/2006/relationships/image" Target="../media/image4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hyperlink" Target="mailto:Emmanuel.Duarte9@gmail.com" TargetMode="Externa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Chemistry Product Analysis </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89"/>
            <a:ext cx="4941770" cy="766285"/>
          </a:xfrm>
        </p:spPr>
        <p:txBody>
          <a:bodyPr>
            <a:normAutofit/>
          </a:bodyPr>
          <a:lstStyle/>
          <a:p>
            <a:r>
              <a:rPr lang="en-US" dirty="0"/>
              <a:t>Emmanuel Duarte;</a:t>
            </a:r>
          </a:p>
          <a:p>
            <a:r>
              <a:rPr lang="en-US" dirty="0"/>
              <a:t>Former Lab Manager/Data Analyst </a:t>
            </a:r>
          </a:p>
          <a:p>
            <a:endParaRPr lang="en-US" dirty="0"/>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8D3E2-9F4B-F373-75AD-A04A59FAD0BF}"/>
              </a:ext>
            </a:extLst>
          </p:cNvPr>
          <p:cNvSpPr>
            <a:spLocks noGrp="1"/>
          </p:cNvSpPr>
          <p:nvPr>
            <p:ph type="ctrTitle"/>
          </p:nvPr>
        </p:nvSpPr>
        <p:spPr>
          <a:xfrm>
            <a:off x="5001377" y="90786"/>
            <a:ext cx="1682316" cy="629050"/>
          </a:xfrm>
        </p:spPr>
        <p:txBody>
          <a:bodyPr/>
          <a:lstStyle/>
          <a:p>
            <a:r>
              <a:rPr lang="en-US" dirty="0"/>
              <a:t>AC/DC</a:t>
            </a:r>
          </a:p>
        </p:txBody>
      </p:sp>
      <p:sp>
        <p:nvSpPr>
          <p:cNvPr id="3" name="Subtitle 2">
            <a:extLst>
              <a:ext uri="{FF2B5EF4-FFF2-40B4-BE49-F238E27FC236}">
                <a16:creationId xmlns:a16="http://schemas.microsoft.com/office/drawing/2014/main" id="{EE6DA67F-7CCA-C707-48AC-47C031B9198D}"/>
              </a:ext>
            </a:extLst>
          </p:cNvPr>
          <p:cNvSpPr>
            <a:spLocks noGrp="1"/>
          </p:cNvSpPr>
          <p:nvPr>
            <p:ph type="subTitle" idx="1"/>
          </p:nvPr>
        </p:nvSpPr>
        <p:spPr/>
        <p:txBody>
          <a:bodyPr/>
          <a:lstStyle/>
          <a:p>
            <a:endParaRPr lang="en-US"/>
          </a:p>
        </p:txBody>
      </p:sp>
      <p:pic>
        <p:nvPicPr>
          <p:cNvPr id="5" name="Picture 4" descr="Chart, bar chart">
            <a:extLst>
              <a:ext uri="{FF2B5EF4-FFF2-40B4-BE49-F238E27FC236}">
                <a16:creationId xmlns:a16="http://schemas.microsoft.com/office/drawing/2014/main" id="{1A6D19B2-DEAC-F963-08E9-2732A190B955}"/>
              </a:ext>
            </a:extLst>
          </p:cNvPr>
          <p:cNvPicPr>
            <a:picLocks noChangeAspect="1"/>
          </p:cNvPicPr>
          <p:nvPr/>
        </p:nvPicPr>
        <p:blipFill>
          <a:blip r:embed="rId2"/>
          <a:stretch>
            <a:fillRect/>
          </a:stretch>
        </p:blipFill>
        <p:spPr>
          <a:xfrm>
            <a:off x="6431273" y="3522847"/>
            <a:ext cx="5760727" cy="3335153"/>
          </a:xfrm>
          <a:prstGeom prst="rect">
            <a:avLst/>
          </a:prstGeom>
        </p:spPr>
      </p:pic>
      <p:pic>
        <p:nvPicPr>
          <p:cNvPr id="7" name="Picture 6" descr="Chart, bar chart">
            <a:extLst>
              <a:ext uri="{FF2B5EF4-FFF2-40B4-BE49-F238E27FC236}">
                <a16:creationId xmlns:a16="http://schemas.microsoft.com/office/drawing/2014/main" id="{2A67CA7B-CFCB-02FD-A0FE-A64038E04E67}"/>
              </a:ext>
            </a:extLst>
          </p:cNvPr>
          <p:cNvPicPr>
            <a:picLocks noChangeAspect="1"/>
          </p:cNvPicPr>
          <p:nvPr/>
        </p:nvPicPr>
        <p:blipFill>
          <a:blip r:embed="rId3"/>
          <a:stretch>
            <a:fillRect/>
          </a:stretch>
        </p:blipFill>
        <p:spPr>
          <a:xfrm>
            <a:off x="0" y="3522846"/>
            <a:ext cx="6224337" cy="3335154"/>
          </a:xfrm>
          <a:prstGeom prst="rect">
            <a:avLst/>
          </a:prstGeom>
        </p:spPr>
      </p:pic>
      <p:sp>
        <p:nvSpPr>
          <p:cNvPr id="8" name="Title 1">
            <a:extLst>
              <a:ext uri="{FF2B5EF4-FFF2-40B4-BE49-F238E27FC236}">
                <a16:creationId xmlns:a16="http://schemas.microsoft.com/office/drawing/2014/main" id="{7903BF0F-62EA-408E-E321-543F55FA6C3F}"/>
              </a:ext>
            </a:extLst>
          </p:cNvPr>
          <p:cNvSpPr txBox="1">
            <a:spLocks/>
          </p:cNvSpPr>
          <p:nvPr/>
        </p:nvSpPr>
        <p:spPr>
          <a:xfrm>
            <a:off x="0" y="405311"/>
            <a:ext cx="3537919" cy="62905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bg1"/>
                </a:solidFill>
                <a:latin typeface="+mj-lt"/>
                <a:ea typeface="+mj-ea"/>
                <a:cs typeface="+mj-cs"/>
              </a:defRPr>
            </a:lvl1pPr>
          </a:lstStyle>
          <a:p>
            <a:r>
              <a:rPr lang="en-US" dirty="0"/>
              <a:t>Charts &amp; Graphs</a:t>
            </a:r>
          </a:p>
        </p:txBody>
      </p:sp>
      <p:sp>
        <p:nvSpPr>
          <p:cNvPr id="10" name="TextBox 9">
            <a:extLst>
              <a:ext uri="{FF2B5EF4-FFF2-40B4-BE49-F238E27FC236}">
                <a16:creationId xmlns:a16="http://schemas.microsoft.com/office/drawing/2014/main" id="{F2384A7B-B27D-D402-D068-8A3648310FB2}"/>
              </a:ext>
            </a:extLst>
          </p:cNvPr>
          <p:cNvSpPr txBox="1"/>
          <p:nvPr/>
        </p:nvSpPr>
        <p:spPr>
          <a:xfrm>
            <a:off x="250257" y="1034361"/>
            <a:ext cx="11816615" cy="2031325"/>
          </a:xfrm>
          <a:prstGeom prst="rect">
            <a:avLst/>
          </a:prstGeom>
          <a:noFill/>
        </p:spPr>
        <p:txBody>
          <a:bodyPr wrap="square" rtlCol="0">
            <a:spAutoFit/>
          </a:bodyPr>
          <a:lstStyle/>
          <a:p>
            <a:r>
              <a:rPr lang="en-US" dirty="0">
                <a:solidFill>
                  <a:schemeClr val="bg1"/>
                </a:solidFill>
              </a:rPr>
              <a:t>Another incredible CBD strain known for its healing properties is AC/DC. I wanted to give an example of perhaps a mix up in the data or a problem with the infusion. </a:t>
            </a:r>
          </a:p>
          <a:p>
            <a:r>
              <a:rPr lang="en-US" dirty="0">
                <a:solidFill>
                  <a:schemeClr val="bg1"/>
                </a:solidFill>
              </a:rPr>
              <a:t>There are complete blocks of terpenes missing from concentrate to the flower form. These were the only two terpene results I found in the database, but AC/DC is a strain that was ran many </a:t>
            </a:r>
            <a:r>
              <a:rPr lang="en-US" dirty="0" err="1">
                <a:solidFill>
                  <a:schemeClr val="bg1"/>
                </a:solidFill>
              </a:rPr>
              <a:t>many</a:t>
            </a:r>
            <a:r>
              <a:rPr lang="en-US" dirty="0">
                <a:solidFill>
                  <a:schemeClr val="bg1"/>
                </a:solidFill>
              </a:rPr>
              <a:t> times. The flower tested could have come from a different farm. Gown and post processed in completely different ways and I only received the results of the data without any details to go by. </a:t>
            </a:r>
          </a:p>
          <a:p>
            <a:r>
              <a:rPr lang="en-US" dirty="0">
                <a:solidFill>
                  <a:schemeClr val="bg1"/>
                </a:solidFill>
              </a:rPr>
              <a:t>The cannabinoid proportions seem fairly consistent. </a:t>
            </a:r>
          </a:p>
        </p:txBody>
      </p:sp>
    </p:spTree>
    <p:extLst>
      <p:ext uri="{BB962C8B-B14F-4D97-AF65-F5344CB8AC3E}">
        <p14:creationId xmlns:p14="http://schemas.microsoft.com/office/powerpoint/2010/main" val="28466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8D3E2-9F4B-F373-75AD-A04A59FAD0BF}"/>
              </a:ext>
            </a:extLst>
          </p:cNvPr>
          <p:cNvSpPr>
            <a:spLocks noGrp="1"/>
          </p:cNvSpPr>
          <p:nvPr>
            <p:ph type="ctrTitle"/>
          </p:nvPr>
        </p:nvSpPr>
        <p:spPr>
          <a:xfrm>
            <a:off x="3537919" y="127536"/>
            <a:ext cx="4758640" cy="629050"/>
          </a:xfrm>
        </p:spPr>
        <p:txBody>
          <a:bodyPr/>
          <a:lstStyle/>
          <a:p>
            <a:r>
              <a:rPr lang="en-US" dirty="0"/>
              <a:t>Pineapple wonder</a:t>
            </a:r>
          </a:p>
        </p:txBody>
      </p:sp>
      <p:sp>
        <p:nvSpPr>
          <p:cNvPr id="3" name="Subtitle 2">
            <a:extLst>
              <a:ext uri="{FF2B5EF4-FFF2-40B4-BE49-F238E27FC236}">
                <a16:creationId xmlns:a16="http://schemas.microsoft.com/office/drawing/2014/main" id="{EE6DA67F-7CCA-C707-48AC-47C031B9198D}"/>
              </a:ext>
            </a:extLst>
          </p:cNvPr>
          <p:cNvSpPr>
            <a:spLocks noGrp="1"/>
          </p:cNvSpPr>
          <p:nvPr>
            <p:ph type="subTitle" idx="1"/>
          </p:nvPr>
        </p:nvSpPr>
        <p:spPr/>
        <p:txBody>
          <a:bodyPr/>
          <a:lstStyle/>
          <a:p>
            <a:endParaRPr lang="en-US"/>
          </a:p>
        </p:txBody>
      </p:sp>
      <p:sp>
        <p:nvSpPr>
          <p:cNvPr id="8" name="Title 1">
            <a:extLst>
              <a:ext uri="{FF2B5EF4-FFF2-40B4-BE49-F238E27FC236}">
                <a16:creationId xmlns:a16="http://schemas.microsoft.com/office/drawing/2014/main" id="{7903BF0F-62EA-408E-E321-543F55FA6C3F}"/>
              </a:ext>
            </a:extLst>
          </p:cNvPr>
          <p:cNvSpPr txBox="1">
            <a:spLocks/>
          </p:cNvSpPr>
          <p:nvPr/>
        </p:nvSpPr>
        <p:spPr>
          <a:xfrm>
            <a:off x="0" y="405311"/>
            <a:ext cx="3537919" cy="62905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bg1"/>
                </a:solidFill>
                <a:latin typeface="+mj-lt"/>
                <a:ea typeface="+mj-ea"/>
                <a:cs typeface="+mj-cs"/>
              </a:defRPr>
            </a:lvl1pPr>
          </a:lstStyle>
          <a:p>
            <a:r>
              <a:rPr lang="en-US" dirty="0"/>
              <a:t>Charts &amp; Graphs</a:t>
            </a:r>
          </a:p>
        </p:txBody>
      </p:sp>
      <p:sp>
        <p:nvSpPr>
          <p:cNvPr id="10" name="TextBox 9">
            <a:extLst>
              <a:ext uri="{FF2B5EF4-FFF2-40B4-BE49-F238E27FC236}">
                <a16:creationId xmlns:a16="http://schemas.microsoft.com/office/drawing/2014/main" id="{F2384A7B-B27D-D402-D068-8A3648310FB2}"/>
              </a:ext>
            </a:extLst>
          </p:cNvPr>
          <p:cNvSpPr txBox="1"/>
          <p:nvPr/>
        </p:nvSpPr>
        <p:spPr>
          <a:xfrm>
            <a:off x="402979" y="2019361"/>
            <a:ext cx="5514260" cy="3693319"/>
          </a:xfrm>
          <a:prstGeom prst="rect">
            <a:avLst/>
          </a:prstGeom>
          <a:noFill/>
        </p:spPr>
        <p:txBody>
          <a:bodyPr wrap="square" rtlCol="0">
            <a:spAutoFit/>
          </a:bodyPr>
          <a:lstStyle/>
          <a:p>
            <a:r>
              <a:rPr lang="en-US" dirty="0">
                <a:solidFill>
                  <a:schemeClr val="bg1"/>
                </a:solidFill>
              </a:rPr>
              <a:t>The smell I got from Pineapple wonder was incredible. It was intensely sweet and floral. </a:t>
            </a:r>
          </a:p>
          <a:p>
            <a:r>
              <a:rPr lang="en-US" dirty="0">
                <a:solidFill>
                  <a:schemeClr val="bg1"/>
                </a:solidFill>
              </a:rPr>
              <a:t>The extract on the other hand was good but lacked that intense sweetness. </a:t>
            </a:r>
          </a:p>
          <a:p>
            <a:endParaRPr lang="en-US" dirty="0">
              <a:solidFill>
                <a:schemeClr val="bg1"/>
              </a:solidFill>
            </a:endParaRPr>
          </a:p>
          <a:p>
            <a:r>
              <a:rPr lang="en-US" dirty="0">
                <a:solidFill>
                  <a:schemeClr val="bg1"/>
                </a:solidFill>
              </a:rPr>
              <a:t>Looking at the terpene graph it seems a higher infusion rate would have been able to fix this. </a:t>
            </a:r>
          </a:p>
          <a:p>
            <a:endParaRPr lang="en-US" dirty="0">
              <a:solidFill>
                <a:schemeClr val="bg1"/>
              </a:solidFill>
            </a:endParaRPr>
          </a:p>
          <a:p>
            <a:r>
              <a:rPr lang="en-US" dirty="0">
                <a:solidFill>
                  <a:schemeClr val="bg1"/>
                </a:solidFill>
              </a:rPr>
              <a:t>In the cart, the combination of Beta Caryophyllene (Black Pepper) and Humulene(Hops) that made up a major component of the extract took over its profile leaving the other “lighter” terpenes normally found in the flower unable to shine through. </a:t>
            </a:r>
          </a:p>
        </p:txBody>
      </p:sp>
      <p:pic>
        <p:nvPicPr>
          <p:cNvPr id="6" name="Picture 5" descr="Chart, bar chart">
            <a:extLst>
              <a:ext uri="{FF2B5EF4-FFF2-40B4-BE49-F238E27FC236}">
                <a16:creationId xmlns:a16="http://schemas.microsoft.com/office/drawing/2014/main" id="{751C1D7D-9BA0-6B16-F657-6CC54517D6E1}"/>
              </a:ext>
            </a:extLst>
          </p:cNvPr>
          <p:cNvPicPr>
            <a:picLocks noChangeAspect="1"/>
          </p:cNvPicPr>
          <p:nvPr/>
        </p:nvPicPr>
        <p:blipFill>
          <a:blip r:embed="rId2"/>
          <a:stretch>
            <a:fillRect/>
          </a:stretch>
        </p:blipFill>
        <p:spPr>
          <a:xfrm>
            <a:off x="6478128" y="961325"/>
            <a:ext cx="5035485" cy="2904695"/>
          </a:xfrm>
          <a:prstGeom prst="rect">
            <a:avLst/>
          </a:prstGeom>
        </p:spPr>
      </p:pic>
      <p:pic>
        <p:nvPicPr>
          <p:cNvPr id="11" name="Picture 10" descr="Chart, bar chart">
            <a:extLst>
              <a:ext uri="{FF2B5EF4-FFF2-40B4-BE49-F238E27FC236}">
                <a16:creationId xmlns:a16="http://schemas.microsoft.com/office/drawing/2014/main" id="{CD3F7495-F753-3C86-2237-56CF6E0377EA}"/>
              </a:ext>
            </a:extLst>
          </p:cNvPr>
          <p:cNvPicPr>
            <a:picLocks noChangeAspect="1"/>
          </p:cNvPicPr>
          <p:nvPr/>
        </p:nvPicPr>
        <p:blipFill>
          <a:blip r:embed="rId3"/>
          <a:stretch>
            <a:fillRect/>
          </a:stretch>
        </p:blipFill>
        <p:spPr>
          <a:xfrm>
            <a:off x="6518429" y="3962003"/>
            <a:ext cx="4954885" cy="2805211"/>
          </a:xfrm>
          <a:prstGeom prst="rect">
            <a:avLst/>
          </a:prstGeom>
        </p:spPr>
      </p:pic>
    </p:spTree>
    <p:extLst>
      <p:ext uri="{BB962C8B-B14F-4D97-AF65-F5344CB8AC3E}">
        <p14:creationId xmlns:p14="http://schemas.microsoft.com/office/powerpoint/2010/main" val="4230302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E89E2-F9B5-C868-32C1-CC6D69E69DC6}"/>
              </a:ext>
            </a:extLst>
          </p:cNvPr>
          <p:cNvSpPr>
            <a:spLocks noGrp="1"/>
          </p:cNvSpPr>
          <p:nvPr>
            <p:ph type="title"/>
          </p:nvPr>
        </p:nvSpPr>
        <p:spPr>
          <a:xfrm>
            <a:off x="665781" y="20300"/>
            <a:ext cx="3537919" cy="629050"/>
          </a:xfrm>
        </p:spPr>
        <p:txBody>
          <a:bodyPr/>
          <a:lstStyle/>
          <a:p>
            <a:r>
              <a:rPr lang="en-US" dirty="0"/>
              <a:t>Charts &amp; Graphs</a:t>
            </a:r>
          </a:p>
        </p:txBody>
      </p:sp>
      <p:sp>
        <p:nvSpPr>
          <p:cNvPr id="4" name="Date Placeholder 3">
            <a:extLst>
              <a:ext uri="{FF2B5EF4-FFF2-40B4-BE49-F238E27FC236}">
                <a16:creationId xmlns:a16="http://schemas.microsoft.com/office/drawing/2014/main" id="{2B5D28CC-D496-188D-19FF-83DDB35C7F12}"/>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13824EE9-5F15-BAAA-569E-F401BEA6BB21}"/>
              </a:ext>
            </a:extLst>
          </p:cNvPr>
          <p:cNvSpPr>
            <a:spLocks noGrp="1"/>
          </p:cNvSpPr>
          <p:nvPr>
            <p:ph type="ftr" sz="quarter" idx="11"/>
          </p:nvPr>
        </p:nvSpPr>
        <p:spPr/>
        <p:txBody>
          <a:bodyPr/>
          <a:lstStyle/>
          <a:p>
            <a:r>
              <a:rPr lang="en-US" dirty="0"/>
              <a:t>Chemistry Product Analysis</a:t>
            </a:r>
          </a:p>
        </p:txBody>
      </p:sp>
      <p:sp>
        <p:nvSpPr>
          <p:cNvPr id="6" name="Slide Number Placeholder 5">
            <a:extLst>
              <a:ext uri="{FF2B5EF4-FFF2-40B4-BE49-F238E27FC236}">
                <a16:creationId xmlns:a16="http://schemas.microsoft.com/office/drawing/2014/main" id="{1D74033B-E5CE-940D-56FD-0696CC17113B}"/>
              </a:ext>
            </a:extLst>
          </p:cNvPr>
          <p:cNvSpPr>
            <a:spLocks noGrp="1"/>
          </p:cNvSpPr>
          <p:nvPr>
            <p:ph type="sldNum" sz="quarter" idx="12"/>
          </p:nvPr>
        </p:nvSpPr>
        <p:spPr/>
        <p:txBody>
          <a:bodyPr/>
          <a:lstStyle/>
          <a:p>
            <a:fld id="{A49DFD55-3C28-40EF-9E31-A92D2E4017FF}" type="slidenum">
              <a:rPr lang="en-US" smtClean="0"/>
              <a:pPr/>
              <a:t>12</a:t>
            </a:fld>
            <a:endParaRPr lang="en-US" dirty="0"/>
          </a:p>
        </p:txBody>
      </p:sp>
      <p:sp>
        <p:nvSpPr>
          <p:cNvPr id="12" name="TextBox 11">
            <a:extLst>
              <a:ext uri="{FF2B5EF4-FFF2-40B4-BE49-F238E27FC236}">
                <a16:creationId xmlns:a16="http://schemas.microsoft.com/office/drawing/2014/main" id="{57A64273-CBBC-4A55-DBF9-B0B79DA038F4}"/>
              </a:ext>
            </a:extLst>
          </p:cNvPr>
          <p:cNvSpPr txBox="1"/>
          <p:nvPr/>
        </p:nvSpPr>
        <p:spPr>
          <a:xfrm>
            <a:off x="736331" y="1118665"/>
            <a:ext cx="11352999" cy="1200329"/>
          </a:xfrm>
          <a:prstGeom prst="rect">
            <a:avLst/>
          </a:prstGeom>
          <a:noFill/>
        </p:spPr>
        <p:txBody>
          <a:bodyPr wrap="square" rtlCol="0">
            <a:spAutoFit/>
          </a:bodyPr>
          <a:lstStyle/>
          <a:p>
            <a:r>
              <a:rPr lang="en-US" dirty="0"/>
              <a:t>The proportions for both cannabinoids and terpenes in the Royal Cherry Kush. </a:t>
            </a:r>
          </a:p>
          <a:p>
            <a:endParaRPr lang="en-US" dirty="0"/>
          </a:p>
          <a:p>
            <a:r>
              <a:rPr lang="en-US" dirty="0"/>
              <a:t>Again, we see an excellent representation of the flower expressed in extract form both in cannabinoids and terpenes. </a:t>
            </a:r>
          </a:p>
        </p:txBody>
      </p:sp>
      <p:sp>
        <p:nvSpPr>
          <p:cNvPr id="13" name="TextBox 12">
            <a:extLst>
              <a:ext uri="{FF2B5EF4-FFF2-40B4-BE49-F238E27FC236}">
                <a16:creationId xmlns:a16="http://schemas.microsoft.com/office/drawing/2014/main" id="{823E925D-1B1A-AA73-98EE-E57ADF7E7BBA}"/>
              </a:ext>
            </a:extLst>
          </p:cNvPr>
          <p:cNvSpPr txBox="1"/>
          <p:nvPr/>
        </p:nvSpPr>
        <p:spPr>
          <a:xfrm>
            <a:off x="4822258" y="181895"/>
            <a:ext cx="2935704" cy="461665"/>
          </a:xfrm>
          <a:prstGeom prst="rect">
            <a:avLst/>
          </a:prstGeom>
          <a:noFill/>
        </p:spPr>
        <p:txBody>
          <a:bodyPr wrap="square" rtlCol="0">
            <a:spAutoFit/>
          </a:bodyPr>
          <a:lstStyle/>
          <a:p>
            <a:r>
              <a:rPr lang="en-US" sz="2400" b="1" dirty="0"/>
              <a:t>Royal Cherry Kush</a:t>
            </a:r>
          </a:p>
        </p:txBody>
      </p:sp>
      <p:pic>
        <p:nvPicPr>
          <p:cNvPr id="7" name="Picture 6" descr="Chart, bar chart">
            <a:extLst>
              <a:ext uri="{FF2B5EF4-FFF2-40B4-BE49-F238E27FC236}">
                <a16:creationId xmlns:a16="http://schemas.microsoft.com/office/drawing/2014/main" id="{9A26E321-0270-3330-6030-22DD210B6A28}"/>
              </a:ext>
            </a:extLst>
          </p:cNvPr>
          <p:cNvPicPr>
            <a:picLocks noChangeAspect="1"/>
          </p:cNvPicPr>
          <p:nvPr/>
        </p:nvPicPr>
        <p:blipFill>
          <a:blip r:embed="rId2"/>
          <a:stretch>
            <a:fillRect/>
          </a:stretch>
        </p:blipFill>
        <p:spPr>
          <a:xfrm>
            <a:off x="97638" y="2883020"/>
            <a:ext cx="5772168" cy="3562252"/>
          </a:xfrm>
          <a:prstGeom prst="rect">
            <a:avLst/>
          </a:prstGeom>
        </p:spPr>
      </p:pic>
      <p:pic>
        <p:nvPicPr>
          <p:cNvPr id="10" name="Picture 9" descr="Chart, bar chart">
            <a:extLst>
              <a:ext uri="{FF2B5EF4-FFF2-40B4-BE49-F238E27FC236}">
                <a16:creationId xmlns:a16="http://schemas.microsoft.com/office/drawing/2014/main" id="{08A09724-9661-0CA2-2194-0A7A46E2D086}"/>
              </a:ext>
            </a:extLst>
          </p:cNvPr>
          <p:cNvPicPr>
            <a:picLocks noChangeAspect="1"/>
          </p:cNvPicPr>
          <p:nvPr/>
        </p:nvPicPr>
        <p:blipFill>
          <a:blip r:embed="rId3"/>
          <a:stretch>
            <a:fillRect/>
          </a:stretch>
        </p:blipFill>
        <p:spPr>
          <a:xfrm>
            <a:off x="6412831" y="2971942"/>
            <a:ext cx="5483994" cy="3384408"/>
          </a:xfrm>
          <a:prstGeom prst="rect">
            <a:avLst/>
          </a:prstGeom>
        </p:spPr>
      </p:pic>
    </p:spTree>
    <p:extLst>
      <p:ext uri="{BB962C8B-B14F-4D97-AF65-F5344CB8AC3E}">
        <p14:creationId xmlns:p14="http://schemas.microsoft.com/office/powerpoint/2010/main" val="2121358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E89E2-F9B5-C868-32C1-CC6D69E69DC6}"/>
              </a:ext>
            </a:extLst>
          </p:cNvPr>
          <p:cNvSpPr>
            <a:spLocks noGrp="1"/>
          </p:cNvSpPr>
          <p:nvPr>
            <p:ph type="title"/>
          </p:nvPr>
        </p:nvSpPr>
        <p:spPr>
          <a:xfrm>
            <a:off x="665781" y="20300"/>
            <a:ext cx="3537919" cy="629050"/>
          </a:xfrm>
        </p:spPr>
        <p:txBody>
          <a:bodyPr/>
          <a:lstStyle/>
          <a:p>
            <a:r>
              <a:rPr lang="en-US" dirty="0"/>
              <a:t>Charts &amp; Graphs</a:t>
            </a:r>
          </a:p>
        </p:txBody>
      </p:sp>
      <p:sp>
        <p:nvSpPr>
          <p:cNvPr id="4" name="Date Placeholder 3">
            <a:extLst>
              <a:ext uri="{FF2B5EF4-FFF2-40B4-BE49-F238E27FC236}">
                <a16:creationId xmlns:a16="http://schemas.microsoft.com/office/drawing/2014/main" id="{2B5D28CC-D496-188D-19FF-83DDB35C7F12}"/>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13824EE9-5F15-BAAA-569E-F401BEA6BB21}"/>
              </a:ext>
            </a:extLst>
          </p:cNvPr>
          <p:cNvSpPr>
            <a:spLocks noGrp="1"/>
          </p:cNvSpPr>
          <p:nvPr>
            <p:ph type="ftr" sz="quarter" idx="11"/>
          </p:nvPr>
        </p:nvSpPr>
        <p:spPr/>
        <p:txBody>
          <a:bodyPr/>
          <a:lstStyle/>
          <a:p>
            <a:r>
              <a:rPr lang="en-US" dirty="0"/>
              <a:t>Chemistry Product Analysis</a:t>
            </a:r>
          </a:p>
        </p:txBody>
      </p:sp>
      <p:sp>
        <p:nvSpPr>
          <p:cNvPr id="6" name="Slide Number Placeholder 5">
            <a:extLst>
              <a:ext uri="{FF2B5EF4-FFF2-40B4-BE49-F238E27FC236}">
                <a16:creationId xmlns:a16="http://schemas.microsoft.com/office/drawing/2014/main" id="{1D74033B-E5CE-940D-56FD-0696CC17113B}"/>
              </a:ext>
            </a:extLst>
          </p:cNvPr>
          <p:cNvSpPr>
            <a:spLocks noGrp="1"/>
          </p:cNvSpPr>
          <p:nvPr>
            <p:ph type="sldNum" sz="quarter" idx="12"/>
          </p:nvPr>
        </p:nvSpPr>
        <p:spPr/>
        <p:txBody>
          <a:bodyPr/>
          <a:lstStyle/>
          <a:p>
            <a:fld id="{A49DFD55-3C28-40EF-9E31-A92D2E4017FF}" type="slidenum">
              <a:rPr lang="en-US" smtClean="0"/>
              <a:pPr/>
              <a:t>13</a:t>
            </a:fld>
            <a:endParaRPr lang="en-US" dirty="0"/>
          </a:p>
        </p:txBody>
      </p:sp>
      <p:sp>
        <p:nvSpPr>
          <p:cNvPr id="12" name="TextBox 11">
            <a:extLst>
              <a:ext uri="{FF2B5EF4-FFF2-40B4-BE49-F238E27FC236}">
                <a16:creationId xmlns:a16="http://schemas.microsoft.com/office/drawing/2014/main" id="{57A64273-CBBC-4A55-DBF9-B0B79DA038F4}"/>
              </a:ext>
            </a:extLst>
          </p:cNvPr>
          <p:cNvSpPr txBox="1"/>
          <p:nvPr/>
        </p:nvSpPr>
        <p:spPr>
          <a:xfrm>
            <a:off x="736331" y="906910"/>
            <a:ext cx="11352999" cy="1754326"/>
          </a:xfrm>
          <a:prstGeom prst="rect">
            <a:avLst/>
          </a:prstGeom>
          <a:noFill/>
        </p:spPr>
        <p:txBody>
          <a:bodyPr wrap="square" rtlCol="0">
            <a:spAutoFit/>
          </a:bodyPr>
          <a:lstStyle/>
          <a:p>
            <a:r>
              <a:rPr lang="en-US" dirty="0"/>
              <a:t>The following strains will be a comparison of “Live” terpenes, distilled on the farms from fresh flowers. They will have higher proportions of “lighter” terpenes that are usually not found in cured flower due to oxidation and the volatility of these compounds. The extraction was done on cured flower which is why the proportions might not be exact. </a:t>
            </a:r>
          </a:p>
          <a:p>
            <a:endParaRPr lang="en-US" dirty="0"/>
          </a:p>
          <a:p>
            <a:r>
              <a:rPr lang="en-US" dirty="0"/>
              <a:t>The cannabinoid results remains consistent. </a:t>
            </a:r>
          </a:p>
        </p:txBody>
      </p:sp>
      <p:sp>
        <p:nvSpPr>
          <p:cNvPr id="13" name="TextBox 12">
            <a:extLst>
              <a:ext uri="{FF2B5EF4-FFF2-40B4-BE49-F238E27FC236}">
                <a16:creationId xmlns:a16="http://schemas.microsoft.com/office/drawing/2014/main" id="{823E925D-1B1A-AA73-98EE-E57ADF7E7BBA}"/>
              </a:ext>
            </a:extLst>
          </p:cNvPr>
          <p:cNvSpPr txBox="1"/>
          <p:nvPr/>
        </p:nvSpPr>
        <p:spPr>
          <a:xfrm>
            <a:off x="4822258" y="181895"/>
            <a:ext cx="4629750" cy="461665"/>
          </a:xfrm>
          <a:prstGeom prst="rect">
            <a:avLst/>
          </a:prstGeom>
          <a:noFill/>
        </p:spPr>
        <p:txBody>
          <a:bodyPr wrap="square" rtlCol="0">
            <a:spAutoFit/>
          </a:bodyPr>
          <a:lstStyle/>
          <a:p>
            <a:r>
              <a:rPr lang="en-US" sz="2400" b="1" dirty="0"/>
              <a:t>Super Lemon Haze Live Resin</a:t>
            </a:r>
          </a:p>
        </p:txBody>
      </p:sp>
      <p:pic>
        <p:nvPicPr>
          <p:cNvPr id="8" name="Picture 7" descr="Chart, bar chart">
            <a:extLst>
              <a:ext uri="{FF2B5EF4-FFF2-40B4-BE49-F238E27FC236}">
                <a16:creationId xmlns:a16="http://schemas.microsoft.com/office/drawing/2014/main" id="{B4502D94-AC39-63DF-CA65-D02019FD146C}"/>
              </a:ext>
            </a:extLst>
          </p:cNvPr>
          <p:cNvPicPr>
            <a:picLocks noChangeAspect="1"/>
          </p:cNvPicPr>
          <p:nvPr/>
        </p:nvPicPr>
        <p:blipFill>
          <a:blip r:embed="rId2"/>
          <a:stretch>
            <a:fillRect/>
          </a:stretch>
        </p:blipFill>
        <p:spPr>
          <a:xfrm>
            <a:off x="6538757" y="2930854"/>
            <a:ext cx="5550573" cy="3425496"/>
          </a:xfrm>
          <a:prstGeom prst="rect">
            <a:avLst/>
          </a:prstGeom>
        </p:spPr>
      </p:pic>
      <p:pic>
        <p:nvPicPr>
          <p:cNvPr id="11" name="Picture 10" descr="Chart, bar chart">
            <a:extLst>
              <a:ext uri="{FF2B5EF4-FFF2-40B4-BE49-F238E27FC236}">
                <a16:creationId xmlns:a16="http://schemas.microsoft.com/office/drawing/2014/main" id="{0E274C26-8F90-3B34-3E04-32F5B9C32366}"/>
              </a:ext>
            </a:extLst>
          </p:cNvPr>
          <p:cNvPicPr>
            <a:picLocks noChangeAspect="1"/>
          </p:cNvPicPr>
          <p:nvPr/>
        </p:nvPicPr>
        <p:blipFill>
          <a:blip r:embed="rId3"/>
          <a:stretch>
            <a:fillRect/>
          </a:stretch>
        </p:blipFill>
        <p:spPr>
          <a:xfrm>
            <a:off x="401850" y="2930854"/>
            <a:ext cx="5550573" cy="3425496"/>
          </a:xfrm>
          <a:prstGeom prst="rect">
            <a:avLst/>
          </a:prstGeom>
        </p:spPr>
      </p:pic>
    </p:spTree>
    <p:extLst>
      <p:ext uri="{BB962C8B-B14F-4D97-AF65-F5344CB8AC3E}">
        <p14:creationId xmlns:p14="http://schemas.microsoft.com/office/powerpoint/2010/main" val="2298372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8D3E2-9F4B-F373-75AD-A04A59FAD0BF}"/>
              </a:ext>
            </a:extLst>
          </p:cNvPr>
          <p:cNvSpPr>
            <a:spLocks noGrp="1"/>
          </p:cNvSpPr>
          <p:nvPr>
            <p:ph type="ctrTitle"/>
          </p:nvPr>
        </p:nvSpPr>
        <p:spPr>
          <a:xfrm>
            <a:off x="2555507" y="150945"/>
            <a:ext cx="8455160" cy="629050"/>
          </a:xfrm>
        </p:spPr>
        <p:txBody>
          <a:bodyPr/>
          <a:lstStyle/>
          <a:p>
            <a:r>
              <a:rPr lang="en-US" dirty="0"/>
              <a:t>Strawberry banana Live Resin</a:t>
            </a:r>
          </a:p>
        </p:txBody>
      </p:sp>
      <p:sp>
        <p:nvSpPr>
          <p:cNvPr id="3" name="Subtitle 2">
            <a:extLst>
              <a:ext uri="{FF2B5EF4-FFF2-40B4-BE49-F238E27FC236}">
                <a16:creationId xmlns:a16="http://schemas.microsoft.com/office/drawing/2014/main" id="{EE6DA67F-7CCA-C707-48AC-47C031B9198D}"/>
              </a:ext>
            </a:extLst>
          </p:cNvPr>
          <p:cNvSpPr>
            <a:spLocks noGrp="1"/>
          </p:cNvSpPr>
          <p:nvPr>
            <p:ph type="subTitle" idx="1"/>
          </p:nvPr>
        </p:nvSpPr>
        <p:spPr/>
        <p:txBody>
          <a:bodyPr/>
          <a:lstStyle/>
          <a:p>
            <a:endParaRPr lang="en-US"/>
          </a:p>
        </p:txBody>
      </p:sp>
      <p:sp>
        <p:nvSpPr>
          <p:cNvPr id="8" name="Title 1">
            <a:extLst>
              <a:ext uri="{FF2B5EF4-FFF2-40B4-BE49-F238E27FC236}">
                <a16:creationId xmlns:a16="http://schemas.microsoft.com/office/drawing/2014/main" id="{7903BF0F-62EA-408E-E321-543F55FA6C3F}"/>
              </a:ext>
            </a:extLst>
          </p:cNvPr>
          <p:cNvSpPr txBox="1">
            <a:spLocks/>
          </p:cNvSpPr>
          <p:nvPr/>
        </p:nvSpPr>
        <p:spPr>
          <a:xfrm>
            <a:off x="0" y="405311"/>
            <a:ext cx="3537919" cy="62905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bg1"/>
                </a:solidFill>
                <a:latin typeface="+mj-lt"/>
                <a:ea typeface="+mj-ea"/>
                <a:cs typeface="+mj-cs"/>
              </a:defRPr>
            </a:lvl1pPr>
          </a:lstStyle>
          <a:p>
            <a:r>
              <a:rPr lang="en-US" dirty="0"/>
              <a:t>Charts &amp; Graphs</a:t>
            </a:r>
          </a:p>
        </p:txBody>
      </p:sp>
      <p:sp>
        <p:nvSpPr>
          <p:cNvPr id="10" name="TextBox 9">
            <a:extLst>
              <a:ext uri="{FF2B5EF4-FFF2-40B4-BE49-F238E27FC236}">
                <a16:creationId xmlns:a16="http://schemas.microsoft.com/office/drawing/2014/main" id="{F2384A7B-B27D-D402-D068-8A3648310FB2}"/>
              </a:ext>
            </a:extLst>
          </p:cNvPr>
          <p:cNvSpPr txBox="1"/>
          <p:nvPr/>
        </p:nvSpPr>
        <p:spPr>
          <a:xfrm>
            <a:off x="0" y="2573358"/>
            <a:ext cx="5111015" cy="2585323"/>
          </a:xfrm>
          <a:prstGeom prst="rect">
            <a:avLst/>
          </a:prstGeom>
          <a:noFill/>
        </p:spPr>
        <p:txBody>
          <a:bodyPr wrap="square" rtlCol="0">
            <a:spAutoFit/>
          </a:bodyPr>
          <a:lstStyle/>
          <a:p>
            <a:r>
              <a:rPr lang="en-US" dirty="0">
                <a:solidFill>
                  <a:schemeClr val="bg1"/>
                </a:solidFill>
              </a:rPr>
              <a:t>Without any test results for the actual flower, what we have here to compare are the Live terpenes from the fresh flower and the same terpenes reinfused with the terpenes left after the extraction and purge process. </a:t>
            </a:r>
          </a:p>
          <a:p>
            <a:endParaRPr lang="en-US" dirty="0">
              <a:solidFill>
                <a:schemeClr val="bg1"/>
              </a:solidFill>
            </a:endParaRPr>
          </a:p>
          <a:p>
            <a:r>
              <a:rPr lang="en-US" dirty="0">
                <a:solidFill>
                  <a:schemeClr val="bg1"/>
                </a:solidFill>
              </a:rPr>
              <a:t>All the same terpenes are present, but the proportions are off due to the previous explanations.  </a:t>
            </a:r>
          </a:p>
        </p:txBody>
      </p:sp>
      <p:pic>
        <p:nvPicPr>
          <p:cNvPr id="4" name="Picture 3" descr="Chart, bar chart">
            <a:extLst>
              <a:ext uri="{FF2B5EF4-FFF2-40B4-BE49-F238E27FC236}">
                <a16:creationId xmlns:a16="http://schemas.microsoft.com/office/drawing/2014/main" id="{26A0285C-CDB2-11AF-7E5D-7776A97904F7}"/>
              </a:ext>
            </a:extLst>
          </p:cNvPr>
          <p:cNvPicPr>
            <a:picLocks noChangeAspect="1"/>
          </p:cNvPicPr>
          <p:nvPr/>
        </p:nvPicPr>
        <p:blipFill>
          <a:blip r:embed="rId2"/>
          <a:stretch>
            <a:fillRect/>
          </a:stretch>
        </p:blipFill>
        <p:spPr>
          <a:xfrm>
            <a:off x="5437608" y="1808333"/>
            <a:ext cx="6668431" cy="4115374"/>
          </a:xfrm>
          <a:prstGeom prst="rect">
            <a:avLst/>
          </a:prstGeom>
        </p:spPr>
      </p:pic>
    </p:spTree>
    <p:extLst>
      <p:ext uri="{BB962C8B-B14F-4D97-AF65-F5344CB8AC3E}">
        <p14:creationId xmlns:p14="http://schemas.microsoft.com/office/powerpoint/2010/main" val="2619017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8D3E2-9F4B-F373-75AD-A04A59FAD0BF}"/>
              </a:ext>
            </a:extLst>
          </p:cNvPr>
          <p:cNvSpPr>
            <a:spLocks noGrp="1"/>
          </p:cNvSpPr>
          <p:nvPr>
            <p:ph type="ctrTitle"/>
          </p:nvPr>
        </p:nvSpPr>
        <p:spPr>
          <a:xfrm>
            <a:off x="4827069" y="186098"/>
            <a:ext cx="2006234" cy="629050"/>
          </a:xfrm>
        </p:spPr>
        <p:txBody>
          <a:bodyPr/>
          <a:lstStyle/>
          <a:p>
            <a:r>
              <a:rPr lang="en-US" dirty="0"/>
              <a:t>XJ-13</a:t>
            </a:r>
          </a:p>
        </p:txBody>
      </p:sp>
      <p:sp>
        <p:nvSpPr>
          <p:cNvPr id="8" name="Title 1">
            <a:extLst>
              <a:ext uri="{FF2B5EF4-FFF2-40B4-BE49-F238E27FC236}">
                <a16:creationId xmlns:a16="http://schemas.microsoft.com/office/drawing/2014/main" id="{7903BF0F-62EA-408E-E321-543F55FA6C3F}"/>
              </a:ext>
            </a:extLst>
          </p:cNvPr>
          <p:cNvSpPr txBox="1">
            <a:spLocks/>
          </p:cNvSpPr>
          <p:nvPr/>
        </p:nvSpPr>
        <p:spPr>
          <a:xfrm>
            <a:off x="0" y="405311"/>
            <a:ext cx="3537919" cy="62905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bg1"/>
                </a:solidFill>
                <a:latin typeface="+mj-lt"/>
                <a:ea typeface="+mj-ea"/>
                <a:cs typeface="+mj-cs"/>
              </a:defRPr>
            </a:lvl1pPr>
          </a:lstStyle>
          <a:p>
            <a:r>
              <a:rPr lang="en-US" dirty="0"/>
              <a:t>Charts &amp; Graphs</a:t>
            </a:r>
          </a:p>
        </p:txBody>
      </p:sp>
      <p:sp>
        <p:nvSpPr>
          <p:cNvPr id="10" name="TextBox 9">
            <a:extLst>
              <a:ext uri="{FF2B5EF4-FFF2-40B4-BE49-F238E27FC236}">
                <a16:creationId xmlns:a16="http://schemas.microsoft.com/office/drawing/2014/main" id="{F2384A7B-B27D-D402-D068-8A3648310FB2}"/>
              </a:ext>
            </a:extLst>
          </p:cNvPr>
          <p:cNvSpPr txBox="1"/>
          <p:nvPr/>
        </p:nvSpPr>
        <p:spPr>
          <a:xfrm>
            <a:off x="5990323" y="2125354"/>
            <a:ext cx="5111015" cy="2862322"/>
          </a:xfrm>
          <a:prstGeom prst="rect">
            <a:avLst/>
          </a:prstGeom>
          <a:noFill/>
        </p:spPr>
        <p:txBody>
          <a:bodyPr wrap="square" rtlCol="0">
            <a:spAutoFit/>
          </a:bodyPr>
          <a:lstStyle/>
          <a:p>
            <a:r>
              <a:rPr lang="en-US" dirty="0">
                <a:solidFill>
                  <a:schemeClr val="bg1"/>
                </a:solidFill>
              </a:rPr>
              <a:t>With one of the highest terpene infusion rates of any of the Chemistry products, the XJ13 really was the true flower experience. Due to the high infusion the overall cannabinoid percentages were low, but this cart packed an intense punch of flavor.  </a:t>
            </a:r>
          </a:p>
          <a:p>
            <a:endParaRPr lang="en-US" dirty="0">
              <a:solidFill>
                <a:schemeClr val="bg1"/>
              </a:solidFill>
            </a:endParaRPr>
          </a:p>
          <a:p>
            <a:r>
              <a:rPr lang="en-US" dirty="0">
                <a:solidFill>
                  <a:schemeClr val="bg1"/>
                </a:solidFill>
              </a:rPr>
              <a:t>We can see the terpene proportions are almost exactly like the flower and the cannabinoids as well. </a:t>
            </a:r>
          </a:p>
        </p:txBody>
      </p:sp>
      <p:pic>
        <p:nvPicPr>
          <p:cNvPr id="6" name="Picture 5" descr="Chart, bar chart&#10;&#10;Description automatically generated">
            <a:extLst>
              <a:ext uri="{FF2B5EF4-FFF2-40B4-BE49-F238E27FC236}">
                <a16:creationId xmlns:a16="http://schemas.microsoft.com/office/drawing/2014/main" id="{8DC6E8AA-82C6-E81B-3AF8-13E52B58C584}"/>
              </a:ext>
            </a:extLst>
          </p:cNvPr>
          <p:cNvPicPr>
            <a:picLocks noChangeAspect="1"/>
          </p:cNvPicPr>
          <p:nvPr/>
        </p:nvPicPr>
        <p:blipFill>
          <a:blip r:embed="rId2"/>
          <a:stretch>
            <a:fillRect/>
          </a:stretch>
        </p:blipFill>
        <p:spPr>
          <a:xfrm>
            <a:off x="312540" y="3886598"/>
            <a:ext cx="4514529" cy="2768461"/>
          </a:xfrm>
          <a:prstGeom prst="rect">
            <a:avLst/>
          </a:prstGeom>
        </p:spPr>
      </p:pic>
      <p:pic>
        <p:nvPicPr>
          <p:cNvPr id="9" name="Picture 8" descr="Chart, bar chart">
            <a:extLst>
              <a:ext uri="{FF2B5EF4-FFF2-40B4-BE49-F238E27FC236}">
                <a16:creationId xmlns:a16="http://schemas.microsoft.com/office/drawing/2014/main" id="{D9962BD3-CE4C-25D7-4542-349233519711}"/>
              </a:ext>
            </a:extLst>
          </p:cNvPr>
          <p:cNvPicPr>
            <a:picLocks noChangeAspect="1"/>
          </p:cNvPicPr>
          <p:nvPr/>
        </p:nvPicPr>
        <p:blipFill>
          <a:blip r:embed="rId3"/>
          <a:stretch>
            <a:fillRect/>
          </a:stretch>
        </p:blipFill>
        <p:spPr>
          <a:xfrm>
            <a:off x="283945" y="1034361"/>
            <a:ext cx="4543124" cy="2803756"/>
          </a:xfrm>
          <a:prstGeom prst="rect">
            <a:avLst/>
          </a:prstGeom>
        </p:spPr>
      </p:pic>
    </p:spTree>
    <p:extLst>
      <p:ext uri="{BB962C8B-B14F-4D97-AF65-F5344CB8AC3E}">
        <p14:creationId xmlns:p14="http://schemas.microsoft.com/office/powerpoint/2010/main" val="577669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E89E2-F9B5-C868-32C1-CC6D69E69DC6}"/>
              </a:ext>
            </a:extLst>
          </p:cNvPr>
          <p:cNvSpPr>
            <a:spLocks noGrp="1"/>
          </p:cNvSpPr>
          <p:nvPr>
            <p:ph type="title"/>
          </p:nvPr>
        </p:nvSpPr>
        <p:spPr>
          <a:xfrm>
            <a:off x="665781" y="20300"/>
            <a:ext cx="3537919" cy="629050"/>
          </a:xfrm>
        </p:spPr>
        <p:txBody>
          <a:bodyPr/>
          <a:lstStyle/>
          <a:p>
            <a:r>
              <a:rPr lang="en-US" dirty="0"/>
              <a:t>Charts &amp; Graphs</a:t>
            </a:r>
          </a:p>
        </p:txBody>
      </p:sp>
      <p:sp>
        <p:nvSpPr>
          <p:cNvPr id="4" name="Date Placeholder 3">
            <a:extLst>
              <a:ext uri="{FF2B5EF4-FFF2-40B4-BE49-F238E27FC236}">
                <a16:creationId xmlns:a16="http://schemas.microsoft.com/office/drawing/2014/main" id="{2B5D28CC-D496-188D-19FF-83DDB35C7F12}"/>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13824EE9-5F15-BAAA-569E-F401BEA6BB21}"/>
              </a:ext>
            </a:extLst>
          </p:cNvPr>
          <p:cNvSpPr>
            <a:spLocks noGrp="1"/>
          </p:cNvSpPr>
          <p:nvPr>
            <p:ph type="ftr" sz="quarter" idx="11"/>
          </p:nvPr>
        </p:nvSpPr>
        <p:spPr/>
        <p:txBody>
          <a:bodyPr/>
          <a:lstStyle/>
          <a:p>
            <a:r>
              <a:rPr lang="en-US" dirty="0"/>
              <a:t>Chemistry Product Analysis</a:t>
            </a:r>
          </a:p>
        </p:txBody>
      </p:sp>
      <p:sp>
        <p:nvSpPr>
          <p:cNvPr id="6" name="Slide Number Placeholder 5">
            <a:extLst>
              <a:ext uri="{FF2B5EF4-FFF2-40B4-BE49-F238E27FC236}">
                <a16:creationId xmlns:a16="http://schemas.microsoft.com/office/drawing/2014/main" id="{1D74033B-E5CE-940D-56FD-0696CC17113B}"/>
              </a:ext>
            </a:extLst>
          </p:cNvPr>
          <p:cNvSpPr>
            <a:spLocks noGrp="1"/>
          </p:cNvSpPr>
          <p:nvPr>
            <p:ph type="sldNum" sz="quarter" idx="12"/>
          </p:nvPr>
        </p:nvSpPr>
        <p:spPr/>
        <p:txBody>
          <a:bodyPr/>
          <a:lstStyle/>
          <a:p>
            <a:fld id="{A49DFD55-3C28-40EF-9E31-A92D2E4017FF}" type="slidenum">
              <a:rPr lang="en-US" smtClean="0"/>
              <a:pPr/>
              <a:t>16</a:t>
            </a:fld>
            <a:endParaRPr lang="en-US" dirty="0"/>
          </a:p>
        </p:txBody>
      </p:sp>
      <p:sp>
        <p:nvSpPr>
          <p:cNvPr id="12" name="TextBox 11">
            <a:extLst>
              <a:ext uri="{FF2B5EF4-FFF2-40B4-BE49-F238E27FC236}">
                <a16:creationId xmlns:a16="http://schemas.microsoft.com/office/drawing/2014/main" id="{57A64273-CBBC-4A55-DBF9-B0B79DA038F4}"/>
              </a:ext>
            </a:extLst>
          </p:cNvPr>
          <p:cNvSpPr txBox="1"/>
          <p:nvPr/>
        </p:nvSpPr>
        <p:spPr>
          <a:xfrm>
            <a:off x="736331" y="906910"/>
            <a:ext cx="11352999" cy="1200329"/>
          </a:xfrm>
          <a:prstGeom prst="rect">
            <a:avLst/>
          </a:prstGeom>
          <a:noFill/>
        </p:spPr>
        <p:txBody>
          <a:bodyPr wrap="square" rtlCol="0">
            <a:spAutoFit/>
          </a:bodyPr>
          <a:lstStyle/>
          <a:p>
            <a:r>
              <a:rPr lang="en-US" dirty="0"/>
              <a:t>For this group of comparison, the only tests that were done were for cannabinoids. Since most of the strains are THC driven it is difficult to look at the nuances between cannabinoids.  Here we have Apricot Trainwreck, </a:t>
            </a:r>
            <a:r>
              <a:rPr lang="en-US" dirty="0" err="1"/>
              <a:t>Gelonade</a:t>
            </a:r>
            <a:r>
              <a:rPr lang="en-US" dirty="0"/>
              <a:t>, Lemon Mac and Orange Durban. </a:t>
            </a:r>
          </a:p>
          <a:p>
            <a:endParaRPr lang="en-US" dirty="0"/>
          </a:p>
        </p:txBody>
      </p:sp>
      <p:sp>
        <p:nvSpPr>
          <p:cNvPr id="13" name="TextBox 12">
            <a:extLst>
              <a:ext uri="{FF2B5EF4-FFF2-40B4-BE49-F238E27FC236}">
                <a16:creationId xmlns:a16="http://schemas.microsoft.com/office/drawing/2014/main" id="{823E925D-1B1A-AA73-98EE-E57ADF7E7BBA}"/>
              </a:ext>
            </a:extLst>
          </p:cNvPr>
          <p:cNvSpPr txBox="1"/>
          <p:nvPr/>
        </p:nvSpPr>
        <p:spPr>
          <a:xfrm>
            <a:off x="4822258" y="181895"/>
            <a:ext cx="4629750" cy="461665"/>
          </a:xfrm>
          <a:prstGeom prst="rect">
            <a:avLst/>
          </a:prstGeom>
          <a:noFill/>
        </p:spPr>
        <p:txBody>
          <a:bodyPr wrap="square" rtlCol="0">
            <a:spAutoFit/>
          </a:bodyPr>
          <a:lstStyle/>
          <a:p>
            <a:r>
              <a:rPr lang="en-US" sz="2400" b="1" dirty="0"/>
              <a:t>Cannabinoids Only</a:t>
            </a:r>
          </a:p>
        </p:txBody>
      </p:sp>
      <p:pic>
        <p:nvPicPr>
          <p:cNvPr id="7" name="Picture 6" descr="Chart, bar chart">
            <a:extLst>
              <a:ext uri="{FF2B5EF4-FFF2-40B4-BE49-F238E27FC236}">
                <a16:creationId xmlns:a16="http://schemas.microsoft.com/office/drawing/2014/main" id="{1D8139B0-066B-016B-A156-D85BFA70A8A2}"/>
              </a:ext>
            </a:extLst>
          </p:cNvPr>
          <p:cNvPicPr>
            <a:picLocks noChangeAspect="1"/>
          </p:cNvPicPr>
          <p:nvPr/>
        </p:nvPicPr>
        <p:blipFill>
          <a:blip r:embed="rId2"/>
          <a:stretch>
            <a:fillRect/>
          </a:stretch>
        </p:blipFill>
        <p:spPr>
          <a:xfrm>
            <a:off x="721767" y="1817203"/>
            <a:ext cx="4600424" cy="2337972"/>
          </a:xfrm>
          <a:prstGeom prst="rect">
            <a:avLst/>
          </a:prstGeom>
        </p:spPr>
      </p:pic>
      <p:pic>
        <p:nvPicPr>
          <p:cNvPr id="10" name="Picture 9" descr="Chart, bar chart">
            <a:extLst>
              <a:ext uri="{FF2B5EF4-FFF2-40B4-BE49-F238E27FC236}">
                <a16:creationId xmlns:a16="http://schemas.microsoft.com/office/drawing/2014/main" id="{6C250187-B012-AB3B-0BE2-879DFC4C38E8}"/>
              </a:ext>
            </a:extLst>
          </p:cNvPr>
          <p:cNvPicPr>
            <a:picLocks noChangeAspect="1"/>
          </p:cNvPicPr>
          <p:nvPr/>
        </p:nvPicPr>
        <p:blipFill>
          <a:blip r:embed="rId3"/>
          <a:stretch>
            <a:fillRect/>
          </a:stretch>
        </p:blipFill>
        <p:spPr>
          <a:xfrm>
            <a:off x="6288344" y="1817203"/>
            <a:ext cx="4093315" cy="2526160"/>
          </a:xfrm>
          <a:prstGeom prst="rect">
            <a:avLst/>
          </a:prstGeom>
        </p:spPr>
      </p:pic>
      <p:pic>
        <p:nvPicPr>
          <p:cNvPr id="15" name="Picture 14" descr="Chart, bar chart">
            <a:extLst>
              <a:ext uri="{FF2B5EF4-FFF2-40B4-BE49-F238E27FC236}">
                <a16:creationId xmlns:a16="http://schemas.microsoft.com/office/drawing/2014/main" id="{66CBA36D-8BB6-D456-BF9E-FBD9C27A232E}"/>
              </a:ext>
            </a:extLst>
          </p:cNvPr>
          <p:cNvPicPr>
            <a:picLocks noChangeAspect="1"/>
          </p:cNvPicPr>
          <p:nvPr/>
        </p:nvPicPr>
        <p:blipFill>
          <a:blip r:embed="rId4"/>
          <a:stretch>
            <a:fillRect/>
          </a:stretch>
        </p:blipFill>
        <p:spPr>
          <a:xfrm>
            <a:off x="736331" y="4032985"/>
            <a:ext cx="4342104" cy="2460162"/>
          </a:xfrm>
          <a:prstGeom prst="rect">
            <a:avLst/>
          </a:prstGeom>
        </p:spPr>
      </p:pic>
      <p:pic>
        <p:nvPicPr>
          <p:cNvPr id="17" name="Picture 16" descr="Chart, bar chart">
            <a:extLst>
              <a:ext uri="{FF2B5EF4-FFF2-40B4-BE49-F238E27FC236}">
                <a16:creationId xmlns:a16="http://schemas.microsoft.com/office/drawing/2014/main" id="{F9030A11-EBAB-D1FC-257A-4DB530E14BF7}"/>
              </a:ext>
            </a:extLst>
          </p:cNvPr>
          <p:cNvPicPr>
            <a:picLocks noChangeAspect="1"/>
          </p:cNvPicPr>
          <p:nvPr/>
        </p:nvPicPr>
        <p:blipFill>
          <a:blip r:embed="rId5"/>
          <a:stretch>
            <a:fillRect/>
          </a:stretch>
        </p:blipFill>
        <p:spPr>
          <a:xfrm>
            <a:off x="6412830" y="4224457"/>
            <a:ext cx="3972579" cy="2451648"/>
          </a:xfrm>
          <a:prstGeom prst="rect">
            <a:avLst/>
          </a:prstGeom>
        </p:spPr>
      </p:pic>
    </p:spTree>
    <p:extLst>
      <p:ext uri="{BB962C8B-B14F-4D97-AF65-F5344CB8AC3E}">
        <p14:creationId xmlns:p14="http://schemas.microsoft.com/office/powerpoint/2010/main" val="13225443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E89E2-F9B5-C868-32C1-CC6D69E69DC6}"/>
              </a:ext>
            </a:extLst>
          </p:cNvPr>
          <p:cNvSpPr>
            <a:spLocks noGrp="1"/>
          </p:cNvSpPr>
          <p:nvPr>
            <p:ph type="title"/>
          </p:nvPr>
        </p:nvSpPr>
        <p:spPr>
          <a:xfrm>
            <a:off x="665781" y="20300"/>
            <a:ext cx="3537919" cy="629050"/>
          </a:xfrm>
        </p:spPr>
        <p:txBody>
          <a:bodyPr/>
          <a:lstStyle/>
          <a:p>
            <a:r>
              <a:rPr lang="en-US" dirty="0"/>
              <a:t>Charts &amp; Graphs</a:t>
            </a:r>
          </a:p>
        </p:txBody>
      </p:sp>
      <p:sp>
        <p:nvSpPr>
          <p:cNvPr id="4" name="Date Placeholder 3">
            <a:extLst>
              <a:ext uri="{FF2B5EF4-FFF2-40B4-BE49-F238E27FC236}">
                <a16:creationId xmlns:a16="http://schemas.microsoft.com/office/drawing/2014/main" id="{2B5D28CC-D496-188D-19FF-83DDB35C7F12}"/>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13824EE9-5F15-BAAA-569E-F401BEA6BB21}"/>
              </a:ext>
            </a:extLst>
          </p:cNvPr>
          <p:cNvSpPr>
            <a:spLocks noGrp="1"/>
          </p:cNvSpPr>
          <p:nvPr>
            <p:ph type="ftr" sz="quarter" idx="11"/>
          </p:nvPr>
        </p:nvSpPr>
        <p:spPr/>
        <p:txBody>
          <a:bodyPr/>
          <a:lstStyle/>
          <a:p>
            <a:r>
              <a:rPr lang="en-US" dirty="0"/>
              <a:t>Chemistry Product Analysis</a:t>
            </a:r>
          </a:p>
        </p:txBody>
      </p:sp>
      <p:sp>
        <p:nvSpPr>
          <p:cNvPr id="6" name="Slide Number Placeholder 5">
            <a:extLst>
              <a:ext uri="{FF2B5EF4-FFF2-40B4-BE49-F238E27FC236}">
                <a16:creationId xmlns:a16="http://schemas.microsoft.com/office/drawing/2014/main" id="{1D74033B-E5CE-940D-56FD-0696CC17113B}"/>
              </a:ext>
            </a:extLst>
          </p:cNvPr>
          <p:cNvSpPr>
            <a:spLocks noGrp="1"/>
          </p:cNvSpPr>
          <p:nvPr>
            <p:ph type="sldNum" sz="quarter" idx="12"/>
          </p:nvPr>
        </p:nvSpPr>
        <p:spPr/>
        <p:txBody>
          <a:bodyPr/>
          <a:lstStyle/>
          <a:p>
            <a:fld id="{A49DFD55-3C28-40EF-9E31-A92D2E4017FF}" type="slidenum">
              <a:rPr lang="en-US" smtClean="0"/>
              <a:pPr/>
              <a:t>17</a:t>
            </a:fld>
            <a:endParaRPr lang="en-US" dirty="0"/>
          </a:p>
        </p:txBody>
      </p:sp>
      <p:sp>
        <p:nvSpPr>
          <p:cNvPr id="12" name="TextBox 11">
            <a:extLst>
              <a:ext uri="{FF2B5EF4-FFF2-40B4-BE49-F238E27FC236}">
                <a16:creationId xmlns:a16="http://schemas.microsoft.com/office/drawing/2014/main" id="{57A64273-CBBC-4A55-DBF9-B0B79DA038F4}"/>
              </a:ext>
            </a:extLst>
          </p:cNvPr>
          <p:cNvSpPr txBox="1"/>
          <p:nvPr/>
        </p:nvSpPr>
        <p:spPr>
          <a:xfrm>
            <a:off x="665781" y="782044"/>
            <a:ext cx="11352999" cy="1754326"/>
          </a:xfrm>
          <a:prstGeom prst="rect">
            <a:avLst/>
          </a:prstGeom>
          <a:noFill/>
        </p:spPr>
        <p:txBody>
          <a:bodyPr wrap="square" rtlCol="0">
            <a:spAutoFit/>
          </a:bodyPr>
          <a:lstStyle/>
          <a:p>
            <a:r>
              <a:rPr lang="en-US" dirty="0"/>
              <a:t>The final comparison chart is the only example of comparing freshly harvested terpenes to cured terpenes. These are samples of the essential oils themselves not the flower.  </a:t>
            </a:r>
          </a:p>
          <a:p>
            <a:endParaRPr lang="en-US" dirty="0"/>
          </a:p>
          <a:p>
            <a:r>
              <a:rPr lang="en-US" dirty="0"/>
              <a:t>Terpinolene and Borneol are not detectable in the cured sample where there is also a significantly higher presence of beta caryophyllene. The fresh terpenes also have a more notable presence of beta myrcene (mangoes) than the cured. </a:t>
            </a:r>
          </a:p>
        </p:txBody>
      </p:sp>
      <p:sp>
        <p:nvSpPr>
          <p:cNvPr id="13" name="TextBox 12">
            <a:extLst>
              <a:ext uri="{FF2B5EF4-FFF2-40B4-BE49-F238E27FC236}">
                <a16:creationId xmlns:a16="http://schemas.microsoft.com/office/drawing/2014/main" id="{823E925D-1B1A-AA73-98EE-E57ADF7E7BBA}"/>
              </a:ext>
            </a:extLst>
          </p:cNvPr>
          <p:cNvSpPr txBox="1"/>
          <p:nvPr/>
        </p:nvSpPr>
        <p:spPr>
          <a:xfrm>
            <a:off x="4822257" y="181895"/>
            <a:ext cx="5091763" cy="461665"/>
          </a:xfrm>
          <a:prstGeom prst="rect">
            <a:avLst/>
          </a:prstGeom>
          <a:noFill/>
        </p:spPr>
        <p:txBody>
          <a:bodyPr wrap="square" rtlCol="0">
            <a:spAutoFit/>
          </a:bodyPr>
          <a:lstStyle/>
          <a:p>
            <a:r>
              <a:rPr lang="en-US" sz="2400" b="1" dirty="0"/>
              <a:t>Gas &amp; Roses Terpene Comparison</a:t>
            </a:r>
          </a:p>
        </p:txBody>
      </p:sp>
      <p:pic>
        <p:nvPicPr>
          <p:cNvPr id="7" name="Picture 6" descr="Chart, bar chart">
            <a:extLst>
              <a:ext uri="{FF2B5EF4-FFF2-40B4-BE49-F238E27FC236}">
                <a16:creationId xmlns:a16="http://schemas.microsoft.com/office/drawing/2014/main" id="{A9177E2C-76D2-A9B4-6F1D-881274790471}"/>
              </a:ext>
            </a:extLst>
          </p:cNvPr>
          <p:cNvPicPr>
            <a:picLocks noChangeAspect="1"/>
          </p:cNvPicPr>
          <p:nvPr/>
        </p:nvPicPr>
        <p:blipFill>
          <a:blip r:embed="rId2"/>
          <a:stretch>
            <a:fillRect/>
          </a:stretch>
        </p:blipFill>
        <p:spPr>
          <a:xfrm>
            <a:off x="2738161" y="2530580"/>
            <a:ext cx="6410877" cy="3956426"/>
          </a:xfrm>
          <a:prstGeom prst="rect">
            <a:avLst/>
          </a:prstGeom>
        </p:spPr>
      </p:pic>
    </p:spTree>
    <p:extLst>
      <p:ext uri="{BB962C8B-B14F-4D97-AF65-F5344CB8AC3E}">
        <p14:creationId xmlns:p14="http://schemas.microsoft.com/office/powerpoint/2010/main" val="34843348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7658552" y="365406"/>
            <a:ext cx="3853264" cy="512545"/>
          </a:xfrm>
        </p:spPr>
        <p:txBody>
          <a:bodyPr>
            <a:normAutofit fontScale="90000"/>
          </a:bodyPr>
          <a:lstStyle/>
          <a:p>
            <a:r>
              <a:rPr lang="en-US" dirty="0"/>
              <a:t>Python Pandas-Code example</a:t>
            </a:r>
          </a:p>
        </p:txBody>
      </p:sp>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a:xfrm>
            <a:off x="4676774" y="6356350"/>
            <a:ext cx="1695450" cy="365125"/>
          </a:xfrm>
        </p:spPr>
        <p:txBody>
          <a:bodyPr/>
          <a:lstStyle/>
          <a:p>
            <a:r>
              <a:rPr lang="en-US" dirty="0"/>
              <a:t>2023</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Chemistry Product Analysis</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18</a:t>
            </a:fld>
            <a:endParaRPr lang="en-US" dirty="0"/>
          </a:p>
        </p:txBody>
      </p:sp>
      <p:pic>
        <p:nvPicPr>
          <p:cNvPr id="8" name="Picture 7">
            <a:extLst>
              <a:ext uri="{FF2B5EF4-FFF2-40B4-BE49-F238E27FC236}">
                <a16:creationId xmlns:a16="http://schemas.microsoft.com/office/drawing/2014/main" id="{B128DB36-4342-5D5A-9DAE-2F228074110B}"/>
              </a:ext>
            </a:extLst>
          </p:cNvPr>
          <p:cNvPicPr>
            <a:picLocks noChangeAspect="1"/>
          </p:cNvPicPr>
          <p:nvPr/>
        </p:nvPicPr>
        <p:blipFill rotWithShape="1">
          <a:blip r:embed="rId2"/>
          <a:srcRect l="22658" t="32421" r="16000" b="9895"/>
          <a:stretch/>
        </p:blipFill>
        <p:spPr>
          <a:xfrm>
            <a:off x="0" y="611683"/>
            <a:ext cx="6096000" cy="5461857"/>
          </a:xfrm>
          <a:prstGeom prst="rect">
            <a:avLst/>
          </a:prstGeom>
        </p:spPr>
      </p:pic>
      <p:sp>
        <p:nvSpPr>
          <p:cNvPr id="11" name="TextBox 10">
            <a:extLst>
              <a:ext uri="{FF2B5EF4-FFF2-40B4-BE49-F238E27FC236}">
                <a16:creationId xmlns:a16="http://schemas.microsoft.com/office/drawing/2014/main" id="{54547F72-FD23-A123-181D-B55F3BD4D11D}"/>
              </a:ext>
            </a:extLst>
          </p:cNvPr>
          <p:cNvSpPr txBox="1"/>
          <p:nvPr/>
        </p:nvSpPr>
        <p:spPr>
          <a:xfrm>
            <a:off x="6096000" y="877951"/>
            <a:ext cx="5415816" cy="1754326"/>
          </a:xfrm>
          <a:prstGeom prst="rect">
            <a:avLst/>
          </a:prstGeom>
          <a:noFill/>
        </p:spPr>
        <p:txBody>
          <a:bodyPr wrap="square" rtlCol="0">
            <a:spAutoFit/>
          </a:bodyPr>
          <a:lstStyle/>
          <a:p>
            <a:r>
              <a:rPr lang="en-US" dirty="0"/>
              <a:t>To the left is an example of the Pandas code used to find the mean concentration of terpenes for all the individual samples. </a:t>
            </a:r>
          </a:p>
          <a:p>
            <a:endParaRPr lang="en-US" dirty="0"/>
          </a:p>
          <a:p>
            <a:r>
              <a:rPr lang="en-US" dirty="0"/>
              <a:t>The code also looks for the terpene with the highest and lowest concentration. Below is the output. </a:t>
            </a:r>
          </a:p>
        </p:txBody>
      </p:sp>
      <p:pic>
        <p:nvPicPr>
          <p:cNvPr id="13" name="Picture 12">
            <a:extLst>
              <a:ext uri="{FF2B5EF4-FFF2-40B4-BE49-F238E27FC236}">
                <a16:creationId xmlns:a16="http://schemas.microsoft.com/office/drawing/2014/main" id="{D160D389-4DA4-05E6-C08F-78E7C55A351A}"/>
              </a:ext>
            </a:extLst>
          </p:cNvPr>
          <p:cNvPicPr>
            <a:picLocks noChangeAspect="1"/>
          </p:cNvPicPr>
          <p:nvPr/>
        </p:nvPicPr>
        <p:blipFill rotWithShape="1">
          <a:blip r:embed="rId3"/>
          <a:srcRect l="22342" t="27791" r="38579" b="6104"/>
          <a:stretch/>
        </p:blipFill>
        <p:spPr>
          <a:xfrm>
            <a:off x="6372224" y="2553000"/>
            <a:ext cx="4764507" cy="3882627"/>
          </a:xfrm>
          <a:prstGeom prst="rect">
            <a:avLst/>
          </a:prstGeom>
        </p:spPr>
      </p:pic>
    </p:spTree>
    <p:extLst>
      <p:ext uri="{BB962C8B-B14F-4D97-AF65-F5344CB8AC3E}">
        <p14:creationId xmlns:p14="http://schemas.microsoft.com/office/powerpoint/2010/main" val="7443797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7658552" y="365406"/>
            <a:ext cx="3853264" cy="512545"/>
          </a:xfrm>
        </p:spPr>
        <p:txBody>
          <a:bodyPr>
            <a:normAutofit fontScale="90000"/>
          </a:bodyPr>
          <a:lstStyle/>
          <a:p>
            <a:r>
              <a:rPr lang="en-US" dirty="0"/>
              <a:t>Python Pandas-Code example</a:t>
            </a:r>
          </a:p>
        </p:txBody>
      </p:sp>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a:xfrm>
            <a:off x="4676774" y="6356350"/>
            <a:ext cx="1695450" cy="365125"/>
          </a:xfrm>
        </p:spPr>
        <p:txBody>
          <a:bodyPr/>
          <a:lstStyle/>
          <a:p>
            <a:r>
              <a:rPr lang="en-US" dirty="0"/>
              <a:t>2023</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Chemistry Product Analysis</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19</a:t>
            </a:fld>
            <a:endParaRPr lang="en-US" dirty="0"/>
          </a:p>
        </p:txBody>
      </p:sp>
      <p:sp>
        <p:nvSpPr>
          <p:cNvPr id="11" name="TextBox 10">
            <a:extLst>
              <a:ext uri="{FF2B5EF4-FFF2-40B4-BE49-F238E27FC236}">
                <a16:creationId xmlns:a16="http://schemas.microsoft.com/office/drawing/2014/main" id="{54547F72-FD23-A123-181D-B55F3BD4D11D}"/>
              </a:ext>
            </a:extLst>
          </p:cNvPr>
          <p:cNvSpPr txBox="1"/>
          <p:nvPr/>
        </p:nvSpPr>
        <p:spPr>
          <a:xfrm>
            <a:off x="6096000" y="877951"/>
            <a:ext cx="5415816" cy="2031325"/>
          </a:xfrm>
          <a:prstGeom prst="rect">
            <a:avLst/>
          </a:prstGeom>
          <a:noFill/>
        </p:spPr>
        <p:txBody>
          <a:bodyPr wrap="square" rtlCol="0">
            <a:spAutoFit/>
          </a:bodyPr>
          <a:lstStyle/>
          <a:p>
            <a:r>
              <a:rPr lang="en-US" dirty="0"/>
              <a:t>To the left is an example of the Pandas code used to find the mean concentration of cannabinoids for all the individual samples. </a:t>
            </a:r>
          </a:p>
          <a:p>
            <a:endParaRPr lang="en-US" dirty="0"/>
          </a:p>
          <a:p>
            <a:r>
              <a:rPr lang="en-US" dirty="0"/>
              <a:t>The code also looks for the cannabinoids with the highest and lowest concentration. Below is the output. </a:t>
            </a:r>
          </a:p>
        </p:txBody>
      </p:sp>
      <p:pic>
        <p:nvPicPr>
          <p:cNvPr id="7" name="Picture 6">
            <a:extLst>
              <a:ext uri="{FF2B5EF4-FFF2-40B4-BE49-F238E27FC236}">
                <a16:creationId xmlns:a16="http://schemas.microsoft.com/office/drawing/2014/main" id="{AD557407-31CF-CDAE-EC01-971A3CA3B509}"/>
              </a:ext>
            </a:extLst>
          </p:cNvPr>
          <p:cNvPicPr>
            <a:picLocks noChangeAspect="1"/>
          </p:cNvPicPr>
          <p:nvPr/>
        </p:nvPicPr>
        <p:blipFill rotWithShape="1">
          <a:blip r:embed="rId2"/>
          <a:srcRect l="21868" t="68070" r="62263" b="10176"/>
          <a:stretch/>
        </p:blipFill>
        <p:spPr>
          <a:xfrm>
            <a:off x="7836569" y="4554020"/>
            <a:ext cx="1934678" cy="1491915"/>
          </a:xfrm>
          <a:prstGeom prst="rect">
            <a:avLst/>
          </a:prstGeom>
        </p:spPr>
      </p:pic>
      <p:pic>
        <p:nvPicPr>
          <p:cNvPr id="10" name="Picture 9">
            <a:extLst>
              <a:ext uri="{FF2B5EF4-FFF2-40B4-BE49-F238E27FC236}">
                <a16:creationId xmlns:a16="http://schemas.microsoft.com/office/drawing/2014/main" id="{FB989A69-912B-F935-949C-043C8DC8358B}"/>
              </a:ext>
            </a:extLst>
          </p:cNvPr>
          <p:cNvPicPr>
            <a:picLocks noChangeAspect="1"/>
          </p:cNvPicPr>
          <p:nvPr/>
        </p:nvPicPr>
        <p:blipFill rotWithShape="1">
          <a:blip r:embed="rId3"/>
          <a:srcRect l="22420" t="46878" r="42212" b="34316"/>
          <a:stretch/>
        </p:blipFill>
        <p:spPr>
          <a:xfrm>
            <a:off x="6647849" y="3144822"/>
            <a:ext cx="4312118" cy="1289785"/>
          </a:xfrm>
          <a:prstGeom prst="rect">
            <a:avLst/>
          </a:prstGeom>
        </p:spPr>
      </p:pic>
      <p:pic>
        <p:nvPicPr>
          <p:cNvPr id="14" name="Picture 13">
            <a:extLst>
              <a:ext uri="{FF2B5EF4-FFF2-40B4-BE49-F238E27FC236}">
                <a16:creationId xmlns:a16="http://schemas.microsoft.com/office/drawing/2014/main" id="{ACA5072A-7740-248B-8837-685FF984AB8D}"/>
              </a:ext>
            </a:extLst>
          </p:cNvPr>
          <p:cNvPicPr>
            <a:picLocks noChangeAspect="1"/>
          </p:cNvPicPr>
          <p:nvPr/>
        </p:nvPicPr>
        <p:blipFill rotWithShape="1">
          <a:blip r:embed="rId4"/>
          <a:srcRect l="24947" t="26386" r="27369" b="7315"/>
          <a:stretch/>
        </p:blipFill>
        <p:spPr>
          <a:xfrm>
            <a:off x="154003" y="1010651"/>
            <a:ext cx="5813659" cy="4880009"/>
          </a:xfrm>
          <a:prstGeom prst="rect">
            <a:avLst/>
          </a:prstGeom>
        </p:spPr>
      </p:pic>
    </p:spTree>
    <p:extLst>
      <p:ext uri="{BB962C8B-B14F-4D97-AF65-F5344CB8AC3E}">
        <p14:creationId xmlns:p14="http://schemas.microsoft.com/office/powerpoint/2010/main" val="2393011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a:normAutofit/>
          </a:bodyPr>
          <a:lstStyle/>
          <a:p>
            <a:r>
              <a:rPr lang="en-US" dirty="0"/>
              <a:t>Introduction</a:t>
            </a:r>
          </a:p>
          <a:p>
            <a:r>
              <a:rPr lang="en-US" dirty="0"/>
              <a:t>Description of analysis tools utilized/Logic throughout Process</a:t>
            </a:r>
          </a:p>
          <a:p>
            <a:r>
              <a:rPr lang="en-US" dirty="0"/>
              <a:t>Code Examples </a:t>
            </a:r>
          </a:p>
          <a:p>
            <a:r>
              <a:rPr lang="en-US" dirty="0"/>
              <a:t>Charts/Graphs</a:t>
            </a:r>
          </a:p>
          <a:p>
            <a:r>
              <a:rPr lang="en-US" dirty="0"/>
              <a:t>Summary</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2023</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Chemistry Product Analysis </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8D3E2-9F4B-F373-75AD-A04A59FAD0BF}"/>
              </a:ext>
            </a:extLst>
          </p:cNvPr>
          <p:cNvSpPr>
            <a:spLocks noGrp="1"/>
          </p:cNvSpPr>
          <p:nvPr>
            <p:ph type="ctrTitle"/>
          </p:nvPr>
        </p:nvSpPr>
        <p:spPr>
          <a:xfrm>
            <a:off x="1559293" y="186098"/>
            <a:ext cx="9346130" cy="629050"/>
          </a:xfrm>
        </p:spPr>
        <p:txBody>
          <a:bodyPr/>
          <a:lstStyle/>
          <a:p>
            <a:r>
              <a:rPr lang="en-US" dirty="0"/>
              <a:t>Python/Pandas Charts and graphs</a:t>
            </a:r>
          </a:p>
        </p:txBody>
      </p:sp>
      <p:sp>
        <p:nvSpPr>
          <p:cNvPr id="10" name="TextBox 9">
            <a:extLst>
              <a:ext uri="{FF2B5EF4-FFF2-40B4-BE49-F238E27FC236}">
                <a16:creationId xmlns:a16="http://schemas.microsoft.com/office/drawing/2014/main" id="{F2384A7B-B27D-D402-D068-8A3648310FB2}"/>
              </a:ext>
            </a:extLst>
          </p:cNvPr>
          <p:cNvSpPr txBox="1"/>
          <p:nvPr/>
        </p:nvSpPr>
        <p:spPr>
          <a:xfrm>
            <a:off x="96254" y="1140927"/>
            <a:ext cx="11511814" cy="2031325"/>
          </a:xfrm>
          <a:prstGeom prst="rect">
            <a:avLst/>
          </a:prstGeom>
          <a:noFill/>
        </p:spPr>
        <p:txBody>
          <a:bodyPr wrap="square" rtlCol="0">
            <a:spAutoFit/>
          </a:bodyPr>
          <a:lstStyle/>
          <a:p>
            <a:r>
              <a:rPr lang="en-US" dirty="0">
                <a:solidFill>
                  <a:schemeClr val="bg1"/>
                </a:solidFill>
              </a:rPr>
              <a:t>Below are the charts made using the Matplotlib Python library with </a:t>
            </a:r>
            <a:r>
              <a:rPr lang="en-US" dirty="0" err="1">
                <a:solidFill>
                  <a:schemeClr val="bg1"/>
                </a:solidFill>
              </a:rPr>
              <a:t>Numpy</a:t>
            </a:r>
            <a:r>
              <a:rPr lang="en-US" dirty="0">
                <a:solidFill>
                  <a:schemeClr val="bg1"/>
                </a:solidFill>
              </a:rPr>
              <a:t> showing the average cannabinoids by concentrates/flower and the mean terpene content. </a:t>
            </a:r>
          </a:p>
          <a:p>
            <a:endParaRPr lang="en-US" dirty="0">
              <a:solidFill>
                <a:schemeClr val="bg1"/>
              </a:solidFill>
            </a:endParaRPr>
          </a:p>
          <a:p>
            <a:r>
              <a:rPr lang="en-US" dirty="0">
                <a:solidFill>
                  <a:schemeClr val="bg1"/>
                </a:solidFill>
              </a:rPr>
              <a:t>The averages I would say are low, but this should be because there are many samples sent out that were not of final products (for concentrates) and there are “Plant” samples with very small quantities of cannabinoids that can skew these results to the lower end. </a:t>
            </a:r>
          </a:p>
          <a:p>
            <a:endParaRPr lang="en-US" dirty="0">
              <a:solidFill>
                <a:schemeClr val="bg1"/>
              </a:solidFill>
            </a:endParaRPr>
          </a:p>
        </p:txBody>
      </p:sp>
      <p:pic>
        <p:nvPicPr>
          <p:cNvPr id="4" name="Picture 3">
            <a:extLst>
              <a:ext uri="{FF2B5EF4-FFF2-40B4-BE49-F238E27FC236}">
                <a16:creationId xmlns:a16="http://schemas.microsoft.com/office/drawing/2014/main" id="{5F22BB5F-3FC4-4477-7D2B-9232CBEBFF93}"/>
              </a:ext>
            </a:extLst>
          </p:cNvPr>
          <p:cNvPicPr>
            <a:picLocks noChangeAspect="1"/>
          </p:cNvPicPr>
          <p:nvPr/>
        </p:nvPicPr>
        <p:blipFill rotWithShape="1">
          <a:blip r:embed="rId2"/>
          <a:srcRect l="24868" t="48703" r="50867" b="14947"/>
          <a:stretch/>
        </p:blipFill>
        <p:spPr>
          <a:xfrm>
            <a:off x="96253" y="3403418"/>
            <a:ext cx="3359216" cy="2830730"/>
          </a:xfrm>
          <a:prstGeom prst="rect">
            <a:avLst/>
          </a:prstGeom>
        </p:spPr>
      </p:pic>
      <p:pic>
        <p:nvPicPr>
          <p:cNvPr id="7" name="Picture 6">
            <a:extLst>
              <a:ext uri="{FF2B5EF4-FFF2-40B4-BE49-F238E27FC236}">
                <a16:creationId xmlns:a16="http://schemas.microsoft.com/office/drawing/2014/main" id="{EBA38F32-7BF7-69A5-18AF-5E6FE9DCEB6C}"/>
              </a:ext>
            </a:extLst>
          </p:cNvPr>
          <p:cNvPicPr>
            <a:picLocks noChangeAspect="1"/>
          </p:cNvPicPr>
          <p:nvPr/>
        </p:nvPicPr>
        <p:blipFill rotWithShape="1">
          <a:blip r:embed="rId3"/>
          <a:srcRect l="25054" t="40702" r="50867" b="22947"/>
          <a:stretch/>
        </p:blipFill>
        <p:spPr>
          <a:xfrm>
            <a:off x="4277026" y="3403418"/>
            <a:ext cx="3333485" cy="2830730"/>
          </a:xfrm>
          <a:prstGeom prst="rect">
            <a:avLst/>
          </a:prstGeom>
        </p:spPr>
      </p:pic>
      <p:pic>
        <p:nvPicPr>
          <p:cNvPr id="12" name="Picture 11">
            <a:extLst>
              <a:ext uri="{FF2B5EF4-FFF2-40B4-BE49-F238E27FC236}">
                <a16:creationId xmlns:a16="http://schemas.microsoft.com/office/drawing/2014/main" id="{739AC305-4466-EE80-27C2-D622A149F3E3}"/>
              </a:ext>
            </a:extLst>
          </p:cNvPr>
          <p:cNvPicPr>
            <a:picLocks noChangeAspect="1"/>
          </p:cNvPicPr>
          <p:nvPr/>
        </p:nvPicPr>
        <p:blipFill rotWithShape="1">
          <a:blip r:embed="rId4"/>
          <a:srcRect l="25474" t="43369" r="50262" b="16069"/>
          <a:stretch/>
        </p:blipFill>
        <p:spPr>
          <a:xfrm>
            <a:off x="8654082" y="3075534"/>
            <a:ext cx="3359216" cy="3158614"/>
          </a:xfrm>
          <a:prstGeom prst="rect">
            <a:avLst/>
          </a:prstGeom>
        </p:spPr>
      </p:pic>
    </p:spTree>
    <p:extLst>
      <p:ext uri="{BB962C8B-B14F-4D97-AF65-F5344CB8AC3E}">
        <p14:creationId xmlns:p14="http://schemas.microsoft.com/office/powerpoint/2010/main" val="25244461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35343"/>
            <a:ext cx="5111750" cy="599924"/>
          </a:xfrm>
        </p:spPr>
        <p:txBody>
          <a:bodyPr/>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1049154"/>
            <a:ext cx="5111750" cy="4137208"/>
          </a:xfrm>
        </p:spPr>
        <p:txBody>
          <a:bodyPr>
            <a:normAutofit/>
          </a:bodyPr>
          <a:lstStyle/>
          <a:p>
            <a:r>
              <a:rPr lang="en-US" dirty="0"/>
              <a:t>In conclusion, this analysis was able to paint a colorful picture showing the wide array of samples and their variance. It demonstrated a clear capacity of the company to create products that are “True to the plant”. </a:t>
            </a:r>
          </a:p>
          <a:p>
            <a:r>
              <a:rPr lang="en-US" dirty="0"/>
              <a:t>With the samples that were available to be analyzed the proportions of terpenes in the concentrates were very similar to those of the plant, and cannabinoids was an even closer representation. </a:t>
            </a:r>
          </a:p>
          <a:p>
            <a:r>
              <a:rPr lang="en-US" dirty="0"/>
              <a:t>With this holistic message in mind, and with the background knowledge I have of the complete extraction process; I am proud to have been a part of this company's ethos and here is to the hope that the message is able to grow past the idea that this small cannabis company has. </a:t>
            </a:r>
          </a:p>
          <a:p>
            <a:r>
              <a:rPr lang="en-US" dirty="0"/>
              <a:t>I am hopeful that this message will spread well, and consumers will continue to appreciate the thoughtfulness behind these products. </a:t>
            </a:r>
          </a:p>
          <a:p>
            <a:endParaRPr lang="en-US" dirty="0"/>
          </a:p>
        </p:txBody>
      </p:sp>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a:xfrm>
            <a:off x="838200" y="6356350"/>
            <a:ext cx="2743200" cy="365125"/>
          </a:xfrm>
        </p:spPr>
        <p:txBody>
          <a:bodyPr/>
          <a:lstStyle/>
          <a:p>
            <a:r>
              <a:rPr lang="en-US" dirty="0"/>
              <a:t>2023</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Chemistry Product Analysis</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21</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44612"/>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a:normAutofit fontScale="70000" lnSpcReduction="20000"/>
          </a:bodyPr>
          <a:lstStyle/>
          <a:p>
            <a:r>
              <a:rPr lang="en-US" dirty="0"/>
              <a:t>For any questions or comments please feel free to reach out to:</a:t>
            </a:r>
          </a:p>
          <a:p>
            <a:r>
              <a:rPr lang="en-US" dirty="0"/>
              <a:t>Emmanuel Duarte</a:t>
            </a:r>
          </a:p>
          <a:p>
            <a:r>
              <a:rPr lang="en-US" dirty="0">
                <a:hlinkClick r:id="rId2"/>
              </a:rPr>
              <a:t>Emmanuel.Duarte9@gmail.com</a:t>
            </a:r>
            <a:endParaRPr lang="en-US" dirty="0"/>
          </a:p>
          <a:p>
            <a:r>
              <a:rPr lang="en-US" dirty="0"/>
              <a:t>(786) 234-4614</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dirty="0"/>
              <a:t>2023</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Chemistry Product Analysis</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22</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266700" y="136525"/>
            <a:ext cx="5111750" cy="547686"/>
          </a:xfrm>
        </p:spPr>
        <p:txBody>
          <a:bodyPr/>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266700" y="650875"/>
            <a:ext cx="8048625" cy="5705475"/>
          </a:xfrm>
        </p:spPr>
        <p:txBody>
          <a:bodyPr>
            <a:noAutofit/>
          </a:bodyPr>
          <a:lstStyle/>
          <a:p>
            <a:r>
              <a:rPr lang="en-US" dirty="0"/>
              <a:t>For my Capstone Project I reached out to my previous employer "Chemistry" and received all the Quality Control(QC) analytical tests / Certificate of Analysis (COA) test results for every product manufactured during the time the company has been active. Chemistry is a cannabis extraction company and during my time there I was the lab manager and the person in charge of the QC at every step of production, from intake to final product. </a:t>
            </a:r>
          </a:p>
          <a:p>
            <a:r>
              <a:rPr lang="en-US" dirty="0"/>
              <a:t>These tests show a range of results for Flower, Tinctures, Various Edibles, Vapor Cartridges(Live Resin and FSO(Full Spectrum Oil)), Cannabis Powder (for pressing pills), and Distillate (Isolated d9THC). </a:t>
            </a:r>
          </a:p>
          <a:p>
            <a:r>
              <a:rPr lang="en-US" dirty="0"/>
              <a:t>As a part of this report, I've been in contact with the CEO and Marketing director to answer some interesting Marketing questions and see if there has been something hiding in this data. Chemistry based their niche in the market on something called Full-Spectrum; the claim is that its oil is the best representation of the "flower" in a concentrated form. This has to do with the solvents used and a relatively simple refinement process that allows for the retention of various cannabinoids (active chemicals found in Cannabis and Hemp e.g., THC, CBD, THCA, CBDA, CBG, THCV,CBN just to name a few) and terpenes. </a:t>
            </a:r>
          </a:p>
          <a:p>
            <a:r>
              <a:rPr lang="en-US" dirty="0"/>
              <a:t>There are 14 cannabinoids that analytical labs test for although there are people still discovering new compounds as well as synthesizing them in a lab setting. Cannabis/Hemp also contain Essential oils that we refer to as Terpenes. Terpenes influence the medicinal effect and give the flower its aroma and when smoked its flavor. Cannabinoids and terpenes are going to be the focus of this analysis. </a:t>
            </a:r>
          </a:p>
          <a:p>
            <a:r>
              <a:rPr lang="en-US" dirty="0"/>
              <a:t>I've been given the task to compare the ratios of these two groups of compounds from their flower form to their concentrated form in order to prove exactly how “True to the Plant" their products are. I'll try my best to explain the analysis process as it pertains to this somewhat esoteric data. </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Chemistry Product Analysis </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7562850" y="0"/>
            <a:ext cx="4179570" cy="1137285"/>
          </a:xfrm>
        </p:spPr>
        <p:txBody>
          <a:bodyPr/>
          <a:lstStyle/>
          <a:p>
            <a:r>
              <a:rPr lang="en-US" dirty="0"/>
              <a:t>Analysis tools Utilized/Logic</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896100" y="1137284"/>
            <a:ext cx="4846320" cy="4996815"/>
          </a:xfrm>
        </p:spPr>
        <p:txBody>
          <a:bodyPr>
            <a:normAutofit/>
          </a:bodyPr>
          <a:lstStyle/>
          <a:p>
            <a:r>
              <a:rPr lang="en-US" dirty="0"/>
              <a:t>For this report; I will be implementing techniques learned over the Coding Temple course. The two programs I’ve used to extrapolate the data are R Studio and Python Pandas/ Matplotlib.   </a:t>
            </a:r>
          </a:p>
          <a:p>
            <a:r>
              <a:rPr lang="en-US" dirty="0"/>
              <a:t>The data shared with me was raw. There were over 400 columns and 800 rows. Most of these rows were empty or had “ND”, </a:t>
            </a:r>
            <a:r>
              <a:rPr lang="en-US" dirty="0" err="1"/>
              <a:t>NaN</a:t>
            </a:r>
            <a:r>
              <a:rPr lang="en-US" dirty="0"/>
              <a:t> or “BLOQ” values. An important step in the process was deciding what data would be useful, and how to properly filter it. </a:t>
            </a:r>
          </a:p>
          <a:p>
            <a:r>
              <a:rPr lang="en-US" dirty="0"/>
              <a:t>To the left are the columns filtered into the simpler database. </a:t>
            </a:r>
          </a:p>
          <a:p>
            <a:r>
              <a:rPr lang="en-US" dirty="0"/>
              <a:t>After keeping these columns and removing non-numeric data I created two extra columns with the sums of the cannabinoids(mg/g) and terpenes(mg/g). </a:t>
            </a:r>
          </a:p>
          <a:p>
            <a:r>
              <a:rPr lang="en-US" dirty="0"/>
              <a:t>In order to answer the question of if the products are a close representation of the starting material, I needed to find the proportion of cannabinoids and terpenes (each individual cannabinoid and terpene divided by the total per strain.)</a:t>
            </a:r>
          </a:p>
          <a:p>
            <a:endParaRPr lang="en-US" dirty="0"/>
          </a:p>
          <a:p>
            <a:endParaRPr lang="en-US" dirty="0"/>
          </a:p>
        </p:txBody>
      </p:sp>
      <p:pic>
        <p:nvPicPr>
          <p:cNvPr id="5" name="Picture 4">
            <a:extLst>
              <a:ext uri="{FF2B5EF4-FFF2-40B4-BE49-F238E27FC236}">
                <a16:creationId xmlns:a16="http://schemas.microsoft.com/office/drawing/2014/main" id="{0A6596E8-3EC7-3B22-8730-B3C771044CC1}"/>
              </a:ext>
            </a:extLst>
          </p:cNvPr>
          <p:cNvPicPr>
            <a:picLocks noChangeAspect="1"/>
          </p:cNvPicPr>
          <p:nvPr/>
        </p:nvPicPr>
        <p:blipFill rotWithShape="1">
          <a:blip r:embed="rId2"/>
          <a:srcRect l="5937" t="30278" r="42501" b="16389"/>
          <a:stretch/>
        </p:blipFill>
        <p:spPr>
          <a:xfrm>
            <a:off x="363855" y="1795462"/>
            <a:ext cx="6027420" cy="3267075"/>
          </a:xfrm>
          <a:prstGeom prst="rect">
            <a:avLst/>
          </a:prstGeom>
        </p:spPr>
      </p:pic>
    </p:spTree>
    <p:extLst>
      <p:ext uri="{BB962C8B-B14F-4D97-AF65-F5344CB8AC3E}">
        <p14:creationId xmlns:p14="http://schemas.microsoft.com/office/powerpoint/2010/main" val="37972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53159-3CE2-878F-6041-29BAA81E44CC}"/>
              </a:ext>
            </a:extLst>
          </p:cNvPr>
          <p:cNvSpPr>
            <a:spLocks noGrp="1"/>
          </p:cNvSpPr>
          <p:nvPr>
            <p:ph type="title"/>
          </p:nvPr>
        </p:nvSpPr>
        <p:spPr>
          <a:xfrm>
            <a:off x="161924" y="531161"/>
            <a:ext cx="5111750" cy="885825"/>
          </a:xfrm>
        </p:spPr>
        <p:txBody>
          <a:bodyPr/>
          <a:lstStyle/>
          <a:p>
            <a:r>
              <a:rPr lang="en-US" dirty="0"/>
              <a:t>Analysis tools Utilized/Logic</a:t>
            </a:r>
          </a:p>
        </p:txBody>
      </p:sp>
      <p:sp>
        <p:nvSpPr>
          <p:cNvPr id="3" name="Text Placeholder 2">
            <a:extLst>
              <a:ext uri="{FF2B5EF4-FFF2-40B4-BE49-F238E27FC236}">
                <a16:creationId xmlns:a16="http://schemas.microsoft.com/office/drawing/2014/main" id="{EFD610E6-CDB9-9CDD-6299-EBF91C0DA3BA}"/>
              </a:ext>
            </a:extLst>
          </p:cNvPr>
          <p:cNvSpPr>
            <a:spLocks noGrp="1"/>
          </p:cNvSpPr>
          <p:nvPr>
            <p:ph type="body" idx="1"/>
          </p:nvPr>
        </p:nvSpPr>
        <p:spPr>
          <a:xfrm>
            <a:off x="161924" y="1617044"/>
            <a:ext cx="7827043" cy="4625799"/>
          </a:xfrm>
        </p:spPr>
        <p:txBody>
          <a:bodyPr>
            <a:normAutofit/>
          </a:bodyPr>
          <a:lstStyle/>
          <a:p>
            <a:r>
              <a:rPr lang="en-US" sz="1800" dirty="0"/>
              <a:t>The strains that I did this analysis with are only the ones that had a QC test of the starting material before it was processed into an oil. </a:t>
            </a:r>
          </a:p>
          <a:p>
            <a:r>
              <a:rPr lang="en-US" sz="1800" dirty="0"/>
              <a:t>I went through the database and searched for all the “Flower” Test results that had either a cannabinoid or terpene analysis. </a:t>
            </a:r>
          </a:p>
          <a:p>
            <a:r>
              <a:rPr lang="en-US" sz="1800" dirty="0"/>
              <a:t>These are the strains I was able to do the analysis on. </a:t>
            </a:r>
          </a:p>
          <a:p>
            <a:r>
              <a:rPr lang="en-US" sz="1800" dirty="0"/>
              <a:t>Cannabinoids and Terpenes- Jack </a:t>
            </a:r>
            <a:r>
              <a:rPr lang="en-US" sz="1800" dirty="0" err="1"/>
              <a:t>Herrer</a:t>
            </a:r>
            <a:r>
              <a:rPr lang="en-US" sz="1800" dirty="0"/>
              <a:t>, Lady Benbow, Pineapple Wonder,  Royal Cherry Kush, Strawberry Banana Live, Super Lemon Haze Live, XJ13, ACDC</a:t>
            </a:r>
          </a:p>
          <a:p>
            <a:r>
              <a:rPr lang="en-US" sz="1800" dirty="0"/>
              <a:t>Cannabinoids Only- </a:t>
            </a:r>
            <a:r>
              <a:rPr lang="en-US" sz="1800" dirty="0" err="1"/>
              <a:t>Gelonade</a:t>
            </a:r>
            <a:r>
              <a:rPr lang="en-US" sz="1800" dirty="0"/>
              <a:t>, Lemon Mac, Orange Durban, </a:t>
            </a:r>
            <a:r>
              <a:rPr lang="en-US" sz="1800" dirty="0" err="1"/>
              <a:t>Strawnana</a:t>
            </a:r>
            <a:r>
              <a:rPr lang="en-US" sz="1800" dirty="0"/>
              <a:t> Frosting, Apricot Trainwreck, Jungle Pound Cake. </a:t>
            </a:r>
          </a:p>
          <a:p>
            <a:r>
              <a:rPr lang="en-US" sz="1800" dirty="0"/>
              <a:t>Fresh vs Cured Terpenes-Gas and Roses</a:t>
            </a:r>
          </a:p>
          <a:p>
            <a:endParaRPr lang="en-US" sz="1600" dirty="0"/>
          </a:p>
        </p:txBody>
      </p:sp>
      <p:sp>
        <p:nvSpPr>
          <p:cNvPr id="4" name="Date Placeholder 3">
            <a:extLst>
              <a:ext uri="{FF2B5EF4-FFF2-40B4-BE49-F238E27FC236}">
                <a16:creationId xmlns:a16="http://schemas.microsoft.com/office/drawing/2014/main" id="{4FE6A02A-F994-8C98-701A-26889E071E1B}"/>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E06888C7-4993-D139-E9DB-8C3FF88BCC03}"/>
              </a:ext>
            </a:extLst>
          </p:cNvPr>
          <p:cNvSpPr>
            <a:spLocks noGrp="1"/>
          </p:cNvSpPr>
          <p:nvPr>
            <p:ph type="ftr" sz="quarter" idx="11"/>
          </p:nvPr>
        </p:nvSpPr>
        <p:spPr/>
        <p:txBody>
          <a:bodyPr/>
          <a:lstStyle/>
          <a:p>
            <a:r>
              <a:rPr lang="en-US" dirty="0"/>
              <a:t>Chemistry Product Analysis</a:t>
            </a:r>
          </a:p>
        </p:txBody>
      </p:sp>
      <p:sp>
        <p:nvSpPr>
          <p:cNvPr id="6" name="Slide Number Placeholder 5">
            <a:extLst>
              <a:ext uri="{FF2B5EF4-FFF2-40B4-BE49-F238E27FC236}">
                <a16:creationId xmlns:a16="http://schemas.microsoft.com/office/drawing/2014/main" id="{C7294B5E-4E3A-9991-0403-202E105DC6D5}"/>
              </a:ext>
            </a:extLst>
          </p:cNvPr>
          <p:cNvSpPr>
            <a:spLocks noGrp="1"/>
          </p:cNvSpPr>
          <p:nvPr>
            <p:ph type="sldNum" sz="quarter" idx="12"/>
          </p:nvPr>
        </p:nvSpPr>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68867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49ED3-42FA-92ED-0061-DDD3C7C4A99F}"/>
              </a:ext>
            </a:extLst>
          </p:cNvPr>
          <p:cNvSpPr>
            <a:spLocks noGrp="1"/>
          </p:cNvSpPr>
          <p:nvPr>
            <p:ph type="ctrTitle"/>
          </p:nvPr>
        </p:nvSpPr>
        <p:spPr>
          <a:xfrm>
            <a:off x="7854214" y="352351"/>
            <a:ext cx="4179570" cy="1033687"/>
          </a:xfrm>
        </p:spPr>
        <p:txBody>
          <a:bodyPr/>
          <a:lstStyle/>
          <a:p>
            <a:br>
              <a:rPr lang="en-US" dirty="0"/>
            </a:br>
            <a:r>
              <a:rPr lang="en-US" dirty="0"/>
              <a:t>R Studio-Code Example</a:t>
            </a:r>
          </a:p>
        </p:txBody>
      </p:sp>
      <p:sp>
        <p:nvSpPr>
          <p:cNvPr id="3" name="Subtitle 2">
            <a:extLst>
              <a:ext uri="{FF2B5EF4-FFF2-40B4-BE49-F238E27FC236}">
                <a16:creationId xmlns:a16="http://schemas.microsoft.com/office/drawing/2014/main" id="{C1CE5DE7-CC2F-303C-C33D-790C6FEBA550}"/>
              </a:ext>
            </a:extLst>
          </p:cNvPr>
          <p:cNvSpPr>
            <a:spLocks noGrp="1"/>
          </p:cNvSpPr>
          <p:nvPr>
            <p:ph type="subTitle" idx="1"/>
          </p:nvPr>
        </p:nvSpPr>
        <p:spPr>
          <a:xfrm>
            <a:off x="8012430" y="2828540"/>
            <a:ext cx="4179570" cy="864838"/>
          </a:xfrm>
        </p:spPr>
        <p:txBody>
          <a:bodyPr>
            <a:normAutofit/>
          </a:bodyPr>
          <a:lstStyle/>
          <a:p>
            <a:r>
              <a:rPr lang="en-US" dirty="0"/>
              <a:t>To the left we have an example of the code used to make the database and manipulate it to work as a stacked bar chart. </a:t>
            </a:r>
          </a:p>
        </p:txBody>
      </p:sp>
      <p:pic>
        <p:nvPicPr>
          <p:cNvPr id="5" name="Picture 4">
            <a:extLst>
              <a:ext uri="{FF2B5EF4-FFF2-40B4-BE49-F238E27FC236}">
                <a16:creationId xmlns:a16="http://schemas.microsoft.com/office/drawing/2014/main" id="{E13D4BCC-F3DC-BCEC-005E-B1553C2A5473}"/>
              </a:ext>
            </a:extLst>
          </p:cNvPr>
          <p:cNvPicPr>
            <a:picLocks noChangeAspect="1"/>
          </p:cNvPicPr>
          <p:nvPr/>
        </p:nvPicPr>
        <p:blipFill rotWithShape="1">
          <a:blip r:embed="rId2"/>
          <a:srcRect l="5684" t="23579" r="3921" b="15088"/>
          <a:stretch/>
        </p:blipFill>
        <p:spPr>
          <a:xfrm>
            <a:off x="0" y="664605"/>
            <a:ext cx="7854215" cy="3460392"/>
          </a:xfrm>
          <a:prstGeom prst="rect">
            <a:avLst/>
          </a:prstGeom>
        </p:spPr>
      </p:pic>
      <p:pic>
        <p:nvPicPr>
          <p:cNvPr id="7" name="Picture 6">
            <a:extLst>
              <a:ext uri="{FF2B5EF4-FFF2-40B4-BE49-F238E27FC236}">
                <a16:creationId xmlns:a16="http://schemas.microsoft.com/office/drawing/2014/main" id="{DC3A82C0-B315-CDEB-299D-2C35A2130A16}"/>
              </a:ext>
            </a:extLst>
          </p:cNvPr>
          <p:cNvPicPr>
            <a:picLocks noChangeAspect="1"/>
          </p:cNvPicPr>
          <p:nvPr/>
        </p:nvPicPr>
        <p:blipFill rotWithShape="1">
          <a:blip r:embed="rId3"/>
          <a:srcRect l="5368" t="22035" r="13869" b="47369"/>
          <a:stretch/>
        </p:blipFill>
        <p:spPr>
          <a:xfrm>
            <a:off x="-1" y="4124997"/>
            <a:ext cx="7854215" cy="2237301"/>
          </a:xfrm>
          <a:prstGeom prst="rect">
            <a:avLst/>
          </a:prstGeom>
        </p:spPr>
      </p:pic>
    </p:spTree>
    <p:extLst>
      <p:ext uri="{BB962C8B-B14F-4D97-AF65-F5344CB8AC3E}">
        <p14:creationId xmlns:p14="http://schemas.microsoft.com/office/powerpoint/2010/main" val="822879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E89E2-F9B5-C868-32C1-CC6D69E69DC6}"/>
              </a:ext>
            </a:extLst>
          </p:cNvPr>
          <p:cNvSpPr>
            <a:spLocks noGrp="1"/>
          </p:cNvSpPr>
          <p:nvPr>
            <p:ph type="title"/>
          </p:nvPr>
        </p:nvSpPr>
        <p:spPr>
          <a:xfrm>
            <a:off x="665781" y="20300"/>
            <a:ext cx="3537919" cy="629050"/>
          </a:xfrm>
        </p:spPr>
        <p:txBody>
          <a:bodyPr/>
          <a:lstStyle/>
          <a:p>
            <a:r>
              <a:rPr lang="en-US" dirty="0"/>
              <a:t>Charts &amp; Graphs</a:t>
            </a:r>
          </a:p>
        </p:txBody>
      </p:sp>
      <p:sp>
        <p:nvSpPr>
          <p:cNvPr id="3" name="Text Placeholder 2">
            <a:extLst>
              <a:ext uri="{FF2B5EF4-FFF2-40B4-BE49-F238E27FC236}">
                <a16:creationId xmlns:a16="http://schemas.microsoft.com/office/drawing/2014/main" id="{33067578-81B5-1FEE-26BD-9803851C9921}"/>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2B5D28CC-D496-188D-19FF-83DDB35C7F12}"/>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13824EE9-5F15-BAAA-569E-F401BEA6BB21}"/>
              </a:ext>
            </a:extLst>
          </p:cNvPr>
          <p:cNvSpPr>
            <a:spLocks noGrp="1"/>
          </p:cNvSpPr>
          <p:nvPr>
            <p:ph type="ftr" sz="quarter" idx="11"/>
          </p:nvPr>
        </p:nvSpPr>
        <p:spPr/>
        <p:txBody>
          <a:bodyPr/>
          <a:lstStyle/>
          <a:p>
            <a:r>
              <a:rPr lang="en-US" dirty="0"/>
              <a:t>Chemistry Product Analysis</a:t>
            </a:r>
          </a:p>
        </p:txBody>
      </p:sp>
      <p:sp>
        <p:nvSpPr>
          <p:cNvPr id="6" name="Slide Number Placeholder 5">
            <a:extLst>
              <a:ext uri="{FF2B5EF4-FFF2-40B4-BE49-F238E27FC236}">
                <a16:creationId xmlns:a16="http://schemas.microsoft.com/office/drawing/2014/main" id="{1D74033B-E5CE-940D-56FD-0696CC17113B}"/>
              </a:ext>
            </a:extLst>
          </p:cNvPr>
          <p:cNvSpPr>
            <a:spLocks noGrp="1"/>
          </p:cNvSpPr>
          <p:nvPr>
            <p:ph type="sldNum" sz="quarter" idx="12"/>
          </p:nvPr>
        </p:nvSpPr>
        <p:spPr/>
        <p:txBody>
          <a:bodyPr/>
          <a:lstStyle/>
          <a:p>
            <a:fld id="{A49DFD55-3C28-40EF-9E31-A92D2E4017FF}" type="slidenum">
              <a:rPr lang="en-US" smtClean="0"/>
              <a:pPr/>
              <a:t>7</a:t>
            </a:fld>
            <a:endParaRPr lang="en-US" dirty="0"/>
          </a:p>
        </p:txBody>
      </p:sp>
      <p:pic>
        <p:nvPicPr>
          <p:cNvPr id="8" name="Picture 7" descr="Chart, bar chart&#10;&#10;Description automatically generated">
            <a:extLst>
              <a:ext uri="{FF2B5EF4-FFF2-40B4-BE49-F238E27FC236}">
                <a16:creationId xmlns:a16="http://schemas.microsoft.com/office/drawing/2014/main" id="{505D92E7-E597-8393-FFBB-E811216263EE}"/>
              </a:ext>
            </a:extLst>
          </p:cNvPr>
          <p:cNvPicPr>
            <a:picLocks noChangeAspect="1"/>
          </p:cNvPicPr>
          <p:nvPr/>
        </p:nvPicPr>
        <p:blipFill>
          <a:blip r:embed="rId2"/>
          <a:stretch>
            <a:fillRect/>
          </a:stretch>
        </p:blipFill>
        <p:spPr>
          <a:xfrm>
            <a:off x="6086978" y="2883683"/>
            <a:ext cx="5927760" cy="3583092"/>
          </a:xfrm>
          <a:prstGeom prst="rect">
            <a:avLst/>
          </a:prstGeom>
        </p:spPr>
      </p:pic>
      <p:pic>
        <p:nvPicPr>
          <p:cNvPr id="10" name="Picture 9" descr="Chart, bar chart">
            <a:extLst>
              <a:ext uri="{FF2B5EF4-FFF2-40B4-BE49-F238E27FC236}">
                <a16:creationId xmlns:a16="http://schemas.microsoft.com/office/drawing/2014/main" id="{B05A900C-7CDE-88AF-572B-48B24EFA53E7}"/>
              </a:ext>
            </a:extLst>
          </p:cNvPr>
          <p:cNvPicPr>
            <a:picLocks noChangeAspect="1"/>
          </p:cNvPicPr>
          <p:nvPr/>
        </p:nvPicPr>
        <p:blipFill>
          <a:blip r:embed="rId3"/>
          <a:stretch>
            <a:fillRect/>
          </a:stretch>
        </p:blipFill>
        <p:spPr>
          <a:xfrm>
            <a:off x="0" y="2865757"/>
            <a:ext cx="5927760" cy="3583092"/>
          </a:xfrm>
          <a:prstGeom prst="rect">
            <a:avLst/>
          </a:prstGeom>
        </p:spPr>
      </p:pic>
      <p:sp>
        <p:nvSpPr>
          <p:cNvPr id="12" name="TextBox 11">
            <a:extLst>
              <a:ext uri="{FF2B5EF4-FFF2-40B4-BE49-F238E27FC236}">
                <a16:creationId xmlns:a16="http://schemas.microsoft.com/office/drawing/2014/main" id="{57A64273-CBBC-4A55-DBF9-B0B79DA038F4}"/>
              </a:ext>
            </a:extLst>
          </p:cNvPr>
          <p:cNvSpPr txBox="1"/>
          <p:nvPr/>
        </p:nvSpPr>
        <p:spPr>
          <a:xfrm>
            <a:off x="736332" y="723370"/>
            <a:ext cx="11352999" cy="1815882"/>
          </a:xfrm>
          <a:prstGeom prst="rect">
            <a:avLst/>
          </a:prstGeom>
          <a:noFill/>
        </p:spPr>
        <p:txBody>
          <a:bodyPr wrap="square" rtlCol="0">
            <a:spAutoFit/>
          </a:bodyPr>
          <a:lstStyle/>
          <a:p>
            <a:r>
              <a:rPr lang="en-US" sz="1400" dirty="0"/>
              <a:t>We’ll start with a classic strain “Jack Herer”. One important thing to mention, in the cannabinoid comparison is that the flower form will always contain more THCA. For the less cannabis savvy viewing the presentation, THCA is simply the acidic precursor to delta 9 THC (the most popular cannabinoid). When making an oil as a part of removing all residual solvents there is significant heat required that decarboxylates (activates) acidic (raw) cannabinoids. For the purposes of this analysis, it would be easiest to lump d9.THC..mg.g with THCA..</a:t>
            </a:r>
            <a:r>
              <a:rPr lang="en-US" sz="1400" dirty="0" err="1"/>
              <a:t>mg.g</a:t>
            </a:r>
            <a:r>
              <a:rPr lang="en-US" sz="1400" dirty="0"/>
              <a:t>. </a:t>
            </a:r>
          </a:p>
          <a:p>
            <a:endParaRPr lang="en-US" sz="1400" dirty="0"/>
          </a:p>
          <a:p>
            <a:r>
              <a:rPr lang="en-US" sz="1400" dirty="0"/>
              <a:t>In the terpene analysis it will be generally stated that there will most likely always be more </a:t>
            </a:r>
            <a:r>
              <a:rPr lang="en-US" sz="1400" dirty="0" err="1"/>
              <a:t>ß.Caryophyllene</a:t>
            </a:r>
            <a:r>
              <a:rPr lang="en-US" sz="1400" dirty="0"/>
              <a:t> in the extract compared to the flower. This is a very molecularly “heavy” terpene and unless the terpene infusion rate is very high will stick out more in the extract than in the flower. I would be happy to elaborate more if someone is interested, but this topic can get rather complicated to the layman. </a:t>
            </a:r>
          </a:p>
        </p:txBody>
      </p:sp>
      <p:sp>
        <p:nvSpPr>
          <p:cNvPr id="13" name="TextBox 12">
            <a:extLst>
              <a:ext uri="{FF2B5EF4-FFF2-40B4-BE49-F238E27FC236}">
                <a16:creationId xmlns:a16="http://schemas.microsoft.com/office/drawing/2014/main" id="{823E925D-1B1A-AA73-98EE-E57ADF7E7BBA}"/>
              </a:ext>
            </a:extLst>
          </p:cNvPr>
          <p:cNvSpPr txBox="1"/>
          <p:nvPr/>
        </p:nvSpPr>
        <p:spPr>
          <a:xfrm>
            <a:off x="4812633" y="224485"/>
            <a:ext cx="1742172" cy="461665"/>
          </a:xfrm>
          <a:prstGeom prst="rect">
            <a:avLst/>
          </a:prstGeom>
          <a:noFill/>
        </p:spPr>
        <p:txBody>
          <a:bodyPr wrap="square" rtlCol="0">
            <a:spAutoFit/>
          </a:bodyPr>
          <a:lstStyle/>
          <a:p>
            <a:r>
              <a:rPr lang="en-US" sz="2400" b="1" dirty="0"/>
              <a:t>Jack Herer</a:t>
            </a:r>
          </a:p>
        </p:txBody>
      </p:sp>
    </p:spTree>
    <p:extLst>
      <p:ext uri="{BB962C8B-B14F-4D97-AF65-F5344CB8AC3E}">
        <p14:creationId xmlns:p14="http://schemas.microsoft.com/office/powerpoint/2010/main" val="1622510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E89E2-F9B5-C868-32C1-CC6D69E69DC6}"/>
              </a:ext>
            </a:extLst>
          </p:cNvPr>
          <p:cNvSpPr>
            <a:spLocks noGrp="1"/>
          </p:cNvSpPr>
          <p:nvPr>
            <p:ph type="title"/>
          </p:nvPr>
        </p:nvSpPr>
        <p:spPr>
          <a:xfrm>
            <a:off x="665781" y="20300"/>
            <a:ext cx="3537919" cy="629050"/>
          </a:xfrm>
        </p:spPr>
        <p:txBody>
          <a:bodyPr/>
          <a:lstStyle/>
          <a:p>
            <a:r>
              <a:rPr lang="en-US" dirty="0"/>
              <a:t>Charts &amp; Graphs</a:t>
            </a:r>
          </a:p>
        </p:txBody>
      </p:sp>
      <p:sp>
        <p:nvSpPr>
          <p:cNvPr id="3" name="Text Placeholder 2">
            <a:extLst>
              <a:ext uri="{FF2B5EF4-FFF2-40B4-BE49-F238E27FC236}">
                <a16:creationId xmlns:a16="http://schemas.microsoft.com/office/drawing/2014/main" id="{33067578-81B5-1FEE-26BD-9803851C9921}"/>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2B5D28CC-D496-188D-19FF-83DDB35C7F12}"/>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13824EE9-5F15-BAAA-569E-F401BEA6BB21}"/>
              </a:ext>
            </a:extLst>
          </p:cNvPr>
          <p:cNvSpPr>
            <a:spLocks noGrp="1"/>
          </p:cNvSpPr>
          <p:nvPr>
            <p:ph type="ftr" sz="quarter" idx="11"/>
          </p:nvPr>
        </p:nvSpPr>
        <p:spPr/>
        <p:txBody>
          <a:bodyPr/>
          <a:lstStyle/>
          <a:p>
            <a:r>
              <a:rPr lang="en-US" dirty="0"/>
              <a:t>Chemistry Product Analysis</a:t>
            </a:r>
          </a:p>
        </p:txBody>
      </p:sp>
      <p:sp>
        <p:nvSpPr>
          <p:cNvPr id="6" name="Slide Number Placeholder 5">
            <a:extLst>
              <a:ext uri="{FF2B5EF4-FFF2-40B4-BE49-F238E27FC236}">
                <a16:creationId xmlns:a16="http://schemas.microsoft.com/office/drawing/2014/main" id="{1D74033B-E5CE-940D-56FD-0696CC17113B}"/>
              </a:ext>
            </a:extLst>
          </p:cNvPr>
          <p:cNvSpPr>
            <a:spLocks noGrp="1"/>
          </p:cNvSpPr>
          <p:nvPr>
            <p:ph type="sldNum" sz="quarter" idx="12"/>
          </p:nvPr>
        </p:nvSpPr>
        <p:spPr/>
        <p:txBody>
          <a:bodyPr/>
          <a:lstStyle/>
          <a:p>
            <a:fld id="{A49DFD55-3C28-40EF-9E31-A92D2E4017FF}" type="slidenum">
              <a:rPr lang="en-US" smtClean="0"/>
              <a:pPr/>
              <a:t>8</a:t>
            </a:fld>
            <a:endParaRPr lang="en-US" dirty="0"/>
          </a:p>
        </p:txBody>
      </p:sp>
      <p:pic>
        <p:nvPicPr>
          <p:cNvPr id="8" name="Picture 7" descr="Chart, bar chart&#10;&#10;Description automatically generated">
            <a:extLst>
              <a:ext uri="{FF2B5EF4-FFF2-40B4-BE49-F238E27FC236}">
                <a16:creationId xmlns:a16="http://schemas.microsoft.com/office/drawing/2014/main" id="{505D92E7-E597-8393-FFBB-E811216263EE}"/>
              </a:ext>
            </a:extLst>
          </p:cNvPr>
          <p:cNvPicPr>
            <a:picLocks noChangeAspect="1"/>
          </p:cNvPicPr>
          <p:nvPr/>
        </p:nvPicPr>
        <p:blipFill>
          <a:blip r:embed="rId2"/>
          <a:stretch>
            <a:fillRect/>
          </a:stretch>
        </p:blipFill>
        <p:spPr>
          <a:xfrm>
            <a:off x="6086978" y="2883683"/>
            <a:ext cx="5927760" cy="3583092"/>
          </a:xfrm>
          <a:prstGeom prst="rect">
            <a:avLst/>
          </a:prstGeom>
        </p:spPr>
      </p:pic>
      <p:pic>
        <p:nvPicPr>
          <p:cNvPr id="10" name="Picture 9" descr="Chart, bar chart">
            <a:extLst>
              <a:ext uri="{FF2B5EF4-FFF2-40B4-BE49-F238E27FC236}">
                <a16:creationId xmlns:a16="http://schemas.microsoft.com/office/drawing/2014/main" id="{B05A900C-7CDE-88AF-572B-48B24EFA53E7}"/>
              </a:ext>
            </a:extLst>
          </p:cNvPr>
          <p:cNvPicPr>
            <a:picLocks noChangeAspect="1"/>
          </p:cNvPicPr>
          <p:nvPr/>
        </p:nvPicPr>
        <p:blipFill>
          <a:blip r:embed="rId3"/>
          <a:stretch>
            <a:fillRect/>
          </a:stretch>
        </p:blipFill>
        <p:spPr>
          <a:xfrm>
            <a:off x="0" y="2865757"/>
            <a:ext cx="5927760" cy="3583092"/>
          </a:xfrm>
          <a:prstGeom prst="rect">
            <a:avLst/>
          </a:prstGeom>
        </p:spPr>
      </p:pic>
      <p:sp>
        <p:nvSpPr>
          <p:cNvPr id="12" name="TextBox 11">
            <a:extLst>
              <a:ext uri="{FF2B5EF4-FFF2-40B4-BE49-F238E27FC236}">
                <a16:creationId xmlns:a16="http://schemas.microsoft.com/office/drawing/2014/main" id="{57A64273-CBBC-4A55-DBF9-B0B79DA038F4}"/>
              </a:ext>
            </a:extLst>
          </p:cNvPr>
          <p:cNvSpPr txBox="1"/>
          <p:nvPr/>
        </p:nvSpPr>
        <p:spPr>
          <a:xfrm>
            <a:off x="736332" y="723370"/>
            <a:ext cx="11352999" cy="1754326"/>
          </a:xfrm>
          <a:prstGeom prst="rect">
            <a:avLst/>
          </a:prstGeom>
          <a:noFill/>
        </p:spPr>
        <p:txBody>
          <a:bodyPr wrap="square" rtlCol="0">
            <a:spAutoFit/>
          </a:bodyPr>
          <a:lstStyle/>
          <a:p>
            <a:r>
              <a:rPr lang="en-US" dirty="0"/>
              <a:t>In the terpene slide we see more </a:t>
            </a:r>
            <a:r>
              <a:rPr lang="en-US" dirty="0" err="1"/>
              <a:t>ß.Caryophyllene</a:t>
            </a:r>
            <a:r>
              <a:rPr lang="en-US" dirty="0"/>
              <a:t> in the extract compared to the flower as expected, but the proportions of all the other terpenes are very similar to the extract! This is indicative of a solid steam distillation, and storage of the terpenes as well as a good infusion rate! </a:t>
            </a:r>
          </a:p>
          <a:p>
            <a:endParaRPr lang="en-US" dirty="0"/>
          </a:p>
          <a:p>
            <a:r>
              <a:rPr lang="en-US" dirty="0"/>
              <a:t>In the cannabinoids the higher proportion of CBG in the extract compared to the flower is due to the activation during the purge process. All around, this is an excellent representation of the flower in extract form. </a:t>
            </a:r>
          </a:p>
        </p:txBody>
      </p:sp>
      <p:sp>
        <p:nvSpPr>
          <p:cNvPr id="13" name="TextBox 12">
            <a:extLst>
              <a:ext uri="{FF2B5EF4-FFF2-40B4-BE49-F238E27FC236}">
                <a16:creationId xmlns:a16="http://schemas.microsoft.com/office/drawing/2014/main" id="{823E925D-1B1A-AA73-98EE-E57ADF7E7BBA}"/>
              </a:ext>
            </a:extLst>
          </p:cNvPr>
          <p:cNvSpPr txBox="1"/>
          <p:nvPr/>
        </p:nvSpPr>
        <p:spPr>
          <a:xfrm>
            <a:off x="4812633" y="224485"/>
            <a:ext cx="1742172" cy="461665"/>
          </a:xfrm>
          <a:prstGeom prst="rect">
            <a:avLst/>
          </a:prstGeom>
          <a:noFill/>
        </p:spPr>
        <p:txBody>
          <a:bodyPr wrap="square" rtlCol="0">
            <a:spAutoFit/>
          </a:bodyPr>
          <a:lstStyle/>
          <a:p>
            <a:r>
              <a:rPr lang="en-US" sz="2400" b="1" dirty="0"/>
              <a:t>Jack Herer</a:t>
            </a:r>
          </a:p>
        </p:txBody>
      </p:sp>
    </p:spTree>
    <p:extLst>
      <p:ext uri="{BB962C8B-B14F-4D97-AF65-F5344CB8AC3E}">
        <p14:creationId xmlns:p14="http://schemas.microsoft.com/office/powerpoint/2010/main" val="2507989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E89E2-F9B5-C868-32C1-CC6D69E69DC6}"/>
              </a:ext>
            </a:extLst>
          </p:cNvPr>
          <p:cNvSpPr>
            <a:spLocks noGrp="1"/>
          </p:cNvSpPr>
          <p:nvPr>
            <p:ph type="title"/>
          </p:nvPr>
        </p:nvSpPr>
        <p:spPr>
          <a:xfrm>
            <a:off x="665781" y="20300"/>
            <a:ext cx="3537919" cy="629050"/>
          </a:xfrm>
        </p:spPr>
        <p:txBody>
          <a:bodyPr/>
          <a:lstStyle/>
          <a:p>
            <a:r>
              <a:rPr lang="en-US" dirty="0"/>
              <a:t>Charts &amp; Graphs</a:t>
            </a:r>
          </a:p>
        </p:txBody>
      </p:sp>
      <p:sp>
        <p:nvSpPr>
          <p:cNvPr id="4" name="Date Placeholder 3">
            <a:extLst>
              <a:ext uri="{FF2B5EF4-FFF2-40B4-BE49-F238E27FC236}">
                <a16:creationId xmlns:a16="http://schemas.microsoft.com/office/drawing/2014/main" id="{2B5D28CC-D496-188D-19FF-83DDB35C7F12}"/>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13824EE9-5F15-BAAA-569E-F401BEA6BB21}"/>
              </a:ext>
            </a:extLst>
          </p:cNvPr>
          <p:cNvSpPr>
            <a:spLocks noGrp="1"/>
          </p:cNvSpPr>
          <p:nvPr>
            <p:ph type="ftr" sz="quarter" idx="11"/>
          </p:nvPr>
        </p:nvSpPr>
        <p:spPr/>
        <p:txBody>
          <a:bodyPr/>
          <a:lstStyle/>
          <a:p>
            <a:r>
              <a:rPr lang="en-US" dirty="0"/>
              <a:t>Chemistry Product Analysis</a:t>
            </a:r>
          </a:p>
        </p:txBody>
      </p:sp>
      <p:sp>
        <p:nvSpPr>
          <p:cNvPr id="6" name="Slide Number Placeholder 5">
            <a:extLst>
              <a:ext uri="{FF2B5EF4-FFF2-40B4-BE49-F238E27FC236}">
                <a16:creationId xmlns:a16="http://schemas.microsoft.com/office/drawing/2014/main" id="{1D74033B-E5CE-940D-56FD-0696CC17113B}"/>
              </a:ext>
            </a:extLst>
          </p:cNvPr>
          <p:cNvSpPr>
            <a:spLocks noGrp="1"/>
          </p:cNvSpPr>
          <p:nvPr>
            <p:ph type="sldNum" sz="quarter" idx="12"/>
          </p:nvPr>
        </p:nvSpPr>
        <p:spPr/>
        <p:txBody>
          <a:bodyPr/>
          <a:lstStyle/>
          <a:p>
            <a:fld id="{A49DFD55-3C28-40EF-9E31-A92D2E4017FF}" type="slidenum">
              <a:rPr lang="en-US" smtClean="0"/>
              <a:pPr/>
              <a:t>9</a:t>
            </a:fld>
            <a:endParaRPr lang="en-US" dirty="0"/>
          </a:p>
        </p:txBody>
      </p:sp>
      <p:sp>
        <p:nvSpPr>
          <p:cNvPr id="12" name="TextBox 11">
            <a:extLst>
              <a:ext uri="{FF2B5EF4-FFF2-40B4-BE49-F238E27FC236}">
                <a16:creationId xmlns:a16="http://schemas.microsoft.com/office/drawing/2014/main" id="{57A64273-CBBC-4A55-DBF9-B0B79DA038F4}"/>
              </a:ext>
            </a:extLst>
          </p:cNvPr>
          <p:cNvSpPr txBox="1"/>
          <p:nvPr/>
        </p:nvSpPr>
        <p:spPr>
          <a:xfrm>
            <a:off x="736332" y="723370"/>
            <a:ext cx="11352999" cy="1754326"/>
          </a:xfrm>
          <a:prstGeom prst="rect">
            <a:avLst/>
          </a:prstGeom>
          <a:noFill/>
        </p:spPr>
        <p:txBody>
          <a:bodyPr wrap="square" rtlCol="0">
            <a:spAutoFit/>
          </a:bodyPr>
          <a:lstStyle/>
          <a:p>
            <a:r>
              <a:rPr lang="en-US" dirty="0"/>
              <a:t>The Chemistry brand has always been a proud proponent of cannabis as medicine. It is very well known for it’s CBD extracts for their effects and their taste/smell. The Lady Benbow Cartridge is one of the strains that won 1</a:t>
            </a:r>
            <a:r>
              <a:rPr lang="en-US" baseline="30000" dirty="0"/>
              <a:t>st</a:t>
            </a:r>
            <a:r>
              <a:rPr lang="en-US" dirty="0"/>
              <a:t> place at the Emerald Cup (One of the most important cannabis cups in California) in the CBD category. </a:t>
            </a:r>
          </a:p>
          <a:p>
            <a:endParaRPr lang="en-US" dirty="0"/>
          </a:p>
          <a:p>
            <a:r>
              <a:rPr lang="en-US" dirty="0"/>
              <a:t>Again, we see an excellent representation of the flower expressed in extract form both in cannabinoids and terpenes. </a:t>
            </a:r>
          </a:p>
        </p:txBody>
      </p:sp>
      <p:sp>
        <p:nvSpPr>
          <p:cNvPr id="13" name="TextBox 12">
            <a:extLst>
              <a:ext uri="{FF2B5EF4-FFF2-40B4-BE49-F238E27FC236}">
                <a16:creationId xmlns:a16="http://schemas.microsoft.com/office/drawing/2014/main" id="{823E925D-1B1A-AA73-98EE-E57ADF7E7BBA}"/>
              </a:ext>
            </a:extLst>
          </p:cNvPr>
          <p:cNvSpPr txBox="1"/>
          <p:nvPr/>
        </p:nvSpPr>
        <p:spPr>
          <a:xfrm>
            <a:off x="4812633" y="224485"/>
            <a:ext cx="2492942" cy="461665"/>
          </a:xfrm>
          <a:prstGeom prst="rect">
            <a:avLst/>
          </a:prstGeom>
          <a:noFill/>
        </p:spPr>
        <p:txBody>
          <a:bodyPr wrap="square" rtlCol="0">
            <a:spAutoFit/>
          </a:bodyPr>
          <a:lstStyle/>
          <a:p>
            <a:r>
              <a:rPr lang="en-US" sz="2400" b="1" dirty="0"/>
              <a:t>Lady Benbow</a:t>
            </a:r>
          </a:p>
        </p:txBody>
      </p:sp>
      <p:pic>
        <p:nvPicPr>
          <p:cNvPr id="9" name="Picture 8" descr="Chart, bar chart">
            <a:extLst>
              <a:ext uri="{FF2B5EF4-FFF2-40B4-BE49-F238E27FC236}">
                <a16:creationId xmlns:a16="http://schemas.microsoft.com/office/drawing/2014/main" id="{A3C18E16-4635-D66E-3DA4-520DD4B22BCE}"/>
              </a:ext>
            </a:extLst>
          </p:cNvPr>
          <p:cNvPicPr>
            <a:picLocks noChangeAspect="1"/>
          </p:cNvPicPr>
          <p:nvPr/>
        </p:nvPicPr>
        <p:blipFill>
          <a:blip r:embed="rId2"/>
          <a:stretch>
            <a:fillRect/>
          </a:stretch>
        </p:blipFill>
        <p:spPr>
          <a:xfrm>
            <a:off x="6412831" y="3340116"/>
            <a:ext cx="4724397" cy="3100764"/>
          </a:xfrm>
          <a:prstGeom prst="rect">
            <a:avLst/>
          </a:prstGeom>
        </p:spPr>
      </p:pic>
      <p:pic>
        <p:nvPicPr>
          <p:cNvPr id="14" name="Picture 13" descr="Chart, bar chart">
            <a:extLst>
              <a:ext uri="{FF2B5EF4-FFF2-40B4-BE49-F238E27FC236}">
                <a16:creationId xmlns:a16="http://schemas.microsoft.com/office/drawing/2014/main" id="{895588B3-1CD9-F6FE-2117-DB102B694900}"/>
              </a:ext>
            </a:extLst>
          </p:cNvPr>
          <p:cNvPicPr>
            <a:picLocks noChangeAspect="1"/>
          </p:cNvPicPr>
          <p:nvPr/>
        </p:nvPicPr>
        <p:blipFill>
          <a:blip r:embed="rId3"/>
          <a:stretch>
            <a:fillRect/>
          </a:stretch>
        </p:blipFill>
        <p:spPr>
          <a:xfrm>
            <a:off x="736332" y="3255586"/>
            <a:ext cx="5024387" cy="3100764"/>
          </a:xfrm>
          <a:prstGeom prst="rect">
            <a:avLst/>
          </a:prstGeom>
        </p:spPr>
      </p:pic>
    </p:spTree>
    <p:extLst>
      <p:ext uri="{BB962C8B-B14F-4D97-AF65-F5344CB8AC3E}">
        <p14:creationId xmlns:p14="http://schemas.microsoft.com/office/powerpoint/2010/main" val="2442416121"/>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C43685-694E-4579-B109-3C418D49DA65}">
  <ds:schemaRefs>
    <ds:schemaRef ds:uri="71af3243-3dd4-4a8d-8c0d-dd76da1f02a5"/>
    <ds:schemaRef ds:uri="230e9df3-be65-4c73-a93b-d1236ebd677e"/>
    <ds:schemaRef ds:uri="http://purl.org/dc/dcmitype/"/>
    <ds:schemaRef ds:uri="http://www.w3.org/XML/1998/namespace"/>
    <ds:schemaRef ds:uri="http://purl.org/dc/terms/"/>
    <ds:schemaRef ds:uri="http://purl.org/dc/elements/1.1/"/>
    <ds:schemaRef ds:uri="http://schemas.microsoft.com/office/infopath/2007/PartnerControls"/>
    <ds:schemaRef ds:uri="http://schemas.openxmlformats.org/package/2006/metadata/core-properties"/>
    <ds:schemaRef ds:uri="http://schemas.microsoft.com/sharepoint/v3"/>
    <ds:schemaRef ds:uri="http://schemas.microsoft.com/office/2006/documentManagement/types"/>
    <ds:schemaRef ds:uri="16c05727-aa75-4e4a-9b5f-8a80a1165891"/>
    <ds:schemaRef ds:uri="http://schemas.microsoft.com/office/2006/metadata/properties"/>
  </ds:schemaRefs>
</ds:datastoreItem>
</file>

<file path=customXml/itemProps2.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3.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{E4929B10-0EDF-4AE2-BFBE-2A35FC27944D}tf67328976_win32</Template>
  <TotalTime>4565</TotalTime>
  <Words>2164</Words>
  <Application>Microsoft Office PowerPoint</Application>
  <PresentationFormat>Widescreen</PresentationFormat>
  <Paragraphs>150</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Tenorite</vt:lpstr>
      <vt:lpstr>Office Theme</vt:lpstr>
      <vt:lpstr>Chemistry Product Analysis </vt:lpstr>
      <vt:lpstr>AGENDA</vt:lpstr>
      <vt:lpstr>INTRODUCTION</vt:lpstr>
      <vt:lpstr>Analysis tools Utilized/Logic</vt:lpstr>
      <vt:lpstr>Analysis tools Utilized/Logic</vt:lpstr>
      <vt:lpstr> R Studio-Code Example</vt:lpstr>
      <vt:lpstr>Charts &amp; Graphs</vt:lpstr>
      <vt:lpstr>Charts &amp; Graphs</vt:lpstr>
      <vt:lpstr>Charts &amp; Graphs</vt:lpstr>
      <vt:lpstr>AC/DC</vt:lpstr>
      <vt:lpstr>Pineapple wonder</vt:lpstr>
      <vt:lpstr>Charts &amp; Graphs</vt:lpstr>
      <vt:lpstr>Charts &amp; Graphs</vt:lpstr>
      <vt:lpstr>Strawberry banana Live Resin</vt:lpstr>
      <vt:lpstr>XJ-13</vt:lpstr>
      <vt:lpstr>Charts &amp; Graphs</vt:lpstr>
      <vt:lpstr>Charts &amp; Graphs</vt:lpstr>
      <vt:lpstr>Python Pandas-Code example</vt:lpstr>
      <vt:lpstr>Python Pandas-Code example</vt:lpstr>
      <vt:lpstr>Python/Pandas Charts and graphs</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Chemistry Product Analysis</dc:title>
  <dc:creator>Emmanuel Duarte</dc:creator>
  <cp:lastModifiedBy>Emmanuel Duarte</cp:lastModifiedBy>
  <cp:revision>2</cp:revision>
  <dcterms:created xsi:type="dcterms:W3CDTF">2023-01-15T23:57:32Z</dcterms:created>
  <dcterms:modified xsi:type="dcterms:W3CDTF">2023-01-31T19:28:41Z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