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
  </p:notesMasterIdLst>
  <p:sldIdLst>
    <p:sldId id="256" r:id="rId2"/>
    <p:sldId id="257" r:id="rId3"/>
    <p:sldId id="259" r:id="rId4"/>
    <p:sldId id="258" r:id="rId5"/>
    <p:sldId id="260"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C76FFE-1FE1-4AEC-B85E-A2BDCDBAFF3D}">
          <p14:sldIdLst>
            <p14:sldId id="256"/>
            <p14:sldId id="257"/>
            <p14:sldId id="259"/>
            <p14:sldId id="258"/>
          </p14:sldIdLst>
        </p14:section>
        <p14:section name="Untitled Section" id="{98B6D506-033D-4882-B9ED-4903A9688E60}">
          <p14:sldIdLst>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0000CC"/>
    <a:srgbClr val="FF2549"/>
    <a:srgbClr val="007033"/>
    <a:srgbClr val="C33A1F"/>
    <a:srgbClr val="003635"/>
    <a:srgbClr val="D6370C"/>
    <a:srgbClr val="1D3A00"/>
    <a:srgbClr val="FF856D"/>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24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err="1"/>
              <a:t>RECOMMENDATIONSThe</a:t>
            </a:r>
            <a:r>
              <a:rPr lang="en-GB" sz="900" dirty="0"/>
              <a:t> following are recommendations for reclaiming market share and improving revenue of </a:t>
            </a:r>
            <a:r>
              <a:rPr lang="en-GB" sz="900" dirty="0" err="1"/>
              <a:t>Clife</a:t>
            </a:r>
            <a:r>
              <a:rPr lang="en-GB" sz="900" dirty="0"/>
              <a:t> Hotels.</a:t>
            </a:r>
          </a:p>
          <a:p>
            <a:r>
              <a:rPr lang="en-GB" sz="900" dirty="0"/>
              <a:t>1. Offer charges for premium services like early check-in and late checkout. This is one of the simplest way to increase revenue of the hotel. Although it may be tedious allowing guests check-in early or checkout late if occupancy is high, the use of guest management hospital software can help tackle this problem.</a:t>
            </a:r>
          </a:p>
          <a:p>
            <a:r>
              <a:rPr lang="en-GB" sz="900" dirty="0"/>
              <a:t>2. Partner with local businesses to offer excursions and experiences to leisure guests. This is an efficient way of increasing revenue, as you can offer services of local businesses to your clients at discounted rates. The business will then pay you a commission or a referral fee after your guest purchases their excursions or experiences.</a:t>
            </a:r>
          </a:p>
          <a:p>
            <a:r>
              <a:rPr lang="en-GB" sz="900" dirty="0"/>
              <a:t>3. Increase and improve your ratings and reviews </a:t>
            </a:r>
          </a:p>
          <a:p>
            <a:r>
              <a:rPr lang="en-GB" sz="900" dirty="0"/>
              <a:t>90% of guests check hotel ratings prior to booking a stay. Making sure that your hotel has great reviews online is critical to increasing revenue at your hotel.  Increase staff focus on hospitality by ensuring effective communication with guests before, during and after their stay. Ensure seamless and convenient performance of Booking Platforms as this will encourage them to leave a positive review after their stay.</a:t>
            </a:r>
          </a:p>
          <a:p>
            <a:r>
              <a:rPr lang="en-GB" sz="900" dirty="0"/>
              <a:t>4. Take advantage of other upsell opportunities like Parking Fees, Pet Fees, Shuttle Transportation, and Retail or Gift Store.</a:t>
            </a:r>
          </a:p>
          <a:p>
            <a:r>
              <a:rPr lang="en-GB" sz="900" dirty="0"/>
              <a:t>5. In addition to offering early check-in and late checkout, offer room upgrades pre-arrival.</a:t>
            </a:r>
          </a:p>
          <a:p>
            <a:endParaRPr lang="en-GB" sz="900" dirty="0"/>
          </a:p>
          <a:p>
            <a:endParaRPr lang="en-GB" sz="900" dirty="0"/>
          </a:p>
          <a:p>
            <a:pPr marL="0" marR="0" lvl="0" indent="0" algn="just" rtl="0">
              <a:lnSpc>
                <a:spcPct val="150000"/>
              </a:lnSpc>
              <a:spcBef>
                <a:spcPts val="0"/>
              </a:spcBef>
              <a:spcAft>
                <a:spcPts val="0"/>
              </a:spcAft>
              <a:buNone/>
            </a:pPr>
            <a:r>
              <a:rPr lang="en-US" sz="900" b="1" dirty="0">
                <a:latin typeface="+mj-lt"/>
                <a:ea typeface="Century Gothic"/>
                <a:cs typeface="Century Gothic"/>
                <a:sym typeface="Century Gothic"/>
              </a:rPr>
              <a:t>The following are recommendations for reclaiming market share and improving revenue of </a:t>
            </a:r>
            <a:r>
              <a:rPr lang="en-US" sz="900" b="1" dirty="0" err="1">
                <a:latin typeface="+mj-lt"/>
                <a:ea typeface="Century Gothic"/>
                <a:cs typeface="Century Gothic"/>
                <a:sym typeface="Century Gothic"/>
              </a:rPr>
              <a:t>Clife</a:t>
            </a:r>
            <a:r>
              <a:rPr lang="en-US" sz="900" b="1" dirty="0">
                <a:latin typeface="+mj-lt"/>
                <a:ea typeface="Century Gothic"/>
                <a:cs typeface="Century Gothic"/>
                <a:sym typeface="Century Gothic"/>
              </a:rPr>
              <a:t> Hotels.</a:t>
            </a:r>
          </a:p>
          <a:p>
            <a:pPr algn="just">
              <a:lnSpc>
                <a:spcPct val="150000"/>
              </a:lnSpc>
            </a:pPr>
            <a:r>
              <a:rPr lang="en-US" sz="900" b="1" dirty="0">
                <a:latin typeface="+mj-lt"/>
                <a:ea typeface="Century Gothic"/>
                <a:cs typeface="Century Gothic"/>
                <a:sym typeface="Century Gothic"/>
              </a:rPr>
              <a:t>1. </a:t>
            </a:r>
            <a:r>
              <a:rPr lang="en-US" sz="900" b="1" dirty="0">
                <a:effectLst/>
                <a:latin typeface="+mj-lt"/>
                <a:ea typeface="Calibri" panose="020F0502020204030204" pitchFamily="34" charset="0"/>
                <a:cs typeface="Times New Roman" panose="02020603050405020304" pitchFamily="18" charset="0"/>
              </a:rPr>
              <a:t>Offer charges for premium services like early check-in and late checkout. This is one of the simplest way to increase revenue of the hotel. Although it may be tedious allowing guests check-in early or checkout late if occupancy is high, the use of guest management hospital software can help tackle this problem.</a:t>
            </a:r>
          </a:p>
          <a:p>
            <a:pPr algn="just">
              <a:lnSpc>
                <a:spcPct val="150000"/>
              </a:lnSpc>
            </a:pPr>
            <a:r>
              <a:rPr lang="en-US" sz="900" b="1" dirty="0">
                <a:latin typeface="+mj-lt"/>
                <a:ea typeface="Calibri" panose="020F0502020204030204" pitchFamily="34" charset="0"/>
                <a:cs typeface="Times New Roman" panose="02020603050405020304" pitchFamily="18" charset="0"/>
              </a:rPr>
              <a:t>2. Partner with local businesses to offer excursions and experiences to leisure guests. This is an efficient way of increasing revenue, as you can offer services of local businesses to your clients at discounted rates. The business will then pay you a commission or a referral fee after your guest purchases their excursions or experiences.</a:t>
            </a:r>
          </a:p>
          <a:p>
            <a:pPr algn="just">
              <a:lnSpc>
                <a:spcPct val="150000"/>
              </a:lnSpc>
            </a:pPr>
            <a:r>
              <a:rPr lang="en-US" sz="900" b="1" dirty="0">
                <a:latin typeface="+mj-lt"/>
                <a:ea typeface="Calibri" panose="020F0502020204030204" pitchFamily="34" charset="0"/>
                <a:cs typeface="Times New Roman" panose="02020603050405020304" pitchFamily="18" charset="0"/>
              </a:rPr>
              <a:t>3. Increase and improve your ratings and reviews </a:t>
            </a:r>
          </a:p>
          <a:p>
            <a:pPr algn="just">
              <a:lnSpc>
                <a:spcPct val="150000"/>
              </a:lnSpc>
            </a:pPr>
            <a:r>
              <a:rPr lang="en-US" sz="900" b="1" dirty="0">
                <a:latin typeface="+mj-lt"/>
                <a:ea typeface="Calibri" panose="020F0502020204030204" pitchFamily="34" charset="0"/>
                <a:cs typeface="Times New Roman" panose="02020603050405020304" pitchFamily="18" charset="0"/>
              </a:rPr>
              <a:t>90% of guests check hotel ratings prior to booking a stay. Making sure that your hotel has great reviews online is critical to increasing revenue at your hotel.  Increase staff focus on hospitality by ensuring effective communication with guests before, during and after their stay. Ensure seamless and convenient performance of Booking Platforms as this will encourage them to leave a positive review after their stay.</a:t>
            </a:r>
          </a:p>
          <a:p>
            <a:pPr algn="just">
              <a:lnSpc>
                <a:spcPct val="150000"/>
              </a:lnSpc>
            </a:pPr>
            <a:r>
              <a:rPr lang="en-US" sz="900" b="1" dirty="0">
                <a:effectLst/>
                <a:latin typeface="+mj-lt"/>
                <a:ea typeface="Calibri" panose="020F0502020204030204" pitchFamily="34" charset="0"/>
                <a:cs typeface="Times New Roman" panose="02020603050405020304" pitchFamily="18" charset="0"/>
              </a:rPr>
              <a:t>4. Take advantage of other upsell opportunities like Parking Fees, Pet Fees, Shuttle Transportation, and Retail or Gift Store.</a:t>
            </a:r>
          </a:p>
          <a:p>
            <a:pPr algn="just">
              <a:lnSpc>
                <a:spcPct val="150000"/>
              </a:lnSpc>
            </a:pPr>
            <a:r>
              <a:rPr lang="en-US" sz="900" b="1" dirty="0">
                <a:latin typeface="+mj-lt"/>
                <a:ea typeface="Calibri" panose="020F0502020204030204" pitchFamily="34" charset="0"/>
                <a:cs typeface="Times New Roman" panose="02020603050405020304" pitchFamily="18" charset="0"/>
              </a:rPr>
              <a:t>5.</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r>
              <a:rPr lang="en-US" sz="900" b="1" dirty="0">
                <a:effectLst/>
                <a:latin typeface="+mj-lt"/>
                <a:ea typeface="Calibri" panose="020F0502020204030204" pitchFamily="34" charset="0"/>
                <a:cs typeface="Times New Roman" panose="02020603050405020304" pitchFamily="18" charset="0"/>
              </a:rPr>
              <a:t>In addition to offering early check-in and late checkout, offer room upgrades pre-arrival.</a:t>
            </a:r>
          </a:p>
          <a:p>
            <a:endParaRPr lang="en-US" sz="900" dirty="0"/>
          </a:p>
          <a:p>
            <a:pPr marL="0" marR="0" lvl="0" indent="0" algn="just" rtl="0">
              <a:lnSpc>
                <a:spcPct val="150000"/>
              </a:lnSpc>
              <a:spcBef>
                <a:spcPts val="0"/>
              </a:spcBef>
              <a:spcAft>
                <a:spcPts val="0"/>
              </a:spcAft>
              <a:buNone/>
            </a:pPr>
            <a:r>
              <a:rPr lang="en-US" sz="900" b="1" dirty="0">
                <a:latin typeface="+mj-lt"/>
                <a:ea typeface="Century Gothic"/>
                <a:cs typeface="Century Gothic"/>
                <a:sym typeface="Century Gothic"/>
              </a:rPr>
              <a:t>The following are recommendations for reclaiming market share and improving revenue of </a:t>
            </a:r>
            <a:r>
              <a:rPr lang="en-US" sz="900" b="1" dirty="0" err="1">
                <a:latin typeface="+mj-lt"/>
                <a:ea typeface="Century Gothic"/>
                <a:cs typeface="Century Gothic"/>
                <a:sym typeface="Century Gothic"/>
              </a:rPr>
              <a:t>Clife</a:t>
            </a:r>
            <a:r>
              <a:rPr lang="en-US" sz="900" b="1" dirty="0">
                <a:latin typeface="+mj-lt"/>
                <a:ea typeface="Century Gothic"/>
                <a:cs typeface="Century Gothic"/>
                <a:sym typeface="Century Gothic"/>
              </a:rPr>
              <a:t> Hotels.</a:t>
            </a:r>
          </a:p>
          <a:p>
            <a:pPr algn="just">
              <a:lnSpc>
                <a:spcPct val="150000"/>
              </a:lnSpc>
            </a:pPr>
            <a:r>
              <a:rPr lang="en-US" sz="900" b="1" dirty="0">
                <a:latin typeface="+mj-lt"/>
                <a:ea typeface="Century Gothic"/>
                <a:cs typeface="Century Gothic"/>
                <a:sym typeface="Century Gothic"/>
              </a:rPr>
              <a:t>1. </a:t>
            </a:r>
            <a:r>
              <a:rPr lang="en-US" sz="900" b="1" dirty="0">
                <a:effectLst/>
                <a:latin typeface="+mj-lt"/>
                <a:ea typeface="Calibri" panose="020F0502020204030204" pitchFamily="34" charset="0"/>
                <a:cs typeface="Times New Roman" panose="02020603050405020304" pitchFamily="18" charset="0"/>
              </a:rPr>
              <a:t>Offer charges for premium services like early check-in and late checkout. This is one of the simplest way to increase revenue of the hotel. Although it may be tedious allowing guests check-in early or checkout late if occupancy is high, the use of guest management hospital software can help tackle this problem.</a:t>
            </a:r>
          </a:p>
          <a:p>
            <a:pPr algn="just">
              <a:lnSpc>
                <a:spcPct val="150000"/>
              </a:lnSpc>
            </a:pPr>
            <a:r>
              <a:rPr lang="en-US" sz="900" b="1" dirty="0">
                <a:latin typeface="+mj-lt"/>
                <a:ea typeface="Calibri" panose="020F0502020204030204" pitchFamily="34" charset="0"/>
                <a:cs typeface="Times New Roman" panose="02020603050405020304" pitchFamily="18" charset="0"/>
              </a:rPr>
              <a:t>2. Partner with local businesses to offer excursions and experiences to leisure guests. This is an efficient way of increasing revenue, as you can offer services of local businesses to your clients at discounted rates. The business will then pay you a commission or a referral fee after your guest purchases their excursions or experiences.</a:t>
            </a:r>
          </a:p>
          <a:p>
            <a:pPr algn="just">
              <a:lnSpc>
                <a:spcPct val="150000"/>
              </a:lnSpc>
            </a:pPr>
            <a:r>
              <a:rPr lang="en-US" sz="900" b="1" dirty="0">
                <a:latin typeface="+mj-lt"/>
                <a:ea typeface="Calibri" panose="020F0502020204030204" pitchFamily="34" charset="0"/>
                <a:cs typeface="Times New Roman" panose="02020603050405020304" pitchFamily="18" charset="0"/>
              </a:rPr>
              <a:t>3. Increase and improve your ratings and reviews </a:t>
            </a:r>
          </a:p>
          <a:p>
            <a:pPr algn="just">
              <a:lnSpc>
                <a:spcPct val="150000"/>
              </a:lnSpc>
            </a:pPr>
            <a:r>
              <a:rPr lang="en-US" sz="900" b="1" dirty="0">
                <a:latin typeface="+mj-lt"/>
                <a:ea typeface="Calibri" panose="020F0502020204030204" pitchFamily="34" charset="0"/>
                <a:cs typeface="Times New Roman" panose="02020603050405020304" pitchFamily="18" charset="0"/>
              </a:rPr>
              <a:t>90% of guests check hotel ratings prior to booking a stay. Making sure that your hotel has great reviews online is critical to increasing revenue at your hotel.  Increase staff focus on hospitality by ensuring effective communication with guests before, during and after their stay. Ensure seamless and convenient performance of Booking Platforms as this will encourage them to leave a positive review after their stay.</a:t>
            </a:r>
          </a:p>
          <a:p>
            <a:pPr algn="just">
              <a:lnSpc>
                <a:spcPct val="150000"/>
              </a:lnSpc>
            </a:pPr>
            <a:r>
              <a:rPr lang="en-US" sz="900" b="1" dirty="0">
                <a:effectLst/>
                <a:latin typeface="+mj-lt"/>
                <a:ea typeface="Calibri" panose="020F0502020204030204" pitchFamily="34" charset="0"/>
                <a:cs typeface="Times New Roman" panose="02020603050405020304" pitchFamily="18" charset="0"/>
              </a:rPr>
              <a:t>4. Take advantage of other upsell opportunities like Parking Fees, Pet Fees, Shuttle Transportation, and Retail or Gift Store.</a:t>
            </a:r>
          </a:p>
          <a:p>
            <a:pPr algn="just">
              <a:lnSpc>
                <a:spcPct val="150000"/>
              </a:lnSpc>
            </a:pPr>
            <a:r>
              <a:rPr lang="en-US" sz="900" b="1" dirty="0">
                <a:latin typeface="+mj-lt"/>
                <a:ea typeface="Calibri" panose="020F0502020204030204" pitchFamily="34" charset="0"/>
                <a:cs typeface="Times New Roman" panose="02020603050405020304" pitchFamily="18" charset="0"/>
              </a:rPr>
              <a:t>5.</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r>
              <a:rPr lang="en-US" sz="900" b="1" dirty="0">
                <a:effectLst/>
                <a:latin typeface="+mj-lt"/>
                <a:ea typeface="Calibri" panose="020F0502020204030204" pitchFamily="34" charset="0"/>
                <a:cs typeface="Times New Roman" panose="02020603050405020304" pitchFamily="18" charset="0"/>
              </a:rPr>
              <a:t>In addition to offering early check-in and late checkout, offer room upgrades pre-arrival.</a:t>
            </a:r>
          </a:p>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4574" y="3030795"/>
            <a:ext cx="8214851" cy="1430594"/>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79323" y="4358149"/>
            <a:ext cx="8207477" cy="678426"/>
          </a:xfrm>
        </p:spPr>
        <p:txBody>
          <a:bodyPr>
            <a:normAutofit/>
          </a:bodyPr>
          <a:lstStyle>
            <a:lvl1pPr marL="0" indent="0" algn="r">
              <a:buNone/>
              <a:defRPr sz="2800" b="0" i="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5" y="1094492"/>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902542"/>
            <a:ext cx="8246070" cy="287593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1628" y="443407"/>
            <a:ext cx="6305833"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03987" y="1177436"/>
            <a:ext cx="6327059"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195" y="986943"/>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7350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4590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7350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4590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3/14/2023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162756"/>
          </a:xfrm>
        </p:spPr>
        <p:txBody>
          <a:bodyPr>
            <a:normAutofit fontScale="90000"/>
          </a:bodyPr>
          <a:lstStyle/>
          <a:p>
            <a:r>
              <a:rPr lang="en-US" dirty="0"/>
              <a:t>FIFA Women’s World Cup                            Team Exceed </a:t>
            </a:r>
            <a:br>
              <a:rPr lang="en-US" dirty="0"/>
            </a:br>
            <a:endParaRPr lang="en-US" dirty="0"/>
          </a:p>
        </p:txBody>
      </p:sp>
      <p:sp>
        <p:nvSpPr>
          <p:cNvPr id="3" name="Subtitle 2"/>
          <p:cNvSpPr>
            <a:spLocks noGrp="1"/>
          </p:cNvSpPr>
          <p:nvPr>
            <p:ph type="subTitle" idx="1"/>
          </p:nvPr>
        </p:nvSpPr>
        <p:spPr>
          <a:xfrm>
            <a:off x="169333" y="3296356"/>
            <a:ext cx="8873067" cy="1847143"/>
          </a:xfrm>
        </p:spPr>
        <p:txBody>
          <a:bodyPr>
            <a:normAutofit/>
          </a:bodyPr>
          <a:lstStyle/>
          <a:p>
            <a:endParaRPr lang="en-US" dirty="0"/>
          </a:p>
          <a:p>
            <a:r>
              <a:rPr lang="en-US" dirty="0"/>
              <a:t>Ezeamii Chioma</a:t>
            </a:r>
          </a:p>
          <a:p>
            <a:r>
              <a:rPr lang="en-US" dirty="0"/>
              <a:t>Pheetami Lukis Sambo</a:t>
            </a:r>
          </a:p>
        </p:txBody>
      </p:sp>
      <p:pic>
        <p:nvPicPr>
          <p:cNvPr id="5" name="Picture 4">
            <a:extLst>
              <a:ext uri="{FF2B5EF4-FFF2-40B4-BE49-F238E27FC236}">
                <a16:creationId xmlns:a16="http://schemas.microsoft.com/office/drawing/2014/main" id="{C55159F0-9E40-2DC5-6756-C7EC4B7C33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9910" y="2571750"/>
            <a:ext cx="824090" cy="1368072"/>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p:txBody>
          <a:bodyPr/>
          <a:lstStyle/>
          <a:p>
            <a:r>
              <a:rPr lang="en-US" dirty="0"/>
              <a:t>Make Effective Presentations</a:t>
            </a:r>
          </a:p>
          <a:p>
            <a:r>
              <a:rPr lang="en-US" dirty="0"/>
              <a:t>Using Awesome Backgrounds</a:t>
            </a:r>
          </a:p>
          <a:p>
            <a:r>
              <a:rPr lang="en-US" dirty="0"/>
              <a:t>Engage your Audience</a:t>
            </a:r>
          </a:p>
          <a:p>
            <a:r>
              <a:rPr lang="en-US" dirty="0"/>
              <a:t>Capture Audience Attention</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DATASET EXPLORATION</a:t>
            </a:r>
            <a:br>
              <a:rPr lang="en-US" dirty="0"/>
            </a:br>
            <a:endParaRPr lang="en-US" dirty="0"/>
          </a:p>
        </p:txBody>
      </p:sp>
      <p:sp>
        <p:nvSpPr>
          <p:cNvPr id="5" name="Content Placeholder 4"/>
          <p:cNvSpPr>
            <a:spLocks noGrp="1"/>
          </p:cNvSpPr>
          <p:nvPr>
            <p:ph idx="1"/>
          </p:nvPr>
        </p:nvSpPr>
        <p:spPr/>
        <p:txBody>
          <a:bodyPr/>
          <a:lstStyle/>
          <a:p>
            <a:r>
              <a:rPr lang="en-US" dirty="0"/>
              <a:t>Make Effective Presentations</a:t>
            </a:r>
          </a:p>
          <a:p>
            <a:r>
              <a:rPr lang="en-US" dirty="0"/>
              <a:t>Using Awesome Backgrounds</a:t>
            </a:r>
          </a:p>
          <a:p>
            <a:r>
              <a:rPr lang="en-US" dirty="0"/>
              <a:t>Engage your Audience</a:t>
            </a:r>
          </a:p>
          <a:p>
            <a:r>
              <a:rPr lang="en-US" dirty="0"/>
              <a:t>Capture Audience Attention</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195" y="1388534"/>
            <a:ext cx="8093365" cy="384970"/>
          </a:xfrm>
        </p:spPr>
        <p:txBody>
          <a:bodyPr>
            <a:normAutofit fontScale="90000"/>
          </a:bodyPr>
          <a:lstStyle/>
          <a:p>
            <a:r>
              <a:rPr lang="en-US" sz="2000" dirty="0"/>
              <a:t>DATA CLEANING AND TRANSFORMATION</a:t>
            </a:r>
          </a:p>
        </p:txBody>
      </p:sp>
      <p:sp>
        <p:nvSpPr>
          <p:cNvPr id="6" name="Content Placeholder 5"/>
          <p:cNvSpPr>
            <a:spLocks noGrp="1"/>
          </p:cNvSpPr>
          <p:nvPr>
            <p:ph sz="half" idx="2"/>
          </p:nvPr>
        </p:nvSpPr>
        <p:spPr>
          <a:xfrm>
            <a:off x="522130" y="1682044"/>
            <a:ext cx="8074429" cy="3461456"/>
          </a:xfrm>
        </p:spPr>
        <p:txBody>
          <a:bodyPr>
            <a:noAutofit/>
          </a:bodyPr>
          <a:lstStyle/>
          <a:p>
            <a:pPr marL="0" marR="0" lvl="0" indent="0" algn="l" rtl="0">
              <a:lnSpc>
                <a:spcPct val="107000"/>
              </a:lnSpc>
              <a:spcBef>
                <a:spcPts val="800"/>
              </a:spcBef>
              <a:spcAft>
                <a:spcPts val="0"/>
              </a:spcAft>
              <a:buNone/>
            </a:pPr>
            <a:r>
              <a:rPr lang="en-GB" sz="1050" b="1" dirty="0">
                <a:solidFill>
                  <a:schemeClr val="dk1"/>
                </a:solidFill>
                <a:latin typeface="Century Gothic"/>
                <a:ea typeface="Century Gothic"/>
                <a:cs typeface="Century Gothic"/>
                <a:sym typeface="Century Gothic"/>
              </a:rPr>
              <a:t>Data Cleaning.</a:t>
            </a:r>
            <a:endParaRPr lang="en-GB" sz="1050" dirty="0">
              <a:solidFill>
                <a:schemeClr val="dk1"/>
              </a:solidFill>
              <a:latin typeface="Century Gothic"/>
              <a:ea typeface="Century Gothic"/>
              <a:cs typeface="Century Gothic"/>
              <a:sym typeface="Century Gothic"/>
            </a:endParaRPr>
          </a:p>
          <a:p>
            <a:pPr marL="0" marR="0" lvl="0" indent="0" algn="l" rtl="0">
              <a:lnSpc>
                <a:spcPct val="107000"/>
              </a:lnSpc>
              <a:spcBef>
                <a:spcPts val="800"/>
              </a:spcBef>
              <a:spcAft>
                <a:spcPts val="0"/>
              </a:spcAft>
              <a:buNone/>
            </a:pPr>
            <a:r>
              <a:rPr lang="en-GB" sz="1050" dirty="0">
                <a:solidFill>
                  <a:schemeClr val="dk1"/>
                </a:solidFill>
                <a:latin typeface="Century Gothic"/>
                <a:ea typeface="Century Gothic"/>
                <a:cs typeface="Century Gothic"/>
                <a:sym typeface="Century Gothic"/>
              </a:rPr>
              <a:t>The following actions were performed in the process of cleaning the data using Power query in Power Bi:</a:t>
            </a:r>
          </a:p>
          <a:p>
            <a:pPr marL="342900" marR="0" lvl="0" indent="-342900" algn="l" rtl="0">
              <a:spcBef>
                <a:spcPts val="800"/>
              </a:spcBef>
              <a:spcAft>
                <a:spcPts val="0"/>
              </a:spcAft>
              <a:buClr>
                <a:schemeClr val="dk1"/>
              </a:buClr>
              <a:buSzPts val="1500"/>
              <a:buFont typeface="Noto Sans Symbols"/>
              <a:buChar char="∙"/>
            </a:pPr>
            <a:r>
              <a:rPr lang="en-GB" sz="1050" dirty="0">
                <a:solidFill>
                  <a:schemeClr val="dk1"/>
                </a:solidFill>
                <a:latin typeface="Century Gothic"/>
                <a:ea typeface="Century Gothic"/>
                <a:cs typeface="Century Gothic"/>
                <a:sym typeface="Century Gothic"/>
              </a:rPr>
              <a:t>The empty cells were replaced from null to zero using replace values.</a:t>
            </a:r>
          </a:p>
          <a:p>
            <a:pPr marL="342900" marR="0" lvl="0" indent="-342900" algn="l" rtl="0">
              <a:spcBef>
                <a:spcPts val="0"/>
              </a:spcBef>
              <a:spcAft>
                <a:spcPts val="0"/>
              </a:spcAft>
              <a:buClr>
                <a:schemeClr val="dk1"/>
              </a:buClr>
              <a:buSzPts val="1500"/>
              <a:buFont typeface="Noto Sans Symbols"/>
              <a:buChar char="∙"/>
            </a:pPr>
            <a:r>
              <a:rPr lang="en-GB" sz="1050" dirty="0">
                <a:solidFill>
                  <a:schemeClr val="dk1"/>
                </a:solidFill>
                <a:latin typeface="Century Gothic"/>
                <a:sym typeface="Century Gothic"/>
              </a:rPr>
              <a:t>The date dataset was formatted properly and some measures were added. The revenue and other metric values were formatted to currency.</a:t>
            </a:r>
            <a:endParaRPr lang="en-GB" sz="1050" dirty="0">
              <a:solidFill>
                <a:schemeClr val="dk1"/>
              </a:solidFill>
              <a:latin typeface="Century Gothic"/>
              <a:ea typeface="Century Gothic"/>
              <a:cs typeface="Century Gothic"/>
              <a:sym typeface="Century Gothic"/>
            </a:endParaRPr>
          </a:p>
          <a:p>
            <a:pPr marL="0" marR="0" lvl="0" indent="0" algn="l" rtl="0">
              <a:lnSpc>
                <a:spcPct val="107000"/>
              </a:lnSpc>
              <a:spcBef>
                <a:spcPts val="0"/>
              </a:spcBef>
              <a:spcAft>
                <a:spcPts val="0"/>
              </a:spcAft>
              <a:buNone/>
            </a:pPr>
            <a:endParaRPr lang="en-GB" sz="1050" b="1" dirty="0">
              <a:solidFill>
                <a:schemeClr val="dk1"/>
              </a:solidFill>
              <a:latin typeface="Century Gothic"/>
              <a:ea typeface="Century Gothic"/>
              <a:cs typeface="Century Gothic"/>
              <a:sym typeface="Century Gothic"/>
            </a:endParaRPr>
          </a:p>
          <a:p>
            <a:pPr marL="0" marR="0" lvl="0" indent="0" algn="l" rtl="0">
              <a:lnSpc>
                <a:spcPct val="107000"/>
              </a:lnSpc>
              <a:spcBef>
                <a:spcPts val="0"/>
              </a:spcBef>
              <a:spcAft>
                <a:spcPts val="0"/>
              </a:spcAft>
              <a:buNone/>
            </a:pPr>
            <a:r>
              <a:rPr lang="en-GB" sz="1050" b="1" dirty="0">
                <a:solidFill>
                  <a:schemeClr val="dk1"/>
                </a:solidFill>
                <a:latin typeface="Century Gothic"/>
                <a:ea typeface="Century Gothic"/>
                <a:cs typeface="Century Gothic"/>
                <a:sym typeface="Century Gothic"/>
              </a:rPr>
              <a:t>Visualization.</a:t>
            </a:r>
            <a:endParaRPr lang="en-GB" sz="1050" dirty="0">
              <a:solidFill>
                <a:schemeClr val="dk1"/>
              </a:solidFill>
              <a:latin typeface="Century Gothic"/>
              <a:ea typeface="Century Gothic"/>
              <a:cs typeface="Century Gothic"/>
              <a:sym typeface="Century Gothic"/>
            </a:endParaRPr>
          </a:p>
          <a:p>
            <a:pPr marL="0" marR="0" lvl="0" indent="0" algn="l" rtl="0">
              <a:lnSpc>
                <a:spcPct val="107000"/>
              </a:lnSpc>
              <a:spcBef>
                <a:spcPts val="800"/>
              </a:spcBef>
              <a:spcAft>
                <a:spcPts val="0"/>
              </a:spcAft>
              <a:buNone/>
            </a:pPr>
            <a:r>
              <a:rPr lang="en-GB" sz="1050" dirty="0">
                <a:solidFill>
                  <a:schemeClr val="dk1"/>
                </a:solidFill>
                <a:latin typeface="Century Gothic"/>
                <a:ea typeface="Century Gothic"/>
                <a:cs typeface="Century Gothic"/>
                <a:sym typeface="Century Gothic"/>
              </a:rPr>
              <a:t>The clean data was imported to Microsoft Power BI, in order to build visualizations that </a:t>
            </a:r>
            <a:r>
              <a:rPr lang="en-GB" sz="1050" dirty="0">
                <a:solidFill>
                  <a:srgbClr val="1D1C1D"/>
                </a:solidFill>
                <a:effectLst/>
                <a:latin typeface="+mj-lt"/>
                <a:ea typeface="Times New Roman" panose="02020603050405020304" pitchFamily="18" charset="0"/>
              </a:rPr>
              <a:t>Provide Insights to the revenue team </a:t>
            </a:r>
            <a:r>
              <a:rPr lang="en-GB" sz="1050" dirty="0">
                <a:solidFill>
                  <a:schemeClr val="dk1"/>
                </a:solidFill>
                <a:latin typeface="Century Gothic"/>
                <a:ea typeface="Century Gothic"/>
                <a:cs typeface="Century Gothic"/>
                <a:sym typeface="Century Gothic"/>
              </a:rPr>
              <a:t>. </a:t>
            </a:r>
          </a:p>
          <a:p>
            <a:pPr marL="0" marR="0" lvl="0" indent="0" algn="l" rtl="0">
              <a:lnSpc>
                <a:spcPct val="107000"/>
              </a:lnSpc>
              <a:spcBef>
                <a:spcPts val="800"/>
              </a:spcBef>
              <a:spcAft>
                <a:spcPts val="0"/>
              </a:spcAft>
              <a:buNone/>
            </a:pPr>
            <a:r>
              <a:rPr lang="en-GB" sz="1050" dirty="0">
                <a:solidFill>
                  <a:schemeClr val="dk1"/>
                </a:solidFill>
                <a:latin typeface="Century Gothic"/>
                <a:ea typeface="Century Gothic"/>
                <a:cs typeface="Century Gothic"/>
                <a:sym typeface="Century Gothic"/>
              </a:rPr>
              <a:t>The following insights were generated from our analysis: </a:t>
            </a:r>
            <a:endParaRPr lang="en-GB" sz="1050" dirty="0"/>
          </a:p>
          <a:p>
            <a:pPr marL="342900" marR="0" lvl="0" indent="-342900" algn="l" rtl="0">
              <a:spcBef>
                <a:spcPts val="800"/>
              </a:spcBef>
              <a:spcAft>
                <a:spcPts val="0"/>
              </a:spcAft>
              <a:buClr>
                <a:schemeClr val="dk1"/>
              </a:buClr>
              <a:buSzPts val="1500"/>
              <a:buFont typeface="Noto Sans Symbols"/>
              <a:buChar char="∙"/>
            </a:pPr>
            <a:r>
              <a:rPr lang="en-GB" sz="1050" dirty="0">
                <a:solidFill>
                  <a:schemeClr val="dk1"/>
                </a:solidFill>
                <a:latin typeface="Century Gothic"/>
                <a:ea typeface="Century Gothic"/>
                <a:cs typeface="Century Gothic"/>
                <a:sym typeface="Century Gothic"/>
              </a:rPr>
              <a:t>Analysis on Hotel Cities based on the Revenue generated, Occupancy Rate and Average Ratings.</a:t>
            </a:r>
          </a:p>
          <a:p>
            <a:pPr marL="342900" marR="0" lvl="0" indent="-342900" algn="l" rtl="0">
              <a:spcBef>
                <a:spcPts val="800"/>
              </a:spcBef>
              <a:spcAft>
                <a:spcPts val="0"/>
              </a:spcAft>
              <a:buClr>
                <a:schemeClr val="dk1"/>
              </a:buClr>
              <a:buSzPts val="1500"/>
              <a:buFont typeface="Noto Sans Symbols"/>
              <a:buChar char="∙"/>
            </a:pPr>
            <a:r>
              <a:rPr lang="en-GB" sz="1050" dirty="0">
                <a:solidFill>
                  <a:schemeClr val="dk1"/>
                </a:solidFill>
                <a:latin typeface="Century Gothic"/>
                <a:ea typeface="Century Gothic"/>
                <a:cs typeface="Century Gothic"/>
                <a:sym typeface="Century Gothic"/>
              </a:rPr>
              <a:t>Analysis on Hotel Properties based on Key Metrics like Revenue, Average Ratings, Total Successful Bookings, and Occupancy Rate vs Cancellation Rate.</a:t>
            </a:r>
          </a:p>
          <a:p>
            <a:pPr marL="342900" marR="0" lvl="0" indent="-342900" algn="l" rtl="0">
              <a:spcBef>
                <a:spcPts val="0"/>
              </a:spcBef>
              <a:spcAft>
                <a:spcPts val="0"/>
              </a:spcAft>
              <a:buClr>
                <a:schemeClr val="dk1"/>
              </a:buClr>
              <a:buSzPts val="1500"/>
              <a:buFont typeface="Noto Sans Symbols"/>
              <a:buChar char="∙"/>
            </a:pPr>
            <a:r>
              <a:rPr lang="en-GB" sz="1050" dirty="0">
                <a:solidFill>
                  <a:schemeClr val="dk1"/>
                </a:solidFill>
                <a:latin typeface="Century Gothic"/>
                <a:ea typeface="Century Gothic"/>
                <a:cs typeface="Century Gothic"/>
                <a:sym typeface="Century Gothic"/>
              </a:rPr>
              <a:t>Occupancy Rate and Average Rating based on Week number.</a:t>
            </a:r>
          </a:p>
          <a:p>
            <a:pPr marL="342900" marR="0" lvl="0" indent="-342900" algn="l" rtl="0">
              <a:spcBef>
                <a:spcPts val="800"/>
              </a:spcBef>
              <a:spcAft>
                <a:spcPts val="0"/>
              </a:spcAft>
              <a:buClr>
                <a:schemeClr val="dk1"/>
              </a:buClr>
              <a:buSzPts val="1500"/>
              <a:buFont typeface="Noto Sans Symbols"/>
              <a:buChar char="∙"/>
            </a:pPr>
            <a:r>
              <a:rPr lang="en-GB" sz="1050" dirty="0">
                <a:solidFill>
                  <a:schemeClr val="dk1"/>
                </a:solidFill>
                <a:latin typeface="Century Gothic"/>
                <a:ea typeface="Century Gothic"/>
                <a:cs typeface="Century Gothic"/>
                <a:sym typeface="Century Gothic"/>
              </a:rPr>
              <a:t>Total Bookings by City.</a:t>
            </a:r>
          </a:p>
          <a:p>
            <a:pPr marL="342900" marR="0" lvl="0" indent="-342900" algn="l" rtl="0">
              <a:spcBef>
                <a:spcPts val="800"/>
              </a:spcBef>
              <a:spcAft>
                <a:spcPts val="0"/>
              </a:spcAft>
              <a:buClr>
                <a:schemeClr val="dk1"/>
              </a:buClr>
              <a:buSzPts val="1500"/>
              <a:buFont typeface="Noto Sans Symbols"/>
              <a:buChar char="∙"/>
            </a:pPr>
            <a:r>
              <a:rPr lang="en-GB" sz="1050" dirty="0">
                <a:solidFill>
                  <a:schemeClr val="dk1"/>
                </a:solidFill>
                <a:latin typeface="Century Gothic"/>
                <a:sym typeface="Century Gothic"/>
              </a:rPr>
              <a:t>Hotel Booking by Platform, Room Category and Day Type.</a:t>
            </a:r>
            <a:endParaRPr lang="en-US" sz="1050" dirty="0"/>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B759D8-CECC-6A0A-4BF7-985C6C480205}"/>
              </a:ext>
            </a:extLst>
          </p:cNvPr>
          <p:cNvSpPr txBox="1"/>
          <p:nvPr/>
        </p:nvSpPr>
        <p:spPr>
          <a:xfrm>
            <a:off x="112890" y="1433689"/>
            <a:ext cx="9031110" cy="4262705"/>
          </a:xfrm>
          <a:prstGeom prst="rect">
            <a:avLst/>
          </a:prstGeom>
          <a:noFill/>
        </p:spPr>
        <p:txBody>
          <a:bodyPr wrap="square">
            <a:spAutoFit/>
          </a:bodyPr>
          <a:lstStyle/>
          <a:p>
            <a:r>
              <a:rPr lang="en-GB" dirty="0"/>
              <a:t>RECOMMENDATIONS</a:t>
            </a:r>
          </a:p>
          <a:p>
            <a:pPr marL="0" marR="0" lvl="0" indent="0" algn="just" rtl="0">
              <a:lnSpc>
                <a:spcPct val="150000"/>
              </a:lnSpc>
              <a:spcBef>
                <a:spcPts val="0"/>
              </a:spcBef>
              <a:spcAft>
                <a:spcPts val="0"/>
              </a:spcAft>
              <a:buNone/>
            </a:pPr>
            <a:r>
              <a:rPr lang="en-US" sz="1000" b="1" dirty="0">
                <a:latin typeface="+mj-lt"/>
                <a:ea typeface="Century Gothic"/>
                <a:cs typeface="Century Gothic"/>
                <a:sym typeface="Century Gothic"/>
              </a:rPr>
              <a:t>The following are recommendations for reclaiming market share and improving revenue of </a:t>
            </a:r>
            <a:r>
              <a:rPr lang="en-US" sz="1000" b="1" dirty="0" err="1">
                <a:latin typeface="+mj-lt"/>
                <a:ea typeface="Century Gothic"/>
                <a:cs typeface="Century Gothic"/>
                <a:sym typeface="Century Gothic"/>
              </a:rPr>
              <a:t>Clife</a:t>
            </a:r>
            <a:r>
              <a:rPr lang="en-US" sz="1000" b="1" dirty="0">
                <a:latin typeface="+mj-lt"/>
                <a:ea typeface="Century Gothic"/>
                <a:cs typeface="Century Gothic"/>
                <a:sym typeface="Century Gothic"/>
              </a:rPr>
              <a:t> Hotels.</a:t>
            </a:r>
          </a:p>
          <a:p>
            <a:pPr algn="just">
              <a:lnSpc>
                <a:spcPct val="150000"/>
              </a:lnSpc>
            </a:pPr>
            <a:r>
              <a:rPr lang="en-US" sz="1000" b="1" dirty="0">
                <a:latin typeface="+mj-lt"/>
                <a:ea typeface="Century Gothic"/>
                <a:cs typeface="Century Gothic"/>
                <a:sym typeface="Century Gothic"/>
              </a:rPr>
              <a:t>1. </a:t>
            </a:r>
            <a:r>
              <a:rPr lang="en-US" sz="1000" b="1" dirty="0">
                <a:effectLst/>
                <a:latin typeface="+mj-lt"/>
                <a:ea typeface="Calibri" panose="020F0502020204030204" pitchFamily="34" charset="0"/>
                <a:cs typeface="Times New Roman" panose="02020603050405020304" pitchFamily="18" charset="0"/>
              </a:rPr>
              <a:t>Offer charges for premium services like early check-in and late checkout. This is one of the simplest way to increase revenue of the hotel. Although it may be tedious allowing guests check-in early or checkout late if occupancy is high, the use of guest management hospital software can help tackle this problem.</a:t>
            </a:r>
          </a:p>
          <a:p>
            <a:pPr algn="just">
              <a:lnSpc>
                <a:spcPct val="150000"/>
              </a:lnSpc>
            </a:pPr>
            <a:r>
              <a:rPr lang="en-US" sz="1000" b="1" dirty="0">
                <a:latin typeface="+mj-lt"/>
                <a:ea typeface="Calibri" panose="020F0502020204030204" pitchFamily="34" charset="0"/>
                <a:cs typeface="Times New Roman" panose="02020603050405020304" pitchFamily="18" charset="0"/>
              </a:rPr>
              <a:t>2. Partner with local businesses to offer excursions and experiences to leisure guests. This is an efficient way of increasing revenue, as you can offer services of local businesses to your clients at discounted rates. The business will then pay you a commission or a referral fee after your guest purchases their excursions or experiences.</a:t>
            </a:r>
          </a:p>
          <a:p>
            <a:pPr algn="just">
              <a:lnSpc>
                <a:spcPct val="150000"/>
              </a:lnSpc>
            </a:pPr>
            <a:r>
              <a:rPr lang="en-US" sz="1000" b="1" dirty="0">
                <a:latin typeface="+mj-lt"/>
                <a:ea typeface="Calibri" panose="020F0502020204030204" pitchFamily="34" charset="0"/>
                <a:cs typeface="Times New Roman" panose="02020603050405020304" pitchFamily="18" charset="0"/>
              </a:rPr>
              <a:t>3. Increase and improve your ratings and reviews </a:t>
            </a:r>
          </a:p>
          <a:p>
            <a:pPr algn="just">
              <a:lnSpc>
                <a:spcPct val="150000"/>
              </a:lnSpc>
            </a:pPr>
            <a:r>
              <a:rPr lang="en-US" sz="1000" b="1" dirty="0">
                <a:latin typeface="+mj-lt"/>
                <a:ea typeface="Calibri" panose="020F0502020204030204" pitchFamily="34" charset="0"/>
                <a:cs typeface="Times New Roman" panose="02020603050405020304" pitchFamily="18" charset="0"/>
              </a:rPr>
              <a:t>90% of guests check hotel ratings prior to booking a stay. Making sure that your hotel has great reviews online is critical to increasing revenue at your hotel.  Increase staff focus on hospitality by ensuring effective communication with guests before, during and after their stay. Ensure seamless and convenient performance of Booking Platforms as this will encourage them to leave a positive review after their stay.</a:t>
            </a:r>
          </a:p>
          <a:p>
            <a:pPr algn="just">
              <a:lnSpc>
                <a:spcPct val="150000"/>
              </a:lnSpc>
            </a:pPr>
            <a:r>
              <a:rPr lang="en-US" sz="1000" b="1" dirty="0">
                <a:effectLst/>
                <a:latin typeface="+mj-lt"/>
                <a:ea typeface="Calibri" panose="020F0502020204030204" pitchFamily="34" charset="0"/>
                <a:cs typeface="Times New Roman" panose="02020603050405020304" pitchFamily="18" charset="0"/>
              </a:rPr>
              <a:t>4. Take advantage of other upsell opportunities like Parking Fees, Pet Fees, Shuttle Transportation, and Retail or Gift Store.</a:t>
            </a:r>
          </a:p>
          <a:p>
            <a:pPr algn="just">
              <a:lnSpc>
                <a:spcPct val="150000"/>
              </a:lnSpc>
            </a:pPr>
            <a:r>
              <a:rPr lang="en-US" sz="1000" b="1" dirty="0">
                <a:latin typeface="+mj-lt"/>
                <a:ea typeface="Calibri" panose="020F0502020204030204" pitchFamily="34" charset="0"/>
                <a:cs typeface="Times New Roman" panose="02020603050405020304" pitchFamily="18" charset="0"/>
              </a:rPr>
              <a:t>5.</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b="1" dirty="0">
                <a:effectLst/>
                <a:latin typeface="+mj-lt"/>
                <a:ea typeface="Calibri" panose="020F0502020204030204" pitchFamily="34" charset="0"/>
                <a:cs typeface="Times New Roman" panose="02020603050405020304" pitchFamily="18" charset="0"/>
              </a:rPr>
              <a:t>In addition to offering early check-in and late checkout, offer room upgrades pre-arrival.</a:t>
            </a:r>
          </a:p>
          <a:p>
            <a:endParaRPr lang="en-GB" sz="1000"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dirty="0"/>
          </a:p>
        </p:txBody>
      </p:sp>
    </p:spTree>
    <p:extLst>
      <p:ext uri="{BB962C8B-B14F-4D97-AF65-F5344CB8AC3E}">
        <p14:creationId xmlns:p14="http://schemas.microsoft.com/office/powerpoint/2010/main" val="10910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1225</Words>
  <Application>Microsoft Office PowerPoint</Application>
  <PresentationFormat>On-screen Show (16:9)</PresentationFormat>
  <Paragraphs>67</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Century Gothic</vt:lpstr>
      <vt:lpstr>Noto Sans Symbols</vt:lpstr>
      <vt:lpstr>Office Theme</vt:lpstr>
      <vt:lpstr>FIFA Women’s World Cup                            Team Exceed  </vt:lpstr>
      <vt:lpstr>INTRODUCTION</vt:lpstr>
      <vt:lpstr>DATASET EXPLORATION </vt:lpstr>
      <vt:lpstr>DATA CLEANING AND TRANSFORMATION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
  <cp:lastModifiedBy/>
  <cp:revision>2</cp:revision>
  <dcterms:created xsi:type="dcterms:W3CDTF">2017-08-01T15:40:51Z</dcterms:created>
  <dcterms:modified xsi:type="dcterms:W3CDTF">2023-03-14T21:42:14Z</dcterms:modified>
</cp:coreProperties>
</file>