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AB0C9-64C5-437B-8139-2C8AECBCDA7E}" type="datetimeFigureOut">
              <a:rPr lang="en-IN" smtClean="0"/>
              <a:t>21-08-2025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D1A8B-39FC-432C-9FE4-CA8F519AA351}" type="slidenum">
              <a:rPr lang="en-IN" smtClean="0"/>
              <a:t>‹#›</a:t>
            </a:fld>
            <a:endParaRPr lang="en-IN"/>
          </a:p>
        </p:txBody>
      </p:sp>
    </p:spTree>
    <p:extLst>
      <p:ext uri="{BB962C8B-B14F-4D97-AF65-F5344CB8AC3E}">
        <p14:creationId xmlns:p14="http://schemas.microsoft.com/office/powerpoint/2010/main" val="283708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BD1A8B-39FC-432C-9FE4-CA8F519AA351}" type="slidenum">
              <a:rPr lang="en-IN" smtClean="0"/>
              <a:t>4</a:t>
            </a:fld>
            <a:endParaRPr lang="en-IN"/>
          </a:p>
        </p:txBody>
      </p:sp>
    </p:spTree>
    <p:extLst>
      <p:ext uri="{BB962C8B-B14F-4D97-AF65-F5344CB8AC3E}">
        <p14:creationId xmlns:p14="http://schemas.microsoft.com/office/powerpoint/2010/main" val="391453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1E92AA9-E826-49E1-945E-F4225FFCCF00}" type="datetimeFigureOut">
              <a:rPr lang="en-IN" smtClean="0"/>
              <a:t>21-08-2025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4F4C665-5036-4C2E-9D6D-7D4F8CD1132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6324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92AA9-E826-49E1-945E-F4225FFCCF00}"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209666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92AA9-E826-49E1-945E-F4225FFCCF00}"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315743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92AA9-E826-49E1-945E-F4225FFCCF00}"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111662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92AA9-E826-49E1-945E-F4225FFCCF00}"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4C665-5036-4C2E-9D6D-7D4F8CD1132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408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92AA9-E826-49E1-945E-F4225FFCCF00}"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191475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92AA9-E826-49E1-945E-F4225FFCCF00}" type="datetimeFigureOut">
              <a:rPr lang="en-IN" smtClean="0"/>
              <a:t>21-08-2025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78092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92AA9-E826-49E1-945E-F4225FFCCF00}" type="datetimeFigureOut">
              <a:rPr lang="en-IN" smtClean="0"/>
              <a:t>21-08-2025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226198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92AA9-E826-49E1-945E-F4225FFCCF00}" type="datetimeFigureOut">
              <a:rPr lang="en-IN" smtClean="0"/>
              <a:t>21-08-2025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116292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92AA9-E826-49E1-945E-F4225FFCCF00}"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157931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92AA9-E826-49E1-945E-F4225FFCCF00}"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4C665-5036-4C2E-9D6D-7D4F8CD11326}" type="slidenum">
              <a:rPr lang="en-IN" smtClean="0"/>
              <a:t>‹#›</a:t>
            </a:fld>
            <a:endParaRPr lang="en-IN"/>
          </a:p>
        </p:txBody>
      </p:sp>
    </p:spTree>
    <p:extLst>
      <p:ext uri="{BB962C8B-B14F-4D97-AF65-F5344CB8AC3E}">
        <p14:creationId xmlns:p14="http://schemas.microsoft.com/office/powerpoint/2010/main" val="408944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1E92AA9-E826-49E1-945E-F4225FFCCF00}" type="datetimeFigureOut">
              <a:rPr lang="en-IN" smtClean="0"/>
              <a:t>21-08-2025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4F4C665-5036-4C2E-9D6D-7D4F8CD11326}" type="slidenum">
              <a:rPr lang="en-IN" smtClean="0"/>
              <a:t>‹#›</a:t>
            </a:fld>
            <a:endParaRPr lang="en-IN"/>
          </a:p>
        </p:txBody>
      </p:sp>
    </p:spTree>
    <p:extLst>
      <p:ext uri="{BB962C8B-B14F-4D97-AF65-F5344CB8AC3E}">
        <p14:creationId xmlns:p14="http://schemas.microsoft.com/office/powerpoint/2010/main" val="270855367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94A6-B2E5-E876-9865-B2EF8CDC5466}"/>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Sales and Financial Dashboard</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BFBEED-0CE7-BA55-622B-A4444BFE907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Prepared by Ezhilarasi, Data Analyst Intern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26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602A-B13E-DDF8-4B91-E6296CF38DE1}"/>
              </a:ext>
            </a:extLst>
          </p:cNvPr>
          <p:cNvSpPr>
            <a:spLocks noGrp="1"/>
          </p:cNvSpPr>
          <p:nvPr>
            <p:ph type="title"/>
          </p:nvPr>
        </p:nvSpPr>
        <p:spPr>
          <a:xfrm>
            <a:off x="713232" y="1325880"/>
            <a:ext cx="9692640" cy="1325562"/>
          </a:xfrm>
        </p:spPr>
        <p:txBody>
          <a:bodyPr/>
          <a:lstStyle/>
          <a:p>
            <a:pPr algn="ctr"/>
            <a:r>
              <a:rPr lang="en-IN" b="1" dirty="0">
                <a:latin typeface="Times New Roman" panose="02020603050405020304" pitchFamily="18" charset="0"/>
                <a:cs typeface="Times New Roman" panose="02020603050405020304" pitchFamily="18" charset="0"/>
              </a:rPr>
              <a:t>Thank You 🙏</a:t>
            </a:r>
          </a:p>
        </p:txBody>
      </p:sp>
      <p:sp>
        <p:nvSpPr>
          <p:cNvPr id="3" name="Content Placeholder 2">
            <a:extLst>
              <a:ext uri="{FF2B5EF4-FFF2-40B4-BE49-F238E27FC236}">
                <a16:creationId xmlns:a16="http://schemas.microsoft.com/office/drawing/2014/main" id="{BBC3BDCD-7C11-8EEF-6EE8-00892314BC78}"/>
              </a:ext>
            </a:extLst>
          </p:cNvPr>
          <p:cNvSpPr>
            <a:spLocks noGrp="1"/>
          </p:cNvSpPr>
          <p:nvPr>
            <p:ph idx="1"/>
          </p:nvPr>
        </p:nvSpPr>
        <p:spPr>
          <a:xfrm>
            <a:off x="1261872" y="2651442"/>
            <a:ext cx="8595360" cy="4351337"/>
          </a:xfrm>
        </p:spPr>
        <p:txBody>
          <a:bodyPr>
            <a:normAutofit/>
          </a:bodyPr>
          <a:lstStyle/>
          <a:p>
            <a:pPr marL="0" indent="0" algn="ctr">
              <a:lnSpc>
                <a:spcPct val="150000"/>
              </a:lnSpc>
              <a:buNone/>
            </a:pPr>
            <a:r>
              <a:rPr lang="en-US" sz="2000" i="1" dirty="0">
                <a:latin typeface="Times New Roman" panose="02020603050405020304" pitchFamily="18" charset="0"/>
                <a:cs typeface="Times New Roman" panose="02020603050405020304" pitchFamily="18" charset="0"/>
              </a:rPr>
              <a:t>Thank you for reviewing my dashboard presentation.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 look forward to your feedback and suggestions.</a:t>
            </a:r>
          </a:p>
        </p:txBody>
      </p:sp>
    </p:spTree>
    <p:extLst>
      <p:ext uri="{BB962C8B-B14F-4D97-AF65-F5344CB8AC3E}">
        <p14:creationId xmlns:p14="http://schemas.microsoft.com/office/powerpoint/2010/main" val="121109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8B7C-A1E4-6231-77A4-1C594110AC6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4AE995-9D7F-373C-3031-7459203A4C5A}"/>
              </a:ext>
            </a:extLst>
          </p:cNvPr>
          <p:cNvSpPr>
            <a:spLocks noGrp="1"/>
          </p:cNvSpPr>
          <p:nvPr>
            <p:ph idx="1"/>
          </p:nvPr>
        </p:nvSpPr>
        <p:spPr>
          <a:xfrm>
            <a:off x="1261872" y="1933294"/>
            <a:ext cx="8825659" cy="3903626"/>
          </a:xfrm>
        </p:spPr>
        <p:txBody>
          <a:bodyPr>
            <a:noAutofit/>
          </a:bodyPr>
          <a:lstStyle/>
          <a:p>
            <a:pPr marL="0" indent="0">
              <a:lnSpc>
                <a:spcPct val="150000"/>
              </a:lnSpc>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The objective of this dashboard is to provide business stakeholders with an interactive and insightful view of sales and profitability performance. It helps track key metrics such as total sales, profit, and profit margins, analyze trends over time, and compare performance across regions and product categories. This enables data-driven decisions to identify growth opportunities and improve business outcomes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92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9F2D-6779-30E8-54CE-924994AD3E2A}"/>
              </a:ext>
            </a:extLst>
          </p:cNvPr>
          <p:cNvSpPr>
            <a:spLocks noGrp="1"/>
          </p:cNvSpPr>
          <p:nvPr>
            <p:ph type="title"/>
          </p:nvPr>
        </p:nvSpPr>
        <p:spPr>
          <a:xfrm>
            <a:off x="1249680" y="-230372"/>
            <a:ext cx="9692640" cy="1325562"/>
          </a:xfrm>
        </p:spPr>
        <p:txBody>
          <a:bodyPr/>
          <a:lstStyle/>
          <a:p>
            <a:r>
              <a:rPr lang="en-IN" b="1" dirty="0">
                <a:latin typeface="Times New Roman" panose="02020603050405020304" pitchFamily="18" charset="0"/>
                <a:cs typeface="Times New Roman" panose="02020603050405020304" pitchFamily="18" charset="0"/>
              </a:rPr>
              <a:t>Dataset Overview</a:t>
            </a:r>
          </a:p>
        </p:txBody>
      </p:sp>
      <p:sp>
        <p:nvSpPr>
          <p:cNvPr id="3" name="Content Placeholder 2">
            <a:extLst>
              <a:ext uri="{FF2B5EF4-FFF2-40B4-BE49-F238E27FC236}">
                <a16:creationId xmlns:a16="http://schemas.microsoft.com/office/drawing/2014/main" id="{B72BB6EF-CC0F-5BEA-2E4D-B0CEDDD64309}"/>
              </a:ext>
            </a:extLst>
          </p:cNvPr>
          <p:cNvSpPr>
            <a:spLocks noGrp="1"/>
          </p:cNvSpPr>
          <p:nvPr>
            <p:ph idx="1"/>
          </p:nvPr>
        </p:nvSpPr>
        <p:spPr>
          <a:xfrm>
            <a:off x="1502380" y="1341120"/>
            <a:ext cx="8595360" cy="5090160"/>
          </a:xfrm>
        </p:spPr>
        <p:txBody>
          <a:bodyPr>
            <a:normAutofit/>
          </a:bodyPr>
          <a:lstStyle/>
          <a:p>
            <a:r>
              <a:rPr lang="en-IN" sz="2000" b="1" dirty="0">
                <a:latin typeface="Times New Roman" panose="02020603050405020304" pitchFamily="18" charset="0"/>
                <a:cs typeface="Times New Roman" panose="02020603050405020304" pitchFamily="18" charset="0"/>
              </a:rPr>
              <a:t>Source:</a:t>
            </a:r>
            <a:r>
              <a:rPr lang="en-IN" sz="2000" dirty="0">
                <a:latin typeface="Times New Roman" panose="02020603050405020304" pitchFamily="18" charset="0"/>
                <a:cs typeface="Times New Roman" panose="02020603050405020304" pitchFamily="18" charset="0"/>
              </a:rPr>
              <a:t> Sales &amp; Financial Dataset (Kaggle)</a:t>
            </a:r>
          </a:p>
          <a:p>
            <a:r>
              <a:rPr lang="en-IN" sz="2000" b="1" dirty="0">
                <a:latin typeface="Times New Roman" panose="02020603050405020304" pitchFamily="18" charset="0"/>
                <a:cs typeface="Times New Roman" panose="02020603050405020304" pitchFamily="18" charset="0"/>
              </a:rPr>
              <a:t>Size:</a:t>
            </a:r>
            <a:r>
              <a:rPr lang="en-IN" sz="2000" dirty="0">
                <a:latin typeface="Times New Roman" panose="02020603050405020304" pitchFamily="18" charset="0"/>
                <a:cs typeface="Times New Roman" panose="02020603050405020304" pitchFamily="18" charset="0"/>
              </a:rPr>
              <a:t> ~7,000 – 10,000 records (approx.)</a:t>
            </a:r>
          </a:p>
          <a:p>
            <a:r>
              <a:rPr lang="en-IN" sz="2000" b="1" dirty="0">
                <a:latin typeface="Times New Roman" panose="02020603050405020304" pitchFamily="18" charset="0"/>
                <a:cs typeface="Times New Roman" panose="02020603050405020304" pitchFamily="18" charset="0"/>
              </a:rPr>
              <a:t>Time Period:</a:t>
            </a:r>
            <a:r>
              <a:rPr lang="en-IN" sz="2000" dirty="0">
                <a:latin typeface="Times New Roman" panose="02020603050405020304" pitchFamily="18" charset="0"/>
                <a:cs typeface="Times New Roman" panose="02020603050405020304" pitchFamily="18" charset="0"/>
              </a:rPr>
              <a:t> Covers multiple years of sales transactions</a:t>
            </a:r>
          </a:p>
          <a:p>
            <a:r>
              <a:rPr lang="en-IN" sz="2000" b="1" dirty="0">
                <a:latin typeface="Times New Roman" panose="02020603050405020304" pitchFamily="18" charset="0"/>
                <a:cs typeface="Times New Roman" panose="02020603050405020304" pitchFamily="18" charset="0"/>
              </a:rPr>
              <a:t>Key Columns Used:</a:t>
            </a:r>
            <a:endParaRPr lang="en-IN" sz="2000" dirty="0">
              <a:latin typeface="Times New Roman" panose="02020603050405020304" pitchFamily="18" charset="0"/>
              <a:cs typeface="Times New Roman" panose="02020603050405020304" pitchFamily="18" charset="0"/>
            </a:endParaRPr>
          </a:p>
          <a:p>
            <a:pPr lvl="1"/>
            <a:r>
              <a:rPr lang="en-IN" sz="2000" b="1" dirty="0">
                <a:latin typeface="Times New Roman" panose="02020603050405020304" pitchFamily="18" charset="0"/>
                <a:cs typeface="Times New Roman" panose="02020603050405020304" pitchFamily="18" charset="0"/>
              </a:rPr>
              <a:t>Order Date</a:t>
            </a:r>
            <a:r>
              <a:rPr lang="en-IN" sz="2000" dirty="0">
                <a:latin typeface="Times New Roman" panose="02020603050405020304" pitchFamily="18" charset="0"/>
                <a:cs typeface="Times New Roman" panose="02020603050405020304" pitchFamily="18" charset="0"/>
              </a:rPr>
              <a:t> → for time-series analysis</a:t>
            </a:r>
          </a:p>
          <a:p>
            <a:pPr lvl="1"/>
            <a:r>
              <a:rPr lang="en-IN" sz="2000" b="1" dirty="0">
                <a:latin typeface="Times New Roman" panose="02020603050405020304" pitchFamily="18" charset="0"/>
                <a:cs typeface="Times New Roman" panose="02020603050405020304" pitchFamily="18" charset="0"/>
              </a:rPr>
              <a:t>Sales</a:t>
            </a:r>
            <a:r>
              <a:rPr lang="en-IN" sz="2000" dirty="0">
                <a:latin typeface="Times New Roman" panose="02020603050405020304" pitchFamily="18" charset="0"/>
                <a:cs typeface="Times New Roman" panose="02020603050405020304" pitchFamily="18" charset="0"/>
              </a:rPr>
              <a:t> → revenue generated</a:t>
            </a:r>
          </a:p>
          <a:p>
            <a:pPr lvl="1"/>
            <a:r>
              <a:rPr lang="en-IN" sz="2000" b="1" dirty="0">
                <a:latin typeface="Times New Roman" panose="02020603050405020304" pitchFamily="18" charset="0"/>
                <a:cs typeface="Times New Roman" panose="02020603050405020304" pitchFamily="18" charset="0"/>
              </a:rPr>
              <a:t>Profit</a:t>
            </a:r>
            <a:r>
              <a:rPr lang="en-IN" sz="2000" dirty="0">
                <a:latin typeface="Times New Roman" panose="02020603050405020304" pitchFamily="18" charset="0"/>
                <a:cs typeface="Times New Roman" panose="02020603050405020304" pitchFamily="18" charset="0"/>
              </a:rPr>
              <a:t> → profitability of sales</a:t>
            </a:r>
          </a:p>
          <a:p>
            <a:pPr lvl="1"/>
            <a:r>
              <a:rPr lang="en-IN" sz="2000" b="1" dirty="0">
                <a:latin typeface="Times New Roman" panose="02020603050405020304" pitchFamily="18" charset="0"/>
                <a:cs typeface="Times New Roman" panose="02020603050405020304" pitchFamily="18" charset="0"/>
              </a:rPr>
              <a:t>Quantity</a:t>
            </a:r>
            <a:r>
              <a:rPr lang="en-IN" sz="2000" dirty="0">
                <a:latin typeface="Times New Roman" panose="02020603050405020304" pitchFamily="18" charset="0"/>
                <a:cs typeface="Times New Roman" panose="02020603050405020304" pitchFamily="18" charset="0"/>
              </a:rPr>
              <a:t> → units sold</a:t>
            </a:r>
          </a:p>
          <a:p>
            <a:pPr lvl="1"/>
            <a:r>
              <a:rPr lang="en-IN" sz="2000" b="1" dirty="0">
                <a:latin typeface="Times New Roman" panose="02020603050405020304" pitchFamily="18" charset="0"/>
                <a:cs typeface="Times New Roman" panose="02020603050405020304" pitchFamily="18" charset="0"/>
              </a:rPr>
              <a:t>Discount</a:t>
            </a:r>
            <a:r>
              <a:rPr lang="en-IN" sz="2000" dirty="0">
                <a:latin typeface="Times New Roman" panose="02020603050405020304" pitchFamily="18" charset="0"/>
                <a:cs typeface="Times New Roman" panose="02020603050405020304" pitchFamily="18" charset="0"/>
              </a:rPr>
              <a:t> → applied discount percentage</a:t>
            </a:r>
          </a:p>
          <a:p>
            <a:pPr lvl="1"/>
            <a:r>
              <a:rPr lang="en-IN" sz="2000" b="1" dirty="0">
                <a:latin typeface="Times New Roman" panose="02020603050405020304" pitchFamily="18" charset="0"/>
                <a:cs typeface="Times New Roman" panose="02020603050405020304" pitchFamily="18" charset="0"/>
              </a:rPr>
              <a:t>Region</a:t>
            </a:r>
            <a:r>
              <a:rPr lang="en-IN" sz="2000" dirty="0">
                <a:latin typeface="Times New Roman" panose="02020603050405020304" pitchFamily="18" charset="0"/>
                <a:cs typeface="Times New Roman" panose="02020603050405020304" pitchFamily="18" charset="0"/>
              </a:rPr>
              <a:t> → geographical segmentation</a:t>
            </a:r>
          </a:p>
          <a:p>
            <a:pPr lvl="1"/>
            <a:r>
              <a:rPr lang="en-IN" sz="2000" b="1" dirty="0">
                <a:latin typeface="Times New Roman" panose="02020603050405020304" pitchFamily="18" charset="0"/>
                <a:cs typeface="Times New Roman" panose="02020603050405020304" pitchFamily="18" charset="0"/>
              </a:rPr>
              <a:t>Category &amp; Sub-Category</a:t>
            </a:r>
            <a:r>
              <a:rPr lang="en-IN" sz="2000" dirty="0">
                <a:latin typeface="Times New Roman" panose="02020603050405020304" pitchFamily="18" charset="0"/>
                <a:cs typeface="Times New Roman" panose="02020603050405020304" pitchFamily="18" charset="0"/>
              </a:rPr>
              <a:t> → product classification</a:t>
            </a:r>
          </a:p>
          <a:p>
            <a:pPr lvl="1"/>
            <a:r>
              <a:rPr lang="en-IN" sz="2000" b="1" dirty="0">
                <a:latin typeface="Times New Roman" panose="02020603050405020304" pitchFamily="18" charset="0"/>
                <a:cs typeface="Times New Roman" panose="02020603050405020304" pitchFamily="18" charset="0"/>
              </a:rPr>
              <a:t>Customer &amp; Segment</a:t>
            </a:r>
            <a:r>
              <a:rPr lang="en-IN" sz="2000" dirty="0">
                <a:latin typeface="Times New Roman" panose="02020603050405020304" pitchFamily="18" charset="0"/>
                <a:cs typeface="Times New Roman" panose="02020603050405020304" pitchFamily="18" charset="0"/>
              </a:rPr>
              <a:t> → customer details for analysis</a:t>
            </a:r>
          </a:p>
          <a:p>
            <a:endParaRPr lang="en-IN" dirty="0"/>
          </a:p>
        </p:txBody>
      </p:sp>
    </p:spTree>
    <p:extLst>
      <p:ext uri="{BB962C8B-B14F-4D97-AF65-F5344CB8AC3E}">
        <p14:creationId xmlns:p14="http://schemas.microsoft.com/office/powerpoint/2010/main" val="109518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8BA1-EA1D-1907-378B-289C1B792489}"/>
              </a:ext>
            </a:extLst>
          </p:cNvPr>
          <p:cNvSpPr>
            <a:spLocks noGrp="1"/>
          </p:cNvSpPr>
          <p:nvPr>
            <p:ph type="title"/>
          </p:nvPr>
        </p:nvSpPr>
        <p:spPr/>
        <p:txBody>
          <a:bodyPr/>
          <a:lstStyle/>
          <a:p>
            <a:r>
              <a:rPr lang="en-IN" b="1" dirty="0"/>
              <a:t>Key </a:t>
            </a:r>
            <a:r>
              <a:rPr lang="en-IN" b="1" dirty="0">
                <a:latin typeface="Times New Roman" panose="02020603050405020304" pitchFamily="18" charset="0"/>
                <a:cs typeface="Times New Roman" panose="02020603050405020304" pitchFamily="18" charset="0"/>
              </a:rPr>
              <a:t>KPIs</a:t>
            </a:r>
          </a:p>
        </p:txBody>
      </p:sp>
      <p:sp>
        <p:nvSpPr>
          <p:cNvPr id="4" name="Rectangle 1">
            <a:extLst>
              <a:ext uri="{FF2B5EF4-FFF2-40B4-BE49-F238E27FC236}">
                <a16:creationId xmlns:a16="http://schemas.microsoft.com/office/drawing/2014/main" id="{233E04B7-5553-FE4A-EB25-6B2CA42D8EDA}"/>
              </a:ext>
            </a:extLst>
          </p:cNvPr>
          <p:cNvSpPr>
            <a:spLocks noGrp="1" noChangeArrowheads="1"/>
          </p:cNvSpPr>
          <p:nvPr>
            <p:ph idx="1"/>
          </p:nvPr>
        </p:nvSpPr>
        <p:spPr bwMode="auto">
          <a:xfrm>
            <a:off x="1673352" y="1977554"/>
            <a:ext cx="8171688"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Sales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Overall revenue generated.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Profit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Profit earned after costs.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Profit Margin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Profitability ratio.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Growth / Trend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Performance over 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Regional &amp; Category Insights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Sales and profit by geography &amp; product type.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Top/Bottom Performance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Best and least performing products/regions.</a:t>
            </a:r>
          </a:p>
        </p:txBody>
      </p:sp>
    </p:spTree>
    <p:extLst>
      <p:ext uri="{BB962C8B-B14F-4D97-AF65-F5344CB8AC3E}">
        <p14:creationId xmlns:p14="http://schemas.microsoft.com/office/powerpoint/2010/main" val="83407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16F4-38D3-A5DA-203F-066F76BCD2AA}"/>
              </a:ext>
            </a:extLst>
          </p:cNvPr>
          <p:cNvSpPr>
            <a:spLocks noGrp="1"/>
          </p:cNvSpPr>
          <p:nvPr>
            <p:ph type="title"/>
          </p:nvPr>
        </p:nvSpPr>
        <p:spPr>
          <a:xfrm>
            <a:off x="1124712" y="-304800"/>
            <a:ext cx="9692640" cy="1325562"/>
          </a:xfrm>
        </p:spPr>
        <p:txBody>
          <a:bodyPr/>
          <a:lstStyle/>
          <a:p>
            <a:r>
              <a:rPr lang="en-IN" b="1" dirty="0">
                <a:latin typeface="Times New Roman" panose="02020603050405020304" pitchFamily="18" charset="0"/>
                <a:cs typeface="Times New Roman" panose="02020603050405020304" pitchFamily="18" charset="0"/>
              </a:rPr>
              <a:t>Dashboard Design</a:t>
            </a:r>
          </a:p>
        </p:txBody>
      </p:sp>
      <p:pic>
        <p:nvPicPr>
          <p:cNvPr id="6" name="Picture 5" descr="A screenshot of a computer&#10;&#10;AI-generated content may be incorrect.">
            <a:extLst>
              <a:ext uri="{FF2B5EF4-FFF2-40B4-BE49-F238E27FC236}">
                <a16:creationId xmlns:a16="http://schemas.microsoft.com/office/drawing/2014/main" id="{73329981-06D5-E5D0-F591-73CD279F5F2C}"/>
              </a:ext>
            </a:extLst>
          </p:cNvPr>
          <p:cNvPicPr>
            <a:picLocks noChangeAspect="1"/>
          </p:cNvPicPr>
          <p:nvPr/>
        </p:nvPicPr>
        <p:blipFill>
          <a:blip r:embed="rId2">
            <a:extLst>
              <a:ext uri="{28A0092B-C50C-407E-A947-70E740481C1C}">
                <a14:useLocalDpi xmlns:a14="http://schemas.microsoft.com/office/drawing/2010/main" val="0"/>
              </a:ext>
            </a:extLst>
          </a:blip>
          <a:srcRect l="1467" t="2859" r="2711" b="5536"/>
          <a:stretch>
            <a:fillRect/>
          </a:stretch>
        </p:blipFill>
        <p:spPr>
          <a:xfrm>
            <a:off x="1264920" y="1188720"/>
            <a:ext cx="9159240" cy="5410200"/>
          </a:xfrm>
          <a:prstGeom prst="rect">
            <a:avLst/>
          </a:prstGeom>
        </p:spPr>
      </p:pic>
    </p:spTree>
    <p:extLst>
      <p:ext uri="{BB962C8B-B14F-4D97-AF65-F5344CB8AC3E}">
        <p14:creationId xmlns:p14="http://schemas.microsoft.com/office/powerpoint/2010/main" val="205727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CED3-BB7F-130F-2B0C-E44AA40D3AEA}"/>
              </a:ext>
            </a:extLst>
          </p:cNvPr>
          <p:cNvSpPr>
            <a:spLocks noGrp="1"/>
          </p:cNvSpPr>
          <p:nvPr>
            <p:ph type="title"/>
          </p:nvPr>
        </p:nvSpPr>
        <p:spPr>
          <a:xfrm>
            <a:off x="1249680" y="174130"/>
            <a:ext cx="9692640" cy="1325562"/>
          </a:xfrm>
        </p:spPr>
        <p:txBody>
          <a:bodyPr/>
          <a:lstStyle/>
          <a:p>
            <a:r>
              <a:rPr lang="en-IN" b="1" dirty="0">
                <a:latin typeface="Times New Roman" panose="02020603050405020304" pitchFamily="18" charset="0"/>
                <a:cs typeface="Times New Roman" panose="02020603050405020304" pitchFamily="18" charset="0"/>
              </a:rPr>
              <a:t>Insights</a:t>
            </a:r>
          </a:p>
        </p:txBody>
      </p:sp>
      <p:sp>
        <p:nvSpPr>
          <p:cNvPr id="4" name="Rectangle 1">
            <a:extLst>
              <a:ext uri="{FF2B5EF4-FFF2-40B4-BE49-F238E27FC236}">
                <a16:creationId xmlns:a16="http://schemas.microsoft.com/office/drawing/2014/main" id="{255CB515-A407-CA35-2202-F84495A4AAEF}"/>
              </a:ext>
            </a:extLst>
          </p:cNvPr>
          <p:cNvSpPr>
            <a:spLocks noGrp="1" noChangeArrowheads="1"/>
          </p:cNvSpPr>
          <p:nvPr>
            <p:ph idx="1"/>
          </p:nvPr>
        </p:nvSpPr>
        <p:spPr bwMode="auto">
          <a:xfrm>
            <a:off x="1249680" y="1622091"/>
            <a:ext cx="8796527" cy="409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North Region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records the highest sales, but profit margins are relatively</a:t>
            </a:r>
          </a:p>
          <a:p>
            <a:pPr marL="0" marR="0" lvl="0" indent="0" algn="l" defTabSz="914400" rtl="0" eaLnBrk="0" fontAlgn="base" latinLnBrk="0" hangingPunct="0">
              <a:lnSpc>
                <a:spcPct val="150000"/>
              </a:lnSpc>
              <a:spcBef>
                <a:spcPct val="0"/>
              </a:spcBef>
              <a:spcAft>
                <a:spcPct val="0"/>
              </a:spcAft>
              <a:buClrTx/>
              <a:buSzTx/>
              <a:buNone/>
              <a:tabLst/>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lower compared to other regions.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Category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the fastest growth in both sales and profit.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Q4</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consistently records peak sales, suggesting strong seasonal demand.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Sub-Categories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high sales but low profit, highlighting </a:t>
            </a:r>
          </a:p>
          <a:p>
            <a:pPr marL="0" marR="0" lvl="0" indent="0" algn="l" defTabSz="914400" rtl="0" eaLnBrk="0" fontAlgn="base" latinLnBrk="0" hangingPunct="0">
              <a:lnSpc>
                <a:spcPct val="150000"/>
              </a:lnSpc>
              <a:spcBef>
                <a:spcPct val="0"/>
              </a:spcBef>
              <a:spcAft>
                <a:spcPct val="0"/>
              </a:spcAft>
              <a:buClrTx/>
              <a:buSzTx/>
              <a:buNone/>
              <a:tabLst/>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areas for cost optimization.</a:t>
            </a:r>
          </a:p>
        </p:txBody>
      </p:sp>
    </p:spTree>
    <p:extLst>
      <p:ext uri="{BB962C8B-B14F-4D97-AF65-F5344CB8AC3E}">
        <p14:creationId xmlns:p14="http://schemas.microsoft.com/office/powerpoint/2010/main" val="1067095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A57F-5CFE-C6AE-4F18-DBB6FE013FF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Interactivity Features</a:t>
            </a:r>
          </a:p>
        </p:txBody>
      </p:sp>
      <p:sp>
        <p:nvSpPr>
          <p:cNvPr id="3" name="Content Placeholder 2">
            <a:extLst>
              <a:ext uri="{FF2B5EF4-FFF2-40B4-BE49-F238E27FC236}">
                <a16:creationId xmlns:a16="http://schemas.microsoft.com/office/drawing/2014/main" id="{CAE75960-C831-599C-75B4-45BCD53F4BD6}"/>
              </a:ext>
            </a:extLst>
          </p:cNvPr>
          <p:cNvSpPr>
            <a:spLocks noGrp="1"/>
          </p:cNvSpPr>
          <p:nvPr>
            <p:ph idx="1"/>
          </p:nvPr>
        </p:nvSpPr>
        <p:spPr>
          <a:xfrm>
            <a:off x="1261872" y="1691322"/>
            <a:ext cx="8595360" cy="4351337"/>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Slicers</a:t>
            </a:r>
            <a:r>
              <a:rPr lang="en-US" sz="2000" dirty="0">
                <a:latin typeface="Times New Roman" panose="02020603050405020304" pitchFamily="18" charset="0"/>
                <a:cs typeface="Times New Roman" panose="02020603050405020304" pitchFamily="18" charset="0"/>
              </a:rPr>
              <a:t> – Filters added for </a:t>
            </a:r>
            <a:r>
              <a:rPr lang="en-US" sz="2000" b="1" dirty="0">
                <a:latin typeface="Times New Roman" panose="02020603050405020304" pitchFamily="18" charset="0"/>
                <a:cs typeface="Times New Roman" panose="02020603050405020304" pitchFamily="18" charset="0"/>
              </a:rPr>
              <a:t>Region, Category, and Time Period</a:t>
            </a:r>
            <a:r>
              <a:rPr lang="en-US" sz="2000" dirty="0">
                <a:latin typeface="Times New Roman" panose="02020603050405020304" pitchFamily="18" charset="0"/>
                <a:cs typeface="Times New Roman" panose="02020603050405020304" pitchFamily="18" charset="0"/>
              </a:rPr>
              <a:t> to analyze specific segments.</a:t>
            </a:r>
          </a:p>
          <a:p>
            <a:pPr>
              <a:lnSpc>
                <a:spcPct val="150000"/>
              </a:lnSpc>
            </a:pPr>
            <a:r>
              <a:rPr lang="en-US" sz="2000" b="1" dirty="0">
                <a:latin typeface="Times New Roman" panose="02020603050405020304" pitchFamily="18" charset="0"/>
                <a:cs typeface="Times New Roman" panose="02020603050405020304" pitchFamily="18" charset="0"/>
              </a:rPr>
              <a:t>Drill-down</a:t>
            </a:r>
            <a:r>
              <a:rPr lang="en-US" sz="2000" dirty="0">
                <a:latin typeface="Times New Roman" panose="02020603050405020304" pitchFamily="18" charset="0"/>
                <a:cs typeface="Times New Roman" panose="02020603050405020304" pitchFamily="18" charset="0"/>
              </a:rPr>
              <a:t> – Ability to explore trends at different levels (e.g., yearly → quarterly → monthly).</a:t>
            </a:r>
          </a:p>
          <a:p>
            <a:pPr>
              <a:lnSpc>
                <a:spcPct val="150000"/>
              </a:lnSpc>
            </a:pPr>
            <a:r>
              <a:rPr lang="en-US" sz="2000" b="1" dirty="0">
                <a:latin typeface="Times New Roman" panose="02020603050405020304" pitchFamily="18" charset="0"/>
                <a:cs typeface="Times New Roman" panose="02020603050405020304" pitchFamily="18" charset="0"/>
              </a:rPr>
              <a:t>Dynamic Charts</a:t>
            </a:r>
            <a:r>
              <a:rPr lang="en-US" sz="2000" dirty="0">
                <a:latin typeface="Times New Roman" panose="02020603050405020304" pitchFamily="18" charset="0"/>
                <a:cs typeface="Times New Roman" panose="02020603050405020304" pitchFamily="18" charset="0"/>
              </a:rPr>
              <a:t> – Visuals update instantly based on selected filters.</a:t>
            </a:r>
          </a:p>
          <a:p>
            <a:pPr>
              <a:lnSpc>
                <a:spcPct val="150000"/>
              </a:lnSpc>
            </a:pPr>
            <a:r>
              <a:rPr lang="en-US" sz="2000" b="1" dirty="0">
                <a:latin typeface="Times New Roman" panose="02020603050405020304" pitchFamily="18" charset="0"/>
                <a:cs typeface="Times New Roman" panose="02020603050405020304" pitchFamily="18" charset="0"/>
              </a:rPr>
              <a:t>Cross-filtering</a:t>
            </a:r>
            <a:r>
              <a:rPr lang="en-US" sz="2000" dirty="0">
                <a:latin typeface="Times New Roman" panose="02020603050405020304" pitchFamily="18" charset="0"/>
                <a:cs typeface="Times New Roman" panose="02020603050405020304" pitchFamily="18" charset="0"/>
              </a:rPr>
              <a:t> – Selecting one chart updates other visuals for deeper insights.</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30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88FD-8795-D8D0-81A0-23F13D9CCA29}"/>
              </a:ext>
            </a:extLst>
          </p:cNvPr>
          <p:cNvSpPr>
            <a:spLocks noGrp="1"/>
          </p:cNvSpPr>
          <p:nvPr>
            <p:ph type="title"/>
          </p:nvPr>
        </p:nvSpPr>
        <p:spPr>
          <a:xfrm>
            <a:off x="1261872" y="0"/>
            <a:ext cx="9692640" cy="1325562"/>
          </a:xfrm>
        </p:spPr>
        <p:txBody>
          <a:bodyPr/>
          <a:lstStyle/>
          <a:p>
            <a:r>
              <a:rPr lang="en-IN" b="1" dirty="0">
                <a:latin typeface="Times New Roman" panose="02020603050405020304" pitchFamily="18" charset="0"/>
                <a:cs typeface="Times New Roman" panose="02020603050405020304" pitchFamily="18" charset="0"/>
              </a:rPr>
              <a:t>Interview Prep</a:t>
            </a:r>
          </a:p>
        </p:txBody>
      </p:sp>
      <p:sp>
        <p:nvSpPr>
          <p:cNvPr id="3" name="Content Placeholder 2">
            <a:extLst>
              <a:ext uri="{FF2B5EF4-FFF2-40B4-BE49-F238E27FC236}">
                <a16:creationId xmlns:a16="http://schemas.microsoft.com/office/drawing/2014/main" id="{8CC9FED9-3F21-636B-D86A-1346DF1C3D83}"/>
              </a:ext>
            </a:extLst>
          </p:cNvPr>
          <p:cNvSpPr>
            <a:spLocks noGrp="1"/>
          </p:cNvSpPr>
          <p:nvPr>
            <p:ph idx="1"/>
          </p:nvPr>
        </p:nvSpPr>
        <p:spPr>
          <a:xfrm>
            <a:off x="1261872" y="1524000"/>
            <a:ext cx="8595360" cy="4351337"/>
          </a:xfrm>
        </p:spPr>
        <p:txBody>
          <a:bodyPr>
            <a:normAutofit/>
          </a:bodyPr>
          <a:lstStyle/>
          <a:p>
            <a:r>
              <a:rPr lang="en-US" sz="2000" b="1" dirty="0">
                <a:latin typeface="Times New Roman" panose="02020603050405020304" pitchFamily="18" charset="0"/>
                <a:cs typeface="Times New Roman" panose="02020603050405020304" pitchFamily="18" charset="0"/>
              </a:rPr>
              <a:t>What is a KPI?</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KPI (Key Performance Indicator) is a measurable value that shows how well a business is achieving its goals (e.g., Sales, Profit, Profit Margin).</a:t>
            </a:r>
          </a:p>
          <a:p>
            <a:r>
              <a:rPr lang="en-US" sz="2000" b="1" dirty="0">
                <a:latin typeface="Times New Roman" panose="02020603050405020304" pitchFamily="18" charset="0"/>
                <a:cs typeface="Times New Roman" panose="02020603050405020304" pitchFamily="18" charset="0"/>
              </a:rPr>
              <a:t>What are slicers in Power BI?</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Slicers are interactive filters that let users view data by specific fields such as </a:t>
            </a:r>
            <a:r>
              <a:rPr lang="en-US" sz="2000" b="1" dirty="0">
                <a:latin typeface="Times New Roman" panose="02020603050405020304" pitchFamily="18" charset="0"/>
                <a:cs typeface="Times New Roman" panose="02020603050405020304" pitchFamily="18" charset="0"/>
              </a:rPr>
              <a:t>Region, Category, or Time Period</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Difference between Power BI and Tableau?</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Power BI</a:t>
            </a:r>
            <a:r>
              <a:rPr lang="en-US" sz="2000" dirty="0">
                <a:latin typeface="Times New Roman" panose="02020603050405020304" pitchFamily="18" charset="0"/>
                <a:cs typeface="Times New Roman" panose="02020603050405020304" pitchFamily="18" charset="0"/>
              </a:rPr>
              <a:t> → Easier integration with Microsoft tools, more user-friendly for beginners.</a:t>
            </a:r>
          </a:p>
          <a:p>
            <a:r>
              <a:rPr lang="en-US" sz="2000" b="1" dirty="0">
                <a:latin typeface="Times New Roman" panose="02020603050405020304" pitchFamily="18" charset="0"/>
                <a:cs typeface="Times New Roman" panose="02020603050405020304" pitchFamily="18" charset="0"/>
              </a:rPr>
              <a:t>Tableau</a:t>
            </a:r>
            <a:r>
              <a:rPr lang="en-US" sz="2000" dirty="0">
                <a:latin typeface="Times New Roman" panose="02020603050405020304" pitchFamily="18" charset="0"/>
                <a:cs typeface="Times New Roman" panose="02020603050405020304" pitchFamily="18" charset="0"/>
              </a:rPr>
              <a:t> → Stronger in advanced visualizations, widely used for complex analytics.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69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3B66-B6BC-0DBD-C74D-7E1E3444B0E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A999895-997C-9855-F58F-DA2FABE1FB67}"/>
              </a:ext>
            </a:extLst>
          </p:cNvPr>
          <p:cNvSpPr>
            <a:spLocks noGrp="1"/>
          </p:cNvSpPr>
          <p:nvPr>
            <p:ph idx="1"/>
          </p:nvPr>
        </p:nvSpPr>
        <p:spPr>
          <a:xfrm>
            <a:off x="1261872" y="1691322"/>
            <a:ext cx="8595360" cy="4351337"/>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The dashboard provides a clear and interactive view of </a:t>
            </a:r>
            <a:r>
              <a:rPr lang="en-US" sz="2400" b="1" dirty="0">
                <a:latin typeface="Times New Roman" panose="02020603050405020304" pitchFamily="18" charset="0"/>
                <a:cs typeface="Times New Roman" panose="02020603050405020304" pitchFamily="18" charset="0"/>
              </a:rPr>
              <a:t>sales, profit, and growth trends</a:t>
            </a:r>
            <a:r>
              <a:rPr lang="en-US" sz="2400" dirty="0">
                <a:latin typeface="Times New Roman" panose="02020603050405020304" pitchFamily="18" charset="0"/>
                <a:cs typeface="Times New Roman" panose="02020603050405020304" pitchFamily="18" charset="0"/>
              </a:rPr>
              <a:t> across regions and categories.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enables stakeholders to </a:t>
            </a:r>
            <a:r>
              <a:rPr lang="en-US" sz="2400" b="1" dirty="0">
                <a:latin typeface="Times New Roman" panose="02020603050405020304" pitchFamily="18" charset="0"/>
                <a:cs typeface="Times New Roman" panose="02020603050405020304" pitchFamily="18" charset="0"/>
              </a:rPr>
              <a:t>monitor key KPIs, identify high-performing and underperforming areas, and analyze seasonal trends</a:t>
            </a:r>
            <a:r>
              <a:rPr lang="en-US" sz="2400" dirty="0">
                <a:latin typeface="Times New Roman" panose="02020603050405020304" pitchFamily="18" charset="0"/>
                <a:cs typeface="Times New Roman" panose="02020603050405020304" pitchFamily="18" charset="0"/>
              </a:rPr>
              <a:t>, supporting </a:t>
            </a:r>
            <a:r>
              <a:rPr lang="en-US" sz="2400" b="1" dirty="0">
                <a:latin typeface="Times New Roman" panose="02020603050405020304" pitchFamily="18" charset="0"/>
                <a:cs typeface="Times New Roman" panose="02020603050405020304" pitchFamily="18" charset="0"/>
              </a:rPr>
              <a:t>faster and more informed business decisions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2930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70</TotalTime>
  <Words>515</Words>
  <Application>Microsoft Office PowerPoint</Application>
  <PresentationFormat>Widescreen</PresentationFormat>
  <Paragraphs>48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Century Schoolbook</vt:lpstr>
      <vt:lpstr>Times New Roman</vt:lpstr>
      <vt:lpstr>Wingdings 2</vt:lpstr>
      <vt:lpstr>View</vt:lpstr>
      <vt:lpstr>Sales and Financial Dashboard</vt:lpstr>
      <vt:lpstr>Objective</vt:lpstr>
      <vt:lpstr>Dataset Overview</vt:lpstr>
      <vt:lpstr>Key KPIs</vt:lpstr>
      <vt:lpstr>Dashboard Design</vt:lpstr>
      <vt:lpstr>Insights</vt:lpstr>
      <vt:lpstr>Interactivity Features</vt:lpstr>
      <vt:lpstr>Interview Prep</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AMIRTHA VARSHINI</dc:creator>
  <cp:lastModifiedBy>AMIRTHA VARSHINI</cp:lastModifiedBy>
  <cp:revision>1</cp:revision>
  <dcterms:created xsi:type="dcterms:W3CDTF">2025-08-21T14:33:11Z</dcterms:created>
  <dcterms:modified xsi:type="dcterms:W3CDTF">2025-08-21T15:43:20Z</dcterms:modified>
</cp:coreProperties>
</file>