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6" r:id="rId2"/>
    <p:sldId id="257" r:id="rId3"/>
    <p:sldId id="296" r:id="rId4"/>
    <p:sldId id="297" r:id="rId5"/>
    <p:sldId id="323" r:id="rId6"/>
    <p:sldId id="298" r:id="rId7"/>
    <p:sldId id="299" r:id="rId8"/>
    <p:sldId id="327" r:id="rId9"/>
    <p:sldId id="324" r:id="rId10"/>
    <p:sldId id="304" r:id="rId11"/>
    <p:sldId id="305" r:id="rId12"/>
    <p:sldId id="334" r:id="rId13"/>
    <p:sldId id="331" r:id="rId14"/>
    <p:sldId id="332" r:id="rId15"/>
    <p:sldId id="329" r:id="rId16"/>
    <p:sldId id="333" r:id="rId17"/>
    <p:sldId id="330" r:id="rId18"/>
    <p:sldId id="335" r:id="rId19"/>
    <p:sldId id="336" r:id="rId20"/>
    <p:sldId id="325" r:id="rId21"/>
    <p:sldId id="326" r:id="rId22"/>
    <p:sldId id="337" r:id="rId23"/>
    <p:sldId id="309" r:id="rId24"/>
    <p:sldId id="316" r:id="rId25"/>
    <p:sldId id="32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1817-0C30-41D8-A8E7-D4C96B069686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167AD-73B8-4A56-B0C8-AD0508A0F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9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7AD-73B8-4A56-B0C8-AD0508A0F0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8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7AD-73B8-4A56-B0C8-AD0508A0F0E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0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7AD-73B8-4A56-B0C8-AD0508A0F0E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4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7AD-73B8-4A56-B0C8-AD0508A0F0E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8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1" name="圆角矩形 10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2" name="圆角矩形 11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7" name="日期占位符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94CD9-9FDC-4ABF-AB56-0DE142119EC6}" type="datetime1">
              <a:rPr lang="zh-CN" altLang="en-US">
                <a:solidFill>
                  <a:srgbClr val="438086"/>
                </a:solidFill>
              </a:rPr>
              <a:pPr>
                <a:defRPr/>
              </a:pPr>
              <a:t>2017/4/27</a:t>
            </a:fld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18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6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44111-7BFE-4E20-B5FA-C1F6619B228F}" type="datetime1">
              <a:rPr lang="zh-CN" altLang="en-US">
                <a:solidFill>
                  <a:srgbClr val="438086"/>
                </a:solidFill>
              </a:rPr>
              <a:pPr>
                <a:defRPr/>
              </a:pPr>
              <a:t>2017/4/27</a:t>
            </a:fld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3BE9D1-8212-45E3-B71E-E78C2A315B8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C8591-6906-47F4-8D40-73696FF2367F}" type="datetime1">
              <a:rPr lang="zh-CN" altLang="en-US">
                <a:solidFill>
                  <a:srgbClr val="438086"/>
                </a:solidFill>
              </a:rPr>
              <a:pPr>
                <a:defRPr/>
              </a:pPr>
              <a:t>2017/4/27</a:t>
            </a:fld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B7D1B5-331B-4DE8-81BB-E9064D629542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8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E04AA-D646-443F-8BC5-79829A7CA43F}" type="datetime1">
              <a:rPr lang="zh-CN" altLang="en-US">
                <a:solidFill>
                  <a:srgbClr val="438086"/>
                </a:solidFill>
              </a:rPr>
              <a:pPr>
                <a:defRPr/>
              </a:pPr>
              <a:t>2017/4/27</a:t>
            </a:fld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29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8D415-1403-48F5-A170-8583DECDB04A}" type="datetime1">
              <a:rPr lang="zh-CN" altLang="en-US">
                <a:solidFill>
                  <a:srgbClr val="438086"/>
                </a:solidFill>
              </a:rPr>
              <a:pPr>
                <a:defRPr/>
              </a:pPr>
              <a:t>2017/4/27</a:t>
            </a:fld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9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FAAE7-89DC-4BAB-AFB9-491DEA2B718C}" type="datetime1">
              <a:rPr lang="zh-CN" altLang="en-US">
                <a:solidFill>
                  <a:srgbClr val="438086"/>
                </a:solidFill>
              </a:rPr>
              <a:pPr>
                <a:defRPr/>
              </a:pPr>
              <a:t>2017/4/27</a:t>
            </a:fld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2EAE9D1-1064-414A-81CE-9036BB05B448}" type="datetime1">
              <a:rPr lang="zh-CN" altLang="en-US">
                <a:solidFill>
                  <a:srgbClr val="438086"/>
                </a:solidFill>
              </a:rPr>
              <a:pPr>
                <a:defRPr/>
              </a:pPr>
              <a:t>2017/4/27</a:t>
            </a:fld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8" name="灯片编号占位符 26"/>
          <p:cNvSpPr>
            <a:spLocks noGrp="1"/>
          </p:cNvSpPr>
          <p:nvPr>
            <p:ph type="sldNum" sz="quarter" idx="11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9C410F-71C3-465C-8BDA-D73292279C9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B0A2C-C208-4404-9889-35468C3A45E9}" type="datetime1">
              <a:rPr lang="zh-CN" altLang="en-US">
                <a:solidFill>
                  <a:srgbClr val="438086"/>
                </a:solidFill>
              </a:rPr>
              <a:pPr>
                <a:defRPr/>
              </a:pPr>
              <a:t>2017/4/27</a:t>
            </a:fld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5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5B742-F00E-40B4-950B-20C2A736AE21}" type="datetime1">
              <a:rPr lang="zh-CN" altLang="en-US">
                <a:solidFill>
                  <a:srgbClr val="438086"/>
                </a:solidFill>
              </a:rPr>
              <a:pPr>
                <a:defRPr/>
              </a:pPr>
              <a:t>2017/4/27</a:t>
            </a:fld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F410D-1095-410E-98B1-80E3570E71ED}" type="datetime1">
              <a:rPr lang="zh-CN" altLang="en-US">
                <a:solidFill>
                  <a:srgbClr val="438086"/>
                </a:solidFill>
              </a:rPr>
              <a:pPr>
                <a:defRPr/>
              </a:pPr>
              <a:t>2017/4/27</a:t>
            </a:fld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3B369-4BAF-44D0-8379-074BF6390BB2}" type="datetime1">
              <a:rPr lang="zh-CN" altLang="en-US">
                <a:solidFill>
                  <a:srgbClr val="438086"/>
                </a:solidFill>
              </a:rPr>
              <a:pPr>
                <a:defRPr/>
              </a:pPr>
              <a:t>2017/4/27</a:t>
            </a:fld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A731DF-5E82-43AB-B596-9BC02DC7B633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7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39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0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09600" y="2249488"/>
            <a:ext cx="109728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A3C69F-6A5D-4FF5-B7F0-BDC1A7182D6E}" type="datetime1">
              <a:rPr lang="zh-CN" altLang="en-US">
                <a:solidFill>
                  <a:srgbClr val="438086"/>
                </a:solidFill>
              </a:rPr>
              <a:pPr>
                <a:defRPr/>
              </a:pPr>
              <a:t>2017/4/27</a:t>
            </a:fld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438086"/>
              </a:solidFill>
            </a:endParaRPr>
          </a:p>
        </p:txBody>
      </p:sp>
      <p:sp>
        <p:nvSpPr>
          <p:cNvPr id="1043" name="矩形 19"/>
          <p:cNvSpPr>
            <a:spLocks noChangeArrowheads="1"/>
          </p:cNvSpPr>
          <p:nvPr userDrawn="1"/>
        </p:nvSpPr>
        <p:spPr bwMode="auto">
          <a:xfrm>
            <a:off x="11184467" y="6237289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21DE763-3282-4023-ACDD-129AC16FD80E}" type="slidenum">
              <a:rPr lang="zh-CN" altLang="en-US" sz="1800" smtClean="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1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io.pipes.namedpipeserverstream(v=vs.110)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system.io.pipes.namedpipeclientstream(v=vs.110).aspx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khAgGfqcwU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副标题 2"/>
          <p:cNvSpPr>
            <a:spLocks noGrp="1"/>
          </p:cNvSpPr>
          <p:nvPr>
            <p:ph type="subTitle" idx="1"/>
          </p:nvPr>
        </p:nvSpPr>
        <p:spPr>
          <a:xfrm>
            <a:off x="7377824" y="5102438"/>
            <a:ext cx="3304032" cy="663576"/>
          </a:xfrm>
        </p:spPr>
        <p:txBody>
          <a:bodyPr/>
          <a:lstStyle/>
          <a:p>
            <a:pPr marL="63500" eaLnBrk="1" hangingPunct="1"/>
            <a:r>
              <a:rPr lang="en-US" altLang="zh-CN" dirty="0"/>
              <a:t>E Zhang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eaLnBrk="1" hangingPunct="1"/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463407" y="709677"/>
            <a:ext cx="9701898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r>
              <a:rPr lang="en-US" altLang="zh-CN" dirty="0"/>
              <a:t>UAS Airport Ground Traffic Simulation for vision-based UAV ground Operation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7377824" y="5766014"/>
            <a:ext cx="4478482" cy="66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4008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None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None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i="1" dirty="0"/>
              <a:t>MS Software Engineering</a:t>
            </a:r>
            <a:endParaRPr lang="en-US" altLang="zh-CN" sz="1800" dirty="0"/>
          </a:p>
          <a:p>
            <a:r>
              <a:rPr lang="en-US" altLang="zh-CN" sz="1800" i="1" dirty="0"/>
              <a:t>Embry-Riddle Aeronautical University</a:t>
            </a:r>
            <a:endParaRPr lang="en-US" altLang="zh-CN" sz="1800" dirty="0"/>
          </a:p>
          <a:p>
            <a:pPr marL="63500" eaLnBrk="1" hangingPunct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198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912" y="1188720"/>
            <a:ext cx="11158728" cy="44578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400" dirty="0"/>
              <a:t>Background</a:t>
            </a:r>
            <a:r>
              <a:rPr lang="zh-CN" altLang="en-US" sz="4400" dirty="0"/>
              <a:t> 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en-US" altLang="zh-CN" sz="4400" dirty="0"/>
              <a:t>System</a:t>
            </a:r>
            <a:r>
              <a:rPr lang="zh-CN" altLang="en-US" sz="4400" dirty="0"/>
              <a:t> </a:t>
            </a:r>
            <a:r>
              <a:rPr lang="en-US" altLang="zh-CN" sz="4400" dirty="0"/>
              <a:t>Design</a:t>
            </a:r>
          </a:p>
          <a:p>
            <a:endParaRPr lang="en-US" altLang="zh-CN" sz="4400" dirty="0"/>
          </a:p>
          <a:p>
            <a:r>
              <a:rPr lang="en-US" altLang="zh-CN" sz="4400" dirty="0">
                <a:solidFill>
                  <a:srgbClr val="FF0000"/>
                </a:solidFill>
              </a:rPr>
              <a:t>System</a:t>
            </a:r>
            <a:r>
              <a:rPr lang="zh-CN" altLang="en-US" sz="4400" dirty="0">
                <a:solidFill>
                  <a:srgbClr val="FF0000"/>
                </a:solidFill>
              </a:rPr>
              <a:t> </a:t>
            </a:r>
            <a:r>
              <a:rPr lang="en-US" altLang="zh-CN" sz="4400" dirty="0">
                <a:solidFill>
                  <a:srgbClr val="FF0000"/>
                </a:solidFill>
              </a:rPr>
              <a:t>Realization</a:t>
            </a:r>
          </a:p>
          <a:p>
            <a:endParaRPr lang="en-US" altLang="zh-CN" sz="4400" dirty="0"/>
          </a:p>
          <a:p>
            <a:r>
              <a:rPr lang="en-US" altLang="zh-CN" sz="4400" dirty="0"/>
              <a:t>Future</a:t>
            </a:r>
            <a:r>
              <a:rPr lang="zh-CN" altLang="en-US" sz="4400" dirty="0"/>
              <a:t> </a:t>
            </a:r>
            <a:r>
              <a:rPr lang="en-US" altLang="zh-CN" sz="4400" dirty="0"/>
              <a:t>Work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696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957394"/>
          </a:xfrm>
        </p:spPr>
        <p:txBody>
          <a:bodyPr>
            <a:normAutofit/>
          </a:bodyPr>
          <a:lstStyle/>
          <a:p>
            <a:r>
              <a:rPr lang="en-US" altLang="zh-CN" sz="2200" b="1" dirty="0"/>
              <a:t>Unity3D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Simulation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1.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Path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setting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&amp;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generation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2.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UAV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and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vehicle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control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3.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UAV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and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vehicle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path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planning</a:t>
            </a:r>
          </a:p>
          <a:p>
            <a:pPr lvl="1"/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2200" b="1" dirty="0"/>
              <a:t>Named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Pipe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Translation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1.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Pipe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Server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2.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Pipe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Client</a:t>
            </a:r>
          </a:p>
          <a:p>
            <a:pPr lvl="1"/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2200" b="1" dirty="0" err="1"/>
              <a:t>MatLab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Image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Process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Image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process</a:t>
            </a:r>
          </a:p>
          <a:p>
            <a:pPr lvl="1"/>
            <a:endParaRPr lang="en-US" altLang="zh-CN" sz="1800" b="1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Realization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37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957394"/>
          </a:xfrm>
        </p:spPr>
        <p:txBody>
          <a:bodyPr>
            <a:normAutofit/>
          </a:bodyPr>
          <a:lstStyle/>
          <a:p>
            <a:r>
              <a:rPr lang="en-US" altLang="zh-CN" sz="2200" b="1" dirty="0"/>
              <a:t>Unity3D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Simulation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1.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Path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setting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&amp;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generation</a:t>
            </a:r>
          </a:p>
          <a:p>
            <a:pPr lvl="1"/>
            <a:endParaRPr lang="en-US" altLang="zh-CN" sz="1800" b="1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Realization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91" y="2548102"/>
            <a:ext cx="8975835" cy="40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957394"/>
          </a:xfrm>
        </p:spPr>
        <p:txBody>
          <a:bodyPr>
            <a:normAutofit/>
          </a:bodyPr>
          <a:lstStyle/>
          <a:p>
            <a:r>
              <a:rPr lang="en-US" altLang="zh-CN" sz="2200" b="1" dirty="0"/>
              <a:t>Unity3D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Simulation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1.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Path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setting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&amp;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generation</a:t>
            </a:r>
          </a:p>
          <a:p>
            <a:pPr lvl="1"/>
            <a:endParaRPr lang="en-US" altLang="zh-CN" sz="1800" b="1" dirty="0">
              <a:solidFill>
                <a:srgbClr val="0070C0"/>
              </a:solidFill>
            </a:endParaRPr>
          </a:p>
          <a:p>
            <a:pPr lvl="2"/>
            <a:r>
              <a:rPr lang="en-US" altLang="zh-CN" sz="1600" dirty="0">
                <a:solidFill>
                  <a:schemeClr val="tx1"/>
                </a:solidFill>
              </a:rPr>
              <a:t>Input: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Way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points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position	Output: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Smooth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path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way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points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Get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every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point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distance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start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point;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Divide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total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distance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into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several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parts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on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smooth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parameter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(bigger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smoother)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each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part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distance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(equal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each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way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point)</a:t>
            </a:r>
          </a:p>
          <a:p>
            <a:pPr lvl="4"/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Get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two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nearest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setting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way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point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</a:endParaRPr>
          </a:p>
          <a:p>
            <a:pPr lvl="4"/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Find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interpolations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value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between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two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points</a:t>
            </a:r>
          </a:p>
          <a:p>
            <a:pPr lvl="4"/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Get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two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more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surrounding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points</a:t>
            </a:r>
          </a:p>
          <a:p>
            <a:pPr lvl="4"/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Calculate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smooth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path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way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point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Return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way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points</a:t>
            </a:r>
          </a:p>
          <a:p>
            <a:pPr lvl="4"/>
            <a:endParaRPr lang="en-US" altLang="zh-CN" sz="1400" dirty="0">
              <a:solidFill>
                <a:srgbClr val="FF0000"/>
              </a:solidFill>
            </a:endParaRPr>
          </a:p>
          <a:p>
            <a:pPr lvl="2"/>
            <a:endParaRPr lang="en-US" altLang="zh-CN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Realization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99" y="4213427"/>
            <a:ext cx="3125355" cy="18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7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957394"/>
          </a:xfrm>
        </p:spPr>
        <p:txBody>
          <a:bodyPr>
            <a:normAutofit/>
          </a:bodyPr>
          <a:lstStyle/>
          <a:p>
            <a:r>
              <a:rPr lang="en-US" altLang="zh-CN" sz="2200" b="1" dirty="0"/>
              <a:t>Unity3D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Simulation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1.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Path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setting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&amp;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generation</a:t>
            </a:r>
          </a:p>
          <a:p>
            <a:pPr lvl="1"/>
            <a:endParaRPr lang="en-US" altLang="zh-CN" sz="1800" b="1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Realization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2" y="1347548"/>
            <a:ext cx="4665518" cy="551045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46" y="2673480"/>
            <a:ext cx="2032000" cy="207581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41" y="2673480"/>
            <a:ext cx="1887855" cy="28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9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957394"/>
          </a:xfrm>
        </p:spPr>
        <p:txBody>
          <a:bodyPr>
            <a:normAutofit/>
          </a:bodyPr>
          <a:lstStyle/>
          <a:p>
            <a:r>
              <a:rPr lang="en-US" altLang="zh-CN" sz="2200" b="1" dirty="0"/>
              <a:t>Unity3D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Simulation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2.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UAV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and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Vehicle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control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lvl="2"/>
            <a:r>
              <a:rPr lang="en-US" altLang="zh-CN" sz="1600" b="1" dirty="0">
                <a:solidFill>
                  <a:schemeClr val="tx1"/>
                </a:solidFill>
              </a:rPr>
              <a:t>Wheel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collider</a:t>
            </a:r>
          </a:p>
          <a:p>
            <a:pPr lvl="2"/>
            <a:r>
              <a:rPr lang="en-US" altLang="zh-CN" sz="1600" dirty="0"/>
              <a:t>The </a:t>
            </a:r>
            <a:r>
              <a:rPr lang="en-US" altLang="zh-CN" sz="1600" b="1" dirty="0"/>
              <a:t>Wheel Collider</a:t>
            </a:r>
            <a:r>
              <a:rPr lang="en-US" altLang="zh-CN" sz="1600" dirty="0"/>
              <a:t> is a special collider for grounded vehicles. It has built-in collision detection, wheel physics, and a slip-based tire friction model. It can be used for objects other than wheels, but it is specifically designed for vehicles with wheels.</a:t>
            </a:r>
          </a:p>
          <a:p>
            <a:pPr lvl="2"/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Realization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91" y="3469652"/>
            <a:ext cx="6251864" cy="32168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754" y="3469651"/>
            <a:ext cx="2859919" cy="31230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93" y="3555294"/>
            <a:ext cx="74009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957394"/>
          </a:xfrm>
        </p:spPr>
        <p:txBody>
          <a:bodyPr>
            <a:normAutofit/>
          </a:bodyPr>
          <a:lstStyle/>
          <a:p>
            <a:r>
              <a:rPr lang="en-US" altLang="zh-CN" sz="2200" b="1" dirty="0"/>
              <a:t>Unity3D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Simulation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2.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UAV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and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Vehicle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control</a:t>
            </a:r>
          </a:p>
          <a:p>
            <a:pPr lvl="2"/>
            <a:endParaRPr lang="en-US" altLang="zh-CN" sz="1600" b="1" dirty="0">
              <a:solidFill>
                <a:srgbClr val="0070C0"/>
              </a:solidFill>
            </a:endParaRPr>
          </a:p>
          <a:p>
            <a:pPr lvl="2"/>
            <a:r>
              <a:rPr lang="en-US" altLang="zh-CN" sz="1600" dirty="0">
                <a:solidFill>
                  <a:schemeClr val="tx1"/>
                </a:solidFill>
              </a:rPr>
              <a:t>Input: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value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of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steer,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acceleration,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footbrake,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handbrake	Output: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movement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Set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</a:rPr>
              <a:t>steer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on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front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wheel</a:t>
            </a:r>
          </a:p>
          <a:p>
            <a:pPr lvl="4"/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Check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wheel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is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on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the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ground</a:t>
            </a:r>
          </a:p>
          <a:p>
            <a:pPr lvl="4"/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Fix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gimbal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lock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suddenly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shift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direction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changing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car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body’s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moving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direction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Apply driving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behavior</a:t>
            </a:r>
          </a:p>
          <a:p>
            <a:pPr lvl="4"/>
            <a:r>
              <a:rPr lang="en-US" altLang="zh-CN" sz="1400" dirty="0">
                <a:solidFill>
                  <a:srgbClr val="FF0000"/>
                </a:solidFill>
              </a:rPr>
              <a:t>Add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thrust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torque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drive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wheel</a:t>
            </a:r>
          </a:p>
          <a:p>
            <a:pPr lvl="4"/>
            <a:r>
              <a:rPr lang="en-US" altLang="zh-CN" sz="1400" dirty="0">
                <a:solidFill>
                  <a:srgbClr val="FF0000"/>
                </a:solidFill>
              </a:rPr>
              <a:t>Speed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checking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(keep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under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Top speed)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Traction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control</a:t>
            </a:r>
          </a:p>
          <a:p>
            <a:pPr lvl="4"/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Check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driving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wheels’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tire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slip</a:t>
            </a:r>
          </a:p>
          <a:p>
            <a:pPr lvl="4"/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slip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&gt;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threshold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value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torque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&gt;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  <a:p>
            <a:pPr lvl="5"/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Then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torque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reduce</a:t>
            </a:r>
          </a:p>
          <a:p>
            <a:pPr lvl="5"/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torque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increase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altLang="zh-CN" sz="1800" b="1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Realization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769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957394"/>
          </a:xfrm>
        </p:spPr>
        <p:txBody>
          <a:bodyPr>
            <a:normAutofit/>
          </a:bodyPr>
          <a:lstStyle/>
          <a:p>
            <a:r>
              <a:rPr lang="en-US" altLang="zh-CN" sz="2200" b="1" dirty="0"/>
              <a:t>Unity3D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Simulation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3.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UAV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and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Vehicle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path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planning</a:t>
            </a:r>
          </a:p>
          <a:p>
            <a:pPr lvl="1"/>
            <a:endParaRPr lang="en-US" altLang="zh-CN" sz="1800" b="1" dirty="0">
              <a:solidFill>
                <a:srgbClr val="0070C0"/>
              </a:solidFill>
            </a:endParaRPr>
          </a:p>
          <a:p>
            <a:pPr lvl="2"/>
            <a:r>
              <a:rPr lang="en-US" altLang="zh-CN" sz="1600" b="1" dirty="0">
                <a:solidFill>
                  <a:schemeClr val="tx1"/>
                </a:solidFill>
              </a:rPr>
              <a:t>Way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point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tracker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mr-IN" altLang="zh-CN" sz="1600" b="1" dirty="0">
                <a:solidFill>
                  <a:schemeClr val="tx1"/>
                </a:solidFill>
              </a:rPr>
              <a:t>–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based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on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path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generation</a:t>
            </a:r>
          </a:p>
          <a:p>
            <a:pPr lvl="2"/>
            <a:r>
              <a:rPr lang="en-US" altLang="zh-CN" sz="1600" dirty="0">
                <a:solidFill>
                  <a:schemeClr val="tx1"/>
                </a:solidFill>
              </a:rPr>
              <a:t>Input: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generated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path</a:t>
            </a:r>
            <a:r>
              <a:rPr lang="en-US" altLang="zh-CN" sz="1600" dirty="0">
                <a:solidFill>
                  <a:schemeClr val="tx1"/>
                </a:solidFill>
              </a:rPr>
              <a:t>	Output: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moving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tracker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Get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controlled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object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move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speed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every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set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target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new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position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according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preset-ahead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distance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move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speed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Update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current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progress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distance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position</a:t>
            </a:r>
          </a:p>
          <a:p>
            <a:pPr lvl="3">
              <a:lnSpc>
                <a:spcPct val="150000"/>
              </a:lnSpc>
            </a:pPr>
            <a:endParaRPr lang="en-US" altLang="zh-CN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endParaRPr lang="en-US" altLang="zh-CN" sz="1600" b="1" dirty="0">
              <a:solidFill>
                <a:schemeClr val="tx1"/>
              </a:solidFill>
            </a:endParaRPr>
          </a:p>
          <a:p>
            <a:pPr lvl="3"/>
            <a:endParaRPr lang="en-US" altLang="zh-CN" sz="1400" b="1" dirty="0">
              <a:solidFill>
                <a:schemeClr val="tx1"/>
              </a:solidFill>
            </a:endParaRPr>
          </a:p>
          <a:p>
            <a:pPr lvl="2"/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Realization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972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957394"/>
          </a:xfrm>
        </p:spPr>
        <p:txBody>
          <a:bodyPr>
            <a:normAutofit/>
          </a:bodyPr>
          <a:lstStyle/>
          <a:p>
            <a:r>
              <a:rPr lang="en-US" altLang="zh-CN" sz="2200" b="1" dirty="0"/>
              <a:t>Unity3D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Simulation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3.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UAV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and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Vehicle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path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planning</a:t>
            </a:r>
          </a:p>
          <a:p>
            <a:pPr lvl="1"/>
            <a:endParaRPr lang="en-US" altLang="zh-CN" sz="1800" b="1" dirty="0">
              <a:solidFill>
                <a:srgbClr val="0070C0"/>
              </a:solidFill>
            </a:endParaRPr>
          </a:p>
          <a:p>
            <a:pPr lvl="2"/>
            <a:r>
              <a:rPr lang="en-US" altLang="zh-CN" sz="1600" b="1" dirty="0">
                <a:solidFill>
                  <a:schemeClr val="tx1"/>
                </a:solidFill>
              </a:rPr>
              <a:t>Control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AI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mr-IN" altLang="zh-CN" sz="1600" b="1" dirty="0">
                <a:solidFill>
                  <a:schemeClr val="tx1"/>
                </a:solidFill>
              </a:rPr>
              <a:t>–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decide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when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to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slow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down</a:t>
            </a:r>
          </a:p>
          <a:p>
            <a:pPr lvl="2"/>
            <a:r>
              <a:rPr lang="en-US" altLang="zh-CN" sz="1600" dirty="0">
                <a:solidFill>
                  <a:schemeClr val="tx1"/>
                </a:solidFill>
              </a:rPr>
              <a:t>Input: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Control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movement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&amp;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(waypoint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tracker)	Output: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movement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control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Get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distance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angle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between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target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current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position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Calculate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cautiousness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parameter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according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7030A0"/>
                </a:solidFill>
              </a:rPr>
              <a:t>to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distance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angle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which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decide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7030A0"/>
                </a:solidFill>
              </a:rPr>
              <a:t>desire</a:t>
            </a:r>
            <a:r>
              <a:rPr lang="zh-CN" altLang="en-US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>
                <a:solidFill>
                  <a:srgbClr val="7030A0"/>
                </a:solidFill>
              </a:rPr>
              <a:t>speed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</a:rPr>
              <a:t>Calculate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steering,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acceleration,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brake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parameter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on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angle,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distance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and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desire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speed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4"/>
            <a:r>
              <a:rPr lang="en-US" altLang="zh-CN" sz="1400" dirty="0">
                <a:solidFill>
                  <a:srgbClr val="FF0000"/>
                </a:solidFill>
              </a:rPr>
              <a:t>Steering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angle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aim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for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the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target</a:t>
            </a:r>
          </a:p>
          <a:p>
            <a:pPr lvl="4"/>
            <a:r>
              <a:rPr lang="en-US" altLang="zh-CN" sz="1400" dirty="0">
                <a:solidFill>
                  <a:srgbClr val="FF0000"/>
                </a:solidFill>
              </a:rPr>
              <a:t>Acceleration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&amp;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brake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depend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comparison</a:t>
            </a:r>
            <a:r>
              <a:rPr lang="zh-CN" altLang="en-US" sz="1400" dirty="0">
                <a:solidFill>
                  <a:schemeClr val="tx1"/>
                </a:solidFill>
              </a:rPr>
              <a:t>  </a:t>
            </a:r>
            <a:r>
              <a:rPr lang="en-US" altLang="zh-CN" sz="1400" dirty="0">
                <a:solidFill>
                  <a:schemeClr val="tx1"/>
                </a:solidFill>
              </a:rPr>
              <a:t>between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desire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speed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and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current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speed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Apply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movement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control</a:t>
            </a:r>
          </a:p>
          <a:p>
            <a:pPr lvl="2"/>
            <a:endParaRPr lang="en-US" altLang="zh-CN" sz="1600" b="1" dirty="0">
              <a:solidFill>
                <a:schemeClr val="tx1"/>
              </a:solidFill>
            </a:endParaRPr>
          </a:p>
          <a:p>
            <a:pPr lvl="3"/>
            <a:endParaRPr lang="en-US" altLang="zh-CN" sz="1400" b="1" dirty="0">
              <a:solidFill>
                <a:schemeClr val="tx1"/>
              </a:solidFill>
            </a:endParaRPr>
          </a:p>
          <a:p>
            <a:pPr lvl="2"/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Realization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88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957394"/>
          </a:xfrm>
        </p:spPr>
        <p:txBody>
          <a:bodyPr>
            <a:normAutofit/>
          </a:bodyPr>
          <a:lstStyle/>
          <a:p>
            <a:r>
              <a:rPr lang="en-US" altLang="zh-CN" sz="2200" b="1" dirty="0"/>
              <a:t>Unity3D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Simulation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lvl="2"/>
            <a:r>
              <a:rPr lang="en-US" altLang="zh-CN" sz="1600" b="1" dirty="0">
                <a:solidFill>
                  <a:schemeClr val="tx1"/>
                </a:solidFill>
              </a:rPr>
              <a:t>RESULT</a:t>
            </a:r>
          </a:p>
          <a:p>
            <a:pPr lvl="3"/>
            <a:endParaRPr lang="en-US" altLang="zh-CN" sz="1400" b="1" dirty="0">
              <a:solidFill>
                <a:schemeClr val="tx1"/>
              </a:solidFill>
            </a:endParaRPr>
          </a:p>
          <a:p>
            <a:pPr lvl="2"/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Realization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86" y="1465117"/>
            <a:ext cx="5620178" cy="511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912" y="1188720"/>
            <a:ext cx="11158728" cy="44578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400" dirty="0"/>
              <a:t>Background</a:t>
            </a:r>
            <a:r>
              <a:rPr lang="zh-CN" altLang="en-US" sz="4400" dirty="0"/>
              <a:t> 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en-US" altLang="zh-CN" sz="4400" dirty="0"/>
              <a:t>System</a:t>
            </a:r>
            <a:r>
              <a:rPr lang="zh-CN" altLang="en-US" sz="4400" dirty="0"/>
              <a:t> </a:t>
            </a:r>
            <a:r>
              <a:rPr lang="en-US" altLang="zh-CN" sz="4400" dirty="0"/>
              <a:t>Design</a:t>
            </a:r>
          </a:p>
          <a:p>
            <a:endParaRPr lang="en-US" altLang="zh-CN" sz="4400" dirty="0"/>
          </a:p>
          <a:p>
            <a:r>
              <a:rPr lang="en-US" altLang="zh-CN" sz="4400" dirty="0"/>
              <a:t>System</a:t>
            </a:r>
            <a:r>
              <a:rPr lang="zh-CN" altLang="en-US" sz="4400" dirty="0"/>
              <a:t> </a:t>
            </a:r>
            <a:r>
              <a:rPr lang="en-US" altLang="zh-CN" sz="4400" dirty="0"/>
              <a:t>Realization</a:t>
            </a:r>
          </a:p>
          <a:p>
            <a:endParaRPr lang="en-US" altLang="zh-CN" sz="4400" dirty="0"/>
          </a:p>
          <a:p>
            <a:r>
              <a:rPr lang="en-US" altLang="zh-CN" sz="4400" dirty="0"/>
              <a:t>Future</a:t>
            </a:r>
            <a:r>
              <a:rPr lang="zh-CN" altLang="en-US" sz="4400" dirty="0"/>
              <a:t> </a:t>
            </a:r>
            <a:r>
              <a:rPr lang="en-US" altLang="zh-CN" sz="4400" dirty="0"/>
              <a:t>Work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8638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87" y="1700390"/>
            <a:ext cx="6643254" cy="504571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200" b="1" dirty="0"/>
              <a:t>Named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Pipe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Transmission</a:t>
            </a:r>
          </a:p>
          <a:p>
            <a:r>
              <a:rPr lang="en-US" altLang="zh-CN" sz="1600" dirty="0"/>
              <a:t>To implement name pipes, use the </a:t>
            </a:r>
            <a:r>
              <a:rPr lang="en-US" altLang="zh-CN" sz="1600" dirty="0">
                <a:hlinkClick r:id="rId3"/>
              </a:rPr>
              <a:t>NamedPipeServerStream</a:t>
            </a:r>
            <a:r>
              <a:rPr lang="en-US" altLang="zh-CN" sz="1600" dirty="0"/>
              <a:t> and </a:t>
            </a:r>
            <a:r>
              <a:rPr lang="en-US" altLang="zh-CN" sz="1600" dirty="0">
                <a:hlinkClick r:id="rId4"/>
              </a:rPr>
              <a:t>NamedPipeClientStream</a:t>
            </a:r>
            <a:r>
              <a:rPr lang="en-US" altLang="zh-CN" sz="1600" dirty="0"/>
              <a:t> classes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.NET</a:t>
            </a:r>
            <a:r>
              <a:rPr lang="zh-CN" altLang="en-US" sz="1600" dirty="0"/>
              <a:t> </a:t>
            </a:r>
            <a:r>
              <a:rPr lang="en-US" altLang="zh-CN" sz="1600" dirty="0"/>
              <a:t>Framework</a:t>
            </a:r>
          </a:p>
          <a:p>
            <a:pPr lvl="1"/>
            <a:r>
              <a:rPr lang="en-US" altLang="zh-CN" sz="1600" b="1" dirty="0">
                <a:solidFill>
                  <a:srgbClr val="0070C0"/>
                </a:solidFill>
              </a:rPr>
              <a:t>Pipe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Server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pipe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  <a:p>
            <a:pPr lvl="3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pipe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name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transmission</a:t>
            </a: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mode</a:t>
            </a: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InOut</a:t>
            </a:r>
            <a:r>
              <a:rPr lang="en-US" altLang="zh-CN" sz="1400" dirty="0" smtClean="0">
                <a:solidFill>
                  <a:srgbClr val="FF0000"/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</a:rPr>
              <a:t>While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(pipe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is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connected)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</a:p>
          <a:p>
            <a:pPr lvl="3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every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pixels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texture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data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every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camera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RGB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format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before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rendering</a:t>
            </a:r>
          </a:p>
          <a:p>
            <a:pPr lvl="3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raw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</a:p>
          <a:p>
            <a:pPr lvl="3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structure,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separate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R/G/B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into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transfer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</a:p>
          <a:p>
            <a:pPr lvl="3"/>
            <a:r>
              <a:rPr lang="en-US" altLang="zh-CN" sz="1400" dirty="0">
                <a:solidFill>
                  <a:schemeClr val="tx1"/>
                </a:solidFill>
              </a:rPr>
              <a:t>Transfer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the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size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of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picture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</a:rPr>
              <a:t>NamedPipeServerStream.writeByte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lvl="3"/>
            <a:r>
              <a:rPr lang="en-US" altLang="zh-CN" sz="1400" dirty="0">
                <a:solidFill>
                  <a:schemeClr val="tx1"/>
                </a:solidFill>
              </a:rPr>
              <a:t>Transfer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the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R/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G/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array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</a:rPr>
              <a:t>NamedPipeServerStream.write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distance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</a:t>
            </a:r>
          </a:p>
          <a:p>
            <a:pPr lvl="3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bytes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pipe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(.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ReadByte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())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End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&amp;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pipe.close</a:t>
            </a:r>
            <a:r>
              <a:rPr lang="en-US" altLang="zh-CN" sz="16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Realization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224155" y="1788713"/>
            <a:ext cx="5967845" cy="495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reference -</a:t>
            </a:r>
            <a:r>
              <a:rPr lang="zh-CN" altLang="en-US" sz="1600" dirty="0"/>
              <a:t> </a:t>
            </a:r>
            <a:r>
              <a:rPr lang="en-US" altLang="zh-CN" sz="1600" dirty="0"/>
              <a:t>MATLAB COM(Component</a:t>
            </a:r>
            <a:r>
              <a:rPr lang="zh-CN" altLang="en-US" sz="1600" dirty="0"/>
              <a:t> </a:t>
            </a:r>
            <a:r>
              <a:rPr lang="en-US" altLang="zh-CN" sz="1600" dirty="0"/>
              <a:t>Object</a:t>
            </a:r>
            <a:r>
              <a:rPr lang="zh-CN" altLang="en-US" sz="1600" dirty="0"/>
              <a:t> </a:t>
            </a:r>
            <a:r>
              <a:rPr lang="en-US" altLang="zh-CN" sz="1600" dirty="0"/>
              <a:t>Model) object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>
                <a:solidFill>
                  <a:srgbClr val="0070C0"/>
                </a:solidFill>
              </a:rPr>
              <a:t>Pipe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Client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pipe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pipe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based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pipe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Matlab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interface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load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local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(background)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While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(pipe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is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connected)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Receive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pipe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  <a:p>
            <a:pPr lvl="3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</a:t>
            </a:r>
          </a:p>
          <a:p>
            <a:pPr lvl="3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R/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G/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stream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correct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Matlab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Invoke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matlab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Send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End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&amp;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pipe.close</a:t>
            </a:r>
            <a:r>
              <a:rPr lang="en-US" altLang="zh-CN" sz="16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182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957394"/>
          </a:xfrm>
        </p:spPr>
        <p:txBody>
          <a:bodyPr>
            <a:normAutofit/>
          </a:bodyPr>
          <a:lstStyle/>
          <a:p>
            <a:r>
              <a:rPr lang="en-US" altLang="zh-CN" sz="2200" b="1" dirty="0" err="1"/>
              <a:t>MatLab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Image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Process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Image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data</a:t>
            </a:r>
            <a:r>
              <a:rPr lang="zh-CN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Process</a:t>
            </a:r>
          </a:p>
          <a:p>
            <a:pPr lvl="2"/>
            <a:r>
              <a:rPr lang="en-US" altLang="zh-CN" sz="1600" dirty="0">
                <a:solidFill>
                  <a:schemeClr val="tx1"/>
                </a:solidFill>
              </a:rPr>
              <a:t>Input: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R/G/B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array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&amp;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background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image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data	Output: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distance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between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two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object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Reshape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R/G/B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array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into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matrix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[width,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height]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on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picture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size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Reverse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R/G/B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matrix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combine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full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matrix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Use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rgb2gray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convert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RGB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image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gray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image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Process,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get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objects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image</a:t>
            </a:r>
          </a:p>
          <a:p>
            <a:pPr lvl="4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4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Im2bw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binary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</a:p>
          <a:p>
            <a:pPr lvl="4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Dilate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erode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(fulfill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hole)</a:t>
            </a:r>
          </a:p>
          <a:p>
            <a:pPr lvl="4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objects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area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4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Draw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boundary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Calculate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distance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on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objects’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boundaries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Return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distance</a:t>
            </a:r>
          </a:p>
          <a:p>
            <a:pPr lvl="1"/>
            <a:endParaRPr lang="en-US" altLang="zh-CN" sz="1800" b="1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Realization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61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957394"/>
          </a:xfrm>
        </p:spPr>
        <p:txBody>
          <a:bodyPr>
            <a:normAutofit/>
          </a:bodyPr>
          <a:lstStyle/>
          <a:p>
            <a:r>
              <a:rPr lang="en-US" altLang="zh-CN" sz="2200" b="1" dirty="0" err="1"/>
              <a:t>MatLab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Image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Process</a:t>
            </a:r>
          </a:p>
          <a:p>
            <a:pPr lvl="1"/>
            <a:r>
              <a:rPr lang="en-US" altLang="zh-CN" sz="1800" b="1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Realization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49" y="950768"/>
            <a:ext cx="3733203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912" y="1188720"/>
            <a:ext cx="11158728" cy="44578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400" dirty="0"/>
              <a:t>Background</a:t>
            </a:r>
            <a:r>
              <a:rPr lang="zh-CN" altLang="en-US" sz="4400" dirty="0"/>
              <a:t> </a:t>
            </a:r>
            <a:r>
              <a:rPr lang="en-US" altLang="zh-CN" sz="4400" dirty="0"/>
              <a:t>and</a:t>
            </a:r>
            <a:r>
              <a:rPr lang="zh-CN" altLang="en-US" sz="4400" dirty="0"/>
              <a:t> </a:t>
            </a:r>
            <a:r>
              <a:rPr lang="en-US" altLang="zh-CN" sz="4400" dirty="0"/>
              <a:t>Purpose</a:t>
            </a:r>
          </a:p>
          <a:p>
            <a:endParaRPr lang="en-US" altLang="zh-CN" sz="4400" dirty="0"/>
          </a:p>
          <a:p>
            <a:r>
              <a:rPr lang="en-US" altLang="zh-CN" sz="4400" dirty="0"/>
              <a:t>System</a:t>
            </a:r>
            <a:r>
              <a:rPr lang="zh-CN" altLang="en-US" sz="4400" dirty="0"/>
              <a:t> </a:t>
            </a:r>
            <a:r>
              <a:rPr lang="en-US" altLang="zh-CN" sz="4400" dirty="0"/>
              <a:t>Introduction</a:t>
            </a:r>
          </a:p>
          <a:p>
            <a:endParaRPr lang="en-US" altLang="zh-CN" sz="4400" dirty="0"/>
          </a:p>
          <a:p>
            <a:r>
              <a:rPr lang="en-US" altLang="zh-CN" sz="4400" dirty="0"/>
              <a:t>System</a:t>
            </a:r>
            <a:r>
              <a:rPr lang="zh-CN" altLang="en-US" sz="4400" dirty="0"/>
              <a:t> </a:t>
            </a:r>
            <a:r>
              <a:rPr lang="en-US" altLang="zh-CN" sz="4400" dirty="0"/>
              <a:t>Realization</a:t>
            </a:r>
          </a:p>
          <a:p>
            <a:endParaRPr lang="en-US" altLang="zh-CN" sz="4400" dirty="0"/>
          </a:p>
          <a:p>
            <a:r>
              <a:rPr lang="en-US" altLang="zh-CN" sz="4400" dirty="0">
                <a:solidFill>
                  <a:srgbClr val="FF0000"/>
                </a:solidFill>
              </a:rPr>
              <a:t>Future</a:t>
            </a:r>
            <a:r>
              <a:rPr lang="zh-CN" altLang="en-US" sz="4400" dirty="0">
                <a:solidFill>
                  <a:srgbClr val="FF0000"/>
                </a:solidFill>
              </a:rPr>
              <a:t> </a:t>
            </a:r>
            <a:r>
              <a:rPr lang="en-US" altLang="zh-CN" sz="4400" dirty="0">
                <a:solidFill>
                  <a:srgbClr val="FF0000"/>
                </a:solidFill>
              </a:rPr>
              <a:t>Work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957394"/>
          </a:xfrm>
        </p:spPr>
        <p:txBody>
          <a:bodyPr>
            <a:normAutofit/>
          </a:bodyPr>
          <a:lstStyle/>
          <a:p>
            <a:endParaRPr lang="en-US" altLang="zh-CN" sz="2200" b="1" dirty="0"/>
          </a:p>
          <a:p>
            <a:r>
              <a:rPr lang="en-US" altLang="zh-CN" sz="2200" b="1" dirty="0" err="1"/>
              <a:t>MatLab</a:t>
            </a:r>
            <a:endParaRPr lang="en-US" altLang="zh-CN" sz="2200" b="1" dirty="0"/>
          </a:p>
          <a:p>
            <a:r>
              <a:rPr lang="en-US" altLang="zh-CN" sz="2200" dirty="0" smtClean="0"/>
              <a:t>Accuracy</a:t>
            </a:r>
            <a:r>
              <a:rPr lang="zh-CN" altLang="en-US" sz="2200" dirty="0" smtClean="0"/>
              <a:t> </a:t>
            </a:r>
            <a:endParaRPr lang="en-US" altLang="zh-CN" sz="2200" dirty="0" smtClean="0"/>
          </a:p>
          <a:p>
            <a:r>
              <a:rPr lang="en-US" altLang="zh-CN" sz="2200" dirty="0" smtClean="0"/>
              <a:t>Multiple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Objects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detection</a:t>
            </a:r>
            <a:r>
              <a:rPr lang="zh-CN" altLang="en-US" sz="2200" dirty="0"/>
              <a:t> </a:t>
            </a:r>
            <a:r>
              <a:rPr lang="en-US" altLang="zh-CN" sz="2200" dirty="0" smtClean="0"/>
              <a:t>and Object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identification</a:t>
            </a:r>
          </a:p>
          <a:p>
            <a:endParaRPr lang="en-US" altLang="zh-CN" sz="2200" b="1" dirty="0"/>
          </a:p>
          <a:p>
            <a:r>
              <a:rPr lang="en-US" altLang="zh-CN" sz="2200" b="1" dirty="0"/>
              <a:t>Named Pipe</a:t>
            </a:r>
          </a:p>
          <a:p>
            <a:r>
              <a:rPr lang="en-US" altLang="zh-CN" sz="2200" dirty="0"/>
              <a:t>Time</a:t>
            </a:r>
            <a:r>
              <a:rPr lang="zh-CN" altLang="en-US" sz="2200" dirty="0"/>
              <a:t> </a:t>
            </a:r>
            <a:r>
              <a:rPr lang="en-US" altLang="zh-CN" sz="2200" dirty="0"/>
              <a:t>manage</a:t>
            </a:r>
            <a:r>
              <a:rPr lang="zh-CN" altLang="en-US" sz="2200" dirty="0"/>
              <a:t> </a:t>
            </a:r>
            <a:r>
              <a:rPr lang="en-US" altLang="zh-CN" sz="2200" dirty="0"/>
              <a:t>based</a:t>
            </a:r>
            <a:r>
              <a:rPr lang="zh-CN" altLang="en-US" sz="2200" dirty="0"/>
              <a:t> </a:t>
            </a:r>
            <a:r>
              <a:rPr lang="en-US" altLang="zh-CN" sz="2200" dirty="0"/>
              <a:t>on</a:t>
            </a:r>
            <a:r>
              <a:rPr lang="zh-CN" altLang="en-US" sz="2200" dirty="0"/>
              <a:t> </a:t>
            </a:r>
            <a:r>
              <a:rPr lang="en-US" altLang="zh-CN" sz="2200" dirty="0" smtClean="0"/>
              <a:t>Multiple</a:t>
            </a:r>
            <a:r>
              <a:rPr lang="zh-CN" altLang="en-US" sz="2200" dirty="0" smtClean="0"/>
              <a:t> </a:t>
            </a:r>
            <a:r>
              <a:rPr lang="en-US" altLang="zh-CN" sz="2200" smtClean="0"/>
              <a:t>threads</a:t>
            </a:r>
            <a:r>
              <a:rPr lang="zh-CN" altLang="en-US" sz="2200" smtClean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 smtClean="0"/>
              <a:t>multiple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pipes</a:t>
            </a:r>
          </a:p>
          <a:p>
            <a:r>
              <a:rPr lang="en-US" altLang="zh-CN" sz="2200" dirty="0" smtClean="0"/>
              <a:t>Change </a:t>
            </a:r>
            <a:r>
              <a:rPr lang="en-US" altLang="zh-CN" sz="2200" dirty="0"/>
              <a:t>to network transmission by using socket</a:t>
            </a:r>
          </a:p>
          <a:p>
            <a:endParaRPr lang="en-US" altLang="zh-CN" sz="1600" b="1" dirty="0"/>
          </a:p>
          <a:p>
            <a:pPr lvl="1"/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Future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Work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0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912" y="1188720"/>
            <a:ext cx="11158728" cy="44578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Background</a:t>
            </a:r>
            <a:r>
              <a:rPr lang="zh-CN" altLang="en-US" sz="4400" dirty="0">
                <a:solidFill>
                  <a:srgbClr val="FF0000"/>
                </a:solidFill>
              </a:rPr>
              <a:t> </a:t>
            </a:r>
            <a:endParaRPr lang="en-US" altLang="zh-CN" sz="4400" dirty="0">
              <a:solidFill>
                <a:srgbClr val="FF0000"/>
              </a:solidFill>
            </a:endParaRPr>
          </a:p>
          <a:p>
            <a:endParaRPr lang="en-US" altLang="zh-CN" sz="4400" dirty="0"/>
          </a:p>
          <a:p>
            <a:r>
              <a:rPr lang="en-US" altLang="zh-CN" sz="4400" dirty="0"/>
              <a:t>System</a:t>
            </a:r>
            <a:r>
              <a:rPr lang="zh-CN" altLang="en-US" sz="4400" dirty="0"/>
              <a:t> </a:t>
            </a:r>
            <a:r>
              <a:rPr lang="en-US" altLang="zh-CN" sz="4400" dirty="0"/>
              <a:t>Design</a:t>
            </a:r>
          </a:p>
          <a:p>
            <a:endParaRPr lang="en-US" altLang="zh-CN" sz="4400" dirty="0"/>
          </a:p>
          <a:p>
            <a:r>
              <a:rPr lang="en-US" altLang="zh-CN" sz="4400" dirty="0"/>
              <a:t>System</a:t>
            </a:r>
            <a:r>
              <a:rPr lang="zh-CN" altLang="en-US" sz="4400" dirty="0"/>
              <a:t> </a:t>
            </a:r>
            <a:r>
              <a:rPr lang="en-US" altLang="zh-CN" sz="4400" dirty="0"/>
              <a:t>Realization</a:t>
            </a:r>
          </a:p>
          <a:p>
            <a:endParaRPr lang="en-US" altLang="zh-CN" sz="4400" dirty="0"/>
          </a:p>
          <a:p>
            <a:r>
              <a:rPr lang="en-US" altLang="zh-CN" sz="4400" dirty="0"/>
              <a:t>Future</a:t>
            </a:r>
            <a:r>
              <a:rPr lang="zh-CN" altLang="en-US" sz="4400" dirty="0"/>
              <a:t> </a:t>
            </a:r>
            <a:r>
              <a:rPr lang="en-US" altLang="zh-CN" sz="4400" dirty="0"/>
              <a:t>Work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046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5"/>
            <a:ext cx="10515600" cy="4818789"/>
          </a:xfrm>
        </p:spPr>
        <p:txBody>
          <a:bodyPr>
            <a:normAutofit fontScale="92500"/>
          </a:bodyPr>
          <a:lstStyle/>
          <a:p>
            <a:r>
              <a:rPr lang="en-US" altLang="zh-CN" sz="2400" b="1" dirty="0"/>
              <a:t>Background</a:t>
            </a:r>
          </a:p>
          <a:p>
            <a:endParaRPr lang="en-US" altLang="zh-CN" sz="2400" b="1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Runway safety </a:t>
            </a:r>
            <a:r>
              <a:rPr lang="en-US" altLang="zh-CN" sz="2000" dirty="0">
                <a:solidFill>
                  <a:schemeClr val="tx1"/>
                </a:solidFill>
              </a:rPr>
              <a:t>is a top priority at both the Federal Aviation Administration (FAA) and the National Transportation Safety Board. </a:t>
            </a:r>
            <a:r>
              <a:rPr lang="en-US" altLang="zh-CN" sz="2000" dirty="0">
                <a:solidFill>
                  <a:srgbClr val="FF0000"/>
                </a:solidFill>
              </a:rPr>
              <a:t>Reducing collision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on the airport field is a major component of the effort to </a:t>
            </a:r>
            <a:r>
              <a:rPr lang="en-US" altLang="zh-CN" sz="2000" dirty="0">
                <a:solidFill>
                  <a:srgbClr val="FF0000"/>
                </a:solidFill>
              </a:rPr>
              <a:t>improve runway safety </a:t>
            </a:r>
            <a:r>
              <a:rPr lang="en-US" altLang="zh-CN" sz="2000" dirty="0">
                <a:solidFill>
                  <a:schemeClr val="tx1"/>
                </a:solidFill>
              </a:rPr>
              <a:t>for the benefit of all air travelers. </a:t>
            </a:r>
          </a:p>
          <a:p>
            <a:pPr lvl="1"/>
            <a:endParaRPr lang="zh-CN" altLang="zh-CN" sz="2100" dirty="0">
              <a:solidFill>
                <a:schemeClr val="tx1"/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/>
                </a:solidFill>
              </a:rPr>
              <a:t>During</a:t>
            </a:r>
            <a:r>
              <a:rPr lang="zh-CN" altLang="en-US" sz="2100" dirty="0">
                <a:solidFill>
                  <a:schemeClr val="tx1"/>
                </a:solidFill>
              </a:rPr>
              <a:t> </a:t>
            </a:r>
            <a:r>
              <a:rPr lang="en-US" altLang="zh-CN" sz="2100" dirty="0">
                <a:solidFill>
                  <a:schemeClr val="tx1"/>
                </a:solidFill>
              </a:rPr>
              <a:t>an</a:t>
            </a:r>
            <a:r>
              <a:rPr lang="zh-CN" altLang="en-US" sz="2100" dirty="0">
                <a:solidFill>
                  <a:schemeClr val="tx1"/>
                </a:solidFill>
              </a:rPr>
              <a:t> </a:t>
            </a:r>
            <a:r>
              <a:rPr lang="en-US" altLang="zh-CN" sz="2100" dirty="0">
                <a:solidFill>
                  <a:schemeClr val="tx1"/>
                </a:solidFill>
              </a:rPr>
              <a:t>UAS airport ground operation, the </a:t>
            </a:r>
            <a:r>
              <a:rPr lang="en-US" altLang="zh-CN" sz="2100" dirty="0" smtClean="0">
                <a:solidFill>
                  <a:srgbClr val="FF0000"/>
                </a:solidFill>
              </a:rPr>
              <a:t>taxiing of </a:t>
            </a:r>
            <a:r>
              <a:rPr lang="en-US" altLang="zh-CN" sz="2100" dirty="0">
                <a:solidFill>
                  <a:srgbClr val="FF0000"/>
                </a:solidFill>
              </a:rPr>
              <a:t>an UAV </a:t>
            </a:r>
            <a:r>
              <a:rPr lang="en-US" altLang="zh-CN" sz="2100" dirty="0">
                <a:solidFill>
                  <a:schemeClr val="tx1"/>
                </a:solidFill>
              </a:rPr>
              <a:t>can be done by a pilot sitting in the control room </a:t>
            </a:r>
            <a:r>
              <a:rPr lang="en-US" altLang="zh-CN" sz="2100" dirty="0">
                <a:solidFill>
                  <a:srgbClr val="FF0000"/>
                </a:solidFill>
              </a:rPr>
              <a:t>with the help of video </a:t>
            </a:r>
            <a:r>
              <a:rPr lang="en-US" altLang="zh-CN" sz="2100" dirty="0">
                <a:solidFill>
                  <a:schemeClr val="tx1"/>
                </a:solidFill>
              </a:rPr>
              <a:t>feeds originated </a:t>
            </a:r>
            <a:r>
              <a:rPr lang="en-US" altLang="zh-CN" sz="2100" dirty="0">
                <a:solidFill>
                  <a:srgbClr val="FF0000"/>
                </a:solidFill>
              </a:rPr>
              <a:t>from the UAV </a:t>
            </a:r>
            <a:r>
              <a:rPr lang="en-US" altLang="zh-CN" sz="2100" dirty="0">
                <a:solidFill>
                  <a:schemeClr val="tx1"/>
                </a:solidFill>
              </a:rPr>
              <a:t>being operated. This type of operation can be </a:t>
            </a:r>
            <a:r>
              <a:rPr lang="en-US" altLang="zh-CN" sz="2100" dirty="0">
                <a:solidFill>
                  <a:srgbClr val="FF0000"/>
                </a:solidFill>
              </a:rPr>
              <a:t>risky in busy UAS airports </a:t>
            </a:r>
            <a:r>
              <a:rPr lang="en-US" altLang="zh-CN" sz="2100" dirty="0">
                <a:solidFill>
                  <a:schemeClr val="tx1"/>
                </a:solidFill>
              </a:rPr>
              <a:t>where other vehicles or obstacles may appear on the taxiway. </a:t>
            </a:r>
          </a:p>
          <a:p>
            <a:pPr lvl="1"/>
            <a:endParaRPr lang="en-US" altLang="zh-CN" sz="2100" dirty="0">
              <a:solidFill>
                <a:schemeClr val="tx1"/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/>
                </a:solidFill>
              </a:rPr>
              <a:t>We consider a new approach for this operation---</a:t>
            </a:r>
            <a:r>
              <a:rPr lang="en-US" altLang="zh-CN" sz="2100" dirty="0">
                <a:solidFill>
                  <a:srgbClr val="FF0000"/>
                </a:solidFill>
              </a:rPr>
              <a:t>using cameras mounted on the buildings </a:t>
            </a:r>
            <a:r>
              <a:rPr lang="en-US" altLang="zh-CN" sz="2100" dirty="0">
                <a:solidFill>
                  <a:schemeClr val="tx1"/>
                </a:solidFill>
              </a:rPr>
              <a:t>at the UAS airport to monitor the situation of the ground operation in the UAS airport. </a:t>
            </a:r>
            <a:r>
              <a:rPr lang="en-US" altLang="zh-CN" sz="2100" dirty="0" smtClean="0">
                <a:solidFill>
                  <a:schemeClr val="tx1"/>
                </a:solidFill>
              </a:rPr>
              <a:t>However</a:t>
            </a:r>
            <a:r>
              <a:rPr lang="en-US" altLang="zh-CN" sz="2100" dirty="0">
                <a:solidFill>
                  <a:schemeClr val="tx1"/>
                </a:solidFill>
              </a:rPr>
              <a:t>, </a:t>
            </a:r>
            <a:r>
              <a:rPr lang="en-US" altLang="zh-CN" sz="2100" dirty="0">
                <a:solidFill>
                  <a:srgbClr val="FF0000"/>
                </a:solidFill>
              </a:rPr>
              <a:t>the testing of the proposed approach </a:t>
            </a:r>
            <a:r>
              <a:rPr lang="en-US" altLang="zh-CN" sz="2100" dirty="0">
                <a:solidFill>
                  <a:schemeClr val="tx1"/>
                </a:solidFill>
              </a:rPr>
              <a:t>is </a:t>
            </a:r>
            <a:r>
              <a:rPr lang="en-US" altLang="zh-CN" sz="2100" dirty="0">
                <a:solidFill>
                  <a:srgbClr val="FF0000"/>
                </a:solidFill>
              </a:rPr>
              <a:t>cumbersome, risky, and costly </a:t>
            </a:r>
            <a:r>
              <a:rPr lang="en-US" altLang="zh-CN" sz="2100" dirty="0">
                <a:solidFill>
                  <a:schemeClr val="tx1"/>
                </a:solidFill>
              </a:rPr>
              <a:t>in real UAS </a:t>
            </a:r>
            <a:r>
              <a:rPr lang="en-US" altLang="zh-CN" sz="2100" dirty="0" smtClean="0">
                <a:solidFill>
                  <a:schemeClr val="tx1"/>
                </a:solidFill>
              </a:rPr>
              <a:t>airports.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Background</a:t>
            </a:r>
            <a:r>
              <a:rPr lang="zh-CN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52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630056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Project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purpose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endParaRPr lang="en-US" altLang="zh-CN" sz="2400" b="1" dirty="0"/>
          </a:p>
          <a:p>
            <a:pPr lvl="1"/>
            <a:r>
              <a:rPr lang="en-US" altLang="zh-CN" sz="2000" dirty="0"/>
              <a:t>Provide a </a:t>
            </a:r>
            <a:r>
              <a:rPr lang="en-US" altLang="zh-CN" sz="2000" dirty="0" smtClean="0"/>
              <a:t>simulation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version-based </a:t>
            </a:r>
            <a:r>
              <a:rPr lang="en-US" altLang="zh-CN" sz="2000" dirty="0">
                <a:solidFill>
                  <a:srgbClr val="FF0000"/>
                </a:solidFill>
              </a:rPr>
              <a:t>ground operation </a:t>
            </a:r>
            <a:r>
              <a:rPr lang="en-US" altLang="zh-CN" sz="2000" dirty="0" smtClean="0">
                <a:solidFill>
                  <a:srgbClr val="FF0000"/>
                </a:solidFill>
              </a:rPr>
              <a:t>system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Provide a simulation of the airport operation involving</a:t>
            </a:r>
            <a:r>
              <a:rPr lang="zh-CN" altLang="en-US" sz="2000" dirty="0"/>
              <a:t> </a:t>
            </a:r>
            <a:r>
              <a:rPr lang="en-US" altLang="zh-CN" sz="2000" dirty="0"/>
              <a:t>aircraft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airport</a:t>
            </a:r>
            <a:r>
              <a:rPr lang="zh-CN" altLang="en-US" sz="2000" dirty="0"/>
              <a:t> </a:t>
            </a:r>
            <a:r>
              <a:rPr lang="en-US" altLang="zh-CN" sz="2000" dirty="0"/>
              <a:t>traffic. </a:t>
            </a:r>
            <a:r>
              <a:rPr lang="en-US" altLang="zh-CN" sz="2000" dirty="0">
                <a:solidFill>
                  <a:schemeClr val="tx1"/>
                </a:solidFill>
              </a:rPr>
              <a:t>(Create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scenario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demonstration)</a:t>
            </a:r>
          </a:p>
          <a:p>
            <a:pPr lvl="1"/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/>
              <a:t>Set up one or more camera on the airport tower or other building which used to monitor the aircraft movement. </a:t>
            </a:r>
            <a:r>
              <a:rPr lang="en-US" altLang="zh-CN" sz="2000" dirty="0">
                <a:solidFill>
                  <a:schemeClr val="tx1"/>
                </a:solidFill>
              </a:rPr>
              <a:t>(Obtain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the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image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data)</a:t>
            </a:r>
          </a:p>
          <a:p>
            <a:pPr lvl="1"/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/>
              <a:t>With this information, The </a:t>
            </a:r>
            <a:r>
              <a:rPr lang="en-US" altLang="zh-CN" sz="2000" dirty="0" smtClean="0"/>
              <a:t>operation </a:t>
            </a:r>
            <a:r>
              <a:rPr lang="en-US" altLang="zh-CN" sz="2000" dirty="0"/>
              <a:t>system will locate the aircraft and give feedback to control or steer the </a:t>
            </a:r>
            <a:r>
              <a:rPr lang="en-US" altLang="zh-CN" sz="2000" dirty="0" smtClean="0"/>
              <a:t>UAV </a:t>
            </a:r>
            <a:r>
              <a:rPr lang="en-US" altLang="zh-CN" sz="2000" dirty="0"/>
              <a:t>on the runway. </a:t>
            </a:r>
            <a:r>
              <a:rPr lang="en-US" altLang="zh-CN" sz="2000" dirty="0">
                <a:solidFill>
                  <a:schemeClr val="tx1"/>
                </a:solidFill>
              </a:rPr>
              <a:t>(Feedback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Control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UAV)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lvl="1"/>
            <a:endParaRPr lang="en-US" altLang="zh-CN" sz="2000" dirty="0"/>
          </a:p>
          <a:p>
            <a:pPr lvl="1"/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3237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912" y="1188720"/>
            <a:ext cx="11158728" cy="44578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400" dirty="0"/>
              <a:t>Background</a:t>
            </a:r>
            <a:r>
              <a:rPr lang="zh-CN" altLang="en-US" sz="4400" dirty="0"/>
              <a:t> 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en-US" altLang="zh-CN" sz="4400" dirty="0">
                <a:solidFill>
                  <a:srgbClr val="FF0000"/>
                </a:solidFill>
              </a:rPr>
              <a:t>System</a:t>
            </a:r>
            <a:r>
              <a:rPr lang="zh-CN" altLang="en-US" sz="4400" dirty="0">
                <a:solidFill>
                  <a:srgbClr val="FF0000"/>
                </a:solidFill>
              </a:rPr>
              <a:t> </a:t>
            </a:r>
            <a:r>
              <a:rPr lang="en-US" altLang="zh-CN" sz="4400" dirty="0">
                <a:solidFill>
                  <a:srgbClr val="FF0000"/>
                </a:solidFill>
              </a:rPr>
              <a:t>Design</a:t>
            </a:r>
          </a:p>
          <a:p>
            <a:endParaRPr lang="en-US" altLang="zh-CN" sz="4400" dirty="0"/>
          </a:p>
          <a:p>
            <a:r>
              <a:rPr lang="en-US" altLang="zh-CN" sz="4400" dirty="0"/>
              <a:t>System</a:t>
            </a:r>
            <a:r>
              <a:rPr lang="zh-CN" altLang="en-US" sz="4400" dirty="0"/>
              <a:t> </a:t>
            </a:r>
            <a:r>
              <a:rPr lang="en-US" altLang="zh-CN" sz="4400" dirty="0"/>
              <a:t>Realization</a:t>
            </a:r>
          </a:p>
          <a:p>
            <a:endParaRPr lang="en-US" altLang="zh-CN" sz="4400" dirty="0"/>
          </a:p>
          <a:p>
            <a:r>
              <a:rPr lang="en-US" altLang="zh-CN" sz="4400" dirty="0"/>
              <a:t>Future</a:t>
            </a:r>
            <a:r>
              <a:rPr lang="zh-CN" altLang="en-US" sz="4400" dirty="0"/>
              <a:t> </a:t>
            </a:r>
            <a:r>
              <a:rPr lang="en-US" altLang="zh-CN" sz="4400" dirty="0"/>
              <a:t>Work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016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630056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Simulation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Unity3D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lvl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/>
              <a:t>Unity3D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provide</a:t>
            </a:r>
            <a:r>
              <a:rPr lang="zh-CN" altLang="en-US" sz="2200" dirty="0"/>
              <a:t> </a:t>
            </a:r>
            <a:r>
              <a:rPr lang="en-US" altLang="zh-CN" sz="2200" dirty="0"/>
              <a:t>simulation</a:t>
            </a:r>
            <a:r>
              <a:rPr lang="zh-CN" altLang="en-US" sz="2200" dirty="0"/>
              <a:t> </a:t>
            </a:r>
            <a:r>
              <a:rPr lang="en-US" altLang="zh-CN" sz="2200" dirty="0"/>
              <a:t>scenario.</a:t>
            </a:r>
          </a:p>
          <a:p>
            <a:pPr lvl="2"/>
            <a:r>
              <a:rPr lang="en-US" altLang="zh-CN" sz="2000" dirty="0"/>
              <a:t>Abundant</a:t>
            </a:r>
            <a:r>
              <a:rPr lang="zh-CN" altLang="en-US" sz="2000" dirty="0"/>
              <a:t> </a:t>
            </a:r>
            <a:r>
              <a:rPr lang="en-US" altLang="zh-CN" sz="2000" b="1" dirty="0"/>
              <a:t>materials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and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Asset</a:t>
            </a:r>
          </a:p>
          <a:p>
            <a:pPr lvl="2"/>
            <a:r>
              <a:rPr lang="en-US" altLang="zh-CN" sz="2000" dirty="0"/>
              <a:t>Suitable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b="1" dirty="0"/>
              <a:t>quick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development</a:t>
            </a:r>
          </a:p>
          <a:p>
            <a:pPr lvl="2"/>
            <a:r>
              <a:rPr lang="en-US" altLang="zh-CN" sz="2000" b="1" dirty="0"/>
              <a:t>Multi-platform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(support.NET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)</a:t>
            </a:r>
          </a:p>
          <a:p>
            <a:r>
              <a:rPr lang="en-US" altLang="zh-CN" sz="2400" b="1" dirty="0"/>
              <a:t>Data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Transmission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Named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Pipe</a:t>
            </a:r>
          </a:p>
          <a:p>
            <a:pPr lvl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/>
              <a:t>Named</a:t>
            </a:r>
            <a:r>
              <a:rPr lang="zh-CN" altLang="en-US" sz="2200" dirty="0"/>
              <a:t> </a:t>
            </a:r>
            <a:r>
              <a:rPr lang="en-US" altLang="zh-CN" sz="2200" dirty="0"/>
              <a:t>Pipe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complete</a:t>
            </a:r>
            <a:r>
              <a:rPr lang="zh-CN" altLang="en-US" sz="2200" dirty="0"/>
              <a:t> </a:t>
            </a:r>
            <a:r>
              <a:rPr lang="en-US" altLang="zh-CN" sz="2200" dirty="0"/>
              <a:t>data</a:t>
            </a:r>
            <a:r>
              <a:rPr lang="zh-CN" altLang="en-US" sz="2200" dirty="0"/>
              <a:t> </a:t>
            </a:r>
            <a:r>
              <a:rPr lang="en-US" altLang="zh-CN" sz="2200" dirty="0"/>
              <a:t>transmission.</a:t>
            </a:r>
          </a:p>
          <a:p>
            <a:pPr lvl="2"/>
            <a:r>
              <a:rPr lang="en-US" altLang="zh-CN" sz="2000" b="1" dirty="0"/>
              <a:t>Named pipe</a:t>
            </a:r>
            <a:r>
              <a:rPr lang="en-US" altLang="zh-CN" sz="2000" dirty="0"/>
              <a:t> (also known as a FIFO for its behavior) is an extension to the traditional pipe concept</a:t>
            </a:r>
          </a:p>
          <a:p>
            <a:pPr lvl="2"/>
            <a:r>
              <a:rPr lang="en-US" altLang="zh-CN" sz="2000" b="1" dirty="0"/>
              <a:t>Inter-process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communication</a:t>
            </a:r>
            <a:r>
              <a:rPr lang="zh-CN" altLang="en-US" sz="2000" b="1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workstation</a:t>
            </a:r>
          </a:p>
          <a:p>
            <a:pPr lvl="2"/>
            <a:r>
              <a:rPr lang="en-US" altLang="zh-CN" sz="2000" dirty="0"/>
              <a:t>Provides a separate conduit for client/server communication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b="1" dirty="0"/>
              <a:t>Two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way</a:t>
            </a:r>
            <a:r>
              <a:rPr lang="en-US" altLang="zh-CN" sz="2000" dirty="0"/>
              <a:t>)</a:t>
            </a:r>
          </a:p>
          <a:p>
            <a:pPr lvl="2"/>
            <a:endParaRPr lang="en-US" altLang="zh-CN" sz="2200" b="1" dirty="0"/>
          </a:p>
          <a:p>
            <a:pPr lvl="1"/>
            <a:endParaRPr lang="en-US" altLang="zh-CN" sz="2200" b="1" dirty="0"/>
          </a:p>
          <a:p>
            <a:pPr lvl="1"/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Design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480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9156"/>
            <a:ext cx="10515600" cy="4630056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Image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processing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MatLab</a:t>
            </a:r>
            <a:endParaRPr lang="en-US" altLang="zh-CN" sz="2400" b="1" dirty="0"/>
          </a:p>
          <a:p>
            <a:pPr lvl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 err="1"/>
              <a:t>MatLab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process</a:t>
            </a:r>
            <a:r>
              <a:rPr lang="zh-CN" altLang="en-US" sz="2200" dirty="0"/>
              <a:t> </a:t>
            </a:r>
            <a:r>
              <a:rPr lang="en-US" altLang="zh-CN" sz="2200" dirty="0"/>
              <a:t>image</a:t>
            </a:r>
            <a:r>
              <a:rPr lang="zh-CN" altLang="en-US" sz="2200" dirty="0"/>
              <a:t> </a:t>
            </a:r>
            <a:r>
              <a:rPr lang="en-US" altLang="zh-CN" sz="2200" dirty="0"/>
              <a:t>data</a:t>
            </a:r>
          </a:p>
          <a:p>
            <a:pPr lvl="2"/>
            <a:r>
              <a:rPr lang="en-US" altLang="zh-CN" sz="2000" dirty="0"/>
              <a:t>A very large (and growing) database of </a:t>
            </a:r>
            <a:r>
              <a:rPr lang="en-US" altLang="zh-CN" sz="2000" b="1" dirty="0"/>
              <a:t>built-in algorithms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and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Toolbox</a:t>
            </a:r>
            <a:r>
              <a:rPr lang="zh-CN" altLang="en-US" sz="2000" b="1" dirty="0"/>
              <a:t> </a:t>
            </a:r>
            <a:r>
              <a:rPr lang="en-US" altLang="zh-CN" sz="2000" dirty="0"/>
              <a:t>for image processing and computer vision applications</a:t>
            </a:r>
          </a:p>
          <a:p>
            <a:pPr lvl="2"/>
            <a:r>
              <a:rPr lang="en-US" altLang="zh-CN" sz="2000" dirty="0"/>
              <a:t>The ability to read in a wide variety of both </a:t>
            </a:r>
            <a:r>
              <a:rPr lang="en-US" altLang="zh-CN" sz="2000" b="1" dirty="0"/>
              <a:t>common and domain-specific image formats</a:t>
            </a:r>
            <a:endParaRPr lang="en-US" altLang="zh-CN" sz="2000" dirty="0"/>
          </a:p>
          <a:p>
            <a:pPr lvl="2"/>
            <a:r>
              <a:rPr lang="en-US" altLang="zh-CN" sz="2000" dirty="0" smtClean="0"/>
              <a:t>The </a:t>
            </a:r>
            <a:r>
              <a:rPr lang="en-US" altLang="zh-CN" sz="2000" dirty="0"/>
              <a:t>source code for all </a:t>
            </a:r>
            <a:r>
              <a:rPr lang="en-US" altLang="zh-CN" sz="2000" b="1" dirty="0"/>
              <a:t>image processing functions are accessible </a:t>
            </a:r>
            <a:r>
              <a:rPr lang="en-US" altLang="zh-CN" sz="2000" dirty="0"/>
              <a:t>for scrutiny and test</a:t>
            </a:r>
          </a:p>
          <a:p>
            <a:pPr lvl="2"/>
            <a:endParaRPr lang="en-US" altLang="zh-CN" sz="2000" dirty="0"/>
          </a:p>
          <a:p>
            <a:pPr lvl="1"/>
            <a:endParaRPr lang="en-US" altLang="zh-CN" sz="2200" b="1" dirty="0"/>
          </a:p>
          <a:p>
            <a:pPr lvl="1"/>
            <a:endParaRPr lang="en-US" altLang="zh-CN" sz="2200" b="1" dirty="0"/>
          </a:p>
          <a:p>
            <a:pPr lvl="1"/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Design</a:t>
            </a:r>
            <a:r>
              <a:rPr lang="zh-CN" altLang="en-US" b="1" dirty="0"/>
              <a:t> </a:t>
            </a:r>
            <a:r>
              <a:rPr lang="en-US" altLang="zh-CN" b="1" dirty="0"/>
              <a:t>(Continued)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8983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839" y="1709936"/>
            <a:ext cx="10515600" cy="4630056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Demonstration</a:t>
            </a:r>
          </a:p>
          <a:p>
            <a:pPr lvl="1"/>
            <a:r>
              <a:rPr lang="en-US" altLang="zh-CN" sz="1800" b="1" dirty="0"/>
              <a:t>Environment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picture</a:t>
            </a:r>
          </a:p>
          <a:p>
            <a:pPr lvl="1"/>
            <a:r>
              <a:rPr lang="en-US" altLang="zh-CN" sz="1800" b="1" dirty="0"/>
              <a:t>Camera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location</a:t>
            </a:r>
          </a:p>
          <a:p>
            <a:pPr lvl="1"/>
            <a:r>
              <a:rPr lang="en-US" altLang="zh-CN" sz="1800" b="1" dirty="0"/>
              <a:t>Pipe Console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&amp;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MatLab</a:t>
            </a:r>
            <a:endParaRPr lang="en-US" altLang="zh-CN" sz="1800" b="1" dirty="0"/>
          </a:p>
          <a:p>
            <a:pPr lvl="1"/>
            <a:r>
              <a:rPr lang="en-US" altLang="zh-CN" sz="1800" b="1" dirty="0">
                <a:hlinkClick r:id="rId2"/>
              </a:rPr>
              <a:t>Video</a:t>
            </a:r>
            <a:r>
              <a:rPr lang="zh-CN" altLang="en-US" sz="1800" b="1" dirty="0">
                <a:hlinkClick r:id="rId2"/>
              </a:rPr>
              <a:t> </a:t>
            </a:r>
            <a:r>
              <a:rPr lang="en-US" altLang="zh-CN" sz="1800" b="1" dirty="0">
                <a:hlinkClick r:id="rId2"/>
              </a:rPr>
              <a:t>Demo</a:t>
            </a:r>
            <a:endParaRPr lang="en-US" altLang="zh-CN" sz="1800" b="1" dirty="0"/>
          </a:p>
          <a:p>
            <a:pPr lvl="1"/>
            <a:endParaRPr lang="en-US" altLang="zh-CN" sz="2200" b="1" dirty="0"/>
          </a:p>
          <a:p>
            <a:pPr lvl="1"/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593"/>
            <a:ext cx="10515600" cy="1325563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Design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09" y="1030285"/>
            <a:ext cx="8146952" cy="56997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111" y="1030285"/>
            <a:ext cx="8292673" cy="56997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09" y="986489"/>
            <a:ext cx="4419600" cy="607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24" y="986489"/>
            <a:ext cx="3977360" cy="63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10793</TotalTime>
  <Words>620</Words>
  <Application>Microsoft Office PowerPoint</Application>
  <PresentationFormat>宽屏</PresentationFormat>
  <Paragraphs>224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Mangal</vt:lpstr>
      <vt:lpstr>方正姚体</vt:lpstr>
      <vt:lpstr>宋体</vt:lpstr>
      <vt:lpstr>Arial</vt:lpstr>
      <vt:lpstr>Calibri</vt:lpstr>
      <vt:lpstr>Georgia</vt:lpstr>
      <vt:lpstr>Times New Roman</vt:lpstr>
      <vt:lpstr>Trebuchet MS</vt:lpstr>
      <vt:lpstr>Wingdings 2</vt:lpstr>
      <vt:lpstr>都市</vt:lpstr>
      <vt:lpstr>PowerPoint 演示文稿</vt:lpstr>
      <vt:lpstr>PowerPoint 演示文稿</vt:lpstr>
      <vt:lpstr>PowerPoint 演示文稿</vt:lpstr>
      <vt:lpstr>Background </vt:lpstr>
      <vt:lpstr>Background</vt:lpstr>
      <vt:lpstr>PowerPoint 演示文稿</vt:lpstr>
      <vt:lpstr>System Design</vt:lpstr>
      <vt:lpstr>System Design (Continued)</vt:lpstr>
      <vt:lpstr>System Design</vt:lpstr>
      <vt:lpstr>PowerPoint 演示文稿</vt:lpstr>
      <vt:lpstr>System Realization</vt:lpstr>
      <vt:lpstr>System Realization</vt:lpstr>
      <vt:lpstr>System Realization</vt:lpstr>
      <vt:lpstr>System Realization</vt:lpstr>
      <vt:lpstr>System Realization</vt:lpstr>
      <vt:lpstr>System Realization</vt:lpstr>
      <vt:lpstr>System Realization</vt:lpstr>
      <vt:lpstr>System Realization</vt:lpstr>
      <vt:lpstr>System Realization</vt:lpstr>
      <vt:lpstr>System Realization</vt:lpstr>
      <vt:lpstr>System Realization</vt:lpstr>
      <vt:lpstr>System Realization</vt:lpstr>
      <vt:lpstr>PowerPoint 演示文稿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Transformation concept, method, current trend and challenges</dc:title>
  <dc:creator>e zhang</dc:creator>
  <cp:lastModifiedBy>E Zhang</cp:lastModifiedBy>
  <cp:revision>247</cp:revision>
  <dcterms:created xsi:type="dcterms:W3CDTF">2016-04-07T17:01:29Z</dcterms:created>
  <dcterms:modified xsi:type="dcterms:W3CDTF">2017-04-27T15:26:59Z</dcterms:modified>
</cp:coreProperties>
</file>