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56" r:id="rId2"/>
    <p:sldId id="280" r:id="rId3"/>
    <p:sldId id="275" r:id="rId4"/>
    <p:sldId id="269" r:id="rId5"/>
    <p:sldId id="267" r:id="rId6"/>
    <p:sldId id="259" r:id="rId7"/>
    <p:sldId id="270" r:id="rId8"/>
    <p:sldId id="272" r:id="rId9"/>
    <p:sldId id="266" r:id="rId10"/>
    <p:sldId id="273" r:id="rId11"/>
    <p:sldId id="274" r:id="rId12"/>
    <p:sldId id="278" r:id="rId13"/>
    <p:sldId id="276" r:id="rId14"/>
    <p:sldId id="282" r:id="rId15"/>
    <p:sldId id="283" r:id="rId16"/>
    <p:sldId id="284" r:id="rId17"/>
    <p:sldId id="279" r:id="rId18"/>
    <p:sldId id="281" r:id="rId19"/>
    <p:sldId id="285" r:id="rId20"/>
    <p:sldId id="286" r:id="rId21"/>
    <p:sldId id="289" r:id="rId22"/>
    <p:sldId id="287" r:id="rId23"/>
    <p:sldId id="288" r:id="rId24"/>
    <p:sldId id="290" r:id="rId25"/>
    <p:sldId id="27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24"/>
  </p:normalViewPr>
  <p:slideViewPr>
    <p:cSldViewPr snapToGrid="0">
      <p:cViewPr varScale="1">
        <p:scale>
          <a:sx n="109" d="100"/>
          <a:sy n="10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8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06B65-B80B-FBB3-3F2E-55E9C64C7F68}"/>
              </a:ext>
            </a:extLst>
          </p:cNvPr>
          <p:cNvSpPr txBox="1">
            <a:spLocks/>
          </p:cNvSpPr>
          <p:nvPr/>
        </p:nvSpPr>
        <p:spPr bwMode="blackWhite">
          <a:xfrm>
            <a:off x="3407002" y="4307308"/>
            <a:ext cx="5377995" cy="104313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/>
        </p:spPr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Group 4: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40A9-CAAC-5B6F-D2F7-E130FAC5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6B-04BE-D5BF-995D-952EDE55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algorithm used in data prep:</a:t>
            </a:r>
          </a:p>
          <a:p>
            <a:pPr lvl="1"/>
            <a:r>
              <a:rPr lang="en-US" dirty="0"/>
              <a:t>GLCM (RGB </a:t>
            </a:r>
            <a:r>
              <a:rPr lang="en-US" dirty="0">
                <a:sym typeface="Wingdings" panose="05000000000000000000" pitchFamily="2" charset="2"/>
              </a:rPr>
              <a:t> Grayscale)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 Balancing for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0304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602-8785-6690-1E47-6E7C283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D5B1-91BB-0A58-5DAB-C41EDCD5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0955-37A2-CC83-55EF-5F88D29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928-52FE-5984-A4DA-EE775C2C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DDB6-56CB-4EA1-EC0F-B55A735E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E3C3-D9D3-138D-5476-93C0078D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models apply convolution operations to input data to learn feature and patterns</a:t>
            </a:r>
          </a:p>
          <a:p>
            <a:pPr lvl="1"/>
            <a:r>
              <a:rPr lang="en-US" dirty="0"/>
              <a:t>Filters and kernels in the convoluted layers capture these features and patterns</a:t>
            </a:r>
          </a:p>
          <a:p>
            <a:pPr lvl="1"/>
            <a:r>
              <a:rPr lang="en-US" dirty="0" err="1"/>
              <a:t>MaxPooling</a:t>
            </a:r>
            <a:r>
              <a:rPr lang="en-US" dirty="0"/>
              <a:t> layers retain important features and patterns</a:t>
            </a:r>
          </a:p>
          <a:p>
            <a:pPr lvl="1"/>
            <a:r>
              <a:rPr lang="en-US" dirty="0"/>
              <a:t>Connected layers combine these features for the model to learn relationships between them</a:t>
            </a:r>
          </a:p>
          <a:p>
            <a:pPr lvl="1"/>
            <a:r>
              <a:rPr lang="en-US" dirty="0"/>
              <a:t>CNN models are good for image classification because of these methods of capturing and learning features and patterns</a:t>
            </a:r>
          </a:p>
        </p:txBody>
      </p:sp>
    </p:spTree>
    <p:extLst>
      <p:ext uri="{BB962C8B-B14F-4D97-AF65-F5344CB8AC3E}">
        <p14:creationId xmlns:p14="http://schemas.microsoft.com/office/powerpoint/2010/main" val="39073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DDB6-56CB-4EA1-EC0F-B55A735E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- CNN</a:t>
            </a:r>
          </a:p>
        </p:txBody>
      </p:sp>
      <p:pic>
        <p:nvPicPr>
          <p:cNvPr id="6" name="Content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EC9E4A4A-48D2-40D0-E160-53B896B9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4" y="3429000"/>
            <a:ext cx="5002191" cy="3101975"/>
          </a:xfr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5318472-DE28-6D2C-0CF0-BCC93955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32" y="2653350"/>
            <a:ext cx="6248400" cy="2274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022E28-DF53-7A37-BABC-D1C5F2AD2CEF}"/>
              </a:ext>
            </a:extLst>
          </p:cNvPr>
          <p:cNvSpPr txBox="1"/>
          <p:nvPr/>
        </p:nvSpPr>
        <p:spPr>
          <a:xfrm>
            <a:off x="94393" y="2562468"/>
            <a:ext cx="513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applying the CNN model, we must reshape the images to fit the expected formats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16F2-9385-5308-3047-B14420BF0063}"/>
              </a:ext>
            </a:extLst>
          </p:cNvPr>
          <p:cNvSpPr txBox="1"/>
          <p:nvPr/>
        </p:nvSpPr>
        <p:spPr>
          <a:xfrm>
            <a:off x="5319932" y="5246977"/>
            <a:ext cx="566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data augmentation to the data set to increase variance within the data</a:t>
            </a:r>
          </a:p>
        </p:txBody>
      </p:sp>
    </p:spTree>
    <p:extLst>
      <p:ext uri="{BB962C8B-B14F-4D97-AF65-F5344CB8AC3E}">
        <p14:creationId xmlns:p14="http://schemas.microsoft.com/office/powerpoint/2010/main" val="386829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DDB6-56CB-4EA1-EC0F-B55A735E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Model - CNN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04C3E-6B77-3D18-A049-BF3B80B575E8}"/>
              </a:ext>
            </a:extLst>
          </p:cNvPr>
          <p:cNvSpPr txBox="1"/>
          <p:nvPr/>
        </p:nvSpPr>
        <p:spPr>
          <a:xfrm>
            <a:off x="5521570" y="2505670"/>
            <a:ext cx="63773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layer is a Conv2D layer with 16 filters of size 3x3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layer is a </a:t>
            </a:r>
            <a:r>
              <a:rPr lang="en-US" dirty="0" err="1"/>
              <a:t>MaxPooling</a:t>
            </a:r>
            <a:r>
              <a:rPr lang="en-US" dirty="0"/>
              <a:t> layer with window size 2x2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MaxPooling</a:t>
            </a:r>
            <a:r>
              <a:rPr lang="en-US" dirty="0"/>
              <a:t> retains the max value within the 2x2 window, and discards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Retaining important features and discarding the rest makes the model more computationally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 layers are used to help prevent overfitting by randomly dropping neurons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flatten the output from the previous convoluted layer into a one dimensional vector before moving onto the fully connected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adds a fully connected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layer is a fully connected layer with 3 neurons (one for each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Content Placeholder 2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69BB044-5428-EF06-FA7E-8B8F75421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563" y="2505670"/>
            <a:ext cx="4575267" cy="4001339"/>
          </a:xfrm>
        </p:spPr>
      </p:pic>
    </p:spTree>
    <p:extLst>
      <p:ext uri="{BB962C8B-B14F-4D97-AF65-F5344CB8AC3E}">
        <p14:creationId xmlns:p14="http://schemas.microsoft.com/office/powerpoint/2010/main" val="252254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DDB6-56CB-4EA1-EC0F-B55A735E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- CNN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EAF4AD6-E94A-6188-B1AF-690136CBA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00" y="3841080"/>
            <a:ext cx="9927000" cy="1649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DBC1E-A25C-6F99-978D-B19E6BDB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62" y="2490028"/>
            <a:ext cx="9060023" cy="526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3E9C19-29A1-0CAF-10F9-FC6E0E45AE83}"/>
              </a:ext>
            </a:extLst>
          </p:cNvPr>
          <p:cNvSpPr txBox="1"/>
          <p:nvPr/>
        </p:nvSpPr>
        <p:spPr>
          <a:xfrm>
            <a:off x="1480162" y="3244334"/>
            <a:ext cx="603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generator is used to generate augmented batches of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4EC0C-D16F-C94E-F5C3-79E346696B21}"/>
              </a:ext>
            </a:extLst>
          </p:cNvPr>
          <p:cNvSpPr txBox="1"/>
          <p:nvPr/>
        </p:nvSpPr>
        <p:spPr>
          <a:xfrm>
            <a:off x="1132500" y="5718197"/>
            <a:ext cx="100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the model and implement early stopping with a significant epoch size to prevent underfitting/overfitting</a:t>
            </a:r>
          </a:p>
        </p:txBody>
      </p:sp>
    </p:spTree>
    <p:extLst>
      <p:ext uri="{BB962C8B-B14F-4D97-AF65-F5344CB8AC3E}">
        <p14:creationId xmlns:p14="http://schemas.microsoft.com/office/powerpoint/2010/main" val="97440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CNN</a:t>
            </a:r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1861CDB-393E-E5AF-9950-4F01A82A0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994" y="2497933"/>
            <a:ext cx="5773901" cy="1656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D123D-64A1-ADBF-F95C-7B695F8F7F72}"/>
              </a:ext>
            </a:extLst>
          </p:cNvPr>
          <p:cNvSpPr txBox="1"/>
          <p:nvPr/>
        </p:nvSpPr>
        <p:spPr>
          <a:xfrm>
            <a:off x="5661995" y="4361204"/>
            <a:ext cx="5896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runs would reach between 60-70%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Applying data augmentation seemed to be what increased performance the most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consistently had the most difficulty classifying dogs and the most success classifying pandas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D6BF3-B119-F3A3-C110-617F5CF2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8" y="2497933"/>
            <a:ext cx="4422710" cy="3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CNN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52E101-9D65-0A37-31C7-9866F498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25932"/>
            <a:ext cx="3632200" cy="288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5F84E-A8FF-E097-0FBF-5737C74A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64" y="3767382"/>
            <a:ext cx="36830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3CCD30-4794-FD7D-EBD7-E0FE5A6F5057}"/>
              </a:ext>
            </a:extLst>
          </p:cNvPr>
          <p:cNvSpPr txBox="1"/>
          <p:nvPr/>
        </p:nvSpPr>
        <p:spPr>
          <a:xfrm>
            <a:off x="1581989" y="5381352"/>
            <a:ext cx="433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the loss functions, there is no clear sign of stabilization but it seems like there are brief moments of it when the loss functions converge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E0E7D-A274-53DA-289B-16F89CBF7F0D}"/>
              </a:ext>
            </a:extLst>
          </p:cNvPr>
          <p:cNvSpPr txBox="1"/>
          <p:nvPr/>
        </p:nvSpPr>
        <p:spPr>
          <a:xfrm>
            <a:off x="6096000" y="2490453"/>
            <a:ext cx="4911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training and validation accuracy generally seem to increase after each epoch, but the oscillations in the validation accuracy may indicate unstable learning</a:t>
            </a:r>
          </a:p>
        </p:txBody>
      </p:sp>
    </p:spTree>
    <p:extLst>
      <p:ext uri="{BB962C8B-B14F-4D97-AF65-F5344CB8AC3E}">
        <p14:creationId xmlns:p14="http://schemas.microsoft.com/office/powerpoint/2010/main" val="122377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– VGG16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5AECE-B968-8FEB-3813-167D5A2A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VGG16 is a pretrained image classification CNN model that can be accessed through TensorFlow</a:t>
            </a:r>
          </a:p>
          <a:p>
            <a:pPr lvl="1"/>
            <a:r>
              <a:rPr lang="en-US" dirty="0"/>
              <a:t>Pretrained on large datasets such as ImageNet </a:t>
            </a:r>
          </a:p>
          <a:p>
            <a:pPr lvl="1"/>
            <a:r>
              <a:rPr lang="en-US" dirty="0"/>
              <a:t>16 layers (13 convoluted layers, 3 fully connected layers)</a:t>
            </a:r>
          </a:p>
          <a:p>
            <a:pPr lvl="1"/>
            <a:r>
              <a:rPr lang="en-US" dirty="0"/>
              <a:t>Input layer designed to take in images of size (224, 224, 3) </a:t>
            </a:r>
          </a:p>
          <a:p>
            <a:pPr lvl="2"/>
            <a:r>
              <a:rPr lang="en-US" dirty="0"/>
              <a:t>224x224 pixels with 3 color channels (RGB)</a:t>
            </a:r>
          </a:p>
        </p:txBody>
      </p:sp>
    </p:spTree>
    <p:extLst>
      <p:ext uri="{BB962C8B-B14F-4D97-AF65-F5344CB8AC3E}">
        <p14:creationId xmlns:p14="http://schemas.microsoft.com/office/powerpoint/2010/main" val="3619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DB29-94AF-C682-4E73-2D91401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DF3F-C2B2-0532-A6A4-8A100E27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slide # to each slide</a:t>
            </a:r>
          </a:p>
          <a:p>
            <a:r>
              <a:rPr lang="en-US" dirty="0"/>
              <a:t>Edit thank you slide</a:t>
            </a:r>
          </a:p>
          <a:p>
            <a:r>
              <a:rPr lang="en-US" dirty="0"/>
              <a:t>Add questions slide</a:t>
            </a:r>
          </a:p>
          <a:p>
            <a:r>
              <a:rPr lang="en-US" dirty="0"/>
              <a:t>15 min max w/ 5 min questions</a:t>
            </a:r>
          </a:p>
          <a:p>
            <a:r>
              <a:rPr lang="en-US" dirty="0"/>
              <a:t>We are the first to present on 11/29</a:t>
            </a:r>
          </a:p>
          <a:p>
            <a:r>
              <a:rPr lang="en-US" dirty="0"/>
              <a:t>Don’t add too much text</a:t>
            </a:r>
          </a:p>
          <a:p>
            <a:r>
              <a:rPr lang="en-US" dirty="0"/>
              <a:t>Big pictures that are legible</a:t>
            </a:r>
          </a:p>
          <a:p>
            <a:r>
              <a:rPr lang="en-US" dirty="0"/>
              <a:t>Add images of eval metrics</a:t>
            </a:r>
          </a:p>
          <a:p>
            <a:r>
              <a:rPr lang="en-US" dirty="0"/>
              <a:t>Add final resulting accuracy</a:t>
            </a:r>
          </a:p>
        </p:txBody>
      </p:sp>
    </p:spTree>
    <p:extLst>
      <p:ext uri="{BB962C8B-B14F-4D97-AF65-F5344CB8AC3E}">
        <p14:creationId xmlns:p14="http://schemas.microsoft.com/office/powerpoint/2010/main" val="215371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– VGG16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5AECE-B968-8FEB-3813-167D5A2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205" y="2275772"/>
            <a:ext cx="7729728" cy="3101983"/>
          </a:xfrm>
        </p:spPr>
        <p:txBody>
          <a:bodyPr/>
          <a:lstStyle/>
          <a:p>
            <a:r>
              <a:rPr lang="en-US" dirty="0"/>
              <a:t>Our data consists of grayscale images of size (500, 500, 1), we must resize the images in preprocessing</a:t>
            </a:r>
          </a:p>
          <a:p>
            <a:pPr lvl="1"/>
            <a:r>
              <a:rPr lang="en-US" dirty="0"/>
              <a:t>VGG16 is already computationally expansive, if we don’t resize training time takes longer</a:t>
            </a:r>
          </a:p>
        </p:txBody>
      </p:sp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FAECD28D-ACF6-BF8B-7037-A600B117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581804"/>
            <a:ext cx="7881659" cy="31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– VGG16</a:t>
            </a:r>
          </a:p>
        </p:txBody>
      </p:sp>
      <p:pic>
        <p:nvPicPr>
          <p:cNvPr id="10" name="Content Placeholder 9" descr="A screen shot of a computer&#10;&#10;Description automatically generated">
            <a:extLst>
              <a:ext uri="{FF2B5EF4-FFF2-40B4-BE49-F238E27FC236}">
                <a16:creationId xmlns:a16="http://schemas.microsoft.com/office/drawing/2014/main" id="{77986F58-E8A5-1D7C-50B6-BB9A7A642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34" y="2418777"/>
            <a:ext cx="8816532" cy="24463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FFFB90-CAB0-276F-C9FD-ACBBF8E184E1}"/>
              </a:ext>
            </a:extLst>
          </p:cNvPr>
          <p:cNvSpPr txBox="1"/>
          <p:nvPr/>
        </p:nvSpPr>
        <p:spPr>
          <a:xfrm>
            <a:off x="1687734" y="5130442"/>
            <a:ext cx="6305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base model from TensorFlow without the top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pretrained weights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keep the top layers simple as we have a smaller dataset</a:t>
            </a:r>
          </a:p>
        </p:txBody>
      </p:sp>
    </p:spTree>
    <p:extLst>
      <p:ext uri="{BB962C8B-B14F-4D97-AF65-F5344CB8AC3E}">
        <p14:creationId xmlns:p14="http://schemas.microsoft.com/office/powerpoint/2010/main" val="168296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VGG16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775C7-B107-8FAF-393E-28CB8A5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36" y="2626702"/>
            <a:ext cx="4506974" cy="379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ADFF3-3610-C7BD-07C1-D240269C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08" y="2626702"/>
            <a:ext cx="4483175" cy="1605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069344-30F9-B73B-31E7-55EF81EF6CED}"/>
              </a:ext>
            </a:extLst>
          </p:cNvPr>
          <p:cNvSpPr txBox="1"/>
          <p:nvPr/>
        </p:nvSpPr>
        <p:spPr>
          <a:xfrm>
            <a:off x="5414432" y="4525474"/>
            <a:ext cx="6332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runs stayed between 50-60%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performance not great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may be because our dataset is small which makes the model prone to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VGG16 was pretrained on images with 3 color channels</a:t>
            </a:r>
          </a:p>
        </p:txBody>
      </p:sp>
    </p:spTree>
    <p:extLst>
      <p:ext uri="{BB962C8B-B14F-4D97-AF65-F5344CB8AC3E}">
        <p14:creationId xmlns:p14="http://schemas.microsoft.com/office/powerpoint/2010/main" val="96849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VGG16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C8649E4-EBFB-B612-018A-35690C3A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831" y="2251639"/>
            <a:ext cx="3657600" cy="288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58D89-2148-68BF-3197-42FF4A75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982" y="3861167"/>
            <a:ext cx="37084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D3BB1-9DBD-8D8E-8831-50C5DCEEEE5D}"/>
              </a:ext>
            </a:extLst>
          </p:cNvPr>
          <p:cNvSpPr txBox="1"/>
          <p:nvPr/>
        </p:nvSpPr>
        <p:spPr>
          <a:xfrm>
            <a:off x="1650219" y="5404038"/>
            <a:ext cx="506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the loss functions, it looks like the training process may be unstable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may be because our dataset is too small for a complex model like VGG16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F794-0806-1B43-6760-E1BFD749AAC4}"/>
              </a:ext>
            </a:extLst>
          </p:cNvPr>
          <p:cNvSpPr txBox="1"/>
          <p:nvPr/>
        </p:nvSpPr>
        <p:spPr>
          <a:xfrm>
            <a:off x="6714589" y="2637692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dramatic increase in validation accuracy before dropping back down and plateauing may indicate instability</a:t>
            </a:r>
          </a:p>
        </p:txBody>
      </p:sp>
    </p:spTree>
    <p:extLst>
      <p:ext uri="{BB962C8B-B14F-4D97-AF65-F5344CB8AC3E}">
        <p14:creationId xmlns:p14="http://schemas.microsoft.com/office/powerpoint/2010/main" val="219863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6560-1091-EE3D-1B99-85B2E7C3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6A12-9B7B-1A00-E2F4-F63FD162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dataset size and diversity</a:t>
            </a:r>
          </a:p>
          <a:p>
            <a:pPr lvl="1"/>
            <a:r>
              <a:rPr lang="en-US" dirty="0"/>
              <a:t>A larger dataset may allow CNN models to achieve learning stability, increasing overall performance</a:t>
            </a:r>
          </a:p>
          <a:p>
            <a:pPr lvl="1"/>
            <a:r>
              <a:rPr lang="en-US" dirty="0"/>
              <a:t>This would particularly be useful while applying the VGG16 model, as it is more computationally expansive and was pretrained on larger datasets</a:t>
            </a:r>
          </a:p>
          <a:p>
            <a:pPr lvl="1"/>
            <a:r>
              <a:rPr lang="en-US" dirty="0"/>
              <a:t>For CNN models built from scratch, more layers, filters, and neurons may need to be added to increase complexity, ensuring that the intricate features and patterns of a large and diverse dataset are captured</a:t>
            </a:r>
          </a:p>
        </p:txBody>
      </p:sp>
    </p:spTree>
    <p:extLst>
      <p:ext uri="{BB962C8B-B14F-4D97-AF65-F5344CB8AC3E}">
        <p14:creationId xmlns:p14="http://schemas.microsoft.com/office/powerpoint/2010/main" val="136591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BF6D-6144-2878-CAA9-AC1A6E32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F117-53C3-B813-2AC6-FCB6ECC5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58DF31-9AD7-6A84-2795-8AA3925283AB}"/>
              </a:ext>
            </a:extLst>
          </p:cNvPr>
          <p:cNvSpPr txBox="1">
            <a:spLocks/>
          </p:cNvSpPr>
          <p:nvPr/>
        </p:nvSpPr>
        <p:spPr bwMode="blackWhite">
          <a:xfrm>
            <a:off x="690813" y="1058779"/>
            <a:ext cx="10810373" cy="4308656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272727"/>
            </a:solidFill>
          </a:ln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9F5907-3DE9-96AA-5726-6D064EAF0140}"/>
              </a:ext>
            </a:extLst>
          </p:cNvPr>
          <p:cNvSpPr txBox="1">
            <a:spLocks/>
          </p:cNvSpPr>
          <p:nvPr/>
        </p:nvSpPr>
        <p:spPr bwMode="blackWhite">
          <a:xfrm>
            <a:off x="1227221" y="2054125"/>
            <a:ext cx="9781674" cy="2311158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DED8-034F-DEC6-6D73-10DDA678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0F7E-0768-73A9-69DC-0CBD870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ML Models:</a:t>
            </a:r>
          </a:p>
          <a:p>
            <a:pPr lvl="1"/>
            <a:r>
              <a:rPr lang="en-US" dirty="0"/>
              <a:t>SVM – Isaiah</a:t>
            </a:r>
          </a:p>
          <a:p>
            <a:pPr lvl="1"/>
            <a:r>
              <a:rPr lang="en-US" dirty="0"/>
              <a:t>CNN – Joycelyn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92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9551-1BB7-3E29-8F67-20814686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7380-ADD4-1176-5731-26D5CD0E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sample of each class of images</a:t>
            </a:r>
          </a:p>
          <a:p>
            <a:r>
              <a:rPr lang="en-US" dirty="0"/>
              <a:t>Size of each class of images</a:t>
            </a:r>
          </a:p>
        </p:txBody>
      </p:sp>
    </p:spTree>
    <p:extLst>
      <p:ext uri="{BB962C8B-B14F-4D97-AF65-F5344CB8AC3E}">
        <p14:creationId xmlns:p14="http://schemas.microsoft.com/office/powerpoint/2010/main" val="17053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Dataset Sample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C51F67-C151-42DB-7CB4-873695888028}"/>
              </a:ext>
            </a:extLst>
          </p:cNvPr>
          <p:cNvGrpSpPr/>
          <p:nvPr/>
        </p:nvGrpSpPr>
        <p:grpSpPr>
          <a:xfrm>
            <a:off x="759323" y="3120430"/>
            <a:ext cx="3254445" cy="2772878"/>
            <a:chOff x="2501971" y="3308753"/>
            <a:chExt cx="2037797" cy="1736260"/>
          </a:xfrm>
        </p:grpSpPr>
        <p:pic>
          <p:nvPicPr>
            <p:cNvPr id="5" name="Picture 4" descr="A cat standing on a chair&#10;&#10;Description automatically generated">
              <a:extLst>
                <a:ext uri="{FF2B5EF4-FFF2-40B4-BE49-F238E27FC236}">
                  <a16:creationId xmlns:a16="http://schemas.microsoft.com/office/drawing/2014/main" id="{BD259E25-0EA9-8FEF-D590-49F25C5C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71" y="3308753"/>
              <a:ext cx="2037797" cy="1524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4715E2-9FE5-1A2C-0934-D34283234875}"/>
                </a:ext>
              </a:extLst>
            </p:cNvPr>
            <p:cNvSpPr txBox="1"/>
            <p:nvPr/>
          </p:nvSpPr>
          <p:spPr>
            <a:xfrm>
              <a:off x="3106408" y="4833025"/>
              <a:ext cx="904415" cy="2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Cat Image 1</a:t>
              </a: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1B33C3-61DE-DC4A-5B22-92DDE774F8B4}"/>
              </a:ext>
            </a:extLst>
          </p:cNvPr>
          <p:cNvGrpSpPr/>
          <p:nvPr/>
        </p:nvGrpSpPr>
        <p:grpSpPr>
          <a:xfrm>
            <a:off x="8014549" y="2506090"/>
            <a:ext cx="3418128" cy="3981307"/>
            <a:chOff x="6939699" y="2638425"/>
            <a:chExt cx="2750331" cy="3203482"/>
          </a:xfrm>
        </p:grpSpPr>
        <p:pic>
          <p:nvPicPr>
            <p:cNvPr id="9" name="Picture 8" descr="A panda bear walking on the ground&#10;&#10;Description automatically generated">
              <a:extLst>
                <a:ext uri="{FF2B5EF4-FFF2-40B4-BE49-F238E27FC236}">
                  <a16:creationId xmlns:a16="http://schemas.microsoft.com/office/drawing/2014/main" id="{03D6AC88-8ED9-95C3-0DD8-D75348CE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99" y="2638425"/>
              <a:ext cx="2750331" cy="2864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D2B38F-5D80-FC24-9FEF-401132EECB0D}"/>
                </a:ext>
              </a:extLst>
            </p:cNvPr>
            <p:cNvSpPr txBox="1"/>
            <p:nvPr/>
          </p:nvSpPr>
          <p:spPr>
            <a:xfrm>
              <a:off x="7813856" y="5503353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Panda Image 1</a:t>
              </a:r>
              <a:endParaRPr lang="en-US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8CAA12-BEF8-2225-0FF0-8DC30FF42ED3}"/>
              </a:ext>
            </a:extLst>
          </p:cNvPr>
          <p:cNvGrpSpPr/>
          <p:nvPr/>
        </p:nvGrpSpPr>
        <p:grpSpPr>
          <a:xfrm>
            <a:off x="4855253" y="2851259"/>
            <a:ext cx="2317810" cy="3340566"/>
            <a:chOff x="4961295" y="3096822"/>
            <a:chExt cx="1585883" cy="2285669"/>
          </a:xfrm>
        </p:grpSpPr>
        <p:pic>
          <p:nvPicPr>
            <p:cNvPr id="7" name="Picture 6" descr="A black dog standing on grass&#10;&#10;Description automatically generated">
              <a:extLst>
                <a:ext uri="{FF2B5EF4-FFF2-40B4-BE49-F238E27FC236}">
                  <a16:creationId xmlns:a16="http://schemas.microsoft.com/office/drawing/2014/main" id="{2C819F52-CDC0-3E5C-03D3-FF0D5ADE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95" y="3096822"/>
              <a:ext cx="1556877" cy="19481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2F5AC-654A-6A85-6DB5-23EA439018F7}"/>
                </a:ext>
              </a:extLst>
            </p:cNvPr>
            <p:cNvSpPr txBox="1"/>
            <p:nvPr/>
          </p:nvSpPr>
          <p:spPr>
            <a:xfrm>
              <a:off x="5304530" y="5043937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Dog Image 1</a:t>
              </a:r>
              <a:endParaRPr 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12AC69-2843-CD0F-D26C-C31AA687AC07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16" y="2638044"/>
            <a:ext cx="9360568" cy="3101983"/>
          </a:xfrm>
        </p:spPr>
        <p:txBody>
          <a:bodyPr/>
          <a:lstStyle/>
          <a:p>
            <a:r>
              <a:rPr lang="en-US" dirty="0"/>
              <a:t>Dataset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</a:t>
            </a:r>
          </a:p>
          <a:p>
            <a:r>
              <a:rPr lang="en-US" dirty="0"/>
              <a:t>Link to Dataset: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4" y="4395537"/>
            <a:ext cx="502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EDE0D-AF94-69D4-064D-7B77077D4002}"/>
              </a:ext>
            </a:extLst>
          </p:cNvPr>
          <p:cNvSpPr txBox="1"/>
          <p:nvPr/>
        </p:nvSpPr>
        <p:spPr>
          <a:xfrm>
            <a:off x="7395934" y="5615521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AB14A-17F3-F77D-748E-575A93FE1228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3094-5844-BF24-AC13-FD1ECAA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9B31-0D85-CE6C-D149-48620B3E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conversion of </a:t>
            </a:r>
            <a:r>
              <a:rPr lang="en-US" dirty="0" err="1"/>
              <a:t>img</a:t>
            </a:r>
            <a:r>
              <a:rPr lang="en-US" dirty="0"/>
              <a:t> to array</a:t>
            </a:r>
          </a:p>
        </p:txBody>
      </p:sp>
    </p:spTree>
    <p:extLst>
      <p:ext uri="{BB962C8B-B14F-4D97-AF65-F5344CB8AC3E}">
        <p14:creationId xmlns:p14="http://schemas.microsoft.com/office/powerpoint/2010/main" val="35640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753B-0E06-028D-26E4-27ABFD12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FAF6-7BA1-4458-4675-48A64E79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rid of bad images meeting any of the following criteria:</a:t>
            </a:r>
          </a:p>
          <a:p>
            <a:pPr lvl="1"/>
            <a:r>
              <a:rPr lang="en-US" dirty="0"/>
              <a:t>Criteria…</a:t>
            </a:r>
          </a:p>
          <a:p>
            <a:pPr lvl="1"/>
            <a:r>
              <a:rPr lang="en-US" dirty="0"/>
              <a:t>Criteria…</a:t>
            </a:r>
          </a:p>
          <a:p>
            <a:r>
              <a:rPr lang="en-US" dirty="0"/>
              <a:t>Show a single </a:t>
            </a:r>
            <a:r>
              <a:rPr lang="en-US" dirty="0" err="1"/>
              <a:t>img</a:t>
            </a:r>
            <a:r>
              <a:rPr lang="en-US" dirty="0"/>
              <a:t> that was cut out</a:t>
            </a:r>
          </a:p>
        </p:txBody>
      </p:sp>
    </p:spTree>
    <p:extLst>
      <p:ext uri="{BB962C8B-B14F-4D97-AF65-F5344CB8AC3E}">
        <p14:creationId xmlns:p14="http://schemas.microsoft.com/office/powerpoint/2010/main" val="21163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505"/>
            <a:ext cx="6055895" cy="369845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~(500,500) </a:t>
            </a:r>
          </a:p>
          <a:p>
            <a:pPr lvl="1"/>
            <a:r>
              <a:rPr lang="en-US" dirty="0"/>
              <a:t>Removing non-photograph images of animals</a:t>
            </a:r>
          </a:p>
          <a:p>
            <a:pPr lvl="1"/>
            <a:r>
              <a:rPr lang="en-US" dirty="0"/>
              <a:t>Removing photographs with difficult to spot subjects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614352" y="2688459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7A76C-E359-D9C8-04CE-4B1B6E9526E7}"/>
              </a:ext>
            </a:extLst>
          </p:cNvPr>
          <p:cNvGrpSpPr/>
          <p:nvPr/>
        </p:nvGrpSpPr>
        <p:grpSpPr>
          <a:xfrm>
            <a:off x="1119258" y="4627968"/>
            <a:ext cx="1520737" cy="1172607"/>
            <a:chOff x="1471613" y="4354513"/>
            <a:chExt cx="1520737" cy="1172607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79F2DED-04F1-B963-B58E-0D5DE386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00D7-6915-3165-6EA2-510F742F677F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678E1B-4E1E-54BC-97A8-87781FE33E4F}"/>
              </a:ext>
            </a:extLst>
          </p:cNvPr>
          <p:cNvGrpSpPr/>
          <p:nvPr/>
        </p:nvGrpSpPr>
        <p:grpSpPr>
          <a:xfrm>
            <a:off x="3866147" y="4210513"/>
            <a:ext cx="2676690" cy="2367699"/>
            <a:chOff x="3419310" y="3846729"/>
            <a:chExt cx="2676690" cy="2367699"/>
          </a:xfrm>
        </p:grpSpPr>
        <p:pic>
          <p:nvPicPr>
            <p:cNvPr id="13" name="Picture 12" descr="A person in a forest with pandas&#10;&#10;Description automatically generated">
              <a:extLst>
                <a:ext uri="{FF2B5EF4-FFF2-40B4-BE49-F238E27FC236}">
                  <a16:creationId xmlns:a16="http://schemas.microsoft.com/office/drawing/2014/main" id="{7F1ECBB6-4D30-3A6F-C71A-5FB5E08E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310" y="3846729"/>
              <a:ext cx="2676690" cy="20075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1A211-2947-5A13-5F21-9D10B0AFE407}"/>
                </a:ext>
              </a:extLst>
            </p:cNvPr>
            <p:cNvSpPr txBox="1"/>
            <p:nvPr/>
          </p:nvSpPr>
          <p:spPr>
            <a:xfrm>
              <a:off x="3890580" y="584509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475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CA73EA-2B3E-CFD9-E7A9-686B93E028BD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projPres1</Template>
  <TotalTime>354</TotalTime>
  <Words>892</Words>
  <Application>Microsoft Macintosh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zeitung</vt:lpstr>
      <vt:lpstr>Parcel</vt:lpstr>
      <vt:lpstr>Cat Image Classification</vt:lpstr>
      <vt:lpstr>NOTES</vt:lpstr>
      <vt:lpstr>Table of contents</vt:lpstr>
      <vt:lpstr>Data visualization</vt:lpstr>
      <vt:lpstr>Dataset Sample</vt:lpstr>
      <vt:lpstr>Dataset</vt:lpstr>
      <vt:lpstr>Data visualization</vt:lpstr>
      <vt:lpstr>Data Cleaning</vt:lpstr>
      <vt:lpstr>Dataset Cleaning</vt:lpstr>
      <vt:lpstr>Data preparation</vt:lpstr>
      <vt:lpstr>Machine Learning Models - SVM</vt:lpstr>
      <vt:lpstr>Model Evaluation - SVM</vt:lpstr>
      <vt:lpstr>Machine Learning Model - CNN</vt:lpstr>
      <vt:lpstr>Machine Learning Model - CNN</vt:lpstr>
      <vt:lpstr>Machine Learning Model - CNN</vt:lpstr>
      <vt:lpstr>Machine Learning Model - CNN</vt:lpstr>
      <vt:lpstr>Model Evaluation - CNN</vt:lpstr>
      <vt:lpstr>Model Evaluation - CNN</vt:lpstr>
      <vt:lpstr>Machine Learning Model – VGG16</vt:lpstr>
      <vt:lpstr>Machine Learning Model – VGG16</vt:lpstr>
      <vt:lpstr>Machine Learning Model – VGG16</vt:lpstr>
      <vt:lpstr>Model Evaluation – VGG16</vt:lpstr>
      <vt:lpstr>Model Evaluation – VGG16</vt:lpstr>
      <vt:lpstr>Future Works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Tuazon, Joycelyn</cp:lastModifiedBy>
  <cp:revision>2</cp:revision>
  <dcterms:created xsi:type="dcterms:W3CDTF">2023-11-19T01:53:46Z</dcterms:created>
  <dcterms:modified xsi:type="dcterms:W3CDTF">2023-11-29T09:17:21Z</dcterms:modified>
</cp:coreProperties>
</file>