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4"/>
  </p:notesMasterIdLst>
  <p:sldIdLst>
    <p:sldId id="256" r:id="rId2"/>
    <p:sldId id="280" r:id="rId3"/>
    <p:sldId id="275" r:id="rId4"/>
    <p:sldId id="284" r:id="rId5"/>
    <p:sldId id="281" r:id="rId6"/>
    <p:sldId id="269" r:id="rId7"/>
    <p:sldId id="286" r:id="rId8"/>
    <p:sldId id="267" r:id="rId9"/>
    <p:sldId id="287" r:id="rId10"/>
    <p:sldId id="272" r:id="rId11"/>
    <p:sldId id="288" r:id="rId12"/>
    <p:sldId id="283" r:id="rId13"/>
    <p:sldId id="270" r:id="rId14"/>
    <p:sldId id="289" r:id="rId15"/>
    <p:sldId id="274" r:id="rId16"/>
    <p:sldId id="278" r:id="rId17"/>
    <p:sldId id="290" r:id="rId18"/>
    <p:sldId id="291" r:id="rId19"/>
    <p:sldId id="282" r:id="rId20"/>
    <p:sldId id="292" r:id="rId21"/>
    <p:sldId id="293" r:id="rId22"/>
    <p:sldId id="276" r:id="rId23"/>
    <p:sldId id="294" r:id="rId24"/>
    <p:sldId id="295" r:id="rId25"/>
    <p:sldId id="296" r:id="rId26"/>
    <p:sldId id="297" r:id="rId27"/>
    <p:sldId id="298" r:id="rId28"/>
    <p:sldId id="299" r:id="rId29"/>
    <p:sldId id="285" r:id="rId30"/>
    <p:sldId id="300" r:id="rId31"/>
    <p:sldId id="301" r:id="rId32"/>
    <p:sldId id="302" r:id="rId33"/>
    <p:sldId id="303" r:id="rId34"/>
    <p:sldId id="307" r:id="rId35"/>
    <p:sldId id="311" r:id="rId36"/>
    <p:sldId id="308" r:id="rId37"/>
    <p:sldId id="304" r:id="rId38"/>
    <p:sldId id="309" r:id="rId39"/>
    <p:sldId id="277" r:id="rId40"/>
    <p:sldId id="310" r:id="rId41"/>
    <p:sldId id="312" r:id="rId42"/>
    <p:sldId id="26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727"/>
    <a:srgbClr val="19191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24"/>
  </p:normalViewPr>
  <p:slideViewPr>
    <p:cSldViewPr snapToGrid="0">
      <p:cViewPr varScale="1">
        <p:scale>
          <a:sx n="75" d="100"/>
          <a:sy n="75" d="100"/>
        </p:scale>
        <p:origin x="60" y="16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796A9-8EC0-5141-B45F-E32396FCD01A}"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20EF9-D8CB-814F-BCB7-91B0420377E5}" type="slidenum">
              <a:rPr lang="en-US" smtClean="0"/>
              <a:t>‹#›</a:t>
            </a:fld>
            <a:endParaRPr lang="en-US"/>
          </a:p>
        </p:txBody>
      </p:sp>
    </p:spTree>
    <p:extLst>
      <p:ext uri="{BB962C8B-B14F-4D97-AF65-F5344CB8AC3E}">
        <p14:creationId xmlns:p14="http://schemas.microsoft.com/office/powerpoint/2010/main" val="230782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Verbatim</a:t>
            </a:r>
          </a:p>
        </p:txBody>
      </p:sp>
      <p:sp>
        <p:nvSpPr>
          <p:cNvPr id="4" name="Slide Number Placeholder 3"/>
          <p:cNvSpPr>
            <a:spLocks noGrp="1"/>
          </p:cNvSpPr>
          <p:nvPr>
            <p:ph type="sldNum" sz="quarter" idx="5"/>
          </p:nvPr>
        </p:nvSpPr>
        <p:spPr/>
        <p:txBody>
          <a:bodyPr/>
          <a:lstStyle/>
          <a:p>
            <a:fld id="{4D520EF9-D8CB-814F-BCB7-91B0420377E5}" type="slidenum">
              <a:rPr lang="en-US" smtClean="0"/>
              <a:t>5</a:t>
            </a:fld>
            <a:endParaRPr lang="en-US"/>
          </a:p>
        </p:txBody>
      </p:sp>
    </p:spTree>
    <p:extLst>
      <p:ext uri="{BB962C8B-B14F-4D97-AF65-F5344CB8AC3E}">
        <p14:creationId xmlns:p14="http://schemas.microsoft.com/office/powerpoint/2010/main" val="232506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a:t>
            </a:r>
          </a:p>
        </p:txBody>
      </p:sp>
      <p:sp>
        <p:nvSpPr>
          <p:cNvPr id="4" name="Slide Number Placeholder 3"/>
          <p:cNvSpPr>
            <a:spLocks noGrp="1"/>
          </p:cNvSpPr>
          <p:nvPr>
            <p:ph type="sldNum" sz="quarter" idx="5"/>
          </p:nvPr>
        </p:nvSpPr>
        <p:spPr/>
        <p:txBody>
          <a:bodyPr/>
          <a:lstStyle/>
          <a:p>
            <a:fld id="{4D520EF9-D8CB-814F-BCB7-91B0420377E5}" type="slidenum">
              <a:rPr lang="en-US" smtClean="0"/>
              <a:t>14</a:t>
            </a:fld>
            <a:endParaRPr lang="en-US"/>
          </a:p>
        </p:txBody>
      </p:sp>
    </p:spTree>
    <p:extLst>
      <p:ext uri="{BB962C8B-B14F-4D97-AF65-F5344CB8AC3E}">
        <p14:creationId xmlns:p14="http://schemas.microsoft.com/office/powerpoint/2010/main" val="26156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A9955"/>
                </a:solidFill>
                <a:effectLst/>
                <a:latin typeface="Consolas" panose="020B0609020204030204" pitchFamily="49" charset="0"/>
              </a:rPr>
              <a:t>https://github.com/openai/CLIP/tree/main</a:t>
            </a: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4D520EF9-D8CB-814F-BCB7-91B0420377E5}" type="slidenum">
              <a:rPr lang="en-US" smtClean="0"/>
              <a:t>19</a:t>
            </a:fld>
            <a:endParaRPr lang="en-US"/>
          </a:p>
        </p:txBody>
      </p:sp>
    </p:spTree>
    <p:extLst>
      <p:ext uri="{BB962C8B-B14F-4D97-AF65-F5344CB8AC3E}">
        <p14:creationId xmlns:p14="http://schemas.microsoft.com/office/powerpoint/2010/main" val="289971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https://deepchecks.com/glossary/zero-shot-learning/</a:t>
            </a:r>
          </a:p>
          <a:p>
            <a:endParaRPr lang="en-US" dirty="0"/>
          </a:p>
          <a:p>
            <a:r>
              <a:rPr lang="en-US" dirty="0"/>
              <a:t>https://blog.roboflow.com/zero-shot-learning-computer-vision/</a:t>
            </a:r>
          </a:p>
          <a:p>
            <a:endParaRPr lang="en-US" dirty="0"/>
          </a:p>
          <a:p>
            <a:r>
              <a:rPr lang="en-US" dirty="0"/>
              <a:t>https://www.freeiconspng.com/img/1682</a:t>
            </a:r>
          </a:p>
        </p:txBody>
      </p:sp>
      <p:sp>
        <p:nvSpPr>
          <p:cNvPr id="4" name="Slide Number Placeholder 3"/>
          <p:cNvSpPr>
            <a:spLocks noGrp="1"/>
          </p:cNvSpPr>
          <p:nvPr>
            <p:ph type="sldNum" sz="quarter" idx="5"/>
          </p:nvPr>
        </p:nvSpPr>
        <p:spPr/>
        <p:txBody>
          <a:bodyPr/>
          <a:lstStyle/>
          <a:p>
            <a:fld id="{4D520EF9-D8CB-814F-BCB7-91B0420377E5}" type="slidenum">
              <a:rPr lang="en-US" smtClean="0"/>
              <a:t>20</a:t>
            </a:fld>
            <a:endParaRPr lang="en-US"/>
          </a:p>
        </p:txBody>
      </p:sp>
    </p:spTree>
    <p:extLst>
      <p:ext uri="{BB962C8B-B14F-4D97-AF65-F5344CB8AC3E}">
        <p14:creationId xmlns:p14="http://schemas.microsoft.com/office/powerpoint/2010/main" val="151086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Isaiah: I blocked out the path for safety reasons</a:t>
            </a:r>
          </a:p>
        </p:txBody>
      </p:sp>
      <p:sp>
        <p:nvSpPr>
          <p:cNvPr id="4" name="Slide Number Placeholder 3"/>
          <p:cNvSpPr>
            <a:spLocks noGrp="1"/>
          </p:cNvSpPr>
          <p:nvPr>
            <p:ph type="sldNum" sz="quarter" idx="5"/>
          </p:nvPr>
        </p:nvSpPr>
        <p:spPr/>
        <p:txBody>
          <a:bodyPr/>
          <a:lstStyle/>
          <a:p>
            <a:fld id="{4D520EF9-D8CB-814F-BCB7-91B0420377E5}" type="slidenum">
              <a:rPr lang="en-US" smtClean="0"/>
              <a:t>31</a:t>
            </a:fld>
            <a:endParaRPr lang="en-US"/>
          </a:p>
        </p:txBody>
      </p:sp>
    </p:spTree>
    <p:extLst>
      <p:ext uri="{BB962C8B-B14F-4D97-AF65-F5344CB8AC3E}">
        <p14:creationId xmlns:p14="http://schemas.microsoft.com/office/powerpoint/2010/main" val="227844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 thus not included in performance comparison</a:t>
            </a:r>
          </a:p>
        </p:txBody>
      </p:sp>
      <p:sp>
        <p:nvSpPr>
          <p:cNvPr id="4" name="Slide Number Placeholder 3"/>
          <p:cNvSpPr>
            <a:spLocks noGrp="1"/>
          </p:cNvSpPr>
          <p:nvPr>
            <p:ph type="sldNum" sz="quarter" idx="5"/>
          </p:nvPr>
        </p:nvSpPr>
        <p:spPr/>
        <p:txBody>
          <a:bodyPr/>
          <a:lstStyle/>
          <a:p>
            <a:fld id="{4D520EF9-D8CB-814F-BCB7-91B0420377E5}" type="slidenum">
              <a:rPr lang="en-US" smtClean="0"/>
              <a:t>34</a:t>
            </a:fld>
            <a:endParaRPr lang="en-US"/>
          </a:p>
        </p:txBody>
      </p:sp>
    </p:spTree>
    <p:extLst>
      <p:ext uri="{BB962C8B-B14F-4D97-AF65-F5344CB8AC3E}">
        <p14:creationId xmlns:p14="http://schemas.microsoft.com/office/powerpoint/2010/main" val="3884410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a:t>
            </a:r>
          </a:p>
        </p:txBody>
      </p:sp>
      <p:sp>
        <p:nvSpPr>
          <p:cNvPr id="4" name="Slide Number Placeholder 3"/>
          <p:cNvSpPr>
            <a:spLocks noGrp="1"/>
          </p:cNvSpPr>
          <p:nvPr>
            <p:ph type="sldNum" sz="quarter" idx="5"/>
          </p:nvPr>
        </p:nvSpPr>
        <p:spPr/>
        <p:txBody>
          <a:bodyPr/>
          <a:lstStyle/>
          <a:p>
            <a:fld id="{4D520EF9-D8CB-814F-BCB7-91B0420377E5}" type="slidenum">
              <a:rPr lang="en-US" smtClean="0"/>
              <a:t>36</a:t>
            </a:fld>
            <a:endParaRPr lang="en-US"/>
          </a:p>
        </p:txBody>
      </p:sp>
    </p:spTree>
    <p:extLst>
      <p:ext uri="{BB962C8B-B14F-4D97-AF65-F5344CB8AC3E}">
        <p14:creationId xmlns:p14="http://schemas.microsoft.com/office/powerpoint/2010/main" val="83528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a:t>
            </a:r>
          </a:p>
        </p:txBody>
      </p:sp>
      <p:sp>
        <p:nvSpPr>
          <p:cNvPr id="4" name="Slide Number Placeholder 3"/>
          <p:cNvSpPr>
            <a:spLocks noGrp="1"/>
          </p:cNvSpPr>
          <p:nvPr>
            <p:ph type="sldNum" sz="quarter" idx="5"/>
          </p:nvPr>
        </p:nvSpPr>
        <p:spPr/>
        <p:txBody>
          <a:bodyPr/>
          <a:lstStyle/>
          <a:p>
            <a:fld id="{4D520EF9-D8CB-814F-BCB7-91B0420377E5}" type="slidenum">
              <a:rPr lang="en-US" smtClean="0"/>
              <a:t>38</a:t>
            </a:fld>
            <a:endParaRPr lang="en-US"/>
          </a:p>
        </p:txBody>
      </p:sp>
    </p:spTree>
    <p:extLst>
      <p:ext uri="{BB962C8B-B14F-4D97-AF65-F5344CB8AC3E}">
        <p14:creationId xmlns:p14="http://schemas.microsoft.com/office/powerpoint/2010/main" val="258262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0053C86-C48F-3743-8746-2CA0384683DA}"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21546737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53C86-C48F-3743-8746-2CA0384683DA}"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21554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53C86-C48F-3743-8746-2CA0384683DA}"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61807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053C86-C48F-3743-8746-2CA0384683DA}"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28529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0053C86-C48F-3743-8746-2CA0384683DA}"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465178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0053C86-C48F-3743-8746-2CA0384683DA}" type="datetimeFigureOut">
              <a:rPr lang="en-US" smtClean="0"/>
              <a:t>11/29/2023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90732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0053C86-C48F-3743-8746-2CA0384683DA}"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099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053C86-C48F-3743-8746-2CA0384683DA}"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39868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53C86-C48F-3743-8746-2CA0384683DA}"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9932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0053C86-C48F-3743-8746-2CA0384683DA}" type="datetimeFigureOut">
              <a:rPr lang="en-US" smtClean="0"/>
              <a:t>11/29/2023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264369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0053C86-C48F-3743-8746-2CA0384683DA}" type="datetimeFigureOut">
              <a:rPr lang="en-US" smtClean="0"/>
              <a:t>11/29/2023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4384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053C86-C48F-3743-8746-2CA0384683DA}" type="datetimeFigureOut">
              <a:rPr lang="en-US" smtClean="0"/>
              <a:t>11/29/2023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FA9C3F8-921C-E845-AB0B-D23F65BD6442}" type="slidenum">
              <a:rPr lang="en-US" smtClean="0"/>
              <a:t>‹#›</a:t>
            </a:fld>
            <a:endParaRPr lang="en-US"/>
          </a:p>
        </p:txBody>
      </p:sp>
    </p:spTree>
    <p:extLst>
      <p:ext uri="{BB962C8B-B14F-4D97-AF65-F5344CB8AC3E}">
        <p14:creationId xmlns:p14="http://schemas.microsoft.com/office/powerpoint/2010/main" val="23647804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shishsaxena2209/animal-image-datasetdog-cat-and-pan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306B65-B80B-FBB3-3F2E-55E9C64C7F68}"/>
              </a:ext>
            </a:extLst>
          </p:cNvPr>
          <p:cNvSpPr txBox="1">
            <a:spLocks/>
          </p:cNvSpPr>
          <p:nvPr/>
        </p:nvSpPr>
        <p:spPr bwMode="blackWhite">
          <a:xfrm>
            <a:off x="3407002" y="4307308"/>
            <a:ext cx="5377995" cy="1043138"/>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AF755AED-A382-72F6-C59E-B4E1FC1F9AF7}"/>
              </a:ext>
            </a:extLst>
          </p:cNvPr>
          <p:cNvSpPr>
            <a:spLocks noGrp="1"/>
          </p:cNvSpPr>
          <p:nvPr>
            <p:ph type="ctrTitle"/>
          </p:nvPr>
        </p:nvSpPr>
        <p:spPr>
          <a:ln w="57150"/>
        </p:spPr>
        <p:txBody>
          <a:bodyPr/>
          <a:lstStyle/>
          <a:p>
            <a:r>
              <a:rPr lang="en-US" dirty="0"/>
              <a:t>Animal Image Classification</a:t>
            </a:r>
          </a:p>
        </p:txBody>
      </p:sp>
      <p:sp>
        <p:nvSpPr>
          <p:cNvPr id="3" name="Subtitle 2">
            <a:extLst>
              <a:ext uri="{FF2B5EF4-FFF2-40B4-BE49-F238E27FC236}">
                <a16:creationId xmlns:a16="http://schemas.microsoft.com/office/drawing/2014/main" id="{9B779D3B-B510-D149-4014-D6AA80637149}"/>
              </a:ext>
            </a:extLst>
          </p:cNvPr>
          <p:cNvSpPr>
            <a:spLocks noGrp="1"/>
          </p:cNvSpPr>
          <p:nvPr>
            <p:ph type="subTitle" idx="1"/>
          </p:nvPr>
        </p:nvSpPr>
        <p:spPr/>
        <p:txBody>
          <a:bodyPr/>
          <a:lstStyle/>
          <a:p>
            <a:pPr rtl="0">
              <a:spcBef>
                <a:spcPts val="0"/>
              </a:spcBef>
              <a:spcAft>
                <a:spcPts val="0"/>
              </a:spcAft>
            </a:pPr>
            <a:r>
              <a:rPr lang="en-US" dirty="0">
                <a:solidFill>
                  <a:schemeClr val="bg1"/>
                </a:solidFill>
              </a:rPr>
              <a:t>Group 4:</a:t>
            </a:r>
            <a:endParaRPr lang="en-US" b="0" dirty="0">
              <a:solidFill>
                <a:schemeClr val="bg1"/>
              </a:solidFill>
              <a:effectLst/>
            </a:endParaRPr>
          </a:p>
          <a:p>
            <a:r>
              <a:rPr lang="en-US" b="0" i="0" dirty="0">
                <a:solidFill>
                  <a:schemeClr val="bg1"/>
                </a:solidFill>
                <a:effectLst/>
                <a:latin typeface="Arial" panose="020B0604020202020204" pitchFamily="34" charset="0"/>
              </a:rPr>
              <a:t>Isaiah Martinez, Joycelyn Tuazon</a:t>
            </a:r>
            <a:endParaRPr lang="en-US" dirty="0">
              <a:solidFill>
                <a:schemeClr val="bg1"/>
              </a:solidFill>
            </a:endParaRPr>
          </a:p>
        </p:txBody>
      </p:sp>
    </p:spTree>
    <p:extLst>
      <p:ext uri="{BB962C8B-B14F-4D97-AF65-F5344CB8AC3E}">
        <p14:creationId xmlns:p14="http://schemas.microsoft.com/office/powerpoint/2010/main" val="5976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753B-0E06-028D-26E4-27ABFD120D4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9C63FAF6-7BA1-4458-4675-48A64E7986CA}"/>
              </a:ext>
            </a:extLst>
          </p:cNvPr>
          <p:cNvSpPr>
            <a:spLocks noGrp="1"/>
          </p:cNvSpPr>
          <p:nvPr>
            <p:ph idx="1"/>
          </p:nvPr>
        </p:nvSpPr>
        <p:spPr>
          <a:xfrm>
            <a:off x="421698" y="2400300"/>
            <a:ext cx="6277864" cy="2397710"/>
          </a:xfrm>
        </p:spPr>
        <p:txBody>
          <a:bodyPr>
            <a:normAutofit/>
          </a:bodyPr>
          <a:lstStyle/>
          <a:p>
            <a:r>
              <a:rPr lang="en-US" dirty="0"/>
              <a:t>Cleaned manually</a:t>
            </a:r>
          </a:p>
          <a:p>
            <a:r>
              <a:rPr lang="en-US" dirty="0"/>
              <a:t>Got rid of  “bad” images meeting any of the following criteria:</a:t>
            </a:r>
          </a:p>
          <a:p>
            <a:pPr lvl="1"/>
            <a:r>
              <a:rPr lang="en-US" dirty="0"/>
              <a:t>Multiple interested animal species within the same image</a:t>
            </a:r>
          </a:p>
          <a:p>
            <a:pPr lvl="1"/>
            <a:r>
              <a:rPr lang="en-US" dirty="0"/>
              <a:t>Too small of image size (&lt; 100 x 100)</a:t>
            </a:r>
          </a:p>
          <a:p>
            <a:pPr lvl="1"/>
            <a:r>
              <a:rPr lang="en-US" dirty="0"/>
              <a:t>Difficult to view subject</a:t>
            </a:r>
          </a:p>
          <a:p>
            <a:pPr lvl="1"/>
            <a:r>
              <a:rPr lang="en-US" dirty="0"/>
              <a:t>Image does not contain subject</a:t>
            </a:r>
          </a:p>
        </p:txBody>
      </p:sp>
      <p:grpSp>
        <p:nvGrpSpPr>
          <p:cNvPr id="4" name="Group 3">
            <a:extLst>
              <a:ext uri="{FF2B5EF4-FFF2-40B4-BE49-F238E27FC236}">
                <a16:creationId xmlns:a16="http://schemas.microsoft.com/office/drawing/2014/main" id="{B842A379-653A-0C3C-4594-8ED3FE8D3017}"/>
              </a:ext>
            </a:extLst>
          </p:cNvPr>
          <p:cNvGrpSpPr/>
          <p:nvPr/>
        </p:nvGrpSpPr>
        <p:grpSpPr>
          <a:xfrm>
            <a:off x="4436438" y="4183984"/>
            <a:ext cx="2676690" cy="2367699"/>
            <a:chOff x="3419310" y="3846729"/>
            <a:chExt cx="2676690" cy="2367699"/>
          </a:xfrm>
        </p:grpSpPr>
        <p:pic>
          <p:nvPicPr>
            <p:cNvPr id="5" name="Picture 4" descr="A person in a forest with pandas&#10;&#10;Description automatically generated">
              <a:extLst>
                <a:ext uri="{FF2B5EF4-FFF2-40B4-BE49-F238E27FC236}">
                  <a16:creationId xmlns:a16="http://schemas.microsoft.com/office/drawing/2014/main" id="{F3E53FC9-E638-A41F-410E-1BF727BA18C3}"/>
                </a:ext>
              </a:extLst>
            </p:cNvPr>
            <p:cNvPicPr>
              <a:picLocks noChangeAspect="1"/>
            </p:cNvPicPr>
            <p:nvPr/>
          </p:nvPicPr>
          <p:blipFill>
            <a:blip r:embed="rId2"/>
            <a:stretch>
              <a:fillRect/>
            </a:stretch>
          </p:blipFill>
          <p:spPr>
            <a:xfrm>
              <a:off x="3419310" y="3846729"/>
              <a:ext cx="2676690" cy="2007518"/>
            </a:xfrm>
            <a:prstGeom prst="rect">
              <a:avLst/>
            </a:prstGeom>
          </p:spPr>
        </p:pic>
        <p:sp>
          <p:nvSpPr>
            <p:cNvPr id="6" name="TextBox 5">
              <a:extLst>
                <a:ext uri="{FF2B5EF4-FFF2-40B4-BE49-F238E27FC236}">
                  <a16:creationId xmlns:a16="http://schemas.microsoft.com/office/drawing/2014/main" id="{24B4422F-B4F8-3AB8-11E2-058445104D13}"/>
                </a:ext>
              </a:extLst>
            </p:cNvPr>
            <p:cNvSpPr txBox="1"/>
            <p:nvPr/>
          </p:nvSpPr>
          <p:spPr>
            <a:xfrm>
              <a:off x="3890580" y="5845096"/>
              <a:ext cx="1745991" cy="369332"/>
            </a:xfrm>
            <a:prstGeom prst="rect">
              <a:avLst/>
            </a:prstGeom>
            <a:noFill/>
          </p:spPr>
          <p:txBody>
            <a:bodyPr wrap="none" rtlCol="0">
              <a:spAutoFit/>
            </a:bodyPr>
            <a:lstStyle/>
            <a:p>
              <a:r>
                <a:rPr lang="en-US" dirty="0"/>
                <a:t>Panda Image 475</a:t>
              </a:r>
            </a:p>
          </p:txBody>
        </p:sp>
      </p:grpSp>
      <p:grpSp>
        <p:nvGrpSpPr>
          <p:cNvPr id="7" name="Group 6">
            <a:extLst>
              <a:ext uri="{FF2B5EF4-FFF2-40B4-BE49-F238E27FC236}">
                <a16:creationId xmlns:a16="http://schemas.microsoft.com/office/drawing/2014/main" id="{41BECD89-D604-0362-4E4F-610ED6DB9ADB}"/>
              </a:ext>
            </a:extLst>
          </p:cNvPr>
          <p:cNvGrpSpPr/>
          <p:nvPr/>
        </p:nvGrpSpPr>
        <p:grpSpPr>
          <a:xfrm>
            <a:off x="8373364" y="2790492"/>
            <a:ext cx="3175000" cy="3592731"/>
            <a:chOff x="6951662" y="3230563"/>
            <a:chExt cx="3175000" cy="3592731"/>
          </a:xfrm>
        </p:grpSpPr>
        <p:pic>
          <p:nvPicPr>
            <p:cNvPr id="8" name="Picture 7" descr="A logo of a dog and cat&#10;&#10;Description automatically generated">
              <a:extLst>
                <a:ext uri="{FF2B5EF4-FFF2-40B4-BE49-F238E27FC236}">
                  <a16:creationId xmlns:a16="http://schemas.microsoft.com/office/drawing/2014/main" id="{4A4E101D-C19D-4D80-BB3C-38EBBF8737F3}"/>
                </a:ext>
              </a:extLst>
            </p:cNvPr>
            <p:cNvPicPr>
              <a:picLocks noChangeAspect="1"/>
            </p:cNvPicPr>
            <p:nvPr/>
          </p:nvPicPr>
          <p:blipFill>
            <a:blip r:embed="rId3"/>
            <a:stretch>
              <a:fillRect/>
            </a:stretch>
          </p:blipFill>
          <p:spPr>
            <a:xfrm>
              <a:off x="6951662" y="3230563"/>
              <a:ext cx="3175000" cy="2946400"/>
            </a:xfrm>
            <a:prstGeom prst="rect">
              <a:avLst/>
            </a:prstGeom>
          </p:spPr>
        </p:pic>
        <p:sp>
          <p:nvSpPr>
            <p:cNvPr id="9" name="TextBox 8">
              <a:extLst>
                <a:ext uri="{FF2B5EF4-FFF2-40B4-BE49-F238E27FC236}">
                  <a16:creationId xmlns:a16="http://schemas.microsoft.com/office/drawing/2014/main" id="{EEB265E5-5E0F-27D1-FDB6-20000B2CB41F}"/>
                </a:ext>
              </a:extLst>
            </p:cNvPr>
            <p:cNvSpPr txBox="1"/>
            <p:nvPr/>
          </p:nvSpPr>
          <p:spPr>
            <a:xfrm>
              <a:off x="7778793" y="6176963"/>
              <a:ext cx="1520737" cy="646331"/>
            </a:xfrm>
            <a:prstGeom prst="rect">
              <a:avLst/>
            </a:prstGeom>
            <a:noFill/>
          </p:spPr>
          <p:txBody>
            <a:bodyPr wrap="none" rtlCol="0">
              <a:spAutoFit/>
            </a:bodyPr>
            <a:lstStyle/>
            <a:p>
              <a:r>
                <a:rPr lang="en-US" dirty="0"/>
                <a:t>Cat image 556</a:t>
              </a:r>
            </a:p>
            <a:p>
              <a:endParaRPr lang="en-US" dirty="0"/>
            </a:p>
          </p:txBody>
        </p:sp>
      </p:grpSp>
      <p:grpSp>
        <p:nvGrpSpPr>
          <p:cNvPr id="10" name="Group 9">
            <a:extLst>
              <a:ext uri="{FF2B5EF4-FFF2-40B4-BE49-F238E27FC236}">
                <a16:creationId xmlns:a16="http://schemas.microsoft.com/office/drawing/2014/main" id="{696E9C63-7893-5300-C904-754EEFA952B2}"/>
              </a:ext>
            </a:extLst>
          </p:cNvPr>
          <p:cNvGrpSpPr/>
          <p:nvPr/>
        </p:nvGrpSpPr>
        <p:grpSpPr>
          <a:xfrm>
            <a:off x="1318432" y="4978563"/>
            <a:ext cx="1520737" cy="1172607"/>
            <a:chOff x="1471613" y="4354513"/>
            <a:chExt cx="1520737" cy="1172607"/>
          </a:xfrm>
        </p:grpSpPr>
        <p:pic>
          <p:nvPicPr>
            <p:cNvPr id="11" name="Picture 10" descr="A close up of a sign&#10;&#10;Description automatically generated">
              <a:extLst>
                <a:ext uri="{FF2B5EF4-FFF2-40B4-BE49-F238E27FC236}">
                  <a16:creationId xmlns:a16="http://schemas.microsoft.com/office/drawing/2014/main" id="{8A9F012D-195B-1940-EBCD-9D6B4B8BD4B1}"/>
                </a:ext>
              </a:extLst>
            </p:cNvPr>
            <p:cNvPicPr>
              <a:picLocks noChangeAspect="1"/>
            </p:cNvPicPr>
            <p:nvPr/>
          </p:nvPicPr>
          <p:blipFill>
            <a:blip r:embed="rId4"/>
            <a:stretch>
              <a:fillRect/>
            </a:stretch>
          </p:blipFill>
          <p:spPr>
            <a:xfrm>
              <a:off x="1743031" y="4354513"/>
              <a:ext cx="977900" cy="698500"/>
            </a:xfrm>
            <a:prstGeom prst="rect">
              <a:avLst/>
            </a:prstGeom>
          </p:spPr>
        </p:pic>
        <p:sp>
          <p:nvSpPr>
            <p:cNvPr id="12" name="TextBox 11">
              <a:extLst>
                <a:ext uri="{FF2B5EF4-FFF2-40B4-BE49-F238E27FC236}">
                  <a16:creationId xmlns:a16="http://schemas.microsoft.com/office/drawing/2014/main" id="{FF1CE659-3141-A6A3-3D55-3C5EE3351A34}"/>
                </a:ext>
              </a:extLst>
            </p:cNvPr>
            <p:cNvSpPr txBox="1"/>
            <p:nvPr/>
          </p:nvSpPr>
          <p:spPr>
            <a:xfrm>
              <a:off x="1471613" y="5157788"/>
              <a:ext cx="1520737" cy="369332"/>
            </a:xfrm>
            <a:prstGeom prst="rect">
              <a:avLst/>
            </a:prstGeom>
            <a:noFill/>
          </p:spPr>
          <p:txBody>
            <a:bodyPr wrap="none" rtlCol="0">
              <a:spAutoFit/>
            </a:bodyPr>
            <a:lstStyle/>
            <a:p>
              <a:r>
                <a:rPr lang="en-US" dirty="0"/>
                <a:t>Cat image 374</a:t>
              </a:r>
            </a:p>
          </p:txBody>
        </p:sp>
      </p:grpSp>
    </p:spTree>
    <p:extLst>
      <p:ext uri="{BB962C8B-B14F-4D97-AF65-F5344CB8AC3E}">
        <p14:creationId xmlns:p14="http://schemas.microsoft.com/office/powerpoint/2010/main" val="211638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 preparation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29860" y="2014199"/>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Guiding Questions:</a:t>
            </a:r>
          </a:p>
          <a:p>
            <a:pPr marL="0" indent="0" algn="ctr">
              <a:buFont typeface="Arial" panose="020B0604020202020204" pitchFamily="34" charset="0"/>
              <a:buNone/>
            </a:pPr>
            <a:endParaRPr lang="en-US" dirty="0"/>
          </a:p>
          <a:p>
            <a:r>
              <a:rPr lang="en-US" dirty="0"/>
              <a:t>Could the cleaned images be used as is?</a:t>
            </a:r>
          </a:p>
          <a:p>
            <a:endParaRPr lang="en-US" dirty="0"/>
          </a:p>
          <a:p>
            <a:r>
              <a:rPr lang="en-US" dirty="0"/>
              <a:t>What are some examples of the images used to train the models?</a:t>
            </a:r>
          </a:p>
        </p:txBody>
      </p:sp>
    </p:spTree>
    <p:extLst>
      <p:ext uri="{BB962C8B-B14F-4D97-AF65-F5344CB8AC3E}">
        <p14:creationId xmlns:p14="http://schemas.microsoft.com/office/powerpoint/2010/main" val="189357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CC31-305F-2449-3AC8-0B0B09D6A5F9}"/>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E3DC402C-E559-6BE0-F4C2-BF3885543CD1}"/>
              </a:ext>
            </a:extLst>
          </p:cNvPr>
          <p:cNvSpPr>
            <a:spLocks noGrp="1"/>
          </p:cNvSpPr>
          <p:nvPr>
            <p:ph idx="1"/>
          </p:nvPr>
        </p:nvSpPr>
        <p:spPr>
          <a:xfrm>
            <a:off x="643636" y="3130678"/>
            <a:ext cx="3775964" cy="2556382"/>
          </a:xfrm>
        </p:spPr>
        <p:txBody>
          <a:bodyPr>
            <a:normAutofit/>
          </a:bodyPr>
          <a:lstStyle/>
          <a:p>
            <a:r>
              <a:rPr lang="en-US" dirty="0"/>
              <a:t>Several ideas employed:</a:t>
            </a:r>
          </a:p>
          <a:p>
            <a:pPr lvl="1"/>
            <a:r>
              <a:rPr lang="en-US" dirty="0"/>
              <a:t>Resize to 500 x 500 pixels</a:t>
            </a:r>
          </a:p>
          <a:p>
            <a:pPr lvl="1"/>
            <a:r>
              <a:rPr lang="en-US" dirty="0"/>
              <a:t>Convert to Grayscale</a:t>
            </a:r>
          </a:p>
          <a:p>
            <a:pPr lvl="1"/>
            <a:r>
              <a:rPr lang="en-US" dirty="0"/>
              <a:t>Convert images to flattened arrays</a:t>
            </a:r>
          </a:p>
          <a:p>
            <a:pPr lvl="1"/>
            <a:r>
              <a:rPr lang="en-US" dirty="0"/>
              <a:t>Resize to 224 x 224 pixels</a:t>
            </a:r>
          </a:p>
          <a:p>
            <a:pPr lvl="1"/>
            <a:r>
              <a:rPr lang="en-US" dirty="0"/>
              <a:t>Generate new images using image augmentation</a:t>
            </a:r>
          </a:p>
        </p:txBody>
      </p:sp>
      <p:pic>
        <p:nvPicPr>
          <p:cNvPr id="5" name="Picture 4" descr="A cat standing on a chair&#10;&#10;Description automatically generated">
            <a:extLst>
              <a:ext uri="{FF2B5EF4-FFF2-40B4-BE49-F238E27FC236}">
                <a16:creationId xmlns:a16="http://schemas.microsoft.com/office/drawing/2014/main" id="{94095706-3B9C-73F8-0D91-6CCDA652E964}"/>
              </a:ext>
            </a:extLst>
          </p:cNvPr>
          <p:cNvPicPr>
            <a:picLocks noChangeAspect="1"/>
          </p:cNvPicPr>
          <p:nvPr/>
        </p:nvPicPr>
        <p:blipFill>
          <a:blip r:embed="rId2"/>
          <a:stretch>
            <a:fillRect/>
          </a:stretch>
        </p:blipFill>
        <p:spPr>
          <a:xfrm>
            <a:off x="9167114" y="3039773"/>
            <a:ext cx="2470150" cy="2470150"/>
          </a:xfrm>
          <a:prstGeom prst="rect">
            <a:avLst/>
          </a:prstGeom>
        </p:spPr>
      </p:pic>
      <p:pic>
        <p:nvPicPr>
          <p:cNvPr id="7" name="Picture 6" descr="A cat standing on a chair&#10;&#10;Description automatically generated">
            <a:extLst>
              <a:ext uri="{FF2B5EF4-FFF2-40B4-BE49-F238E27FC236}">
                <a16:creationId xmlns:a16="http://schemas.microsoft.com/office/drawing/2014/main" id="{E2ED6107-EF36-1F0E-EAD3-049596E259E0}"/>
              </a:ext>
            </a:extLst>
          </p:cNvPr>
          <p:cNvPicPr>
            <a:picLocks noChangeAspect="1"/>
          </p:cNvPicPr>
          <p:nvPr/>
        </p:nvPicPr>
        <p:blipFill>
          <a:blip r:embed="rId3"/>
          <a:stretch>
            <a:fillRect/>
          </a:stretch>
        </p:blipFill>
        <p:spPr>
          <a:xfrm>
            <a:off x="4470400" y="2862638"/>
            <a:ext cx="3775964" cy="2824421"/>
          </a:xfrm>
          <a:prstGeom prst="rect">
            <a:avLst/>
          </a:prstGeom>
        </p:spPr>
      </p:pic>
      <p:cxnSp>
        <p:nvCxnSpPr>
          <p:cNvPr id="8" name="Straight Arrow Connector 7">
            <a:extLst>
              <a:ext uri="{FF2B5EF4-FFF2-40B4-BE49-F238E27FC236}">
                <a16:creationId xmlns:a16="http://schemas.microsoft.com/office/drawing/2014/main" id="{88E911DE-865C-74B8-7A44-FA71ABF91D2A}"/>
              </a:ext>
            </a:extLst>
          </p:cNvPr>
          <p:cNvCxnSpPr>
            <a:cxnSpLocks/>
          </p:cNvCxnSpPr>
          <p:nvPr/>
        </p:nvCxnSpPr>
        <p:spPr>
          <a:xfrm flipV="1">
            <a:off x="8335264" y="4274848"/>
            <a:ext cx="768350" cy="5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6ABBEF3-433C-CE97-DCC3-F6103AE8D05C}"/>
              </a:ext>
            </a:extLst>
          </p:cNvPr>
          <p:cNvSpPr txBox="1"/>
          <p:nvPr/>
        </p:nvSpPr>
        <p:spPr>
          <a:xfrm>
            <a:off x="5766526" y="5679200"/>
            <a:ext cx="1183712" cy="338553"/>
          </a:xfrm>
          <a:prstGeom prst="rect">
            <a:avLst/>
          </a:prstGeom>
          <a:noFill/>
        </p:spPr>
        <p:txBody>
          <a:bodyPr wrap="square" rtlCol="0">
            <a:spAutoFit/>
          </a:bodyPr>
          <a:lstStyle/>
          <a:p>
            <a:pPr defTabSz="292608">
              <a:spcAft>
                <a:spcPts val="600"/>
              </a:spcAft>
            </a:pPr>
            <a:r>
              <a:rPr lang="en-US" sz="1600" kern="1200" dirty="0">
                <a:solidFill>
                  <a:schemeClr val="tx1"/>
                </a:solidFill>
                <a:latin typeface="+mn-lt"/>
                <a:ea typeface="+mn-ea"/>
                <a:cs typeface="+mn-cs"/>
              </a:rPr>
              <a:t>Cat Image 1</a:t>
            </a:r>
            <a:endParaRPr lang="en-US" sz="1600" dirty="0"/>
          </a:p>
        </p:txBody>
      </p:sp>
      <p:sp>
        <p:nvSpPr>
          <p:cNvPr id="11" name="TextBox 10">
            <a:extLst>
              <a:ext uri="{FF2B5EF4-FFF2-40B4-BE49-F238E27FC236}">
                <a16:creationId xmlns:a16="http://schemas.microsoft.com/office/drawing/2014/main" id="{94594178-BEF9-8A9E-24DD-FB36CD7C56D1}"/>
              </a:ext>
            </a:extLst>
          </p:cNvPr>
          <p:cNvSpPr txBox="1"/>
          <p:nvPr/>
        </p:nvSpPr>
        <p:spPr>
          <a:xfrm>
            <a:off x="9628582" y="5509923"/>
            <a:ext cx="1547214" cy="338554"/>
          </a:xfrm>
          <a:prstGeom prst="rect">
            <a:avLst/>
          </a:prstGeom>
          <a:noFill/>
        </p:spPr>
        <p:txBody>
          <a:bodyPr wrap="square" rtlCol="0">
            <a:spAutoFit/>
          </a:bodyPr>
          <a:lstStyle/>
          <a:p>
            <a:pPr defTabSz="292608">
              <a:spcAft>
                <a:spcPts val="600"/>
              </a:spcAft>
            </a:pPr>
            <a:r>
              <a:rPr lang="en-US" sz="1600" kern="1200" dirty="0">
                <a:solidFill>
                  <a:schemeClr val="tx1">
                    <a:lumMod val="95000"/>
                    <a:lumOff val="5000"/>
                  </a:schemeClr>
                </a:solidFill>
                <a:latin typeface="+mn-lt"/>
                <a:ea typeface="+mn-ea"/>
                <a:cs typeface="+mn-cs"/>
              </a:rPr>
              <a:t>GS Cat Image 1</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126901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3094-5844-BF24-AC13-FD1ECAA85BEF}"/>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772A9B31-0D85-CE6C-D149-48620B3EA9B2}"/>
              </a:ext>
            </a:extLst>
          </p:cNvPr>
          <p:cNvSpPr>
            <a:spLocks noGrp="1"/>
          </p:cNvSpPr>
          <p:nvPr>
            <p:ph idx="1"/>
          </p:nvPr>
        </p:nvSpPr>
        <p:spPr>
          <a:xfrm>
            <a:off x="4555109" y="2480064"/>
            <a:ext cx="3081782" cy="515553"/>
          </a:xfrm>
        </p:spPr>
        <p:txBody>
          <a:bodyPr>
            <a:normAutofit/>
          </a:bodyPr>
          <a:lstStyle/>
          <a:p>
            <a:pPr marL="0" indent="0" algn="ctr">
              <a:buNone/>
            </a:pPr>
            <a:r>
              <a:rPr lang="en-US" dirty="0"/>
              <a:t>Sample conversion to array:</a:t>
            </a:r>
          </a:p>
        </p:txBody>
      </p:sp>
      <p:pic>
        <p:nvPicPr>
          <p:cNvPr id="5" name="Picture 4" descr="A panda bear climbing a tree&#10;&#10;Description automatically generated">
            <a:extLst>
              <a:ext uri="{FF2B5EF4-FFF2-40B4-BE49-F238E27FC236}">
                <a16:creationId xmlns:a16="http://schemas.microsoft.com/office/drawing/2014/main" id="{4B25C958-1A82-9727-D241-D3699C6CE74E}"/>
              </a:ext>
            </a:extLst>
          </p:cNvPr>
          <p:cNvPicPr>
            <a:picLocks noChangeAspect="1"/>
          </p:cNvPicPr>
          <p:nvPr/>
        </p:nvPicPr>
        <p:blipFill>
          <a:blip r:embed="rId2"/>
          <a:stretch>
            <a:fillRect/>
          </a:stretch>
        </p:blipFill>
        <p:spPr>
          <a:xfrm>
            <a:off x="355600" y="3001197"/>
            <a:ext cx="4135977" cy="3101983"/>
          </a:xfrm>
          <a:prstGeom prst="rect">
            <a:avLst/>
          </a:prstGeom>
        </p:spPr>
      </p:pic>
      <p:sp>
        <p:nvSpPr>
          <p:cNvPr id="8" name="TextBox 7">
            <a:extLst>
              <a:ext uri="{FF2B5EF4-FFF2-40B4-BE49-F238E27FC236}">
                <a16:creationId xmlns:a16="http://schemas.microsoft.com/office/drawing/2014/main" id="{ABBE8F11-A152-E72A-097D-07A68F87122B}"/>
              </a:ext>
            </a:extLst>
          </p:cNvPr>
          <p:cNvSpPr txBox="1"/>
          <p:nvPr/>
        </p:nvSpPr>
        <p:spPr>
          <a:xfrm flipH="1">
            <a:off x="5664198" y="3153597"/>
            <a:ext cx="6223001" cy="3139321"/>
          </a:xfrm>
          <a:prstGeom prst="rect">
            <a:avLst/>
          </a:prstGeom>
          <a:noFill/>
        </p:spPr>
        <p:txBody>
          <a:bodyPr wrap="square" rtlCol="0">
            <a:spAutoFit/>
          </a:bodyPr>
          <a:lstStyle/>
          <a:p>
            <a:r>
              <a:rPr lang="en-US" b="0" i="0" dirty="0">
                <a:solidFill>
                  <a:schemeClr val="tx1">
                    <a:lumMod val="75000"/>
                    <a:lumOff val="25000"/>
                  </a:schemeClr>
                </a:solidFill>
                <a:effectLst/>
                <a:latin typeface="Consolas" panose="020B0609020204030204" pitchFamily="49" charset="0"/>
              </a:rPr>
              <a:t>[[[159 155 128] [162 161 131] [165 169 134] ... [120 141 162] [118 138 162] [119 139 163]] [[136 136 112] [154 157 128] [158 165 131] ... [124 144 168] [123 143 167] [125 145 169]] [[124 133 112] [127 137 112] [148 163 132] ... [132 154 178] [133 155 179] [135 157 181]] ... [[ 31 51 58] [ 26 46 53] [ 22 42 51] ... [ 53 55 42] [ 49 52 41] [ 48 51 40]] [[ 33 52 59] [ 29 48 55] [ 24 44 53] ... [ 50 52 41] [ 47 50 41] [ 47 50 41]] [[ 34 53 60] [ 29 48 55] [ 25 45 54] ... [ 45 47 36] [ 42 45 36] [ 43 46 37]]]</a:t>
            </a:r>
            <a:endParaRPr lang="en-US" dirty="0">
              <a:solidFill>
                <a:schemeClr val="tx1">
                  <a:lumMod val="75000"/>
                  <a:lumOff val="25000"/>
                </a:schemeClr>
              </a:solidFill>
            </a:endParaRPr>
          </a:p>
        </p:txBody>
      </p:sp>
      <p:cxnSp>
        <p:nvCxnSpPr>
          <p:cNvPr id="10" name="Straight Arrow Connector 9">
            <a:extLst>
              <a:ext uri="{FF2B5EF4-FFF2-40B4-BE49-F238E27FC236}">
                <a16:creationId xmlns:a16="http://schemas.microsoft.com/office/drawing/2014/main" id="{C67EAEDA-6253-B8CC-C052-0B5BD287D082}"/>
              </a:ext>
            </a:extLst>
          </p:cNvPr>
          <p:cNvCxnSpPr>
            <a:cxnSpLocks/>
          </p:cNvCxnSpPr>
          <p:nvPr/>
        </p:nvCxnSpPr>
        <p:spPr>
          <a:xfrm flipV="1">
            <a:off x="4580477" y="4673599"/>
            <a:ext cx="1121821" cy="5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6A59264-6B7E-62D0-1525-F7961541D821}"/>
              </a:ext>
            </a:extLst>
          </p:cNvPr>
          <p:cNvSpPr txBox="1"/>
          <p:nvPr/>
        </p:nvSpPr>
        <p:spPr>
          <a:xfrm flipH="1">
            <a:off x="1544515" y="6108252"/>
            <a:ext cx="1758146" cy="369332"/>
          </a:xfrm>
          <a:prstGeom prst="rect">
            <a:avLst/>
          </a:prstGeom>
          <a:noFill/>
        </p:spPr>
        <p:txBody>
          <a:bodyPr wrap="square" rtlCol="0">
            <a:spAutoFit/>
          </a:bodyPr>
          <a:lstStyle/>
          <a:p>
            <a:r>
              <a:rPr lang="en-US" dirty="0"/>
              <a:t>Panda Image 880</a:t>
            </a:r>
          </a:p>
        </p:txBody>
      </p:sp>
      <p:sp>
        <p:nvSpPr>
          <p:cNvPr id="12" name="TextBox 11">
            <a:extLst>
              <a:ext uri="{FF2B5EF4-FFF2-40B4-BE49-F238E27FC236}">
                <a16:creationId xmlns:a16="http://schemas.microsoft.com/office/drawing/2014/main" id="{9C4B6F17-9353-560C-D0C3-701188F55987}"/>
              </a:ext>
            </a:extLst>
          </p:cNvPr>
          <p:cNvSpPr txBox="1"/>
          <p:nvPr/>
        </p:nvSpPr>
        <p:spPr>
          <a:xfrm flipH="1">
            <a:off x="7234334" y="6198448"/>
            <a:ext cx="2786743" cy="369332"/>
          </a:xfrm>
          <a:prstGeom prst="rect">
            <a:avLst/>
          </a:prstGeom>
          <a:noFill/>
        </p:spPr>
        <p:txBody>
          <a:bodyPr wrap="square" rtlCol="0">
            <a:spAutoFit/>
          </a:bodyPr>
          <a:lstStyle/>
          <a:p>
            <a:r>
              <a:rPr lang="en-US" dirty="0"/>
              <a:t>Panda Image 880 as an array</a:t>
            </a:r>
          </a:p>
        </p:txBody>
      </p:sp>
    </p:spTree>
    <p:extLst>
      <p:ext uri="{BB962C8B-B14F-4D97-AF65-F5344CB8AC3E}">
        <p14:creationId xmlns:p14="http://schemas.microsoft.com/office/powerpoint/2010/main" val="3564026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ML algorithms</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List of ML algorithms used:</a:t>
            </a:r>
          </a:p>
          <a:p>
            <a:pPr marL="0" indent="0" algn="ctr">
              <a:buFont typeface="Arial" panose="020B0604020202020204" pitchFamily="34" charset="0"/>
              <a:buNone/>
            </a:pPr>
            <a:endParaRPr lang="en-US" dirty="0"/>
          </a:p>
          <a:p>
            <a:r>
              <a:rPr lang="en-US" dirty="0"/>
              <a:t>Isaiah:</a:t>
            </a:r>
          </a:p>
          <a:p>
            <a:pPr lvl="1"/>
            <a:r>
              <a:rPr lang="en-US" dirty="0"/>
              <a:t>SVM Classifier</a:t>
            </a:r>
          </a:p>
          <a:p>
            <a:pPr lvl="1"/>
            <a:r>
              <a:rPr lang="en-US" dirty="0"/>
              <a:t>Res Net 50</a:t>
            </a:r>
          </a:p>
          <a:p>
            <a:pPr lvl="1"/>
            <a:r>
              <a:rPr lang="en-US" dirty="0"/>
              <a:t>Zero-Shot Prediction with CLIP **</a:t>
            </a:r>
          </a:p>
          <a:p>
            <a:endParaRPr lang="en-US" dirty="0"/>
          </a:p>
          <a:p>
            <a:r>
              <a:rPr lang="en-US" dirty="0"/>
              <a:t>Joycelyn:</a:t>
            </a:r>
          </a:p>
          <a:p>
            <a:pPr lvl="1"/>
            <a:r>
              <a:rPr lang="en-US" dirty="0"/>
              <a:t>CNN</a:t>
            </a:r>
          </a:p>
          <a:p>
            <a:pPr lvl="1"/>
            <a:r>
              <a:rPr lang="en-US" dirty="0"/>
              <a:t>VGG16</a:t>
            </a:r>
          </a:p>
          <a:p>
            <a:endParaRPr lang="en-US" dirty="0"/>
          </a:p>
        </p:txBody>
      </p:sp>
    </p:spTree>
    <p:extLst>
      <p:ext uri="{BB962C8B-B14F-4D97-AF65-F5344CB8AC3E}">
        <p14:creationId xmlns:p14="http://schemas.microsoft.com/office/powerpoint/2010/main" val="61097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C602-8785-6690-1E47-6E7C28329EBC}"/>
              </a:ext>
            </a:extLst>
          </p:cNvPr>
          <p:cNvSpPr>
            <a:spLocks noGrp="1"/>
          </p:cNvSpPr>
          <p:nvPr>
            <p:ph type="title"/>
          </p:nvPr>
        </p:nvSpPr>
        <p:spPr/>
        <p:txBody>
          <a:bodyPr/>
          <a:lstStyle/>
          <a:p>
            <a:r>
              <a:rPr lang="en-US" dirty="0"/>
              <a:t>Model: SVM</a:t>
            </a:r>
          </a:p>
        </p:txBody>
      </p:sp>
      <p:sp>
        <p:nvSpPr>
          <p:cNvPr id="3" name="Content Placeholder 2">
            <a:extLst>
              <a:ext uri="{FF2B5EF4-FFF2-40B4-BE49-F238E27FC236}">
                <a16:creationId xmlns:a16="http://schemas.microsoft.com/office/drawing/2014/main" id="{1648D5B1-91BB-0A58-5DAB-C41EDCD537F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2245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0955-37A2-CC83-55EF-5F88D29036E4}"/>
              </a:ext>
            </a:extLst>
          </p:cNvPr>
          <p:cNvSpPr>
            <a:spLocks noGrp="1"/>
          </p:cNvSpPr>
          <p:nvPr>
            <p:ph type="title"/>
          </p:nvPr>
        </p:nvSpPr>
        <p:spPr/>
        <p:txBody>
          <a:bodyPr/>
          <a:lstStyle/>
          <a:p>
            <a:r>
              <a:rPr lang="en-US" dirty="0"/>
              <a:t>Model Evaluation: SVM</a:t>
            </a:r>
          </a:p>
        </p:txBody>
      </p:sp>
      <p:sp>
        <p:nvSpPr>
          <p:cNvPr id="3" name="Content Placeholder 2">
            <a:extLst>
              <a:ext uri="{FF2B5EF4-FFF2-40B4-BE49-F238E27FC236}">
                <a16:creationId xmlns:a16="http://schemas.microsoft.com/office/drawing/2014/main" id="{E455B928-52FE-5984-A4DA-EE775C2C290A}"/>
              </a:ext>
            </a:extLst>
          </p:cNvPr>
          <p:cNvSpPr>
            <a:spLocks noGrp="1"/>
          </p:cNvSpPr>
          <p:nvPr>
            <p:ph idx="1"/>
          </p:nvPr>
        </p:nvSpPr>
        <p:spPr/>
        <p:txBody>
          <a:bodyPr/>
          <a:lstStyle/>
          <a:p>
            <a:r>
              <a:rPr lang="en-US" dirty="0"/>
              <a:t>Took a long time to run</a:t>
            </a:r>
          </a:p>
        </p:txBody>
      </p:sp>
    </p:spTree>
    <p:extLst>
      <p:ext uri="{BB962C8B-B14F-4D97-AF65-F5344CB8AC3E}">
        <p14:creationId xmlns:p14="http://schemas.microsoft.com/office/powerpoint/2010/main" val="619869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C602-8785-6690-1E47-6E7C28329EBC}"/>
              </a:ext>
            </a:extLst>
          </p:cNvPr>
          <p:cNvSpPr>
            <a:spLocks noGrp="1"/>
          </p:cNvSpPr>
          <p:nvPr>
            <p:ph type="title"/>
          </p:nvPr>
        </p:nvSpPr>
        <p:spPr/>
        <p:txBody>
          <a:bodyPr/>
          <a:lstStyle/>
          <a:p>
            <a:r>
              <a:rPr lang="en-US" dirty="0"/>
              <a:t>Model: Res Net 50</a:t>
            </a:r>
          </a:p>
        </p:txBody>
      </p:sp>
      <p:sp>
        <p:nvSpPr>
          <p:cNvPr id="3" name="Content Placeholder 2">
            <a:extLst>
              <a:ext uri="{FF2B5EF4-FFF2-40B4-BE49-F238E27FC236}">
                <a16:creationId xmlns:a16="http://schemas.microsoft.com/office/drawing/2014/main" id="{1648D5B1-91BB-0A58-5DAB-C41EDCD537F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8027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0955-37A2-CC83-55EF-5F88D29036E4}"/>
              </a:ext>
            </a:extLst>
          </p:cNvPr>
          <p:cNvSpPr>
            <a:spLocks noGrp="1"/>
          </p:cNvSpPr>
          <p:nvPr>
            <p:ph type="title"/>
          </p:nvPr>
        </p:nvSpPr>
        <p:spPr/>
        <p:txBody>
          <a:bodyPr/>
          <a:lstStyle/>
          <a:p>
            <a:r>
              <a:rPr lang="en-US" dirty="0"/>
              <a:t>Model Evaluation: res net 50</a:t>
            </a:r>
          </a:p>
        </p:txBody>
      </p:sp>
      <p:sp>
        <p:nvSpPr>
          <p:cNvPr id="3" name="Content Placeholder 2">
            <a:extLst>
              <a:ext uri="{FF2B5EF4-FFF2-40B4-BE49-F238E27FC236}">
                <a16:creationId xmlns:a16="http://schemas.microsoft.com/office/drawing/2014/main" id="{E455B928-52FE-5984-A4DA-EE775C2C290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9183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F9D0-50D7-3460-2E94-C5AC7D1E976A}"/>
              </a:ext>
            </a:extLst>
          </p:cNvPr>
          <p:cNvSpPr>
            <a:spLocks noGrp="1"/>
          </p:cNvSpPr>
          <p:nvPr>
            <p:ph type="title"/>
          </p:nvPr>
        </p:nvSpPr>
        <p:spPr/>
        <p:txBody>
          <a:bodyPr/>
          <a:lstStyle/>
          <a:p>
            <a:r>
              <a:rPr lang="en-US" dirty="0"/>
              <a:t>Model: CLIP</a:t>
            </a:r>
          </a:p>
        </p:txBody>
      </p:sp>
      <p:pic>
        <p:nvPicPr>
          <p:cNvPr id="1026" name="Picture 2" descr="CLIP">
            <a:extLst>
              <a:ext uri="{FF2B5EF4-FFF2-40B4-BE49-F238E27FC236}">
                <a16:creationId xmlns:a16="http://schemas.microsoft.com/office/drawing/2014/main" id="{9027916F-44C3-9B7E-4409-71BAA439DE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3096" y="2705100"/>
            <a:ext cx="9045808" cy="3188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A551FF-81AC-3229-0A85-2F6049A0E55C}"/>
              </a:ext>
            </a:extLst>
          </p:cNvPr>
          <p:cNvSpPr txBox="1"/>
          <p:nvPr/>
        </p:nvSpPr>
        <p:spPr>
          <a:xfrm>
            <a:off x="4739122" y="5984112"/>
            <a:ext cx="2713756" cy="369332"/>
          </a:xfrm>
          <a:prstGeom prst="rect">
            <a:avLst/>
          </a:prstGeom>
          <a:noFill/>
        </p:spPr>
        <p:txBody>
          <a:bodyPr wrap="none" rtlCol="0">
            <a:spAutoFit/>
          </a:bodyPr>
          <a:lstStyle/>
          <a:p>
            <a:r>
              <a:rPr lang="en-US" dirty="0"/>
              <a:t>How CLIP works with ZSP</a:t>
            </a:r>
          </a:p>
        </p:txBody>
      </p:sp>
    </p:spTree>
    <p:extLst>
      <p:ext uri="{BB962C8B-B14F-4D97-AF65-F5344CB8AC3E}">
        <p14:creationId xmlns:p14="http://schemas.microsoft.com/office/powerpoint/2010/main" val="300209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DB29-94AF-C682-4E73-2D9140125A53}"/>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74B2DF3F-C2B2-0532-A6A4-8A100E274CF1}"/>
              </a:ext>
            </a:extLst>
          </p:cNvPr>
          <p:cNvSpPr>
            <a:spLocks noGrp="1"/>
          </p:cNvSpPr>
          <p:nvPr>
            <p:ph idx="1"/>
          </p:nvPr>
        </p:nvSpPr>
        <p:spPr>
          <a:xfrm>
            <a:off x="2231136" y="2638044"/>
            <a:ext cx="7729728" cy="3991356"/>
          </a:xfrm>
        </p:spPr>
        <p:txBody>
          <a:bodyPr>
            <a:normAutofit/>
          </a:bodyPr>
          <a:lstStyle/>
          <a:p>
            <a:r>
              <a:rPr lang="en-US" dirty="0"/>
              <a:t>Add slide # to each slide</a:t>
            </a:r>
          </a:p>
          <a:p>
            <a:r>
              <a:rPr lang="en-US" dirty="0"/>
              <a:t>15 min max w/ 5 min questions</a:t>
            </a:r>
          </a:p>
          <a:p>
            <a:r>
              <a:rPr lang="en-US" dirty="0"/>
              <a:t>We are the first to present on 11/29</a:t>
            </a:r>
          </a:p>
          <a:p>
            <a:r>
              <a:rPr lang="en-US" dirty="0"/>
              <a:t>Don’t add too much text</a:t>
            </a:r>
          </a:p>
          <a:p>
            <a:r>
              <a:rPr lang="en-US" dirty="0"/>
              <a:t>Big pictures that are legible</a:t>
            </a:r>
          </a:p>
          <a:p>
            <a:r>
              <a:rPr lang="en-US" dirty="0"/>
              <a:t>Add images of eval metrics</a:t>
            </a:r>
          </a:p>
          <a:p>
            <a:r>
              <a:rPr lang="en-US" dirty="0"/>
              <a:t>Plot loss function for</a:t>
            </a:r>
          </a:p>
          <a:p>
            <a:r>
              <a:rPr lang="en-US" dirty="0"/>
              <a:t>Add final resulting accuracy</a:t>
            </a:r>
          </a:p>
          <a:p>
            <a:r>
              <a:rPr lang="en-US" dirty="0"/>
              <a:t>Add name of presenter in top right corner of each slide</a:t>
            </a:r>
          </a:p>
        </p:txBody>
      </p:sp>
    </p:spTree>
    <p:extLst>
      <p:ext uri="{BB962C8B-B14F-4D97-AF65-F5344CB8AC3E}">
        <p14:creationId xmlns:p14="http://schemas.microsoft.com/office/powerpoint/2010/main" val="2153715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E267-516C-D3A0-9326-9B00B37C7918}"/>
              </a:ext>
            </a:extLst>
          </p:cNvPr>
          <p:cNvSpPr>
            <a:spLocks noGrp="1"/>
          </p:cNvSpPr>
          <p:nvPr>
            <p:ph type="title"/>
          </p:nvPr>
        </p:nvSpPr>
        <p:spPr/>
        <p:txBody>
          <a:bodyPr/>
          <a:lstStyle/>
          <a:p>
            <a:r>
              <a:rPr lang="en-US"/>
              <a:t>Model: CLIp</a:t>
            </a:r>
            <a:endParaRPr lang="en-US" dirty="0"/>
          </a:p>
        </p:txBody>
      </p:sp>
      <p:sp>
        <p:nvSpPr>
          <p:cNvPr id="3" name="Content Placeholder 2">
            <a:extLst>
              <a:ext uri="{FF2B5EF4-FFF2-40B4-BE49-F238E27FC236}">
                <a16:creationId xmlns:a16="http://schemas.microsoft.com/office/drawing/2014/main" id="{5E23198E-A607-FF6E-8708-B6ECB5E443A2}"/>
              </a:ext>
            </a:extLst>
          </p:cNvPr>
          <p:cNvSpPr>
            <a:spLocks noGrp="1"/>
          </p:cNvSpPr>
          <p:nvPr>
            <p:ph idx="1"/>
          </p:nvPr>
        </p:nvSpPr>
        <p:spPr>
          <a:xfrm>
            <a:off x="364236" y="2714753"/>
            <a:ext cx="5325364" cy="3178556"/>
          </a:xfrm>
        </p:spPr>
        <p:txBody>
          <a:bodyPr>
            <a:normAutofit/>
          </a:bodyPr>
          <a:lstStyle/>
          <a:p>
            <a:r>
              <a:rPr lang="en-US" dirty="0"/>
              <a:t>Zero-Shot Prediction:</a:t>
            </a:r>
          </a:p>
          <a:p>
            <a:pPr lvl="1"/>
            <a:r>
              <a:rPr lang="en-US" dirty="0"/>
              <a:t>Can a model make accurate predictions about instances without being trained on any part of the desired dataset?</a:t>
            </a:r>
          </a:p>
          <a:p>
            <a:pPr lvl="1"/>
            <a:r>
              <a:rPr lang="en-US" dirty="0"/>
              <a:t>Operates like the following example:</a:t>
            </a:r>
          </a:p>
          <a:p>
            <a:pPr lvl="2"/>
            <a:r>
              <a:rPr lang="en-US" dirty="0"/>
              <a:t>Step 1: Show an image of an animal to a person</a:t>
            </a:r>
          </a:p>
          <a:p>
            <a:pPr lvl="2"/>
            <a:r>
              <a:rPr lang="en-US" dirty="0"/>
              <a:t>Step 2:  Ask them to determine what animal is being shown</a:t>
            </a:r>
          </a:p>
          <a:p>
            <a:pPr lvl="1"/>
            <a:r>
              <a:rPr lang="en-US" dirty="0"/>
              <a:t>An extreme alternative to not using labeled data</a:t>
            </a:r>
          </a:p>
        </p:txBody>
      </p:sp>
      <p:pic>
        <p:nvPicPr>
          <p:cNvPr id="2052" name="Picture 4">
            <a:extLst>
              <a:ext uri="{FF2B5EF4-FFF2-40B4-BE49-F238E27FC236}">
                <a16:creationId xmlns:a16="http://schemas.microsoft.com/office/drawing/2014/main" id="{8972058A-2C95-94EE-4317-50D785B3B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2821" y="4304031"/>
            <a:ext cx="1236133" cy="1591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FFF71B-F4A0-E82E-D52C-A6F1521E61BD}"/>
              </a:ext>
            </a:extLst>
          </p:cNvPr>
          <p:cNvSpPr txBox="1"/>
          <p:nvPr/>
        </p:nvSpPr>
        <p:spPr>
          <a:xfrm flipH="1">
            <a:off x="7958057" y="5997660"/>
            <a:ext cx="1592385" cy="369332"/>
          </a:xfrm>
          <a:prstGeom prst="rect">
            <a:avLst/>
          </a:prstGeom>
          <a:noFill/>
        </p:spPr>
        <p:txBody>
          <a:bodyPr wrap="square" rtlCol="0">
            <a:spAutoFit/>
          </a:bodyPr>
          <a:lstStyle/>
          <a:p>
            <a:r>
              <a:rPr lang="en-US" dirty="0"/>
              <a:t>Visual Example</a:t>
            </a:r>
          </a:p>
        </p:txBody>
      </p:sp>
      <p:grpSp>
        <p:nvGrpSpPr>
          <p:cNvPr id="9" name="Group 8">
            <a:extLst>
              <a:ext uri="{FF2B5EF4-FFF2-40B4-BE49-F238E27FC236}">
                <a16:creationId xmlns:a16="http://schemas.microsoft.com/office/drawing/2014/main" id="{46753538-C120-5300-B2C2-461524339893}"/>
              </a:ext>
            </a:extLst>
          </p:cNvPr>
          <p:cNvGrpSpPr/>
          <p:nvPr/>
        </p:nvGrpSpPr>
        <p:grpSpPr>
          <a:xfrm>
            <a:off x="6161504" y="2360862"/>
            <a:ext cx="1796553" cy="1682381"/>
            <a:chOff x="7678615" y="2295351"/>
            <a:chExt cx="1796553" cy="1682381"/>
          </a:xfrm>
        </p:grpSpPr>
        <p:pic>
          <p:nvPicPr>
            <p:cNvPr id="6" name="Picture 5" descr="A kitten on a red blanket&#10;&#10;Description automatically generated">
              <a:extLst>
                <a:ext uri="{FF2B5EF4-FFF2-40B4-BE49-F238E27FC236}">
                  <a16:creationId xmlns:a16="http://schemas.microsoft.com/office/drawing/2014/main" id="{EE9FFE69-97AC-2B01-60C3-A3FFF07B6F0E}"/>
                </a:ext>
              </a:extLst>
            </p:cNvPr>
            <p:cNvPicPr>
              <a:picLocks noChangeAspect="1"/>
            </p:cNvPicPr>
            <p:nvPr/>
          </p:nvPicPr>
          <p:blipFill>
            <a:blip r:embed="rId4"/>
            <a:stretch>
              <a:fillRect/>
            </a:stretch>
          </p:blipFill>
          <p:spPr>
            <a:xfrm>
              <a:off x="7678615" y="2295351"/>
              <a:ext cx="1796553" cy="1357334"/>
            </a:xfrm>
            <a:prstGeom prst="rect">
              <a:avLst/>
            </a:prstGeom>
          </p:spPr>
        </p:pic>
        <p:sp>
          <p:nvSpPr>
            <p:cNvPr id="7" name="TextBox 6">
              <a:extLst>
                <a:ext uri="{FF2B5EF4-FFF2-40B4-BE49-F238E27FC236}">
                  <a16:creationId xmlns:a16="http://schemas.microsoft.com/office/drawing/2014/main" id="{EB6F338A-77E2-796B-1A23-C67A46E4EE85}"/>
                </a:ext>
              </a:extLst>
            </p:cNvPr>
            <p:cNvSpPr txBox="1"/>
            <p:nvPr/>
          </p:nvSpPr>
          <p:spPr>
            <a:xfrm flipH="1">
              <a:off x="7736344" y="3608400"/>
              <a:ext cx="1681093" cy="369332"/>
            </a:xfrm>
            <a:prstGeom prst="rect">
              <a:avLst/>
            </a:prstGeom>
            <a:noFill/>
          </p:spPr>
          <p:txBody>
            <a:bodyPr wrap="square" rtlCol="0">
              <a:spAutoFit/>
            </a:bodyPr>
            <a:lstStyle/>
            <a:p>
              <a:r>
                <a:rPr lang="en-US" dirty="0"/>
                <a:t>(Cat Image 461)</a:t>
              </a:r>
            </a:p>
          </p:txBody>
        </p:sp>
      </p:grpSp>
      <p:cxnSp>
        <p:nvCxnSpPr>
          <p:cNvPr id="10" name="Straight Arrow Connector 9">
            <a:extLst>
              <a:ext uri="{FF2B5EF4-FFF2-40B4-BE49-F238E27FC236}">
                <a16:creationId xmlns:a16="http://schemas.microsoft.com/office/drawing/2014/main" id="{E582E59E-DAE7-26DD-055C-DF1EC3EEC023}"/>
              </a:ext>
            </a:extLst>
          </p:cNvPr>
          <p:cNvCxnSpPr>
            <a:cxnSpLocks/>
          </p:cNvCxnSpPr>
          <p:nvPr/>
        </p:nvCxnSpPr>
        <p:spPr>
          <a:xfrm>
            <a:off x="7327900" y="4304031"/>
            <a:ext cx="630157" cy="5346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E3CEF36A-5776-8FE3-9D7F-84A208175FB1}"/>
              </a:ext>
            </a:extLst>
          </p:cNvPr>
          <p:cNvCxnSpPr>
            <a:cxnSpLocks/>
          </p:cNvCxnSpPr>
          <p:nvPr/>
        </p:nvCxnSpPr>
        <p:spPr>
          <a:xfrm flipV="1">
            <a:off x="9576689" y="4655451"/>
            <a:ext cx="768350" cy="5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B1F0439A-90A5-A3EA-297E-DADBFD977F34}"/>
              </a:ext>
            </a:extLst>
          </p:cNvPr>
          <p:cNvSpPr txBox="1"/>
          <p:nvPr/>
        </p:nvSpPr>
        <p:spPr>
          <a:xfrm flipH="1">
            <a:off x="10591631" y="4193786"/>
            <a:ext cx="1284990" cy="1200329"/>
          </a:xfrm>
          <a:prstGeom prst="rect">
            <a:avLst/>
          </a:prstGeom>
          <a:noFill/>
        </p:spPr>
        <p:txBody>
          <a:bodyPr wrap="square" rtlCol="0">
            <a:spAutoFit/>
          </a:bodyPr>
          <a:lstStyle/>
          <a:p>
            <a:r>
              <a:rPr lang="en-US" dirty="0"/>
              <a:t>I guess that this image contains a cat!</a:t>
            </a:r>
          </a:p>
        </p:txBody>
      </p:sp>
      <p:sp>
        <p:nvSpPr>
          <p:cNvPr id="17" name="TextBox 16">
            <a:extLst>
              <a:ext uri="{FF2B5EF4-FFF2-40B4-BE49-F238E27FC236}">
                <a16:creationId xmlns:a16="http://schemas.microsoft.com/office/drawing/2014/main" id="{754AC038-98F8-3683-410F-7FFB32491957}"/>
              </a:ext>
            </a:extLst>
          </p:cNvPr>
          <p:cNvSpPr txBox="1"/>
          <p:nvPr/>
        </p:nvSpPr>
        <p:spPr>
          <a:xfrm rot="2411740" flipH="1">
            <a:off x="7362997" y="4265097"/>
            <a:ext cx="822633" cy="369332"/>
          </a:xfrm>
          <a:prstGeom prst="rect">
            <a:avLst/>
          </a:prstGeom>
          <a:noFill/>
        </p:spPr>
        <p:txBody>
          <a:bodyPr wrap="square" rtlCol="0">
            <a:spAutoFit/>
          </a:bodyPr>
          <a:lstStyle/>
          <a:p>
            <a:r>
              <a:rPr lang="en-US" dirty="0"/>
              <a:t>Step 1</a:t>
            </a:r>
          </a:p>
        </p:txBody>
      </p:sp>
      <p:sp>
        <p:nvSpPr>
          <p:cNvPr id="18" name="TextBox 17">
            <a:extLst>
              <a:ext uri="{FF2B5EF4-FFF2-40B4-BE49-F238E27FC236}">
                <a16:creationId xmlns:a16="http://schemas.microsoft.com/office/drawing/2014/main" id="{EADFCF52-57BF-1BE3-F8A0-B771D482B8A0}"/>
              </a:ext>
            </a:extLst>
          </p:cNvPr>
          <p:cNvSpPr txBox="1"/>
          <p:nvPr/>
        </p:nvSpPr>
        <p:spPr>
          <a:xfrm flipH="1">
            <a:off x="9563718" y="4286119"/>
            <a:ext cx="847560" cy="369332"/>
          </a:xfrm>
          <a:prstGeom prst="rect">
            <a:avLst/>
          </a:prstGeom>
          <a:noFill/>
        </p:spPr>
        <p:txBody>
          <a:bodyPr wrap="square" rtlCol="0">
            <a:spAutoFit/>
          </a:bodyPr>
          <a:lstStyle/>
          <a:p>
            <a:r>
              <a:rPr lang="en-US" dirty="0"/>
              <a:t>Step 2</a:t>
            </a:r>
          </a:p>
        </p:txBody>
      </p:sp>
    </p:spTree>
    <p:extLst>
      <p:ext uri="{BB962C8B-B14F-4D97-AF65-F5344CB8AC3E}">
        <p14:creationId xmlns:p14="http://schemas.microsoft.com/office/powerpoint/2010/main" val="183389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2A3D3-32DD-B614-4AD0-2EDB62ABD91B}"/>
              </a:ext>
            </a:extLst>
          </p:cNvPr>
          <p:cNvSpPr>
            <a:spLocks noGrp="1"/>
          </p:cNvSpPr>
          <p:nvPr>
            <p:ph idx="1"/>
          </p:nvPr>
        </p:nvSpPr>
        <p:spPr>
          <a:xfrm>
            <a:off x="202247" y="137236"/>
            <a:ext cx="4318954" cy="333756"/>
          </a:xfrm>
        </p:spPr>
        <p:txBody>
          <a:bodyPr>
            <a:normAutofit fontScale="85000" lnSpcReduction="10000"/>
          </a:bodyPr>
          <a:lstStyle/>
          <a:p>
            <a:pPr marL="0" indent="0">
              <a:buNone/>
            </a:pPr>
            <a:r>
              <a:rPr lang="en-US" dirty="0"/>
              <a:t>Code Sample on Cat image 1 using </a:t>
            </a:r>
            <a:r>
              <a:rPr lang="en-US" dirty="0" err="1"/>
              <a:t>ViT</a:t>
            </a:r>
            <a:r>
              <a:rPr lang="en-US" dirty="0"/>
              <a:t>-B/32 Model:</a:t>
            </a:r>
          </a:p>
        </p:txBody>
      </p:sp>
      <p:pic>
        <p:nvPicPr>
          <p:cNvPr id="7" name="Picture 6">
            <a:extLst>
              <a:ext uri="{FF2B5EF4-FFF2-40B4-BE49-F238E27FC236}">
                <a16:creationId xmlns:a16="http://schemas.microsoft.com/office/drawing/2014/main" id="{D7E08827-B5B9-0781-98DD-FDA9D1E3F6DC}"/>
              </a:ext>
            </a:extLst>
          </p:cNvPr>
          <p:cNvPicPr>
            <a:picLocks noChangeAspect="1"/>
          </p:cNvPicPr>
          <p:nvPr/>
        </p:nvPicPr>
        <p:blipFill>
          <a:blip r:embed="rId2"/>
          <a:stretch>
            <a:fillRect/>
          </a:stretch>
        </p:blipFill>
        <p:spPr>
          <a:xfrm>
            <a:off x="7972857" y="4576194"/>
            <a:ext cx="3124636" cy="714475"/>
          </a:xfrm>
          <a:prstGeom prst="rect">
            <a:avLst/>
          </a:prstGeom>
        </p:spPr>
      </p:pic>
      <p:sp>
        <p:nvSpPr>
          <p:cNvPr id="17" name="TextBox 16">
            <a:extLst>
              <a:ext uri="{FF2B5EF4-FFF2-40B4-BE49-F238E27FC236}">
                <a16:creationId xmlns:a16="http://schemas.microsoft.com/office/drawing/2014/main" id="{9F75C555-6984-B977-80B0-7AEC08992CF8}"/>
              </a:ext>
            </a:extLst>
          </p:cNvPr>
          <p:cNvSpPr txBox="1"/>
          <p:nvPr/>
        </p:nvSpPr>
        <p:spPr>
          <a:xfrm>
            <a:off x="1442052" y="6411485"/>
            <a:ext cx="4267375" cy="369332"/>
          </a:xfrm>
          <a:prstGeom prst="rect">
            <a:avLst/>
          </a:prstGeom>
          <a:noFill/>
        </p:spPr>
        <p:txBody>
          <a:bodyPr wrap="square">
            <a:spAutoFit/>
          </a:bodyPr>
          <a:lstStyle/>
          <a:p>
            <a:r>
              <a:rPr lang="en-US" sz="1800" kern="1200" dirty="0">
                <a:solidFill>
                  <a:srgbClr val="000000"/>
                </a:solidFill>
                <a:effectLst/>
                <a:latin typeface="Gill Sans MT" panose="020B0502020104020203" pitchFamily="34" charset="0"/>
                <a:ea typeface="+mn-ea"/>
                <a:cs typeface="+mn-cs"/>
              </a:rPr>
              <a:t>Entirety of code for predicting 1</a:t>
            </a:r>
            <a:r>
              <a:rPr lang="en-US" sz="1800" kern="1200" baseline="30000" dirty="0">
                <a:solidFill>
                  <a:srgbClr val="000000"/>
                </a:solidFill>
                <a:effectLst/>
                <a:latin typeface="Gill Sans MT" panose="020B0502020104020203" pitchFamily="34" charset="0"/>
                <a:ea typeface="+mn-ea"/>
                <a:cs typeface="+mn-cs"/>
              </a:rPr>
              <a:t>st</a:t>
            </a:r>
            <a:r>
              <a:rPr lang="en-US" sz="1800" kern="1200" dirty="0">
                <a:solidFill>
                  <a:srgbClr val="000000"/>
                </a:solidFill>
                <a:effectLst/>
                <a:latin typeface="Gill Sans MT" panose="020B0502020104020203" pitchFamily="34" charset="0"/>
                <a:ea typeface="+mn-ea"/>
                <a:cs typeface="+mn-cs"/>
              </a:rPr>
              <a:t> cat image</a:t>
            </a:r>
            <a:endParaRPr lang="en-US" dirty="0"/>
          </a:p>
        </p:txBody>
      </p:sp>
      <p:sp>
        <p:nvSpPr>
          <p:cNvPr id="19" name="TextBox 18">
            <a:extLst>
              <a:ext uri="{FF2B5EF4-FFF2-40B4-BE49-F238E27FC236}">
                <a16:creationId xmlns:a16="http://schemas.microsoft.com/office/drawing/2014/main" id="{438AF39F-2FA6-4BAA-3884-057F73A4295A}"/>
              </a:ext>
            </a:extLst>
          </p:cNvPr>
          <p:cNvSpPr txBox="1"/>
          <p:nvPr/>
        </p:nvSpPr>
        <p:spPr>
          <a:xfrm>
            <a:off x="8363203" y="5290669"/>
            <a:ext cx="2343943" cy="369332"/>
          </a:xfrm>
          <a:prstGeom prst="rect">
            <a:avLst/>
          </a:prstGeom>
          <a:noFill/>
        </p:spPr>
        <p:txBody>
          <a:bodyPr wrap="square">
            <a:spAutoFit/>
          </a:bodyPr>
          <a:lstStyle/>
          <a:p>
            <a:r>
              <a:rPr lang="en-US" dirty="0"/>
              <a:t>Print statement results</a:t>
            </a:r>
          </a:p>
        </p:txBody>
      </p:sp>
      <p:grpSp>
        <p:nvGrpSpPr>
          <p:cNvPr id="22" name="Group 21">
            <a:extLst>
              <a:ext uri="{FF2B5EF4-FFF2-40B4-BE49-F238E27FC236}">
                <a16:creationId xmlns:a16="http://schemas.microsoft.com/office/drawing/2014/main" id="{FB6DB9F6-09F3-B0D1-AF15-706542EA38AD}"/>
              </a:ext>
            </a:extLst>
          </p:cNvPr>
          <p:cNvGrpSpPr/>
          <p:nvPr/>
        </p:nvGrpSpPr>
        <p:grpSpPr>
          <a:xfrm>
            <a:off x="7907953" y="1098567"/>
            <a:ext cx="3254445" cy="2772878"/>
            <a:chOff x="2501971" y="3308753"/>
            <a:chExt cx="2037797" cy="1736260"/>
          </a:xfrm>
        </p:grpSpPr>
        <p:pic>
          <p:nvPicPr>
            <p:cNvPr id="23" name="Picture 22" descr="A cat standing on a chair&#10;&#10;Description automatically generated">
              <a:extLst>
                <a:ext uri="{FF2B5EF4-FFF2-40B4-BE49-F238E27FC236}">
                  <a16:creationId xmlns:a16="http://schemas.microsoft.com/office/drawing/2014/main" id="{36383294-BD7A-F01E-CF90-F25061170C4B}"/>
                </a:ext>
              </a:extLst>
            </p:cNvPr>
            <p:cNvPicPr>
              <a:picLocks noChangeAspect="1"/>
            </p:cNvPicPr>
            <p:nvPr/>
          </p:nvPicPr>
          <p:blipFill>
            <a:blip r:embed="rId3"/>
            <a:stretch>
              <a:fillRect/>
            </a:stretch>
          </p:blipFill>
          <p:spPr>
            <a:xfrm>
              <a:off x="2501971" y="3308753"/>
              <a:ext cx="2037797" cy="1524272"/>
            </a:xfrm>
            <a:prstGeom prst="rect">
              <a:avLst/>
            </a:prstGeom>
          </p:spPr>
        </p:pic>
        <p:sp>
          <p:nvSpPr>
            <p:cNvPr id="24" name="TextBox 23">
              <a:extLst>
                <a:ext uri="{FF2B5EF4-FFF2-40B4-BE49-F238E27FC236}">
                  <a16:creationId xmlns:a16="http://schemas.microsoft.com/office/drawing/2014/main" id="{DC390777-B2E0-2333-4FAF-DD90A92F3631}"/>
                </a:ext>
              </a:extLst>
            </p:cNvPr>
            <p:cNvSpPr txBox="1"/>
            <p:nvPr/>
          </p:nvSpPr>
          <p:spPr>
            <a:xfrm>
              <a:off x="3106408" y="4833025"/>
              <a:ext cx="904415" cy="211988"/>
            </a:xfrm>
            <a:prstGeom prst="rect">
              <a:avLst/>
            </a:prstGeom>
            <a:noFill/>
          </p:spPr>
          <p:txBody>
            <a:bodyPr wrap="square" rtlCol="0">
              <a:spAutoFit/>
            </a:bodyPr>
            <a:lstStyle/>
            <a:p>
              <a:pPr defTabSz="292608">
                <a:spcAft>
                  <a:spcPts val="600"/>
                </a:spcAft>
              </a:pPr>
              <a:r>
                <a:rPr lang="en-US" sz="1600" kern="1200" dirty="0">
                  <a:solidFill>
                    <a:schemeClr val="tx1"/>
                  </a:solidFill>
                  <a:latin typeface="+mn-lt"/>
                  <a:ea typeface="+mn-ea"/>
                  <a:cs typeface="+mn-cs"/>
                </a:rPr>
                <a:t>Cat Image 1</a:t>
              </a:r>
              <a:endParaRPr lang="en-US" sz="1600" dirty="0"/>
            </a:p>
          </p:txBody>
        </p:sp>
      </p:grpSp>
      <p:pic>
        <p:nvPicPr>
          <p:cNvPr id="26" name="Picture 25">
            <a:extLst>
              <a:ext uri="{FF2B5EF4-FFF2-40B4-BE49-F238E27FC236}">
                <a16:creationId xmlns:a16="http://schemas.microsoft.com/office/drawing/2014/main" id="{396623D1-DA2D-2D15-182A-DBEDFD34F890}"/>
              </a:ext>
            </a:extLst>
          </p:cNvPr>
          <p:cNvPicPr>
            <a:picLocks noChangeAspect="1"/>
          </p:cNvPicPr>
          <p:nvPr/>
        </p:nvPicPr>
        <p:blipFill>
          <a:blip r:embed="rId4"/>
          <a:stretch>
            <a:fillRect/>
          </a:stretch>
        </p:blipFill>
        <p:spPr>
          <a:xfrm>
            <a:off x="541322" y="478541"/>
            <a:ext cx="6068834" cy="5925798"/>
          </a:xfrm>
          <a:prstGeom prst="rect">
            <a:avLst/>
          </a:prstGeom>
        </p:spPr>
      </p:pic>
    </p:spTree>
    <p:extLst>
      <p:ext uri="{BB962C8B-B14F-4D97-AF65-F5344CB8AC3E}">
        <p14:creationId xmlns:p14="http://schemas.microsoft.com/office/powerpoint/2010/main" val="199110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evaluation: CLIP</a:t>
            </a:r>
          </a:p>
        </p:txBody>
      </p:sp>
      <p:sp>
        <p:nvSpPr>
          <p:cNvPr id="3" name="Content Placeholder 2">
            <a:extLst>
              <a:ext uri="{FF2B5EF4-FFF2-40B4-BE49-F238E27FC236}">
                <a16:creationId xmlns:a16="http://schemas.microsoft.com/office/drawing/2014/main" id="{91E4E3C3-D9D3-138D-5476-93C0078D6D12}"/>
              </a:ext>
            </a:extLst>
          </p:cNvPr>
          <p:cNvSpPr>
            <a:spLocks noGrp="1"/>
          </p:cNvSpPr>
          <p:nvPr>
            <p:ph idx="1"/>
          </p:nvPr>
        </p:nvSpPr>
        <p:spPr>
          <a:xfrm>
            <a:off x="2487167" y="4641090"/>
            <a:ext cx="2417064" cy="397256"/>
          </a:xfrm>
        </p:spPr>
        <p:txBody>
          <a:bodyPr/>
          <a:lstStyle/>
          <a:p>
            <a:r>
              <a:rPr lang="en-US" dirty="0"/>
              <a:t>Using </a:t>
            </a:r>
            <a:r>
              <a:rPr lang="en-US" dirty="0" err="1"/>
              <a:t>ViT</a:t>
            </a:r>
            <a:r>
              <a:rPr lang="en-US" dirty="0"/>
              <a:t>-B/32 Model</a:t>
            </a:r>
          </a:p>
        </p:txBody>
      </p:sp>
      <p:pic>
        <p:nvPicPr>
          <p:cNvPr id="5" name="Picture 4">
            <a:extLst>
              <a:ext uri="{FF2B5EF4-FFF2-40B4-BE49-F238E27FC236}">
                <a16:creationId xmlns:a16="http://schemas.microsoft.com/office/drawing/2014/main" id="{852D31B6-3F0B-945E-7AFF-63780C910AC2}"/>
              </a:ext>
            </a:extLst>
          </p:cNvPr>
          <p:cNvPicPr>
            <a:picLocks noChangeAspect="1"/>
          </p:cNvPicPr>
          <p:nvPr/>
        </p:nvPicPr>
        <p:blipFill>
          <a:blip r:embed="rId2"/>
          <a:stretch>
            <a:fillRect/>
          </a:stretch>
        </p:blipFill>
        <p:spPr>
          <a:xfrm>
            <a:off x="2487168" y="5056809"/>
            <a:ext cx="2417064" cy="1166858"/>
          </a:xfrm>
          <a:prstGeom prst="rect">
            <a:avLst/>
          </a:prstGeom>
        </p:spPr>
      </p:pic>
      <p:sp>
        <p:nvSpPr>
          <p:cNvPr id="6" name="Content Placeholder 2">
            <a:extLst>
              <a:ext uri="{FF2B5EF4-FFF2-40B4-BE49-F238E27FC236}">
                <a16:creationId xmlns:a16="http://schemas.microsoft.com/office/drawing/2014/main" id="{FD77E581-5D5F-C00A-06C8-8118AA54EEBA}"/>
              </a:ext>
            </a:extLst>
          </p:cNvPr>
          <p:cNvSpPr txBox="1">
            <a:spLocks/>
          </p:cNvSpPr>
          <p:nvPr/>
        </p:nvSpPr>
        <p:spPr>
          <a:xfrm>
            <a:off x="6701536" y="4641090"/>
            <a:ext cx="2556764" cy="3972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Using RN50x16 Model</a:t>
            </a:r>
          </a:p>
        </p:txBody>
      </p:sp>
      <p:pic>
        <p:nvPicPr>
          <p:cNvPr id="8" name="Picture 7">
            <a:extLst>
              <a:ext uri="{FF2B5EF4-FFF2-40B4-BE49-F238E27FC236}">
                <a16:creationId xmlns:a16="http://schemas.microsoft.com/office/drawing/2014/main" id="{D703F0B3-BE09-55C1-B68E-7E5FDD5E2DED}"/>
              </a:ext>
            </a:extLst>
          </p:cNvPr>
          <p:cNvPicPr>
            <a:picLocks noChangeAspect="1"/>
          </p:cNvPicPr>
          <p:nvPr/>
        </p:nvPicPr>
        <p:blipFill>
          <a:blip r:embed="rId3"/>
          <a:stretch>
            <a:fillRect/>
          </a:stretch>
        </p:blipFill>
        <p:spPr>
          <a:xfrm>
            <a:off x="6829551" y="5038346"/>
            <a:ext cx="2300733" cy="1166569"/>
          </a:xfrm>
          <a:prstGeom prst="rect">
            <a:avLst/>
          </a:prstGeom>
        </p:spPr>
      </p:pic>
      <p:sp>
        <p:nvSpPr>
          <p:cNvPr id="9" name="Content Placeholder 2">
            <a:extLst>
              <a:ext uri="{FF2B5EF4-FFF2-40B4-BE49-F238E27FC236}">
                <a16:creationId xmlns:a16="http://schemas.microsoft.com/office/drawing/2014/main" id="{F0CBAC22-C9B6-1D09-CFBA-3D74AC755514}"/>
              </a:ext>
            </a:extLst>
          </p:cNvPr>
          <p:cNvSpPr txBox="1">
            <a:spLocks/>
          </p:cNvSpPr>
          <p:nvPr/>
        </p:nvSpPr>
        <p:spPr>
          <a:xfrm>
            <a:off x="364236" y="2714753"/>
            <a:ext cx="11548364" cy="178071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CLIP doesn’t yield Evaluation Metrics</a:t>
            </a:r>
          </a:p>
          <a:p>
            <a:r>
              <a:rPr lang="en-US" dirty="0"/>
              <a:t>These Confusion Matrices were computed using a function on the dataset</a:t>
            </a:r>
          </a:p>
          <a:p>
            <a:pPr lvl="1"/>
            <a:r>
              <a:rPr lang="en-US" dirty="0"/>
              <a:t>Columns refer to the predicted class: 	1 = Cat, 2 = Dog, 3 = Panda</a:t>
            </a:r>
          </a:p>
          <a:p>
            <a:pPr lvl="1"/>
            <a:r>
              <a:rPr lang="en-US" dirty="0"/>
              <a:t>Rows refer to the actual class:	1 = Cat, 2 = Dog, 3 = Panda</a:t>
            </a:r>
          </a:p>
        </p:txBody>
      </p:sp>
      <p:sp>
        <p:nvSpPr>
          <p:cNvPr id="12" name="TextBox 11">
            <a:extLst>
              <a:ext uri="{FF2B5EF4-FFF2-40B4-BE49-F238E27FC236}">
                <a16:creationId xmlns:a16="http://schemas.microsoft.com/office/drawing/2014/main" id="{4E27557F-936F-E569-CFC4-5A2C070E5562}"/>
              </a:ext>
            </a:extLst>
          </p:cNvPr>
          <p:cNvSpPr txBox="1"/>
          <p:nvPr/>
        </p:nvSpPr>
        <p:spPr>
          <a:xfrm flipH="1">
            <a:off x="2982069" y="6223667"/>
            <a:ext cx="1427259" cy="369332"/>
          </a:xfrm>
          <a:prstGeom prst="rect">
            <a:avLst/>
          </a:prstGeom>
          <a:noFill/>
        </p:spPr>
        <p:txBody>
          <a:bodyPr wrap="square" rtlCol="0">
            <a:spAutoFit/>
          </a:bodyPr>
          <a:lstStyle/>
          <a:p>
            <a:r>
              <a:rPr lang="en-US" dirty="0"/>
              <a:t>CM  </a:t>
            </a:r>
            <a:r>
              <a:rPr lang="en-US" dirty="0" err="1"/>
              <a:t>ViT</a:t>
            </a:r>
            <a:r>
              <a:rPr lang="en-US" dirty="0"/>
              <a:t>-B/32</a:t>
            </a:r>
          </a:p>
        </p:txBody>
      </p:sp>
      <p:sp>
        <p:nvSpPr>
          <p:cNvPr id="13" name="TextBox 12">
            <a:extLst>
              <a:ext uri="{FF2B5EF4-FFF2-40B4-BE49-F238E27FC236}">
                <a16:creationId xmlns:a16="http://schemas.microsoft.com/office/drawing/2014/main" id="{BA64D6FD-E0AA-3817-3DF7-8334019E0B97}"/>
              </a:ext>
            </a:extLst>
          </p:cNvPr>
          <p:cNvSpPr txBox="1"/>
          <p:nvPr/>
        </p:nvSpPr>
        <p:spPr>
          <a:xfrm flipH="1">
            <a:off x="7220368" y="6204915"/>
            <a:ext cx="1519097" cy="369332"/>
          </a:xfrm>
          <a:prstGeom prst="rect">
            <a:avLst/>
          </a:prstGeom>
          <a:noFill/>
        </p:spPr>
        <p:txBody>
          <a:bodyPr wrap="square" rtlCol="0">
            <a:spAutoFit/>
          </a:bodyPr>
          <a:lstStyle/>
          <a:p>
            <a:r>
              <a:rPr lang="en-US" dirty="0"/>
              <a:t>CM RN50x16</a:t>
            </a:r>
          </a:p>
        </p:txBody>
      </p:sp>
    </p:spTree>
    <p:extLst>
      <p:ext uri="{BB962C8B-B14F-4D97-AF65-F5344CB8AC3E}">
        <p14:creationId xmlns:p14="http://schemas.microsoft.com/office/powerpoint/2010/main" val="3907378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Machine Learning Model - CNN</a:t>
            </a:r>
          </a:p>
        </p:txBody>
      </p:sp>
      <p:sp>
        <p:nvSpPr>
          <p:cNvPr id="3" name="Content Placeholder 2">
            <a:extLst>
              <a:ext uri="{FF2B5EF4-FFF2-40B4-BE49-F238E27FC236}">
                <a16:creationId xmlns:a16="http://schemas.microsoft.com/office/drawing/2014/main" id="{91E4E3C3-D9D3-138D-5476-93C0078D6D12}"/>
              </a:ext>
            </a:extLst>
          </p:cNvPr>
          <p:cNvSpPr>
            <a:spLocks noGrp="1"/>
          </p:cNvSpPr>
          <p:nvPr>
            <p:ph idx="1"/>
          </p:nvPr>
        </p:nvSpPr>
        <p:spPr>
          <a:xfrm>
            <a:off x="2231136" y="2791325"/>
            <a:ext cx="7729728" cy="3101983"/>
          </a:xfrm>
        </p:spPr>
        <p:txBody>
          <a:bodyPr/>
          <a:lstStyle/>
          <a:p>
            <a:r>
              <a:rPr lang="en-US" dirty="0"/>
              <a:t>CNN models apply convolution operations to input data to learn features and identify patterns</a:t>
            </a:r>
          </a:p>
          <a:p>
            <a:pPr lvl="1"/>
            <a:r>
              <a:rPr lang="en-US" dirty="0"/>
              <a:t>Filters and kernels in the convoluted layers capture these features and patterns</a:t>
            </a:r>
          </a:p>
          <a:p>
            <a:pPr lvl="1"/>
            <a:r>
              <a:rPr lang="en-US" dirty="0" err="1"/>
              <a:t>MaxPooling</a:t>
            </a:r>
            <a:r>
              <a:rPr lang="en-US" dirty="0"/>
              <a:t> layers retain important features and patterns</a:t>
            </a:r>
          </a:p>
          <a:p>
            <a:pPr lvl="1"/>
            <a:r>
              <a:rPr lang="en-US" dirty="0"/>
              <a:t>Connected layers combine these features for the model to learn relationships between them</a:t>
            </a:r>
          </a:p>
          <a:p>
            <a:r>
              <a:rPr lang="en-US" dirty="0"/>
              <a:t>CNN models are good for image classification because of these methods of capturing and learning features and patterns</a:t>
            </a:r>
          </a:p>
        </p:txBody>
      </p:sp>
    </p:spTree>
    <p:extLst>
      <p:ext uri="{BB962C8B-B14F-4D97-AF65-F5344CB8AC3E}">
        <p14:creationId xmlns:p14="http://schemas.microsoft.com/office/powerpoint/2010/main" val="324690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pic>
        <p:nvPicPr>
          <p:cNvPr id="6" name="Content Placeholder 5" descr="A computer screen with text&#10;&#10;Description automatically generated">
            <a:extLst>
              <a:ext uri="{FF2B5EF4-FFF2-40B4-BE49-F238E27FC236}">
                <a16:creationId xmlns:a16="http://schemas.microsoft.com/office/drawing/2014/main" id="{EC9E4A4A-48D2-40D0-E160-53B896B93FF1}"/>
              </a:ext>
            </a:extLst>
          </p:cNvPr>
          <p:cNvPicPr>
            <a:picLocks noGrp="1" noChangeAspect="1"/>
          </p:cNvPicPr>
          <p:nvPr>
            <p:ph idx="1"/>
          </p:nvPr>
        </p:nvPicPr>
        <p:blipFill>
          <a:blip r:embed="rId2"/>
          <a:stretch>
            <a:fillRect/>
          </a:stretch>
        </p:blipFill>
        <p:spPr>
          <a:xfrm>
            <a:off x="305887" y="3208799"/>
            <a:ext cx="5002191" cy="3101975"/>
          </a:xfrm>
        </p:spPr>
      </p:pic>
      <p:sp>
        <p:nvSpPr>
          <p:cNvPr id="11" name="TextBox 10">
            <a:extLst>
              <a:ext uri="{FF2B5EF4-FFF2-40B4-BE49-F238E27FC236}">
                <a16:creationId xmlns:a16="http://schemas.microsoft.com/office/drawing/2014/main" id="{61022E28-DF53-7A37-BABC-D1C5F2AD2CEF}"/>
              </a:ext>
            </a:extLst>
          </p:cNvPr>
          <p:cNvSpPr txBox="1"/>
          <p:nvPr/>
        </p:nvSpPr>
        <p:spPr>
          <a:xfrm>
            <a:off x="580619" y="2468040"/>
            <a:ext cx="4452725" cy="646331"/>
          </a:xfrm>
          <a:prstGeom prst="rect">
            <a:avLst/>
          </a:prstGeom>
          <a:noFill/>
        </p:spPr>
        <p:txBody>
          <a:bodyPr wrap="square" rtlCol="0">
            <a:spAutoFit/>
          </a:bodyPr>
          <a:lstStyle/>
          <a:p>
            <a:r>
              <a:rPr lang="en-US" dirty="0"/>
              <a:t>Before applying the CNN model, we must pre-process the images and classes</a:t>
            </a:r>
          </a:p>
        </p:txBody>
      </p:sp>
      <p:sp>
        <p:nvSpPr>
          <p:cNvPr id="3" name="TextBox 2">
            <a:extLst>
              <a:ext uri="{FF2B5EF4-FFF2-40B4-BE49-F238E27FC236}">
                <a16:creationId xmlns:a16="http://schemas.microsoft.com/office/drawing/2014/main" id="{132AB4A1-3623-4F6C-9934-5E9454B26E1C}"/>
              </a:ext>
            </a:extLst>
          </p:cNvPr>
          <p:cNvSpPr txBox="1"/>
          <p:nvPr/>
        </p:nvSpPr>
        <p:spPr>
          <a:xfrm>
            <a:off x="6223868" y="2468040"/>
            <a:ext cx="5662245" cy="646331"/>
          </a:xfrm>
          <a:prstGeom prst="rect">
            <a:avLst/>
          </a:prstGeom>
          <a:noFill/>
        </p:spPr>
        <p:txBody>
          <a:bodyPr wrap="square" rtlCol="0">
            <a:spAutoFit/>
          </a:bodyPr>
          <a:lstStyle/>
          <a:p>
            <a:r>
              <a:rPr lang="en-US" dirty="0"/>
              <a:t>Additionally, apply data augmentation to the dataset to increase variance within the data</a:t>
            </a:r>
          </a:p>
        </p:txBody>
      </p:sp>
      <p:pic>
        <p:nvPicPr>
          <p:cNvPr id="4" name="Picture 3" descr="A screen shot of a computer code&#10;&#10;Description automatically generated">
            <a:extLst>
              <a:ext uri="{FF2B5EF4-FFF2-40B4-BE49-F238E27FC236}">
                <a16:creationId xmlns:a16="http://schemas.microsoft.com/office/drawing/2014/main" id="{6CCFEE81-33DA-8E1A-558C-D8EA1F2007C9}"/>
              </a:ext>
            </a:extLst>
          </p:cNvPr>
          <p:cNvPicPr>
            <a:picLocks noChangeAspect="1"/>
          </p:cNvPicPr>
          <p:nvPr/>
        </p:nvPicPr>
        <p:blipFill>
          <a:blip r:embed="rId3"/>
          <a:stretch>
            <a:fillRect/>
          </a:stretch>
        </p:blipFill>
        <p:spPr>
          <a:xfrm>
            <a:off x="5637713" y="3622309"/>
            <a:ext cx="6248400" cy="2274953"/>
          </a:xfrm>
          <a:prstGeom prst="rect">
            <a:avLst/>
          </a:prstGeom>
        </p:spPr>
      </p:pic>
      <p:sp>
        <p:nvSpPr>
          <p:cNvPr id="5" name="TextBox 4">
            <a:extLst>
              <a:ext uri="{FF2B5EF4-FFF2-40B4-BE49-F238E27FC236}">
                <a16:creationId xmlns:a16="http://schemas.microsoft.com/office/drawing/2014/main" id="{A985822C-13CC-E82B-F281-904953BF692C}"/>
              </a:ext>
            </a:extLst>
          </p:cNvPr>
          <p:cNvSpPr txBox="1"/>
          <p:nvPr/>
        </p:nvSpPr>
        <p:spPr>
          <a:xfrm>
            <a:off x="1505338" y="6310774"/>
            <a:ext cx="2097882" cy="369332"/>
          </a:xfrm>
          <a:prstGeom prst="rect">
            <a:avLst/>
          </a:prstGeom>
          <a:noFill/>
        </p:spPr>
        <p:txBody>
          <a:bodyPr wrap="none" rtlCol="0">
            <a:spAutoFit/>
          </a:bodyPr>
          <a:lstStyle/>
          <a:p>
            <a:r>
              <a:rPr lang="en-US" dirty="0"/>
              <a:t>Pre-processing steps</a:t>
            </a:r>
          </a:p>
        </p:txBody>
      </p:sp>
      <p:sp>
        <p:nvSpPr>
          <p:cNvPr id="7" name="TextBox 6">
            <a:extLst>
              <a:ext uri="{FF2B5EF4-FFF2-40B4-BE49-F238E27FC236}">
                <a16:creationId xmlns:a16="http://schemas.microsoft.com/office/drawing/2014/main" id="{A803C451-1A72-A833-8B06-5676F7BDB520}"/>
              </a:ext>
            </a:extLst>
          </p:cNvPr>
          <p:cNvSpPr txBox="1"/>
          <p:nvPr/>
        </p:nvSpPr>
        <p:spPr>
          <a:xfrm>
            <a:off x="7300615" y="5921470"/>
            <a:ext cx="2922595" cy="369332"/>
          </a:xfrm>
          <a:prstGeom prst="rect">
            <a:avLst/>
          </a:prstGeom>
          <a:noFill/>
        </p:spPr>
        <p:txBody>
          <a:bodyPr wrap="none" rtlCol="0">
            <a:spAutoFit/>
          </a:bodyPr>
          <a:lstStyle/>
          <a:p>
            <a:r>
              <a:rPr lang="en-US" dirty="0"/>
              <a:t>Augmented Image Generator</a:t>
            </a:r>
          </a:p>
        </p:txBody>
      </p:sp>
    </p:spTree>
    <p:extLst>
      <p:ext uri="{BB962C8B-B14F-4D97-AF65-F5344CB8AC3E}">
        <p14:creationId xmlns:p14="http://schemas.microsoft.com/office/powerpoint/2010/main" val="3868292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sp>
        <p:nvSpPr>
          <p:cNvPr id="17" name="TextBox 16">
            <a:extLst>
              <a:ext uri="{FF2B5EF4-FFF2-40B4-BE49-F238E27FC236}">
                <a16:creationId xmlns:a16="http://schemas.microsoft.com/office/drawing/2014/main" id="{BFB04C3E-6B77-3D18-A049-BF3B80B575E8}"/>
              </a:ext>
            </a:extLst>
          </p:cNvPr>
          <p:cNvSpPr txBox="1"/>
          <p:nvPr/>
        </p:nvSpPr>
        <p:spPr>
          <a:xfrm>
            <a:off x="5521570" y="2505670"/>
            <a:ext cx="637735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Input layer is a Conv2D layer with 16 filters of size 3x3</a:t>
            </a:r>
          </a:p>
          <a:p>
            <a:pPr marL="285750" indent="-285750">
              <a:buFont typeface="Arial" panose="020B0604020202020204" pitchFamily="34" charset="0"/>
              <a:buChar char="•"/>
            </a:pPr>
            <a:r>
              <a:rPr lang="en-US" dirty="0"/>
              <a:t>Next layer is a </a:t>
            </a:r>
            <a:r>
              <a:rPr lang="en-US" dirty="0" err="1"/>
              <a:t>MaxPooling</a:t>
            </a:r>
            <a:r>
              <a:rPr lang="en-US" dirty="0"/>
              <a:t> layer with window size 2x2</a:t>
            </a:r>
          </a:p>
          <a:p>
            <a:pPr marL="742950" lvl="1" indent="-285750">
              <a:buFont typeface="Arial" panose="020B0604020202020204" pitchFamily="34" charset="0"/>
              <a:buChar char="•"/>
            </a:pPr>
            <a:r>
              <a:rPr lang="en-US" dirty="0" err="1"/>
              <a:t>MaxPooling</a:t>
            </a:r>
            <a:r>
              <a:rPr lang="en-US" dirty="0"/>
              <a:t> retains the max value within the 2x2 window, and discards the rest</a:t>
            </a:r>
          </a:p>
          <a:p>
            <a:pPr marL="742950" lvl="1" indent="-285750">
              <a:buFont typeface="Arial" panose="020B0604020202020204" pitchFamily="34" charset="0"/>
              <a:buChar char="•"/>
            </a:pPr>
            <a:r>
              <a:rPr lang="en-US" dirty="0"/>
              <a:t>Retaining important features and discarding the rest makes the model more computationally efficient</a:t>
            </a:r>
          </a:p>
          <a:p>
            <a:pPr marL="285750" indent="-285750">
              <a:buFont typeface="Arial" panose="020B0604020202020204" pitchFamily="34" charset="0"/>
              <a:buChar char="•"/>
            </a:pPr>
            <a:r>
              <a:rPr lang="en-US" dirty="0"/>
              <a:t>Dropout layers are used to help prevent overfitting by randomly dropping neurons during training</a:t>
            </a:r>
          </a:p>
          <a:p>
            <a:pPr marL="285750" indent="-285750">
              <a:buFont typeface="Arial" panose="020B0604020202020204" pitchFamily="34" charset="0"/>
              <a:buChar char="•"/>
            </a:pPr>
            <a:r>
              <a:rPr lang="en-US" dirty="0"/>
              <a:t>We flatten the output from the previous convoluted layer into a 1-Dimensional vector before moving onto the fully connected layer</a:t>
            </a:r>
          </a:p>
          <a:p>
            <a:pPr marL="285750" indent="-285750">
              <a:buFont typeface="Arial" panose="020B0604020202020204" pitchFamily="34" charset="0"/>
              <a:buChar char="•"/>
            </a:pPr>
            <a:r>
              <a:rPr lang="en-US" dirty="0"/>
              <a:t>Dense adds a fully connected layer</a:t>
            </a:r>
          </a:p>
          <a:p>
            <a:pPr marL="285750" indent="-285750">
              <a:buFont typeface="Arial" panose="020B0604020202020204" pitchFamily="34" charset="0"/>
              <a:buChar char="•"/>
            </a:pPr>
            <a:r>
              <a:rPr lang="en-US" dirty="0"/>
              <a:t>Output layer is a fully connected layer with 3 neurons:</a:t>
            </a:r>
          </a:p>
          <a:p>
            <a:pPr marL="742950" lvl="1" indent="-285750">
              <a:buFont typeface="Arial" panose="020B0604020202020204" pitchFamily="34" charset="0"/>
              <a:buChar char="•"/>
            </a:pPr>
            <a:r>
              <a:rPr lang="en-US" dirty="0"/>
              <a:t>one for each class: cat, dog, panda</a:t>
            </a:r>
          </a:p>
          <a:p>
            <a:pPr marL="285750" indent="-285750">
              <a:buFont typeface="Arial" panose="020B0604020202020204" pitchFamily="34" charset="0"/>
              <a:buChar char="•"/>
            </a:pPr>
            <a:endParaRPr lang="en-US" dirty="0"/>
          </a:p>
        </p:txBody>
      </p:sp>
      <p:pic>
        <p:nvPicPr>
          <p:cNvPr id="21" name="Content Placeholder 20" descr="A screen shot of a computer program&#10;&#10;Description automatically generated">
            <a:extLst>
              <a:ext uri="{FF2B5EF4-FFF2-40B4-BE49-F238E27FC236}">
                <a16:creationId xmlns:a16="http://schemas.microsoft.com/office/drawing/2014/main" id="{A69BB044-5428-EF06-FA7E-8B8F75421632}"/>
              </a:ext>
            </a:extLst>
          </p:cNvPr>
          <p:cNvPicPr>
            <a:picLocks noGrp="1" noChangeAspect="1"/>
          </p:cNvPicPr>
          <p:nvPr>
            <p:ph idx="1"/>
          </p:nvPr>
        </p:nvPicPr>
        <p:blipFill>
          <a:blip r:embed="rId2"/>
          <a:stretch>
            <a:fillRect/>
          </a:stretch>
        </p:blipFill>
        <p:spPr>
          <a:xfrm>
            <a:off x="723563" y="2505670"/>
            <a:ext cx="4575267" cy="4001339"/>
          </a:xfrm>
        </p:spPr>
      </p:pic>
    </p:spTree>
    <p:extLst>
      <p:ext uri="{BB962C8B-B14F-4D97-AF65-F5344CB8AC3E}">
        <p14:creationId xmlns:p14="http://schemas.microsoft.com/office/powerpoint/2010/main" val="2522544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pic>
        <p:nvPicPr>
          <p:cNvPr id="5" name="Content Placeholder 4" descr="A screen shot of a computer program&#10;&#10;Description automatically generated">
            <a:extLst>
              <a:ext uri="{FF2B5EF4-FFF2-40B4-BE49-F238E27FC236}">
                <a16:creationId xmlns:a16="http://schemas.microsoft.com/office/drawing/2014/main" id="{8EAF4AD6-E94A-6188-B1AF-690136CBA479}"/>
              </a:ext>
            </a:extLst>
          </p:cNvPr>
          <p:cNvPicPr>
            <a:picLocks noGrp="1" noChangeAspect="1"/>
          </p:cNvPicPr>
          <p:nvPr>
            <p:ph idx="1"/>
          </p:nvPr>
        </p:nvPicPr>
        <p:blipFill>
          <a:blip r:embed="rId2"/>
          <a:stretch>
            <a:fillRect/>
          </a:stretch>
        </p:blipFill>
        <p:spPr>
          <a:xfrm>
            <a:off x="1132500" y="3841080"/>
            <a:ext cx="9927000" cy="1649703"/>
          </a:xfrm>
        </p:spPr>
      </p:pic>
      <p:pic>
        <p:nvPicPr>
          <p:cNvPr id="7" name="Picture 6">
            <a:extLst>
              <a:ext uri="{FF2B5EF4-FFF2-40B4-BE49-F238E27FC236}">
                <a16:creationId xmlns:a16="http://schemas.microsoft.com/office/drawing/2014/main" id="{777DBC1E-A25C-6F99-978D-B19E6BDB79AE}"/>
              </a:ext>
            </a:extLst>
          </p:cNvPr>
          <p:cNvPicPr>
            <a:picLocks noChangeAspect="1"/>
          </p:cNvPicPr>
          <p:nvPr/>
        </p:nvPicPr>
        <p:blipFill>
          <a:blip r:embed="rId3"/>
          <a:stretch>
            <a:fillRect/>
          </a:stretch>
        </p:blipFill>
        <p:spPr>
          <a:xfrm>
            <a:off x="1480162" y="2490028"/>
            <a:ext cx="9060023" cy="526893"/>
          </a:xfrm>
          <a:prstGeom prst="rect">
            <a:avLst/>
          </a:prstGeom>
        </p:spPr>
      </p:pic>
      <p:sp>
        <p:nvSpPr>
          <p:cNvPr id="8" name="TextBox 7">
            <a:extLst>
              <a:ext uri="{FF2B5EF4-FFF2-40B4-BE49-F238E27FC236}">
                <a16:creationId xmlns:a16="http://schemas.microsoft.com/office/drawing/2014/main" id="{A23E9C19-29A1-0CAF-10F9-FC6E0E45AE83}"/>
              </a:ext>
            </a:extLst>
          </p:cNvPr>
          <p:cNvSpPr txBox="1"/>
          <p:nvPr/>
        </p:nvSpPr>
        <p:spPr>
          <a:xfrm>
            <a:off x="3080591" y="2984205"/>
            <a:ext cx="6030818" cy="369332"/>
          </a:xfrm>
          <a:prstGeom prst="rect">
            <a:avLst/>
          </a:prstGeom>
          <a:noFill/>
        </p:spPr>
        <p:txBody>
          <a:bodyPr wrap="none" rtlCol="0">
            <a:spAutoFit/>
          </a:bodyPr>
          <a:lstStyle/>
          <a:p>
            <a:r>
              <a:rPr lang="en-US" dirty="0"/>
              <a:t>Train generator is used to generate augmented batches of data</a:t>
            </a:r>
          </a:p>
        </p:txBody>
      </p:sp>
      <p:sp>
        <p:nvSpPr>
          <p:cNvPr id="9" name="TextBox 8">
            <a:extLst>
              <a:ext uri="{FF2B5EF4-FFF2-40B4-BE49-F238E27FC236}">
                <a16:creationId xmlns:a16="http://schemas.microsoft.com/office/drawing/2014/main" id="{0E74EC0C-D16F-C94E-F5C3-79E346696B21}"/>
              </a:ext>
            </a:extLst>
          </p:cNvPr>
          <p:cNvSpPr txBox="1"/>
          <p:nvPr/>
        </p:nvSpPr>
        <p:spPr>
          <a:xfrm>
            <a:off x="1588676" y="5490783"/>
            <a:ext cx="9014647" cy="369332"/>
          </a:xfrm>
          <a:prstGeom prst="rect">
            <a:avLst/>
          </a:prstGeom>
          <a:noFill/>
        </p:spPr>
        <p:txBody>
          <a:bodyPr wrap="none" rtlCol="0">
            <a:spAutoFit/>
          </a:bodyPr>
          <a:lstStyle/>
          <a:p>
            <a:r>
              <a:rPr lang="en-US" dirty="0"/>
              <a:t>Fit the model and implement early stopping with a significant epoch size to prevent overfitting</a:t>
            </a:r>
          </a:p>
        </p:txBody>
      </p:sp>
    </p:spTree>
    <p:extLst>
      <p:ext uri="{BB962C8B-B14F-4D97-AF65-F5344CB8AC3E}">
        <p14:creationId xmlns:p14="http://schemas.microsoft.com/office/powerpoint/2010/main" val="974409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CNN</a:t>
            </a:r>
          </a:p>
        </p:txBody>
      </p:sp>
      <p:pic>
        <p:nvPicPr>
          <p:cNvPr id="5" name="Content Placeholder 4" descr="A black background with white text&#10;&#10;Description automatically generated">
            <a:extLst>
              <a:ext uri="{FF2B5EF4-FFF2-40B4-BE49-F238E27FC236}">
                <a16:creationId xmlns:a16="http://schemas.microsoft.com/office/drawing/2014/main" id="{41861CDB-393E-E5AF-9950-4F01A82A098F}"/>
              </a:ext>
            </a:extLst>
          </p:cNvPr>
          <p:cNvPicPr>
            <a:picLocks noGrp="1" noChangeAspect="1"/>
          </p:cNvPicPr>
          <p:nvPr>
            <p:ph idx="1"/>
          </p:nvPr>
        </p:nvPicPr>
        <p:blipFill>
          <a:blip r:embed="rId2"/>
          <a:stretch>
            <a:fillRect/>
          </a:stretch>
        </p:blipFill>
        <p:spPr>
          <a:xfrm>
            <a:off x="5661994" y="2497933"/>
            <a:ext cx="5773901" cy="1656080"/>
          </a:xfrm>
        </p:spPr>
      </p:pic>
      <p:sp>
        <p:nvSpPr>
          <p:cNvPr id="6" name="TextBox 5">
            <a:extLst>
              <a:ext uri="{FF2B5EF4-FFF2-40B4-BE49-F238E27FC236}">
                <a16:creationId xmlns:a16="http://schemas.microsoft.com/office/drawing/2014/main" id="{4EFD123D-64A1-ADBF-F95C-7B695F8F7F72}"/>
              </a:ext>
            </a:extLst>
          </p:cNvPr>
          <p:cNvSpPr txBox="1"/>
          <p:nvPr/>
        </p:nvSpPr>
        <p:spPr>
          <a:xfrm>
            <a:off x="5661994" y="4747148"/>
            <a:ext cx="58969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runs would reach between 60-70% accuracy</a:t>
            </a:r>
          </a:p>
          <a:p>
            <a:pPr marL="742950" lvl="1" indent="-285750">
              <a:buFont typeface="Arial" panose="020B0604020202020204" pitchFamily="34" charset="0"/>
              <a:buChar char="•"/>
            </a:pPr>
            <a:r>
              <a:rPr lang="en-US" dirty="0"/>
              <a:t>Applying data augmentation seemed to be what increased performance the most</a:t>
            </a:r>
          </a:p>
          <a:p>
            <a:pPr marL="742950" lvl="1" indent="-285750">
              <a:buFont typeface="Arial" panose="020B0604020202020204" pitchFamily="34" charset="0"/>
              <a:buChar char="•"/>
            </a:pPr>
            <a:r>
              <a:rPr lang="en-US" dirty="0"/>
              <a:t>Model consistently had the most difficulty classifying dogs and the most success classifying pandas</a:t>
            </a:r>
          </a:p>
        </p:txBody>
      </p:sp>
      <p:pic>
        <p:nvPicPr>
          <p:cNvPr id="7" name="Picture 6">
            <a:extLst>
              <a:ext uri="{FF2B5EF4-FFF2-40B4-BE49-F238E27FC236}">
                <a16:creationId xmlns:a16="http://schemas.microsoft.com/office/drawing/2014/main" id="{9A1D6BF3-B119-F3A3-C110-617F5CF22BFD}"/>
              </a:ext>
            </a:extLst>
          </p:cNvPr>
          <p:cNvPicPr>
            <a:picLocks noChangeAspect="1"/>
          </p:cNvPicPr>
          <p:nvPr/>
        </p:nvPicPr>
        <p:blipFill>
          <a:blip r:embed="rId3"/>
          <a:stretch>
            <a:fillRect/>
          </a:stretch>
        </p:blipFill>
        <p:spPr>
          <a:xfrm>
            <a:off x="791308" y="2497933"/>
            <a:ext cx="4422710" cy="3726543"/>
          </a:xfrm>
          <a:prstGeom prst="rect">
            <a:avLst/>
          </a:prstGeom>
        </p:spPr>
      </p:pic>
      <p:sp>
        <p:nvSpPr>
          <p:cNvPr id="3" name="TextBox 2">
            <a:extLst>
              <a:ext uri="{FF2B5EF4-FFF2-40B4-BE49-F238E27FC236}">
                <a16:creationId xmlns:a16="http://schemas.microsoft.com/office/drawing/2014/main" id="{94E2564C-84DD-196A-4F00-1C9E9931F5DD}"/>
              </a:ext>
            </a:extLst>
          </p:cNvPr>
          <p:cNvSpPr txBox="1"/>
          <p:nvPr/>
        </p:nvSpPr>
        <p:spPr>
          <a:xfrm>
            <a:off x="2445459" y="6224476"/>
            <a:ext cx="1114408" cy="369332"/>
          </a:xfrm>
          <a:prstGeom prst="rect">
            <a:avLst/>
          </a:prstGeom>
          <a:noFill/>
        </p:spPr>
        <p:txBody>
          <a:bodyPr wrap="none" rtlCol="0">
            <a:spAutoFit/>
          </a:bodyPr>
          <a:lstStyle/>
          <a:p>
            <a:r>
              <a:rPr lang="en-US" dirty="0"/>
              <a:t>CM CNN</a:t>
            </a:r>
          </a:p>
        </p:txBody>
      </p:sp>
      <p:sp>
        <p:nvSpPr>
          <p:cNvPr id="4" name="TextBox 3">
            <a:extLst>
              <a:ext uri="{FF2B5EF4-FFF2-40B4-BE49-F238E27FC236}">
                <a16:creationId xmlns:a16="http://schemas.microsoft.com/office/drawing/2014/main" id="{785FAEFE-1B81-E73C-EB3D-380845131FAD}"/>
              </a:ext>
            </a:extLst>
          </p:cNvPr>
          <p:cNvSpPr txBox="1"/>
          <p:nvPr/>
        </p:nvSpPr>
        <p:spPr>
          <a:xfrm>
            <a:off x="7500003" y="4129202"/>
            <a:ext cx="2483372" cy="369332"/>
          </a:xfrm>
          <a:prstGeom prst="rect">
            <a:avLst/>
          </a:prstGeom>
          <a:noFill/>
        </p:spPr>
        <p:txBody>
          <a:bodyPr wrap="none" rtlCol="0">
            <a:spAutoFit/>
          </a:bodyPr>
          <a:lstStyle/>
          <a:p>
            <a:r>
              <a:rPr lang="en-US" dirty="0"/>
              <a:t>Evaluation Metrics CNN</a:t>
            </a:r>
          </a:p>
        </p:txBody>
      </p:sp>
    </p:spTree>
    <p:extLst>
      <p:ext uri="{BB962C8B-B14F-4D97-AF65-F5344CB8AC3E}">
        <p14:creationId xmlns:p14="http://schemas.microsoft.com/office/powerpoint/2010/main" val="1277967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CNN</a:t>
            </a:r>
          </a:p>
        </p:txBody>
      </p:sp>
      <p:pic>
        <p:nvPicPr>
          <p:cNvPr id="8" name="Content Placeholder 7">
            <a:extLst>
              <a:ext uri="{FF2B5EF4-FFF2-40B4-BE49-F238E27FC236}">
                <a16:creationId xmlns:a16="http://schemas.microsoft.com/office/drawing/2014/main" id="{4E52E101-9D65-0A37-31C7-9866F4989C11}"/>
              </a:ext>
            </a:extLst>
          </p:cNvPr>
          <p:cNvPicPr>
            <a:picLocks noGrp="1" noChangeAspect="1"/>
          </p:cNvPicPr>
          <p:nvPr>
            <p:ph idx="1"/>
          </p:nvPr>
        </p:nvPicPr>
        <p:blipFill>
          <a:blip r:embed="rId2"/>
          <a:stretch>
            <a:fillRect/>
          </a:stretch>
        </p:blipFill>
        <p:spPr>
          <a:xfrm>
            <a:off x="1184031" y="2325932"/>
            <a:ext cx="3632200" cy="2882900"/>
          </a:xfrm>
          <a:prstGeom prst="rect">
            <a:avLst/>
          </a:prstGeom>
        </p:spPr>
      </p:pic>
      <p:pic>
        <p:nvPicPr>
          <p:cNvPr id="9" name="Picture 8">
            <a:extLst>
              <a:ext uri="{FF2B5EF4-FFF2-40B4-BE49-F238E27FC236}">
                <a16:creationId xmlns:a16="http://schemas.microsoft.com/office/drawing/2014/main" id="{E6B5F84E-A8FF-E097-0FBF-5737C74AB1B7}"/>
              </a:ext>
            </a:extLst>
          </p:cNvPr>
          <p:cNvPicPr>
            <a:picLocks noChangeAspect="1"/>
          </p:cNvPicPr>
          <p:nvPr/>
        </p:nvPicPr>
        <p:blipFill>
          <a:blip r:embed="rId3"/>
          <a:stretch>
            <a:fillRect/>
          </a:stretch>
        </p:blipFill>
        <p:spPr>
          <a:xfrm>
            <a:off x="6934982" y="2325932"/>
            <a:ext cx="3683000" cy="2743200"/>
          </a:xfrm>
          <a:prstGeom prst="rect">
            <a:avLst/>
          </a:prstGeom>
        </p:spPr>
      </p:pic>
      <p:sp>
        <p:nvSpPr>
          <p:cNvPr id="10" name="TextBox 9">
            <a:extLst>
              <a:ext uri="{FF2B5EF4-FFF2-40B4-BE49-F238E27FC236}">
                <a16:creationId xmlns:a16="http://schemas.microsoft.com/office/drawing/2014/main" id="{6C3CCD30-4794-FD7D-EBD7-E0FE5A6F5057}"/>
              </a:ext>
            </a:extLst>
          </p:cNvPr>
          <p:cNvSpPr txBox="1"/>
          <p:nvPr/>
        </p:nvSpPr>
        <p:spPr>
          <a:xfrm>
            <a:off x="898611" y="5779459"/>
            <a:ext cx="43321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No clear sign of stabilization in general</a:t>
            </a:r>
          </a:p>
          <a:p>
            <a:pPr marL="285750" indent="-285750">
              <a:buFont typeface="Arial" panose="020B0604020202020204" pitchFamily="34" charset="0"/>
              <a:buChar char="•"/>
            </a:pPr>
            <a:r>
              <a:rPr lang="en-US" dirty="0"/>
              <a:t>However, when they converge, it stabilizes</a:t>
            </a:r>
          </a:p>
        </p:txBody>
      </p:sp>
      <p:sp>
        <p:nvSpPr>
          <p:cNvPr id="11" name="TextBox 10">
            <a:extLst>
              <a:ext uri="{FF2B5EF4-FFF2-40B4-BE49-F238E27FC236}">
                <a16:creationId xmlns:a16="http://schemas.microsoft.com/office/drawing/2014/main" id="{2C3E0E7D-A274-53DA-289B-16F89CBF7F0D}"/>
              </a:ext>
            </a:extLst>
          </p:cNvPr>
          <p:cNvSpPr txBox="1"/>
          <p:nvPr/>
        </p:nvSpPr>
        <p:spPr>
          <a:xfrm>
            <a:off x="6499607" y="5640959"/>
            <a:ext cx="4911969" cy="923330"/>
          </a:xfrm>
          <a:prstGeom prst="rect">
            <a:avLst/>
          </a:prstGeom>
          <a:noFill/>
        </p:spPr>
        <p:txBody>
          <a:bodyPr wrap="square" rtlCol="0">
            <a:spAutoFit/>
          </a:bodyPr>
          <a:lstStyle/>
          <a:p>
            <a:pPr marL="285750" indent="-285750">
              <a:buFont typeface="Arial" panose="020B0604020202020204" pitchFamily="34" charset="0"/>
              <a:buChar char="•"/>
            </a:pPr>
            <a:r>
              <a:rPr lang="en-US" dirty="0"/>
              <a:t>Generally positive trend</a:t>
            </a:r>
          </a:p>
          <a:p>
            <a:pPr marL="285750" indent="-285750">
              <a:buFont typeface="Arial" panose="020B0604020202020204" pitchFamily="34" charset="0"/>
              <a:buChar char="•"/>
            </a:pPr>
            <a:r>
              <a:rPr lang="en-US" dirty="0"/>
              <a:t>Oscillations in validation accuracy may indicate unstable learning</a:t>
            </a:r>
          </a:p>
        </p:txBody>
      </p:sp>
      <p:sp>
        <p:nvSpPr>
          <p:cNvPr id="3" name="TextBox 2">
            <a:extLst>
              <a:ext uri="{FF2B5EF4-FFF2-40B4-BE49-F238E27FC236}">
                <a16:creationId xmlns:a16="http://schemas.microsoft.com/office/drawing/2014/main" id="{61340300-8DC2-AF37-DB91-06427CBDD415}"/>
              </a:ext>
            </a:extLst>
          </p:cNvPr>
          <p:cNvSpPr txBox="1"/>
          <p:nvPr/>
        </p:nvSpPr>
        <p:spPr>
          <a:xfrm>
            <a:off x="2253773" y="5184649"/>
            <a:ext cx="1492716" cy="369332"/>
          </a:xfrm>
          <a:prstGeom prst="rect">
            <a:avLst/>
          </a:prstGeom>
          <a:noFill/>
        </p:spPr>
        <p:txBody>
          <a:bodyPr wrap="none" rtlCol="0">
            <a:spAutoFit/>
          </a:bodyPr>
          <a:lstStyle/>
          <a:p>
            <a:r>
              <a:rPr lang="en-US" dirty="0"/>
              <a:t>Loss vs Epoch</a:t>
            </a:r>
          </a:p>
        </p:txBody>
      </p:sp>
      <p:sp>
        <p:nvSpPr>
          <p:cNvPr id="4" name="TextBox 3">
            <a:extLst>
              <a:ext uri="{FF2B5EF4-FFF2-40B4-BE49-F238E27FC236}">
                <a16:creationId xmlns:a16="http://schemas.microsoft.com/office/drawing/2014/main" id="{7E6BCB24-72AF-B362-1456-1FA480593525}"/>
              </a:ext>
            </a:extLst>
          </p:cNvPr>
          <p:cNvSpPr txBox="1"/>
          <p:nvPr/>
        </p:nvSpPr>
        <p:spPr>
          <a:xfrm>
            <a:off x="7983205" y="5069132"/>
            <a:ext cx="1938351" cy="369332"/>
          </a:xfrm>
          <a:prstGeom prst="rect">
            <a:avLst/>
          </a:prstGeom>
          <a:noFill/>
        </p:spPr>
        <p:txBody>
          <a:bodyPr wrap="none" rtlCol="0">
            <a:spAutoFit/>
          </a:bodyPr>
          <a:lstStyle/>
          <a:p>
            <a:r>
              <a:rPr lang="en-US" dirty="0"/>
              <a:t>Accuracy vs Epoch</a:t>
            </a:r>
          </a:p>
        </p:txBody>
      </p:sp>
    </p:spTree>
    <p:extLst>
      <p:ext uri="{BB962C8B-B14F-4D97-AF65-F5344CB8AC3E}">
        <p14:creationId xmlns:p14="http://schemas.microsoft.com/office/powerpoint/2010/main" val="1223778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VGG16</a:t>
            </a:r>
          </a:p>
        </p:txBody>
      </p:sp>
      <p:sp>
        <p:nvSpPr>
          <p:cNvPr id="4" name="Content Placeholder 3">
            <a:extLst>
              <a:ext uri="{FF2B5EF4-FFF2-40B4-BE49-F238E27FC236}">
                <a16:creationId xmlns:a16="http://schemas.microsoft.com/office/drawing/2014/main" id="{2235AECE-B968-8FEB-3813-167D5A2ADF47}"/>
              </a:ext>
            </a:extLst>
          </p:cNvPr>
          <p:cNvSpPr>
            <a:spLocks noGrp="1"/>
          </p:cNvSpPr>
          <p:nvPr>
            <p:ph idx="1"/>
          </p:nvPr>
        </p:nvSpPr>
        <p:spPr>
          <a:xfrm>
            <a:off x="2231136" y="2998828"/>
            <a:ext cx="7729728" cy="3101983"/>
          </a:xfrm>
        </p:spPr>
        <p:txBody>
          <a:bodyPr/>
          <a:lstStyle/>
          <a:p>
            <a:r>
              <a:rPr lang="en-US" dirty="0"/>
              <a:t>VGG16 is a pretrained image classification CNN model that can be accessed through TensorFlow</a:t>
            </a:r>
          </a:p>
          <a:p>
            <a:pPr lvl="1"/>
            <a:r>
              <a:rPr lang="en-US" dirty="0"/>
              <a:t>Pretrained on large datasets such as ImageNet </a:t>
            </a:r>
          </a:p>
          <a:p>
            <a:pPr lvl="1"/>
            <a:r>
              <a:rPr lang="en-US" dirty="0"/>
              <a:t>16 layers (13 convoluted layers, 3 fully connected layers)</a:t>
            </a:r>
          </a:p>
          <a:p>
            <a:pPr lvl="1"/>
            <a:r>
              <a:rPr lang="en-US" dirty="0"/>
              <a:t>Input layer designed to take in images of size (224, 224, 3) </a:t>
            </a:r>
          </a:p>
          <a:p>
            <a:pPr lvl="2"/>
            <a:r>
              <a:rPr lang="en-US" dirty="0"/>
              <a:t>224x224 pixels with 3 color channels (RGB)</a:t>
            </a:r>
          </a:p>
          <a:p>
            <a:pPr lvl="1"/>
            <a:endParaRPr lang="en-US" dirty="0"/>
          </a:p>
        </p:txBody>
      </p:sp>
    </p:spTree>
    <p:extLst>
      <p:ext uri="{BB962C8B-B14F-4D97-AF65-F5344CB8AC3E}">
        <p14:creationId xmlns:p14="http://schemas.microsoft.com/office/powerpoint/2010/main" val="36197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DED8-034F-DEC6-6D73-10DDA678B14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1930F7E-0768-73A9-69DC-0CBD870A7A80}"/>
              </a:ext>
            </a:extLst>
          </p:cNvPr>
          <p:cNvSpPr>
            <a:spLocks noGrp="1"/>
          </p:cNvSpPr>
          <p:nvPr>
            <p:ph idx="1"/>
          </p:nvPr>
        </p:nvSpPr>
        <p:spPr>
          <a:xfrm>
            <a:off x="1117092" y="2947416"/>
            <a:ext cx="4280407" cy="3048000"/>
          </a:xfrm>
        </p:spPr>
        <p:txBody>
          <a:bodyPr>
            <a:noAutofit/>
          </a:bodyPr>
          <a:lstStyle/>
          <a:p>
            <a:pPr marL="457200" indent="-457200">
              <a:buClr>
                <a:schemeClr val="tx1"/>
              </a:buClr>
              <a:buFont typeface="+mj-lt"/>
              <a:buAutoNum type="arabicPeriod"/>
            </a:pPr>
            <a:r>
              <a:rPr lang="en-US" sz="3200" dirty="0">
                <a:solidFill>
                  <a:schemeClr val="tx1">
                    <a:lumMod val="75000"/>
                    <a:lumOff val="25000"/>
                  </a:schemeClr>
                </a:solidFill>
              </a:rPr>
              <a:t>Dataset Overview</a:t>
            </a:r>
          </a:p>
          <a:p>
            <a:pPr marL="457200" indent="-457200">
              <a:buClr>
                <a:schemeClr val="tx1"/>
              </a:buClr>
              <a:buFont typeface="+mj-lt"/>
              <a:buAutoNum type="arabicPeriod"/>
            </a:pPr>
            <a:r>
              <a:rPr lang="en-US" sz="3200" dirty="0">
                <a:solidFill>
                  <a:schemeClr val="tx1">
                    <a:lumMod val="75000"/>
                    <a:lumOff val="25000"/>
                  </a:schemeClr>
                </a:solidFill>
              </a:rPr>
              <a:t>Data Visualization</a:t>
            </a:r>
          </a:p>
          <a:p>
            <a:pPr marL="457200" indent="-457200">
              <a:buClr>
                <a:schemeClr val="tx1"/>
              </a:buClr>
              <a:buFont typeface="+mj-lt"/>
              <a:buAutoNum type="arabicPeriod"/>
            </a:pPr>
            <a:r>
              <a:rPr lang="en-US" sz="3200" dirty="0">
                <a:solidFill>
                  <a:schemeClr val="tx1">
                    <a:lumMod val="75000"/>
                    <a:lumOff val="25000"/>
                  </a:schemeClr>
                </a:solidFill>
              </a:rPr>
              <a:t>Data Cleaning</a:t>
            </a:r>
          </a:p>
          <a:p>
            <a:pPr marL="457200" indent="-457200">
              <a:buClr>
                <a:schemeClr val="tx1"/>
              </a:buClr>
              <a:buFont typeface="+mj-lt"/>
              <a:buAutoNum type="arabicPeriod"/>
            </a:pPr>
            <a:r>
              <a:rPr lang="en-US" sz="3200" dirty="0">
                <a:solidFill>
                  <a:schemeClr val="tx1">
                    <a:lumMod val="75000"/>
                    <a:lumOff val="25000"/>
                  </a:schemeClr>
                </a:solidFill>
              </a:rPr>
              <a:t>Data Preparation</a:t>
            </a:r>
          </a:p>
        </p:txBody>
      </p:sp>
      <p:sp>
        <p:nvSpPr>
          <p:cNvPr id="4" name="TextBox 3">
            <a:extLst>
              <a:ext uri="{FF2B5EF4-FFF2-40B4-BE49-F238E27FC236}">
                <a16:creationId xmlns:a16="http://schemas.microsoft.com/office/drawing/2014/main" id="{4FBF0FAD-546A-E350-91DA-79CA56A0EF97}"/>
              </a:ext>
            </a:extLst>
          </p:cNvPr>
          <p:cNvSpPr txBox="1"/>
          <p:nvPr/>
        </p:nvSpPr>
        <p:spPr>
          <a:xfrm>
            <a:off x="5930900" y="2946908"/>
            <a:ext cx="6146800" cy="2554545"/>
          </a:xfrm>
          <a:prstGeom prst="rect">
            <a:avLst/>
          </a:prstGeom>
          <a:noFill/>
        </p:spPr>
        <p:txBody>
          <a:bodyPr wrap="square" rtlCol="0">
            <a:spAutoFit/>
          </a:bodyPr>
          <a:lstStyle/>
          <a:p>
            <a:pPr marL="514350" indent="-514350">
              <a:buClr>
                <a:schemeClr val="tx1"/>
              </a:buClr>
              <a:buFont typeface="+mj-lt"/>
              <a:buAutoNum type="arabicPeriod" startAt="5"/>
            </a:pPr>
            <a:r>
              <a:rPr lang="en-US" sz="3200" dirty="0">
                <a:solidFill>
                  <a:schemeClr val="tx1">
                    <a:lumMod val="75000"/>
                    <a:lumOff val="25000"/>
                  </a:schemeClr>
                </a:solidFill>
              </a:rPr>
              <a:t>ML Models</a:t>
            </a:r>
          </a:p>
          <a:p>
            <a:pPr marL="971550" lvl="1" indent="-514350">
              <a:buClr>
                <a:schemeClr val="tx1"/>
              </a:buClr>
              <a:buFont typeface="+mj-lt"/>
              <a:buAutoNum type="alphaLcPeriod"/>
            </a:pPr>
            <a:r>
              <a:rPr lang="en-US" sz="3200" dirty="0">
                <a:solidFill>
                  <a:schemeClr val="tx1">
                    <a:lumMod val="75000"/>
                    <a:lumOff val="25000"/>
                  </a:schemeClr>
                </a:solidFill>
              </a:rPr>
              <a:t>Model Evaluation</a:t>
            </a:r>
          </a:p>
          <a:p>
            <a:pPr marL="514350" indent="-514350">
              <a:buClr>
                <a:schemeClr val="tx1"/>
              </a:buClr>
              <a:buFont typeface="+mj-lt"/>
              <a:buAutoNum type="arabicPeriod" startAt="5"/>
            </a:pPr>
            <a:r>
              <a:rPr lang="en-US" sz="3200" dirty="0">
                <a:solidFill>
                  <a:schemeClr val="tx1">
                    <a:lumMod val="75000"/>
                    <a:lumOff val="25000"/>
                  </a:schemeClr>
                </a:solidFill>
              </a:rPr>
              <a:t>Model Performance Comparison</a:t>
            </a:r>
          </a:p>
          <a:p>
            <a:pPr marL="514350" indent="-514350">
              <a:buClr>
                <a:schemeClr val="tx1"/>
              </a:buClr>
              <a:buFont typeface="+mj-lt"/>
              <a:buAutoNum type="arabicPeriod" startAt="5"/>
            </a:pPr>
            <a:r>
              <a:rPr lang="en-US" sz="3200" dirty="0">
                <a:solidFill>
                  <a:schemeClr val="tx1">
                    <a:lumMod val="75000"/>
                    <a:lumOff val="25000"/>
                  </a:schemeClr>
                </a:solidFill>
              </a:rPr>
              <a:t>Future Work</a:t>
            </a:r>
          </a:p>
          <a:p>
            <a:pPr marL="514350" indent="-514350">
              <a:buClr>
                <a:schemeClr val="tx1"/>
              </a:buClr>
              <a:buFont typeface="+mj-lt"/>
              <a:buAutoNum type="arabicPeriod" startAt="5"/>
            </a:pPr>
            <a:r>
              <a:rPr lang="en-US" sz="3200" dirty="0">
                <a:solidFill>
                  <a:schemeClr val="tx1">
                    <a:lumMod val="75000"/>
                    <a:lumOff val="25000"/>
                  </a:schemeClr>
                </a:solidFill>
              </a:rPr>
              <a:t>Conclusion</a:t>
            </a:r>
          </a:p>
        </p:txBody>
      </p:sp>
    </p:spTree>
    <p:extLst>
      <p:ext uri="{BB962C8B-B14F-4D97-AF65-F5344CB8AC3E}">
        <p14:creationId xmlns:p14="http://schemas.microsoft.com/office/powerpoint/2010/main" val="1469231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VGG16</a:t>
            </a:r>
          </a:p>
        </p:txBody>
      </p:sp>
      <p:sp>
        <p:nvSpPr>
          <p:cNvPr id="4" name="Content Placeholder 3">
            <a:extLst>
              <a:ext uri="{FF2B5EF4-FFF2-40B4-BE49-F238E27FC236}">
                <a16:creationId xmlns:a16="http://schemas.microsoft.com/office/drawing/2014/main" id="{2235AECE-B968-8FEB-3813-167D5A2ADF47}"/>
              </a:ext>
            </a:extLst>
          </p:cNvPr>
          <p:cNvSpPr>
            <a:spLocks noGrp="1"/>
          </p:cNvSpPr>
          <p:nvPr>
            <p:ph idx="1"/>
          </p:nvPr>
        </p:nvSpPr>
        <p:spPr>
          <a:xfrm>
            <a:off x="2079205" y="2226009"/>
            <a:ext cx="7729728" cy="3101983"/>
          </a:xfrm>
        </p:spPr>
        <p:txBody>
          <a:bodyPr/>
          <a:lstStyle/>
          <a:p>
            <a:r>
              <a:rPr lang="en-US" dirty="0"/>
              <a:t>We must resize the images in preprocessing to be 224 x 224 pixels and in RGB</a:t>
            </a:r>
          </a:p>
          <a:p>
            <a:r>
              <a:rPr lang="en-US" dirty="0"/>
              <a:t>VGG16 is computationally expansive</a:t>
            </a:r>
          </a:p>
          <a:p>
            <a:pPr lvl="1"/>
            <a:r>
              <a:rPr lang="en-US" dirty="0"/>
              <a:t>If we don’t resize then training time takes longer</a:t>
            </a:r>
          </a:p>
        </p:txBody>
      </p:sp>
      <p:pic>
        <p:nvPicPr>
          <p:cNvPr id="5" name="Picture 4" descr="A computer screen with colorful text&#10;&#10;Description automatically generated">
            <a:extLst>
              <a:ext uri="{FF2B5EF4-FFF2-40B4-BE49-F238E27FC236}">
                <a16:creationId xmlns:a16="http://schemas.microsoft.com/office/drawing/2014/main" id="{FAECD28D-ACF6-BF8B-7037-A600B11753F6}"/>
              </a:ext>
            </a:extLst>
          </p:cNvPr>
          <p:cNvPicPr>
            <a:picLocks noChangeAspect="1"/>
          </p:cNvPicPr>
          <p:nvPr/>
        </p:nvPicPr>
        <p:blipFill>
          <a:blip r:embed="rId2"/>
          <a:stretch>
            <a:fillRect/>
          </a:stretch>
        </p:blipFill>
        <p:spPr>
          <a:xfrm>
            <a:off x="2231136" y="3429000"/>
            <a:ext cx="7528684" cy="3014488"/>
          </a:xfrm>
          <a:prstGeom prst="rect">
            <a:avLst/>
          </a:prstGeom>
        </p:spPr>
      </p:pic>
      <p:sp>
        <p:nvSpPr>
          <p:cNvPr id="3" name="TextBox 2">
            <a:extLst>
              <a:ext uri="{FF2B5EF4-FFF2-40B4-BE49-F238E27FC236}">
                <a16:creationId xmlns:a16="http://schemas.microsoft.com/office/drawing/2014/main" id="{699DD93F-8938-D00B-C6C3-C6D9DD3C42D9}"/>
              </a:ext>
            </a:extLst>
          </p:cNvPr>
          <p:cNvSpPr txBox="1"/>
          <p:nvPr/>
        </p:nvSpPr>
        <p:spPr>
          <a:xfrm>
            <a:off x="4682650" y="6443488"/>
            <a:ext cx="2625655" cy="369332"/>
          </a:xfrm>
          <a:prstGeom prst="rect">
            <a:avLst/>
          </a:prstGeom>
          <a:noFill/>
        </p:spPr>
        <p:txBody>
          <a:bodyPr wrap="none" rtlCol="0">
            <a:spAutoFit/>
          </a:bodyPr>
          <a:lstStyle/>
          <a:p>
            <a:r>
              <a:rPr lang="en-US" dirty="0"/>
              <a:t>Pre-processing for VGG16</a:t>
            </a:r>
          </a:p>
        </p:txBody>
      </p:sp>
    </p:spTree>
    <p:extLst>
      <p:ext uri="{BB962C8B-B14F-4D97-AF65-F5344CB8AC3E}">
        <p14:creationId xmlns:p14="http://schemas.microsoft.com/office/powerpoint/2010/main" val="4060415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VGG16</a:t>
            </a:r>
          </a:p>
        </p:txBody>
      </p:sp>
      <p:pic>
        <p:nvPicPr>
          <p:cNvPr id="10" name="Content Placeholder 9" descr="A screen shot of a computer&#10;&#10;Description automatically generated">
            <a:extLst>
              <a:ext uri="{FF2B5EF4-FFF2-40B4-BE49-F238E27FC236}">
                <a16:creationId xmlns:a16="http://schemas.microsoft.com/office/drawing/2014/main" id="{77986F58-E8A5-1D7C-50B6-BB9A7A64240E}"/>
              </a:ext>
            </a:extLst>
          </p:cNvPr>
          <p:cNvPicPr>
            <a:picLocks noGrp="1" noChangeAspect="1"/>
          </p:cNvPicPr>
          <p:nvPr>
            <p:ph idx="1"/>
          </p:nvPr>
        </p:nvPicPr>
        <p:blipFill>
          <a:blip r:embed="rId3"/>
          <a:stretch>
            <a:fillRect/>
          </a:stretch>
        </p:blipFill>
        <p:spPr>
          <a:xfrm>
            <a:off x="1687734" y="2418777"/>
            <a:ext cx="8816532" cy="2446300"/>
          </a:xfrm>
        </p:spPr>
      </p:pic>
      <p:sp>
        <p:nvSpPr>
          <p:cNvPr id="11" name="TextBox 10">
            <a:extLst>
              <a:ext uri="{FF2B5EF4-FFF2-40B4-BE49-F238E27FC236}">
                <a16:creationId xmlns:a16="http://schemas.microsoft.com/office/drawing/2014/main" id="{D9FFFB90-CAB0-276F-C9FD-ACBBF8E184E1}"/>
              </a:ext>
            </a:extLst>
          </p:cNvPr>
          <p:cNvSpPr txBox="1"/>
          <p:nvPr/>
        </p:nvSpPr>
        <p:spPr>
          <a:xfrm>
            <a:off x="2508828" y="5497446"/>
            <a:ext cx="6305765" cy="923330"/>
          </a:xfrm>
          <a:prstGeom prst="rect">
            <a:avLst/>
          </a:prstGeom>
          <a:noFill/>
        </p:spPr>
        <p:txBody>
          <a:bodyPr wrap="none" rtlCol="0">
            <a:spAutoFit/>
          </a:bodyPr>
          <a:lstStyle/>
          <a:p>
            <a:pPr marL="285750" indent="-285750">
              <a:buFont typeface="Arial" panose="020B0604020202020204" pitchFamily="34" charset="0"/>
              <a:buChar char="•"/>
            </a:pPr>
            <a:r>
              <a:rPr lang="en-US" dirty="0"/>
              <a:t>Load base model from TensorFlow without the top layers</a:t>
            </a:r>
          </a:p>
          <a:p>
            <a:pPr marL="285750" indent="-285750">
              <a:buFont typeface="Arial" panose="020B0604020202020204" pitchFamily="34" charset="0"/>
              <a:buChar char="•"/>
            </a:pPr>
            <a:r>
              <a:rPr lang="en-US" dirty="0"/>
              <a:t>Load the pretrained weights manually</a:t>
            </a:r>
          </a:p>
          <a:p>
            <a:pPr marL="285750" indent="-285750">
              <a:buFont typeface="Arial" panose="020B0604020202020204" pitchFamily="34" charset="0"/>
              <a:buChar char="•"/>
            </a:pPr>
            <a:r>
              <a:rPr lang="en-US" dirty="0"/>
              <a:t>Try to keep the top layers simple as we have a smaller dataset</a:t>
            </a:r>
          </a:p>
        </p:txBody>
      </p:sp>
      <p:sp>
        <p:nvSpPr>
          <p:cNvPr id="3" name="TextBox 2">
            <a:extLst>
              <a:ext uri="{FF2B5EF4-FFF2-40B4-BE49-F238E27FC236}">
                <a16:creationId xmlns:a16="http://schemas.microsoft.com/office/drawing/2014/main" id="{9093FDCC-473F-269F-6AD5-986F49252296}"/>
              </a:ext>
            </a:extLst>
          </p:cNvPr>
          <p:cNvSpPr txBox="1"/>
          <p:nvPr/>
        </p:nvSpPr>
        <p:spPr>
          <a:xfrm>
            <a:off x="4773554" y="4865077"/>
            <a:ext cx="2644891" cy="369332"/>
          </a:xfrm>
          <a:prstGeom prst="rect">
            <a:avLst/>
          </a:prstGeom>
          <a:noFill/>
        </p:spPr>
        <p:txBody>
          <a:bodyPr wrap="none" rtlCol="0">
            <a:spAutoFit/>
          </a:bodyPr>
          <a:lstStyle/>
          <a:p>
            <a:r>
              <a:rPr lang="en-US" dirty="0"/>
              <a:t>Creation of VGG16 Model</a:t>
            </a:r>
          </a:p>
        </p:txBody>
      </p:sp>
      <p:pic>
        <p:nvPicPr>
          <p:cNvPr id="4" name="Content Placeholder 9" descr="A screen shot of a computer&#10;&#10;Description automatically generated">
            <a:extLst>
              <a:ext uri="{FF2B5EF4-FFF2-40B4-BE49-F238E27FC236}">
                <a16:creationId xmlns:a16="http://schemas.microsoft.com/office/drawing/2014/main" id="{B4A00BEC-04EF-0BDB-3C50-85456A5402B4}"/>
              </a:ext>
            </a:extLst>
          </p:cNvPr>
          <p:cNvPicPr>
            <a:picLocks noChangeAspect="1"/>
          </p:cNvPicPr>
          <p:nvPr/>
        </p:nvPicPr>
        <p:blipFill rotWithShape="1">
          <a:blip r:embed="rId3"/>
          <a:srcRect l="64922" t="57549" b="37324"/>
          <a:stretch/>
        </p:blipFill>
        <p:spPr>
          <a:xfrm>
            <a:off x="2768080" y="3044825"/>
            <a:ext cx="3912637" cy="158685"/>
          </a:xfrm>
          <a:prstGeom prst="rect">
            <a:avLst/>
          </a:prstGeom>
        </p:spPr>
      </p:pic>
    </p:spTree>
    <p:extLst>
      <p:ext uri="{BB962C8B-B14F-4D97-AF65-F5344CB8AC3E}">
        <p14:creationId xmlns:p14="http://schemas.microsoft.com/office/powerpoint/2010/main" val="1682966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VGG16</a:t>
            </a:r>
          </a:p>
        </p:txBody>
      </p:sp>
      <p:pic>
        <p:nvPicPr>
          <p:cNvPr id="5" name="Content Placeholder 4">
            <a:extLst>
              <a:ext uri="{FF2B5EF4-FFF2-40B4-BE49-F238E27FC236}">
                <a16:creationId xmlns:a16="http://schemas.microsoft.com/office/drawing/2014/main" id="{4E1775C7-B107-8FAF-393E-28CB8A535243}"/>
              </a:ext>
            </a:extLst>
          </p:cNvPr>
          <p:cNvPicPr>
            <a:picLocks noGrp="1" noChangeAspect="1"/>
          </p:cNvPicPr>
          <p:nvPr>
            <p:ph idx="1"/>
          </p:nvPr>
        </p:nvPicPr>
        <p:blipFill>
          <a:blip r:embed="rId2"/>
          <a:stretch>
            <a:fillRect/>
          </a:stretch>
        </p:blipFill>
        <p:spPr>
          <a:xfrm>
            <a:off x="632836" y="2626702"/>
            <a:ext cx="4506974" cy="3797544"/>
          </a:xfrm>
          <a:prstGeom prst="rect">
            <a:avLst/>
          </a:prstGeom>
        </p:spPr>
      </p:pic>
      <p:pic>
        <p:nvPicPr>
          <p:cNvPr id="7" name="Picture 6">
            <a:extLst>
              <a:ext uri="{FF2B5EF4-FFF2-40B4-BE49-F238E27FC236}">
                <a16:creationId xmlns:a16="http://schemas.microsoft.com/office/drawing/2014/main" id="{D10ADFF3-3610-C7BD-07C1-D240269C75E4}"/>
              </a:ext>
            </a:extLst>
          </p:cNvPr>
          <p:cNvPicPr>
            <a:picLocks noChangeAspect="1"/>
          </p:cNvPicPr>
          <p:nvPr/>
        </p:nvPicPr>
        <p:blipFill>
          <a:blip r:embed="rId3"/>
          <a:stretch>
            <a:fillRect/>
          </a:stretch>
        </p:blipFill>
        <p:spPr>
          <a:xfrm>
            <a:off x="5896708" y="2626702"/>
            <a:ext cx="4483175" cy="1605329"/>
          </a:xfrm>
          <a:prstGeom prst="rect">
            <a:avLst/>
          </a:prstGeom>
        </p:spPr>
      </p:pic>
      <p:sp>
        <p:nvSpPr>
          <p:cNvPr id="10" name="TextBox 9">
            <a:extLst>
              <a:ext uri="{FF2B5EF4-FFF2-40B4-BE49-F238E27FC236}">
                <a16:creationId xmlns:a16="http://schemas.microsoft.com/office/drawing/2014/main" id="{F1069344-30F9-B73B-31E7-55EF81EF6CED}"/>
              </a:ext>
            </a:extLst>
          </p:cNvPr>
          <p:cNvSpPr txBox="1"/>
          <p:nvPr/>
        </p:nvSpPr>
        <p:spPr>
          <a:xfrm>
            <a:off x="5569941" y="4946918"/>
            <a:ext cx="633209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runs stayed between 50-60% accuracy</a:t>
            </a:r>
          </a:p>
          <a:p>
            <a:pPr marL="285750" indent="-285750">
              <a:buFont typeface="Arial" panose="020B0604020202020204" pitchFamily="34" charset="0"/>
              <a:buChar char="•"/>
            </a:pPr>
            <a:r>
              <a:rPr lang="en-US" dirty="0"/>
              <a:t>Overall performance not great</a:t>
            </a:r>
          </a:p>
          <a:p>
            <a:pPr marL="742950" lvl="1" indent="-285750">
              <a:buFont typeface="Arial" panose="020B0604020202020204" pitchFamily="34" charset="0"/>
              <a:buChar char="•"/>
            </a:pPr>
            <a:r>
              <a:rPr lang="en-US" dirty="0"/>
              <a:t>This may be because our dataset is small which makes the model prone to overfitting</a:t>
            </a:r>
          </a:p>
          <a:p>
            <a:pPr marL="742950" lvl="1" indent="-285750">
              <a:buFont typeface="Arial" panose="020B0604020202020204" pitchFamily="34" charset="0"/>
              <a:buChar char="•"/>
            </a:pPr>
            <a:r>
              <a:rPr lang="en-US" dirty="0"/>
              <a:t>VGG16 was pretrained on images with 3 color channels</a:t>
            </a:r>
          </a:p>
        </p:txBody>
      </p:sp>
      <p:sp>
        <p:nvSpPr>
          <p:cNvPr id="3" name="TextBox 2">
            <a:extLst>
              <a:ext uri="{FF2B5EF4-FFF2-40B4-BE49-F238E27FC236}">
                <a16:creationId xmlns:a16="http://schemas.microsoft.com/office/drawing/2014/main" id="{E60CC277-C0D6-210E-250C-1D7AD4AEE38B}"/>
              </a:ext>
            </a:extLst>
          </p:cNvPr>
          <p:cNvSpPr txBox="1"/>
          <p:nvPr/>
        </p:nvSpPr>
        <p:spPr>
          <a:xfrm>
            <a:off x="2255669" y="6424246"/>
            <a:ext cx="1261307" cy="369332"/>
          </a:xfrm>
          <a:prstGeom prst="rect">
            <a:avLst/>
          </a:prstGeom>
          <a:noFill/>
        </p:spPr>
        <p:txBody>
          <a:bodyPr wrap="none" rtlCol="0">
            <a:spAutoFit/>
          </a:bodyPr>
          <a:lstStyle/>
          <a:p>
            <a:r>
              <a:rPr lang="en-US" dirty="0"/>
              <a:t>CM VGG16</a:t>
            </a:r>
          </a:p>
        </p:txBody>
      </p:sp>
      <p:sp>
        <p:nvSpPr>
          <p:cNvPr id="4" name="TextBox 3">
            <a:extLst>
              <a:ext uri="{FF2B5EF4-FFF2-40B4-BE49-F238E27FC236}">
                <a16:creationId xmlns:a16="http://schemas.microsoft.com/office/drawing/2014/main" id="{BB5F0BC9-1E37-6F0C-1450-D135F7963B45}"/>
              </a:ext>
            </a:extLst>
          </p:cNvPr>
          <p:cNvSpPr txBox="1"/>
          <p:nvPr/>
        </p:nvSpPr>
        <p:spPr>
          <a:xfrm>
            <a:off x="6944067" y="4232031"/>
            <a:ext cx="2630272" cy="369332"/>
          </a:xfrm>
          <a:prstGeom prst="rect">
            <a:avLst/>
          </a:prstGeom>
          <a:noFill/>
        </p:spPr>
        <p:txBody>
          <a:bodyPr wrap="none" rtlCol="0">
            <a:spAutoFit/>
          </a:bodyPr>
          <a:lstStyle/>
          <a:p>
            <a:r>
              <a:rPr lang="en-US" dirty="0"/>
              <a:t>Evaluation Metrics VGG16</a:t>
            </a:r>
          </a:p>
        </p:txBody>
      </p:sp>
    </p:spTree>
    <p:extLst>
      <p:ext uri="{BB962C8B-B14F-4D97-AF65-F5344CB8AC3E}">
        <p14:creationId xmlns:p14="http://schemas.microsoft.com/office/powerpoint/2010/main" val="968493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VGG16</a:t>
            </a:r>
          </a:p>
        </p:txBody>
      </p:sp>
      <p:pic>
        <p:nvPicPr>
          <p:cNvPr id="3" name="Content Placeholder 2">
            <a:extLst>
              <a:ext uri="{FF2B5EF4-FFF2-40B4-BE49-F238E27FC236}">
                <a16:creationId xmlns:a16="http://schemas.microsoft.com/office/drawing/2014/main" id="{9C8649E4-EBFB-B612-018A-35690C3A3A89}"/>
              </a:ext>
            </a:extLst>
          </p:cNvPr>
          <p:cNvPicPr>
            <a:picLocks noGrp="1" noChangeAspect="1"/>
          </p:cNvPicPr>
          <p:nvPr>
            <p:ph idx="1"/>
          </p:nvPr>
        </p:nvPicPr>
        <p:blipFill>
          <a:blip r:embed="rId2"/>
          <a:stretch>
            <a:fillRect/>
          </a:stretch>
        </p:blipFill>
        <p:spPr>
          <a:xfrm>
            <a:off x="1742831" y="2251639"/>
            <a:ext cx="3657600" cy="2882900"/>
          </a:xfrm>
          <a:prstGeom prst="rect">
            <a:avLst/>
          </a:prstGeom>
        </p:spPr>
      </p:pic>
      <p:pic>
        <p:nvPicPr>
          <p:cNvPr id="5" name="Picture 4">
            <a:extLst>
              <a:ext uri="{FF2B5EF4-FFF2-40B4-BE49-F238E27FC236}">
                <a16:creationId xmlns:a16="http://schemas.microsoft.com/office/drawing/2014/main" id="{9D458D89-2148-68BF-3197-42FF4A753CD2}"/>
              </a:ext>
            </a:extLst>
          </p:cNvPr>
          <p:cNvPicPr>
            <a:picLocks noChangeAspect="1"/>
          </p:cNvPicPr>
          <p:nvPr/>
        </p:nvPicPr>
        <p:blipFill>
          <a:blip r:embed="rId3"/>
          <a:stretch>
            <a:fillRect/>
          </a:stretch>
        </p:blipFill>
        <p:spPr>
          <a:xfrm>
            <a:off x="7182762" y="2391339"/>
            <a:ext cx="3708400" cy="2743200"/>
          </a:xfrm>
          <a:prstGeom prst="rect">
            <a:avLst/>
          </a:prstGeom>
        </p:spPr>
      </p:pic>
      <p:sp>
        <p:nvSpPr>
          <p:cNvPr id="6" name="TextBox 5">
            <a:extLst>
              <a:ext uri="{FF2B5EF4-FFF2-40B4-BE49-F238E27FC236}">
                <a16:creationId xmlns:a16="http://schemas.microsoft.com/office/drawing/2014/main" id="{C76D3BB1-9DBD-8D8E-8831-50C5DCEEEE5D}"/>
              </a:ext>
            </a:extLst>
          </p:cNvPr>
          <p:cNvSpPr txBox="1"/>
          <p:nvPr/>
        </p:nvSpPr>
        <p:spPr>
          <a:xfrm>
            <a:off x="1089345" y="5627973"/>
            <a:ext cx="5064370" cy="923330"/>
          </a:xfrm>
          <a:prstGeom prst="rect">
            <a:avLst/>
          </a:prstGeom>
          <a:noFill/>
        </p:spPr>
        <p:txBody>
          <a:bodyPr wrap="square" rtlCol="0">
            <a:spAutoFit/>
          </a:bodyPr>
          <a:lstStyle/>
          <a:p>
            <a:pPr marL="285750" indent="-285750">
              <a:buFont typeface="Arial" panose="020B0604020202020204" pitchFamily="34" charset="0"/>
              <a:buChar char="•"/>
            </a:pPr>
            <a:r>
              <a:rPr lang="en-US" dirty="0"/>
              <a:t>Looks like the training process may be unstable</a:t>
            </a:r>
          </a:p>
          <a:p>
            <a:pPr marL="742950" lvl="1" indent="-285750">
              <a:buFont typeface="Arial" panose="020B0604020202020204" pitchFamily="34" charset="0"/>
              <a:buChar char="•"/>
            </a:pPr>
            <a:r>
              <a:rPr lang="en-US" dirty="0"/>
              <a:t>Possibly due to our dataset being too small for a complex model like VGG16</a:t>
            </a:r>
          </a:p>
        </p:txBody>
      </p:sp>
      <p:sp>
        <p:nvSpPr>
          <p:cNvPr id="8" name="TextBox 7">
            <a:extLst>
              <a:ext uri="{FF2B5EF4-FFF2-40B4-BE49-F238E27FC236}">
                <a16:creationId xmlns:a16="http://schemas.microsoft.com/office/drawing/2014/main" id="{1C82F794-0806-1B43-6760-E1BFD749AAC4}"/>
              </a:ext>
            </a:extLst>
          </p:cNvPr>
          <p:cNvSpPr txBox="1"/>
          <p:nvPr/>
        </p:nvSpPr>
        <p:spPr>
          <a:xfrm>
            <a:off x="6870098" y="5627973"/>
            <a:ext cx="4572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dramatic increase in validation accuracy before dropping back down and plateauing may indicate instability</a:t>
            </a:r>
          </a:p>
        </p:txBody>
      </p:sp>
      <p:sp>
        <p:nvSpPr>
          <p:cNvPr id="4" name="TextBox 3">
            <a:extLst>
              <a:ext uri="{FF2B5EF4-FFF2-40B4-BE49-F238E27FC236}">
                <a16:creationId xmlns:a16="http://schemas.microsoft.com/office/drawing/2014/main" id="{892489C5-6284-8717-1599-FB8E9E57B0EF}"/>
              </a:ext>
            </a:extLst>
          </p:cNvPr>
          <p:cNvSpPr txBox="1"/>
          <p:nvPr/>
        </p:nvSpPr>
        <p:spPr>
          <a:xfrm>
            <a:off x="2825273" y="5134539"/>
            <a:ext cx="1492716" cy="369332"/>
          </a:xfrm>
          <a:prstGeom prst="rect">
            <a:avLst/>
          </a:prstGeom>
          <a:noFill/>
        </p:spPr>
        <p:txBody>
          <a:bodyPr wrap="none" rtlCol="0">
            <a:spAutoFit/>
          </a:bodyPr>
          <a:lstStyle/>
          <a:p>
            <a:r>
              <a:rPr lang="en-US" dirty="0"/>
              <a:t>Loss vs Epoch</a:t>
            </a:r>
          </a:p>
        </p:txBody>
      </p:sp>
      <p:sp>
        <p:nvSpPr>
          <p:cNvPr id="7" name="TextBox 6">
            <a:extLst>
              <a:ext uri="{FF2B5EF4-FFF2-40B4-BE49-F238E27FC236}">
                <a16:creationId xmlns:a16="http://schemas.microsoft.com/office/drawing/2014/main" id="{EC35F060-FE91-B13D-E4A3-EF04B73F2D0E}"/>
              </a:ext>
            </a:extLst>
          </p:cNvPr>
          <p:cNvSpPr txBox="1"/>
          <p:nvPr/>
        </p:nvSpPr>
        <p:spPr>
          <a:xfrm>
            <a:off x="8275315" y="5134539"/>
            <a:ext cx="1938351" cy="369332"/>
          </a:xfrm>
          <a:prstGeom prst="rect">
            <a:avLst/>
          </a:prstGeom>
          <a:noFill/>
        </p:spPr>
        <p:txBody>
          <a:bodyPr wrap="none" rtlCol="0">
            <a:spAutoFit/>
          </a:bodyPr>
          <a:lstStyle/>
          <a:p>
            <a:r>
              <a:rPr lang="en-US" dirty="0"/>
              <a:t>Accuracy vs Epoch</a:t>
            </a:r>
          </a:p>
        </p:txBody>
      </p:sp>
    </p:spTree>
    <p:extLst>
      <p:ext uri="{BB962C8B-B14F-4D97-AF65-F5344CB8AC3E}">
        <p14:creationId xmlns:p14="http://schemas.microsoft.com/office/powerpoint/2010/main" val="219863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ML Performance comparison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List of ML algorithms used:</a:t>
            </a:r>
          </a:p>
          <a:p>
            <a:pPr marL="0" indent="0" algn="ctr">
              <a:buFont typeface="Arial" panose="020B0604020202020204" pitchFamily="34" charset="0"/>
              <a:buNone/>
            </a:pPr>
            <a:endParaRPr lang="en-US" dirty="0"/>
          </a:p>
          <a:p>
            <a:r>
              <a:rPr lang="en-US" dirty="0"/>
              <a:t>Isaiah:</a:t>
            </a:r>
          </a:p>
          <a:p>
            <a:pPr lvl="1"/>
            <a:r>
              <a:rPr lang="en-US" dirty="0"/>
              <a:t>SVM Classifier</a:t>
            </a:r>
          </a:p>
          <a:p>
            <a:pPr lvl="1"/>
            <a:r>
              <a:rPr lang="en-US" dirty="0"/>
              <a:t>Res Net 50</a:t>
            </a:r>
          </a:p>
          <a:p>
            <a:pPr lvl="1"/>
            <a:r>
              <a:rPr lang="en-US" dirty="0"/>
              <a:t>Zero-Shot Prediction with CLIP **</a:t>
            </a:r>
          </a:p>
          <a:p>
            <a:endParaRPr lang="en-US" dirty="0"/>
          </a:p>
          <a:p>
            <a:r>
              <a:rPr lang="en-US" dirty="0"/>
              <a:t>Joycelyn:</a:t>
            </a:r>
          </a:p>
          <a:p>
            <a:pPr lvl="1"/>
            <a:r>
              <a:rPr lang="en-US" dirty="0"/>
              <a:t>CNN</a:t>
            </a:r>
          </a:p>
          <a:p>
            <a:pPr lvl="1"/>
            <a:r>
              <a:rPr lang="en-US" dirty="0"/>
              <a:t>VGG16</a:t>
            </a:r>
          </a:p>
          <a:p>
            <a:endParaRPr lang="en-US" dirty="0"/>
          </a:p>
        </p:txBody>
      </p:sp>
    </p:spTree>
    <p:extLst>
      <p:ext uri="{BB962C8B-B14F-4D97-AF65-F5344CB8AC3E}">
        <p14:creationId xmlns:p14="http://schemas.microsoft.com/office/powerpoint/2010/main" val="1293626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AE5DC6-47CF-1E51-AECB-F9FD45A53ACD}"/>
              </a:ext>
            </a:extLst>
          </p:cNvPr>
          <p:cNvSpPr>
            <a:spLocks noGrp="1"/>
          </p:cNvSpPr>
          <p:nvPr>
            <p:ph type="title"/>
          </p:nvPr>
        </p:nvSpPr>
        <p:spPr/>
        <p:txBody>
          <a:bodyPr/>
          <a:lstStyle/>
          <a:p>
            <a:r>
              <a:rPr lang="en-US" dirty="0"/>
              <a:t>ML Performance comparison</a:t>
            </a:r>
          </a:p>
        </p:txBody>
      </p:sp>
      <p:sp>
        <p:nvSpPr>
          <p:cNvPr id="6" name="TextBox 5">
            <a:extLst>
              <a:ext uri="{FF2B5EF4-FFF2-40B4-BE49-F238E27FC236}">
                <a16:creationId xmlns:a16="http://schemas.microsoft.com/office/drawing/2014/main" id="{1F0A10A0-F7B5-C9C1-0709-553A507737CE}"/>
              </a:ext>
            </a:extLst>
          </p:cNvPr>
          <p:cNvSpPr txBox="1"/>
          <p:nvPr/>
        </p:nvSpPr>
        <p:spPr>
          <a:xfrm>
            <a:off x="3136760" y="2870200"/>
            <a:ext cx="5969776" cy="1477328"/>
          </a:xfrm>
          <a:prstGeom prst="rect">
            <a:avLst/>
          </a:prstGeom>
          <a:noFill/>
        </p:spPr>
        <p:txBody>
          <a:bodyPr wrap="none" rtlCol="0">
            <a:spAutoFit/>
          </a:bodyPr>
          <a:lstStyle/>
          <a:p>
            <a:r>
              <a:rPr lang="en-US" dirty="0"/>
              <a:t>INSERT PERFORMANCE FOR EACH OF THE 4 ALGS HERE:</a:t>
            </a:r>
          </a:p>
          <a:p>
            <a:r>
              <a:rPr lang="en-US" dirty="0"/>
              <a:t>SVM</a:t>
            </a:r>
          </a:p>
          <a:p>
            <a:r>
              <a:rPr lang="en-US" dirty="0"/>
              <a:t>RESNET50</a:t>
            </a:r>
          </a:p>
          <a:p>
            <a:r>
              <a:rPr lang="en-US" dirty="0"/>
              <a:t>CNN</a:t>
            </a:r>
          </a:p>
          <a:p>
            <a:r>
              <a:rPr lang="en-US" dirty="0"/>
              <a:t>VGG16</a:t>
            </a:r>
          </a:p>
        </p:txBody>
      </p:sp>
    </p:spTree>
    <p:extLst>
      <p:ext uri="{BB962C8B-B14F-4D97-AF65-F5344CB8AC3E}">
        <p14:creationId xmlns:p14="http://schemas.microsoft.com/office/powerpoint/2010/main" val="3698763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Future works</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79105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6560-1091-EE3D-1B99-85B2E7C372F1}"/>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98756A12-9B7B-1A00-E2F4-F63FD1625FC2}"/>
              </a:ext>
            </a:extLst>
          </p:cNvPr>
          <p:cNvSpPr>
            <a:spLocks noGrp="1"/>
          </p:cNvSpPr>
          <p:nvPr>
            <p:ph idx="1"/>
          </p:nvPr>
        </p:nvSpPr>
        <p:spPr>
          <a:xfrm>
            <a:off x="2231136" y="2489200"/>
            <a:ext cx="7729728" cy="3250827"/>
          </a:xfrm>
        </p:spPr>
        <p:txBody>
          <a:bodyPr>
            <a:normAutofit lnSpcReduction="10000"/>
          </a:bodyPr>
          <a:lstStyle/>
          <a:p>
            <a:r>
              <a:rPr lang="en-US" dirty="0"/>
              <a:t>Increase dataset size and diversity</a:t>
            </a:r>
          </a:p>
          <a:p>
            <a:pPr lvl="1"/>
            <a:r>
              <a:rPr lang="en-US" dirty="0"/>
              <a:t>A larger dataset may allow CNN models to achieve learning stability, increasing overall performance</a:t>
            </a:r>
          </a:p>
          <a:p>
            <a:pPr lvl="2"/>
            <a:r>
              <a:rPr lang="en-US" dirty="0"/>
              <a:t>This would particularly be useful while applying the VGG16 model, as it is more computationally expansive and was pretrained on larger datasets</a:t>
            </a:r>
          </a:p>
          <a:p>
            <a:r>
              <a:rPr lang="en-US" dirty="0"/>
              <a:t>For CNN models built from scratch, more layers, filters, and neurons may need to be added to increase complexity, ensuring that the intricate features and patterns of the images were captured</a:t>
            </a:r>
          </a:p>
          <a:p>
            <a:r>
              <a:rPr lang="en-US" dirty="0"/>
              <a:t>Stricter set of criteria for clean images</a:t>
            </a:r>
          </a:p>
          <a:p>
            <a:r>
              <a:rPr lang="en-US" dirty="0"/>
              <a:t>Additional augmentations of images</a:t>
            </a:r>
          </a:p>
        </p:txBody>
      </p:sp>
    </p:spTree>
    <p:extLst>
      <p:ext uri="{BB962C8B-B14F-4D97-AF65-F5344CB8AC3E}">
        <p14:creationId xmlns:p14="http://schemas.microsoft.com/office/powerpoint/2010/main" val="1365913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conclusion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78896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BF6D-6144-2878-CAA9-AC1A6E32EC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42F117-53C3-B813-2AC6-FCB6ECC51B60}"/>
              </a:ext>
            </a:extLst>
          </p:cNvPr>
          <p:cNvSpPr>
            <a:spLocks noGrp="1"/>
          </p:cNvSpPr>
          <p:nvPr>
            <p:ph idx="1"/>
          </p:nvPr>
        </p:nvSpPr>
        <p:spPr/>
        <p:txBody>
          <a:bodyPr/>
          <a:lstStyle/>
          <a:p>
            <a:r>
              <a:rPr lang="en-US" dirty="0"/>
              <a:t>Learned a lot about how image classification works</a:t>
            </a:r>
          </a:p>
          <a:p>
            <a:r>
              <a:rPr lang="en-US" dirty="0"/>
              <a:t>Image classification is both difficult and time consuming</a:t>
            </a:r>
          </a:p>
          <a:p>
            <a:r>
              <a:rPr lang="en-US" dirty="0"/>
              <a:t>Pre-trained models exist and are available for public usage</a:t>
            </a:r>
          </a:p>
          <a:p>
            <a:r>
              <a:rPr lang="en-US" dirty="0"/>
              <a:t>Neural Networks are fantastic at Image Classification</a:t>
            </a:r>
          </a:p>
        </p:txBody>
      </p:sp>
    </p:spTree>
    <p:extLst>
      <p:ext uri="{BB962C8B-B14F-4D97-AF65-F5344CB8AC3E}">
        <p14:creationId xmlns:p14="http://schemas.microsoft.com/office/powerpoint/2010/main" val="263977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Dataset Overview</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659635"/>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Guiding Questions:</a:t>
            </a:r>
          </a:p>
          <a:p>
            <a:pPr marL="0" indent="0" algn="ctr">
              <a:buFont typeface="Arial" panose="020B0604020202020204" pitchFamily="34" charset="0"/>
              <a:buNone/>
            </a:pPr>
            <a:endParaRPr lang="en-US" dirty="0"/>
          </a:p>
          <a:p>
            <a:r>
              <a:rPr lang="en-US" dirty="0"/>
              <a:t>Where did the given data come from?</a:t>
            </a:r>
          </a:p>
          <a:p>
            <a:endParaRPr lang="en-US" dirty="0"/>
          </a:p>
          <a:p>
            <a:r>
              <a:rPr lang="en-US" dirty="0"/>
              <a:t>What did the given data look like?</a:t>
            </a:r>
          </a:p>
          <a:p>
            <a:endParaRPr lang="en-US" dirty="0"/>
          </a:p>
          <a:p>
            <a:r>
              <a:rPr lang="en-US" dirty="0"/>
              <a:t>What is the structure of the given data?</a:t>
            </a:r>
          </a:p>
        </p:txBody>
      </p:sp>
    </p:spTree>
    <p:extLst>
      <p:ext uri="{BB962C8B-B14F-4D97-AF65-F5344CB8AC3E}">
        <p14:creationId xmlns:p14="http://schemas.microsoft.com/office/powerpoint/2010/main" val="2341662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F473-B1F5-7065-4754-96E9DA3C991D}"/>
              </a:ext>
            </a:extLst>
          </p:cNvPr>
          <p:cNvSpPr>
            <a:spLocks noGrp="1"/>
          </p:cNvSpPr>
          <p:nvPr>
            <p:ph type="title"/>
          </p:nvPr>
        </p:nvSpPr>
        <p:spPr/>
        <p:txBody>
          <a:bodyPr/>
          <a:lstStyle/>
          <a:p>
            <a:r>
              <a:rPr lang="en-US" dirty="0"/>
              <a:t>Related works</a:t>
            </a:r>
          </a:p>
        </p:txBody>
      </p:sp>
      <p:sp>
        <p:nvSpPr>
          <p:cNvPr id="4" name="Content Placeholder 3">
            <a:extLst>
              <a:ext uri="{FF2B5EF4-FFF2-40B4-BE49-F238E27FC236}">
                <a16:creationId xmlns:a16="http://schemas.microsoft.com/office/drawing/2014/main" id="{26DE5EB4-23EE-335F-C4D1-F363F94709B7}"/>
              </a:ext>
            </a:extLst>
          </p:cNvPr>
          <p:cNvSpPr>
            <a:spLocks noGrp="1"/>
          </p:cNvSpPr>
          <p:nvPr>
            <p:ph idx="1"/>
          </p:nvPr>
        </p:nvSpPr>
        <p:spPr/>
        <p:txBody>
          <a:bodyPr/>
          <a:lstStyle/>
          <a:p>
            <a:pPr marL="457200" indent="-457200">
              <a:buFont typeface="+mj-lt"/>
              <a:buAutoNum type="arabicPeriod"/>
            </a:pPr>
            <a:r>
              <a:rPr lang="en-US" dirty="0"/>
              <a:t>First</a:t>
            </a:r>
          </a:p>
          <a:p>
            <a:pPr marL="457200" indent="-457200">
              <a:buFont typeface="+mj-lt"/>
              <a:buAutoNum type="arabicPeriod"/>
            </a:pPr>
            <a:r>
              <a:rPr lang="en-US" dirty="0"/>
              <a:t>Second</a:t>
            </a:r>
          </a:p>
          <a:p>
            <a:pPr marL="457200" indent="-457200">
              <a:buFont typeface="+mj-lt"/>
              <a:buAutoNum type="arabicPeriod"/>
            </a:pPr>
            <a:r>
              <a:rPr lang="en-US" dirty="0"/>
              <a:t>Third</a:t>
            </a:r>
          </a:p>
          <a:p>
            <a:pPr marL="457200" indent="-457200">
              <a:buFont typeface="+mj-lt"/>
              <a:buAutoNum type="arabicPeriod"/>
            </a:pPr>
            <a:r>
              <a:rPr lang="en-US" dirty="0"/>
              <a:t>…</a:t>
            </a:r>
          </a:p>
        </p:txBody>
      </p:sp>
      <p:sp>
        <p:nvSpPr>
          <p:cNvPr id="5" name="Text Placeholder 4">
            <a:extLst>
              <a:ext uri="{FF2B5EF4-FFF2-40B4-BE49-F238E27FC236}">
                <a16:creationId xmlns:a16="http://schemas.microsoft.com/office/drawing/2014/main" id="{5DFD0D61-E160-4CFD-32CD-5C82DEE9B9DA}"/>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722253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E7915-CEA0-C6E3-55DC-E3C81F89DBC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174439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58DF31-9AD7-6A84-2795-8AA3925283AB}"/>
              </a:ext>
            </a:extLst>
          </p:cNvPr>
          <p:cNvSpPr txBox="1">
            <a:spLocks/>
          </p:cNvSpPr>
          <p:nvPr/>
        </p:nvSpPr>
        <p:spPr bwMode="blackWhite">
          <a:xfrm>
            <a:off x="690813" y="1058779"/>
            <a:ext cx="10810373" cy="4308656"/>
          </a:xfrm>
          <a:prstGeom prst="rect">
            <a:avLst/>
          </a:prstGeom>
          <a:solidFill>
            <a:srgbClr val="FFFFFF">
              <a:alpha val="10000"/>
            </a:srgbClr>
          </a:solidFill>
          <a:ln w="38100" cap="sq">
            <a:solidFill>
              <a:srgbClr val="FFFFFF">
                <a:alpha val="10000"/>
              </a:srgbClr>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AF755AED-A382-72F6-C59E-B4E1FC1F9AF7}"/>
              </a:ext>
            </a:extLst>
          </p:cNvPr>
          <p:cNvSpPr>
            <a:spLocks noGrp="1"/>
          </p:cNvSpPr>
          <p:nvPr>
            <p:ph type="ctrTitle"/>
          </p:nvPr>
        </p:nvSpPr>
        <p:spPr>
          <a:ln w="76200">
            <a:solidFill>
              <a:srgbClr val="272727"/>
            </a:solidFill>
          </a:ln>
        </p:spPr>
        <p:txBody>
          <a:bodyPr/>
          <a:lstStyle/>
          <a:p>
            <a:r>
              <a:rPr lang="en-US" dirty="0"/>
              <a:t>Thank You</a:t>
            </a:r>
          </a:p>
        </p:txBody>
      </p:sp>
      <p:sp>
        <p:nvSpPr>
          <p:cNvPr id="8" name="Title 1">
            <a:extLst>
              <a:ext uri="{FF2B5EF4-FFF2-40B4-BE49-F238E27FC236}">
                <a16:creationId xmlns:a16="http://schemas.microsoft.com/office/drawing/2014/main" id="{869F5907-3DE9-96AA-5726-6D064EAF0140}"/>
              </a:ext>
            </a:extLst>
          </p:cNvPr>
          <p:cNvSpPr txBox="1">
            <a:spLocks/>
          </p:cNvSpPr>
          <p:nvPr/>
        </p:nvSpPr>
        <p:spPr bwMode="blackWhite">
          <a:xfrm>
            <a:off x="1227221" y="2054125"/>
            <a:ext cx="9781674" cy="2311158"/>
          </a:xfrm>
          <a:prstGeom prst="rect">
            <a:avLst/>
          </a:prstGeom>
          <a:solidFill>
            <a:srgbClr val="FFFFFF">
              <a:alpha val="10000"/>
            </a:srgbClr>
          </a:solidFill>
          <a:ln w="38100" cap="sq">
            <a:solidFill>
              <a:srgbClr val="FFFFFF">
                <a:alpha val="10000"/>
              </a:srgbClr>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spTree>
    <p:extLst>
      <p:ext uri="{BB962C8B-B14F-4D97-AF65-F5344CB8AC3E}">
        <p14:creationId xmlns:p14="http://schemas.microsoft.com/office/powerpoint/2010/main" val="271921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7DB9-FDBC-BF64-A133-2F6FE7A05D33}"/>
              </a:ext>
            </a:extLst>
          </p:cNvPr>
          <p:cNvSpPr>
            <a:spLocks noGrp="1"/>
          </p:cNvSpPr>
          <p:nvPr>
            <p:ph type="title"/>
          </p:nvPr>
        </p:nvSpPr>
        <p:spPr>
          <a:xfrm>
            <a:off x="2231136" y="964692"/>
            <a:ext cx="7729728" cy="1188720"/>
          </a:xfrm>
        </p:spPr>
        <p:txBody>
          <a:bodyPr>
            <a:normAutofit/>
          </a:bodyPr>
          <a:lstStyle/>
          <a:p>
            <a:r>
              <a:rPr lang="en-US" dirty="0"/>
              <a:t>Dataset overview</a:t>
            </a:r>
          </a:p>
        </p:txBody>
      </p:sp>
      <p:sp>
        <p:nvSpPr>
          <p:cNvPr id="12" name="TextBox 11">
            <a:extLst>
              <a:ext uri="{FF2B5EF4-FFF2-40B4-BE49-F238E27FC236}">
                <a16:creationId xmlns:a16="http://schemas.microsoft.com/office/drawing/2014/main" id="{2B12AC69-2843-CD0F-D26C-C31AA687AC07}"/>
              </a:ext>
            </a:extLst>
          </p:cNvPr>
          <p:cNvSpPr txBox="1"/>
          <p:nvPr/>
        </p:nvSpPr>
        <p:spPr>
          <a:xfrm>
            <a:off x="0" y="6488668"/>
            <a:ext cx="300082" cy="369332"/>
          </a:xfrm>
          <a:prstGeom prst="rect">
            <a:avLst/>
          </a:prstGeom>
          <a:noFill/>
        </p:spPr>
        <p:txBody>
          <a:bodyPr wrap="none" rtlCol="0">
            <a:spAutoFit/>
          </a:bodyPr>
          <a:lstStyle/>
          <a:p>
            <a:r>
              <a:rPr lang="en-US" dirty="0"/>
              <a:t>2</a:t>
            </a:r>
          </a:p>
        </p:txBody>
      </p:sp>
      <p:sp>
        <p:nvSpPr>
          <p:cNvPr id="13" name="Content Placeholder 2">
            <a:extLst>
              <a:ext uri="{FF2B5EF4-FFF2-40B4-BE49-F238E27FC236}">
                <a16:creationId xmlns:a16="http://schemas.microsoft.com/office/drawing/2014/main" id="{4BD71F83-7272-B0CE-1ADD-4475AD2DD9EF}"/>
              </a:ext>
            </a:extLst>
          </p:cNvPr>
          <p:cNvSpPr>
            <a:spLocks noGrp="1"/>
          </p:cNvSpPr>
          <p:nvPr>
            <p:ph idx="1"/>
          </p:nvPr>
        </p:nvSpPr>
        <p:spPr>
          <a:xfrm>
            <a:off x="889000" y="2638044"/>
            <a:ext cx="9887284" cy="3850624"/>
          </a:xfrm>
        </p:spPr>
        <p:txBody>
          <a:bodyPr>
            <a:normAutofit/>
          </a:bodyPr>
          <a:lstStyle/>
          <a:p>
            <a:r>
              <a:rPr lang="en-US" dirty="0"/>
              <a:t>Dataset name: </a:t>
            </a:r>
            <a:r>
              <a:rPr lang="en-US" b="1" i="0" dirty="0">
                <a:solidFill>
                  <a:srgbClr val="202124"/>
                </a:solidFill>
                <a:effectLst/>
                <a:latin typeface="zeitung"/>
              </a:rPr>
              <a:t>Animal Image Dataset (DOG, CAT and PANDA)*</a:t>
            </a:r>
          </a:p>
          <a:p>
            <a:endParaRPr lang="en-US" b="1" i="0" dirty="0">
              <a:solidFill>
                <a:srgbClr val="202124"/>
              </a:solidFill>
              <a:effectLst/>
              <a:latin typeface="zeitung"/>
            </a:endParaRPr>
          </a:p>
          <a:p>
            <a:r>
              <a:rPr lang="en-US" dirty="0"/>
              <a:t>Link to Dataset: </a:t>
            </a:r>
          </a:p>
          <a:p>
            <a:pPr lvl="1"/>
            <a:r>
              <a:rPr lang="en-US" dirty="0">
                <a:hlinkClick r:id="rId3"/>
              </a:rPr>
              <a:t>https://www.kaggle.com/datasets/ashishsaxena2209/animal-image-datasetdog-cat-and-panda</a:t>
            </a:r>
            <a:endParaRPr lang="en-US" dirty="0"/>
          </a:p>
          <a:p>
            <a:pPr marL="228600" lvl="1" indent="0">
              <a:buNone/>
            </a:pPr>
            <a:endParaRPr lang="en-US" dirty="0"/>
          </a:p>
          <a:p>
            <a:r>
              <a:rPr lang="en-US" dirty="0"/>
              <a:t>3 folder structure:</a:t>
            </a:r>
          </a:p>
          <a:p>
            <a:pPr lvl="1"/>
            <a:r>
              <a:rPr lang="en-US" dirty="0"/>
              <a:t>cats</a:t>
            </a:r>
          </a:p>
          <a:p>
            <a:pPr lvl="1"/>
            <a:r>
              <a:rPr lang="en-US" dirty="0"/>
              <a:t>dogs</a:t>
            </a:r>
          </a:p>
          <a:p>
            <a:pPr lvl="1"/>
            <a:r>
              <a:rPr lang="en-US" dirty="0"/>
              <a:t>panda</a:t>
            </a:r>
          </a:p>
        </p:txBody>
      </p:sp>
      <p:pic>
        <p:nvPicPr>
          <p:cNvPr id="14" name="Picture 13" descr="A screenshot of a computer&#10;&#10;Description automatically generated">
            <a:extLst>
              <a:ext uri="{FF2B5EF4-FFF2-40B4-BE49-F238E27FC236}">
                <a16:creationId xmlns:a16="http://schemas.microsoft.com/office/drawing/2014/main" id="{81727F7A-28E7-6700-0997-A4108FA54500}"/>
              </a:ext>
            </a:extLst>
          </p:cNvPr>
          <p:cNvPicPr>
            <a:picLocks noChangeAspect="1"/>
          </p:cNvPicPr>
          <p:nvPr/>
        </p:nvPicPr>
        <p:blipFill>
          <a:blip r:embed="rId4"/>
          <a:stretch>
            <a:fillRect/>
          </a:stretch>
        </p:blipFill>
        <p:spPr>
          <a:xfrm>
            <a:off x="6547184" y="4674937"/>
            <a:ext cx="5029200" cy="1219200"/>
          </a:xfrm>
          <a:prstGeom prst="rect">
            <a:avLst/>
          </a:prstGeom>
        </p:spPr>
      </p:pic>
      <p:sp>
        <p:nvSpPr>
          <p:cNvPr id="15" name="TextBox 14">
            <a:extLst>
              <a:ext uri="{FF2B5EF4-FFF2-40B4-BE49-F238E27FC236}">
                <a16:creationId xmlns:a16="http://schemas.microsoft.com/office/drawing/2014/main" id="{8AB75949-A52F-1918-99A1-453247FD9107}"/>
              </a:ext>
            </a:extLst>
          </p:cNvPr>
          <p:cNvSpPr txBox="1"/>
          <p:nvPr/>
        </p:nvSpPr>
        <p:spPr>
          <a:xfrm>
            <a:off x="8196034" y="5894921"/>
            <a:ext cx="1731500" cy="369332"/>
          </a:xfrm>
          <a:prstGeom prst="rect">
            <a:avLst/>
          </a:prstGeom>
          <a:noFill/>
        </p:spPr>
        <p:txBody>
          <a:bodyPr wrap="none" rtlCol="0">
            <a:spAutoFit/>
          </a:bodyPr>
          <a:lstStyle/>
          <a:p>
            <a:r>
              <a:rPr lang="en-US" dirty="0"/>
              <a:t>Folder Structure</a:t>
            </a:r>
          </a:p>
        </p:txBody>
      </p:sp>
    </p:spTree>
    <p:extLst>
      <p:ext uri="{BB962C8B-B14F-4D97-AF65-F5344CB8AC3E}">
        <p14:creationId xmlns:p14="http://schemas.microsoft.com/office/powerpoint/2010/main" val="201797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9551-1BB7-3E29-8F67-20814686C32D}"/>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D9ED7380-ADD4-1176-5731-26D5CD0E0D8B}"/>
              </a:ext>
            </a:extLst>
          </p:cNvPr>
          <p:cNvSpPr>
            <a:spLocks noGrp="1"/>
          </p:cNvSpPr>
          <p:nvPr>
            <p:ph idx="1"/>
          </p:nvPr>
        </p:nvSpPr>
        <p:spPr>
          <a:xfrm>
            <a:off x="762000" y="2999400"/>
            <a:ext cx="4140200" cy="3515700"/>
          </a:xfrm>
        </p:spPr>
        <p:txBody>
          <a:bodyPr>
            <a:normAutofit/>
          </a:bodyPr>
          <a:lstStyle/>
          <a:p>
            <a:r>
              <a:rPr lang="en-US" dirty="0"/>
              <a:t>Each animal/directory had 1000 images</a:t>
            </a:r>
          </a:p>
          <a:p>
            <a:endParaRPr lang="en-US" dirty="0"/>
          </a:p>
          <a:p>
            <a:r>
              <a:rPr lang="en-US" dirty="0"/>
              <a:t>Image size was highly varied:</a:t>
            </a:r>
          </a:p>
          <a:p>
            <a:pPr lvl="1"/>
            <a:r>
              <a:rPr lang="en-US" dirty="0"/>
              <a:t>Smallest images were 55 x 75 pixels and 94 x 69 pixels</a:t>
            </a:r>
          </a:p>
          <a:p>
            <a:pPr lvl="1"/>
            <a:r>
              <a:rPr lang="en-US" dirty="0"/>
              <a:t>Largest image was 1600 x 1200 pixels</a:t>
            </a:r>
          </a:p>
          <a:p>
            <a:pPr lvl="1"/>
            <a:r>
              <a:rPr lang="en-US" dirty="0"/>
              <a:t>Avg image dimensions were </a:t>
            </a:r>
          </a:p>
          <a:p>
            <a:pPr marL="228600" lvl="1" indent="0">
              <a:buNone/>
            </a:pPr>
            <a:r>
              <a:rPr lang="en-US" dirty="0"/>
              <a:t>    431 x 372 pixels</a:t>
            </a:r>
          </a:p>
        </p:txBody>
      </p:sp>
      <p:pic>
        <p:nvPicPr>
          <p:cNvPr id="5" name="Picture 4">
            <a:extLst>
              <a:ext uri="{FF2B5EF4-FFF2-40B4-BE49-F238E27FC236}">
                <a16:creationId xmlns:a16="http://schemas.microsoft.com/office/drawing/2014/main" id="{BDA9DBDD-EAED-8C8B-3377-781349A33CA5}"/>
              </a:ext>
            </a:extLst>
          </p:cNvPr>
          <p:cNvPicPr>
            <a:picLocks noChangeAspect="1"/>
          </p:cNvPicPr>
          <p:nvPr/>
        </p:nvPicPr>
        <p:blipFill rotWithShape="1">
          <a:blip r:embed="rId2"/>
          <a:srcRect t="33321"/>
          <a:stretch/>
        </p:blipFill>
        <p:spPr>
          <a:xfrm>
            <a:off x="5155165" y="3461596"/>
            <a:ext cx="6274835" cy="1880108"/>
          </a:xfrm>
          <a:prstGeom prst="rect">
            <a:avLst/>
          </a:prstGeom>
        </p:spPr>
      </p:pic>
      <p:sp>
        <p:nvSpPr>
          <p:cNvPr id="4" name="TextBox 3">
            <a:extLst>
              <a:ext uri="{FF2B5EF4-FFF2-40B4-BE49-F238E27FC236}">
                <a16:creationId xmlns:a16="http://schemas.microsoft.com/office/drawing/2014/main" id="{22BE5262-A4A7-10E7-C3D2-114BA8A45503}"/>
              </a:ext>
            </a:extLst>
          </p:cNvPr>
          <p:cNvSpPr txBox="1"/>
          <p:nvPr/>
        </p:nvSpPr>
        <p:spPr>
          <a:xfrm flipH="1">
            <a:off x="7298548" y="5341704"/>
            <a:ext cx="1988068" cy="369332"/>
          </a:xfrm>
          <a:prstGeom prst="rect">
            <a:avLst/>
          </a:prstGeom>
          <a:noFill/>
        </p:spPr>
        <p:txBody>
          <a:bodyPr wrap="square" rtlCol="0">
            <a:spAutoFit/>
          </a:bodyPr>
          <a:lstStyle/>
          <a:p>
            <a:r>
              <a:rPr lang="en-US" dirty="0"/>
              <a:t>Files per Directory</a:t>
            </a:r>
          </a:p>
        </p:txBody>
      </p:sp>
    </p:spTree>
    <p:extLst>
      <p:ext uri="{BB962C8B-B14F-4D97-AF65-F5344CB8AC3E}">
        <p14:creationId xmlns:p14="http://schemas.microsoft.com/office/powerpoint/2010/main" val="170537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 visualization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659635"/>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endParaRPr lang="en-US" dirty="0"/>
          </a:p>
        </p:txBody>
      </p:sp>
    </p:spTree>
    <p:extLst>
      <p:ext uri="{BB962C8B-B14F-4D97-AF65-F5344CB8AC3E}">
        <p14:creationId xmlns:p14="http://schemas.microsoft.com/office/powerpoint/2010/main" val="87418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7DB9-FDBC-BF64-A133-2F6FE7A05D33}"/>
              </a:ext>
            </a:extLst>
          </p:cNvPr>
          <p:cNvSpPr>
            <a:spLocks noGrp="1"/>
          </p:cNvSpPr>
          <p:nvPr>
            <p:ph type="title"/>
          </p:nvPr>
        </p:nvSpPr>
        <p:spPr>
          <a:xfrm>
            <a:off x="2231136" y="964692"/>
            <a:ext cx="7729728" cy="1188720"/>
          </a:xfrm>
        </p:spPr>
        <p:txBody>
          <a:bodyPr>
            <a:normAutofit/>
          </a:bodyPr>
          <a:lstStyle/>
          <a:p>
            <a:r>
              <a:rPr lang="en-US" dirty="0"/>
              <a:t>Data Visualization</a:t>
            </a:r>
          </a:p>
        </p:txBody>
      </p:sp>
      <p:grpSp>
        <p:nvGrpSpPr>
          <p:cNvPr id="8" name="Group 7">
            <a:extLst>
              <a:ext uri="{FF2B5EF4-FFF2-40B4-BE49-F238E27FC236}">
                <a16:creationId xmlns:a16="http://schemas.microsoft.com/office/drawing/2014/main" id="{9BC51F67-C151-42DB-7CB4-873695888028}"/>
              </a:ext>
            </a:extLst>
          </p:cNvPr>
          <p:cNvGrpSpPr/>
          <p:nvPr/>
        </p:nvGrpSpPr>
        <p:grpSpPr>
          <a:xfrm>
            <a:off x="759323" y="3120430"/>
            <a:ext cx="3254445" cy="2772878"/>
            <a:chOff x="2501971" y="3308753"/>
            <a:chExt cx="2037797" cy="1736260"/>
          </a:xfrm>
        </p:grpSpPr>
        <p:pic>
          <p:nvPicPr>
            <p:cNvPr id="5" name="Picture 4" descr="A cat standing on a chair&#10;&#10;Description automatically generated">
              <a:extLst>
                <a:ext uri="{FF2B5EF4-FFF2-40B4-BE49-F238E27FC236}">
                  <a16:creationId xmlns:a16="http://schemas.microsoft.com/office/drawing/2014/main" id="{BD259E25-0EA9-8FEF-D590-49F25C5C8A8D}"/>
                </a:ext>
              </a:extLst>
            </p:cNvPr>
            <p:cNvPicPr>
              <a:picLocks noChangeAspect="1"/>
            </p:cNvPicPr>
            <p:nvPr/>
          </p:nvPicPr>
          <p:blipFill>
            <a:blip r:embed="rId2"/>
            <a:stretch>
              <a:fillRect/>
            </a:stretch>
          </p:blipFill>
          <p:spPr>
            <a:xfrm>
              <a:off x="2501971" y="3308753"/>
              <a:ext cx="2037797" cy="1524272"/>
            </a:xfrm>
            <a:prstGeom prst="rect">
              <a:avLst/>
            </a:prstGeom>
          </p:spPr>
        </p:pic>
        <p:sp>
          <p:nvSpPr>
            <p:cNvPr id="3" name="TextBox 2">
              <a:extLst>
                <a:ext uri="{FF2B5EF4-FFF2-40B4-BE49-F238E27FC236}">
                  <a16:creationId xmlns:a16="http://schemas.microsoft.com/office/drawing/2014/main" id="{F54715E2-9FE5-1A2C-0934-D34283234875}"/>
                </a:ext>
              </a:extLst>
            </p:cNvPr>
            <p:cNvSpPr txBox="1"/>
            <p:nvPr/>
          </p:nvSpPr>
          <p:spPr>
            <a:xfrm>
              <a:off x="3106408" y="4833025"/>
              <a:ext cx="904415" cy="211988"/>
            </a:xfrm>
            <a:prstGeom prst="rect">
              <a:avLst/>
            </a:prstGeom>
            <a:noFill/>
          </p:spPr>
          <p:txBody>
            <a:bodyPr wrap="square" rtlCol="0">
              <a:spAutoFit/>
            </a:bodyPr>
            <a:lstStyle/>
            <a:p>
              <a:pPr defTabSz="292608">
                <a:spcAft>
                  <a:spcPts val="600"/>
                </a:spcAft>
              </a:pPr>
              <a:r>
                <a:rPr lang="en-US" sz="1600" kern="1200" dirty="0">
                  <a:solidFill>
                    <a:schemeClr val="tx1"/>
                  </a:solidFill>
                  <a:latin typeface="+mn-lt"/>
                  <a:ea typeface="+mn-ea"/>
                  <a:cs typeface="+mn-cs"/>
                </a:rPr>
                <a:t>Cat Image 1</a:t>
              </a:r>
              <a:endParaRPr lang="en-US" sz="1600" dirty="0"/>
            </a:p>
          </p:txBody>
        </p:sp>
      </p:grpSp>
      <p:grpSp>
        <p:nvGrpSpPr>
          <p:cNvPr id="11" name="Group 10">
            <a:extLst>
              <a:ext uri="{FF2B5EF4-FFF2-40B4-BE49-F238E27FC236}">
                <a16:creationId xmlns:a16="http://schemas.microsoft.com/office/drawing/2014/main" id="{931B33C3-61DE-DC4A-5B22-92DDE774F8B4}"/>
              </a:ext>
            </a:extLst>
          </p:cNvPr>
          <p:cNvGrpSpPr/>
          <p:nvPr/>
        </p:nvGrpSpPr>
        <p:grpSpPr>
          <a:xfrm>
            <a:off x="8014549" y="2506090"/>
            <a:ext cx="3418128" cy="3981307"/>
            <a:chOff x="6939699" y="2638425"/>
            <a:chExt cx="2750331" cy="3203482"/>
          </a:xfrm>
        </p:grpSpPr>
        <p:pic>
          <p:nvPicPr>
            <p:cNvPr id="9" name="Picture 8" descr="A panda bear walking on the ground&#10;&#10;Description automatically generated">
              <a:extLst>
                <a:ext uri="{FF2B5EF4-FFF2-40B4-BE49-F238E27FC236}">
                  <a16:creationId xmlns:a16="http://schemas.microsoft.com/office/drawing/2014/main" id="{03D6AC88-8ED9-95C3-0DD8-D75348CEAFBB}"/>
                </a:ext>
              </a:extLst>
            </p:cNvPr>
            <p:cNvPicPr>
              <a:picLocks noChangeAspect="1"/>
            </p:cNvPicPr>
            <p:nvPr/>
          </p:nvPicPr>
          <p:blipFill>
            <a:blip r:embed="rId3"/>
            <a:stretch>
              <a:fillRect/>
            </a:stretch>
          </p:blipFill>
          <p:spPr>
            <a:xfrm>
              <a:off x="6939699" y="2638425"/>
              <a:ext cx="2750331" cy="2864928"/>
            </a:xfrm>
            <a:prstGeom prst="rect">
              <a:avLst/>
            </a:prstGeom>
          </p:spPr>
        </p:pic>
        <p:sp>
          <p:nvSpPr>
            <p:cNvPr id="4" name="TextBox 3">
              <a:extLst>
                <a:ext uri="{FF2B5EF4-FFF2-40B4-BE49-F238E27FC236}">
                  <a16:creationId xmlns:a16="http://schemas.microsoft.com/office/drawing/2014/main" id="{AFD2B38F-5D80-FC24-9FEF-401132EECB0D}"/>
                </a:ext>
              </a:extLst>
            </p:cNvPr>
            <p:cNvSpPr txBox="1"/>
            <p:nvPr/>
          </p:nvSpPr>
          <p:spPr>
            <a:xfrm>
              <a:off x="7813856" y="5503353"/>
              <a:ext cx="1374094" cy="338554"/>
            </a:xfrm>
            <a:prstGeom prst="rect">
              <a:avLst/>
            </a:prstGeom>
            <a:noFill/>
          </p:spPr>
          <p:txBody>
            <a:bodyPr wrap="none" rtlCol="0">
              <a:spAutoFit/>
            </a:bodyPr>
            <a:lstStyle/>
            <a:p>
              <a:pPr defTabSz="292608">
                <a:spcAft>
                  <a:spcPts val="600"/>
                </a:spcAft>
              </a:pPr>
              <a:r>
                <a:rPr lang="en-US" sz="1600" kern="1200" dirty="0">
                  <a:solidFill>
                    <a:schemeClr val="tx1"/>
                  </a:solidFill>
                  <a:latin typeface="+mn-lt"/>
                  <a:ea typeface="+mn-ea"/>
                  <a:cs typeface="+mn-cs"/>
                </a:rPr>
                <a:t>Panda Image 1</a:t>
              </a:r>
              <a:endParaRPr lang="en-US" sz="1600" dirty="0"/>
            </a:p>
          </p:txBody>
        </p:sp>
      </p:grpSp>
      <p:grpSp>
        <p:nvGrpSpPr>
          <p:cNvPr id="10" name="Group 9">
            <a:extLst>
              <a:ext uri="{FF2B5EF4-FFF2-40B4-BE49-F238E27FC236}">
                <a16:creationId xmlns:a16="http://schemas.microsoft.com/office/drawing/2014/main" id="{5A8CAA12-BEF8-2225-0FF0-8DC30FF42ED3}"/>
              </a:ext>
            </a:extLst>
          </p:cNvPr>
          <p:cNvGrpSpPr/>
          <p:nvPr/>
        </p:nvGrpSpPr>
        <p:grpSpPr>
          <a:xfrm>
            <a:off x="4855253" y="2851259"/>
            <a:ext cx="2317810" cy="3340566"/>
            <a:chOff x="4961295" y="3096822"/>
            <a:chExt cx="1585883" cy="2285669"/>
          </a:xfrm>
        </p:grpSpPr>
        <p:pic>
          <p:nvPicPr>
            <p:cNvPr id="7" name="Picture 6" descr="A black dog standing on grass&#10;&#10;Description automatically generated">
              <a:extLst>
                <a:ext uri="{FF2B5EF4-FFF2-40B4-BE49-F238E27FC236}">
                  <a16:creationId xmlns:a16="http://schemas.microsoft.com/office/drawing/2014/main" id="{2C819F52-CDC0-3E5C-03D3-FF0D5ADEB757}"/>
                </a:ext>
              </a:extLst>
            </p:cNvPr>
            <p:cNvPicPr>
              <a:picLocks noChangeAspect="1"/>
            </p:cNvPicPr>
            <p:nvPr/>
          </p:nvPicPr>
          <p:blipFill>
            <a:blip r:embed="rId4"/>
            <a:stretch>
              <a:fillRect/>
            </a:stretch>
          </p:blipFill>
          <p:spPr>
            <a:xfrm>
              <a:off x="4961295" y="3096822"/>
              <a:ext cx="1556877" cy="1948134"/>
            </a:xfrm>
            <a:prstGeom prst="rect">
              <a:avLst/>
            </a:prstGeom>
          </p:spPr>
        </p:pic>
        <p:sp>
          <p:nvSpPr>
            <p:cNvPr id="6" name="TextBox 5">
              <a:extLst>
                <a:ext uri="{FF2B5EF4-FFF2-40B4-BE49-F238E27FC236}">
                  <a16:creationId xmlns:a16="http://schemas.microsoft.com/office/drawing/2014/main" id="{C982F5AC-654A-6A85-6DB5-23EA439018F7}"/>
                </a:ext>
              </a:extLst>
            </p:cNvPr>
            <p:cNvSpPr txBox="1"/>
            <p:nvPr/>
          </p:nvSpPr>
          <p:spPr>
            <a:xfrm>
              <a:off x="5304530" y="5043937"/>
              <a:ext cx="1242648" cy="338554"/>
            </a:xfrm>
            <a:prstGeom prst="rect">
              <a:avLst/>
            </a:prstGeom>
            <a:noFill/>
          </p:spPr>
          <p:txBody>
            <a:bodyPr wrap="none" rtlCol="0">
              <a:spAutoFit/>
            </a:bodyPr>
            <a:lstStyle/>
            <a:p>
              <a:pPr defTabSz="292608">
                <a:spcAft>
                  <a:spcPts val="600"/>
                </a:spcAft>
              </a:pPr>
              <a:r>
                <a:rPr lang="en-US" sz="1600" kern="1200" dirty="0">
                  <a:solidFill>
                    <a:schemeClr val="tx1"/>
                  </a:solidFill>
                  <a:latin typeface="+mn-lt"/>
                  <a:ea typeface="+mn-ea"/>
                  <a:cs typeface="+mn-cs"/>
                </a:rPr>
                <a:t>Dog Image 1</a:t>
              </a:r>
              <a:endParaRPr lang="en-US" sz="1600" dirty="0"/>
            </a:p>
          </p:txBody>
        </p:sp>
      </p:grpSp>
      <p:sp>
        <p:nvSpPr>
          <p:cNvPr id="12" name="TextBox 11">
            <a:extLst>
              <a:ext uri="{FF2B5EF4-FFF2-40B4-BE49-F238E27FC236}">
                <a16:creationId xmlns:a16="http://schemas.microsoft.com/office/drawing/2014/main" id="{2B12AC69-2843-CD0F-D26C-C31AA687AC07}"/>
              </a:ext>
            </a:extLst>
          </p:cNvPr>
          <p:cNvSpPr txBox="1"/>
          <p:nvPr/>
        </p:nvSpPr>
        <p:spPr>
          <a:xfrm>
            <a:off x="0" y="6488668"/>
            <a:ext cx="300082"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373894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 cleaning</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659635"/>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Guiding Questions:</a:t>
            </a:r>
          </a:p>
          <a:p>
            <a:pPr marL="0" indent="0" algn="ctr">
              <a:buFont typeface="Arial" panose="020B0604020202020204" pitchFamily="34" charset="0"/>
              <a:buNone/>
            </a:pPr>
            <a:endParaRPr lang="en-US" dirty="0"/>
          </a:p>
          <a:p>
            <a:r>
              <a:rPr lang="en-US" dirty="0"/>
              <a:t>Were there “bad” images?</a:t>
            </a:r>
          </a:p>
          <a:p>
            <a:endParaRPr lang="en-US" dirty="0"/>
          </a:p>
          <a:p>
            <a:r>
              <a:rPr lang="en-US" dirty="0"/>
              <a:t>What was the criteria used?</a:t>
            </a:r>
          </a:p>
          <a:p>
            <a:endParaRPr lang="en-US" dirty="0"/>
          </a:p>
          <a:p>
            <a:r>
              <a:rPr lang="en-US" dirty="0"/>
              <a:t>What are some examples of “bad” images?</a:t>
            </a:r>
          </a:p>
        </p:txBody>
      </p:sp>
    </p:spTree>
    <p:extLst>
      <p:ext uri="{BB962C8B-B14F-4D97-AF65-F5344CB8AC3E}">
        <p14:creationId xmlns:p14="http://schemas.microsoft.com/office/powerpoint/2010/main" val="8631763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projPres1</Template>
  <TotalTime>334</TotalTime>
  <Words>1618</Words>
  <Application>Microsoft Office PowerPoint</Application>
  <PresentationFormat>Widescreen</PresentationFormat>
  <Paragraphs>263</Paragraphs>
  <Slides>42</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Gill Sans MT</vt:lpstr>
      <vt:lpstr>zeitung</vt:lpstr>
      <vt:lpstr>Parcel</vt:lpstr>
      <vt:lpstr>Animal Image Classification</vt:lpstr>
      <vt:lpstr>NOTES</vt:lpstr>
      <vt:lpstr>Table of contents</vt:lpstr>
      <vt:lpstr>Dataset Overview</vt:lpstr>
      <vt:lpstr>Dataset overview</vt:lpstr>
      <vt:lpstr>Dataset Overview</vt:lpstr>
      <vt:lpstr>Data visualization</vt:lpstr>
      <vt:lpstr>Data Visualization</vt:lpstr>
      <vt:lpstr>Data cleaning</vt:lpstr>
      <vt:lpstr>Data Cleaning</vt:lpstr>
      <vt:lpstr>Data preparation</vt:lpstr>
      <vt:lpstr>Data preparation</vt:lpstr>
      <vt:lpstr>Data Preparation</vt:lpstr>
      <vt:lpstr>ML algorithms</vt:lpstr>
      <vt:lpstr>Model: SVM</vt:lpstr>
      <vt:lpstr>Model Evaluation: SVM</vt:lpstr>
      <vt:lpstr>Model: Res Net 50</vt:lpstr>
      <vt:lpstr>Model Evaluation: res net 50</vt:lpstr>
      <vt:lpstr>Model: CLIP</vt:lpstr>
      <vt:lpstr>Model: CLIp</vt:lpstr>
      <vt:lpstr>PowerPoint Presentation</vt:lpstr>
      <vt:lpstr>Model evaluation: CLIP</vt:lpstr>
      <vt:lpstr>Machine Learning Model - CNN</vt:lpstr>
      <vt:lpstr>Model: CNN</vt:lpstr>
      <vt:lpstr>Model: CNN</vt:lpstr>
      <vt:lpstr>Model: CNN</vt:lpstr>
      <vt:lpstr>Model Evaluation: CNN</vt:lpstr>
      <vt:lpstr>Model Evaluation: CNN</vt:lpstr>
      <vt:lpstr>Model: VGG16</vt:lpstr>
      <vt:lpstr>Model: VGG16</vt:lpstr>
      <vt:lpstr>Model: VGG16</vt:lpstr>
      <vt:lpstr>Model Evaluation: VGG16</vt:lpstr>
      <vt:lpstr>Model Evaluation: VGG16</vt:lpstr>
      <vt:lpstr>ML Performance comparison</vt:lpstr>
      <vt:lpstr>ML Performance comparison</vt:lpstr>
      <vt:lpstr>Future works</vt:lpstr>
      <vt:lpstr>Future Works</vt:lpstr>
      <vt:lpstr>conclusion</vt:lpstr>
      <vt:lpstr>Conclusion</vt:lpstr>
      <vt:lpstr>Related works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Image Classification</dc:title>
  <dc:creator>Martinez , Isaiah</dc:creator>
  <cp:lastModifiedBy>Martinez , Isaiah</cp:lastModifiedBy>
  <cp:revision>29</cp:revision>
  <dcterms:created xsi:type="dcterms:W3CDTF">2023-11-19T01:53:46Z</dcterms:created>
  <dcterms:modified xsi:type="dcterms:W3CDTF">2023-11-29T11:59:51Z</dcterms:modified>
</cp:coreProperties>
</file>