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1"/>
  </p:notesMasterIdLst>
  <p:sldIdLst>
    <p:sldId id="256" r:id="rId2"/>
    <p:sldId id="275" r:id="rId3"/>
    <p:sldId id="284" r:id="rId4"/>
    <p:sldId id="281" r:id="rId5"/>
    <p:sldId id="269" r:id="rId6"/>
    <p:sldId id="286" r:id="rId7"/>
    <p:sldId id="267" r:id="rId8"/>
    <p:sldId id="287" r:id="rId9"/>
    <p:sldId id="272" r:id="rId10"/>
    <p:sldId id="288" r:id="rId11"/>
    <p:sldId id="283" r:id="rId12"/>
    <p:sldId id="270" r:id="rId13"/>
    <p:sldId id="313" r:id="rId14"/>
    <p:sldId id="289" r:id="rId15"/>
    <p:sldId id="274" r:id="rId16"/>
    <p:sldId id="314" r:id="rId17"/>
    <p:sldId id="315" r:id="rId18"/>
    <p:sldId id="316" r:id="rId19"/>
    <p:sldId id="317" r:id="rId20"/>
    <p:sldId id="290" r:id="rId21"/>
    <p:sldId id="291" r:id="rId22"/>
    <p:sldId id="318" r:id="rId23"/>
    <p:sldId id="319" r:id="rId24"/>
    <p:sldId id="320" r:id="rId25"/>
    <p:sldId id="321" r:id="rId26"/>
    <p:sldId id="282" r:id="rId27"/>
    <p:sldId id="292" r:id="rId28"/>
    <p:sldId id="293" r:id="rId29"/>
    <p:sldId id="276" r:id="rId30"/>
    <p:sldId id="294" r:id="rId31"/>
    <p:sldId id="295" r:id="rId32"/>
    <p:sldId id="296" r:id="rId33"/>
    <p:sldId id="297" r:id="rId34"/>
    <p:sldId id="298" r:id="rId35"/>
    <p:sldId id="299" r:id="rId36"/>
    <p:sldId id="285" r:id="rId37"/>
    <p:sldId id="300" r:id="rId38"/>
    <p:sldId id="301" r:id="rId39"/>
    <p:sldId id="302" r:id="rId40"/>
    <p:sldId id="303" r:id="rId41"/>
    <p:sldId id="307" r:id="rId42"/>
    <p:sldId id="311" r:id="rId43"/>
    <p:sldId id="308" r:id="rId44"/>
    <p:sldId id="304" r:id="rId45"/>
    <p:sldId id="309" r:id="rId46"/>
    <p:sldId id="277" r:id="rId47"/>
    <p:sldId id="310" r:id="rId48"/>
    <p:sldId id="312" r:id="rId49"/>
    <p:sldId id="26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7"/>
    <a:srgbClr val="1919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4"/>
  </p:normalViewPr>
  <p:slideViewPr>
    <p:cSldViewPr snapToGrid="0">
      <p:cViewPr varScale="1">
        <p:scale>
          <a:sx n="106" d="100"/>
          <a:sy n="106"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96A9-8EC0-5141-B45F-E32396FCD01A}"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0EF9-D8CB-814F-BCB7-91B0420377E5}" type="slidenum">
              <a:rPr lang="en-US" smtClean="0"/>
              <a:t>‹#›</a:t>
            </a:fld>
            <a:endParaRPr lang="en-US"/>
          </a:p>
        </p:txBody>
      </p:sp>
    </p:spTree>
    <p:extLst>
      <p:ext uri="{BB962C8B-B14F-4D97-AF65-F5344CB8AC3E}">
        <p14:creationId xmlns:p14="http://schemas.microsoft.com/office/powerpoint/2010/main" val="230782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Verbatim</a:t>
            </a:r>
          </a:p>
        </p:txBody>
      </p:sp>
      <p:sp>
        <p:nvSpPr>
          <p:cNvPr id="4" name="Slide Number Placeholder 3"/>
          <p:cNvSpPr>
            <a:spLocks noGrp="1"/>
          </p:cNvSpPr>
          <p:nvPr>
            <p:ph type="sldNum" sz="quarter" idx="5"/>
          </p:nvPr>
        </p:nvSpPr>
        <p:spPr/>
        <p:txBody>
          <a:bodyPr/>
          <a:lstStyle/>
          <a:p>
            <a:fld id="{4D520EF9-D8CB-814F-BCB7-91B0420377E5}" type="slidenum">
              <a:rPr lang="en-US" smtClean="0"/>
              <a:t>4</a:t>
            </a:fld>
            <a:endParaRPr lang="en-US"/>
          </a:p>
        </p:txBody>
      </p:sp>
    </p:spTree>
    <p:extLst>
      <p:ext uri="{BB962C8B-B14F-4D97-AF65-F5344CB8AC3E}">
        <p14:creationId xmlns:p14="http://schemas.microsoft.com/office/powerpoint/2010/main" val="232506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12.</a:t>
            </a:r>
          </a:p>
        </p:txBody>
      </p:sp>
      <p:sp>
        <p:nvSpPr>
          <p:cNvPr id="4" name="Slide Number Placeholder 3"/>
          <p:cNvSpPr>
            <a:spLocks noGrp="1"/>
          </p:cNvSpPr>
          <p:nvPr>
            <p:ph type="sldNum" sz="quarter" idx="5"/>
          </p:nvPr>
        </p:nvSpPr>
        <p:spPr/>
        <p:txBody>
          <a:bodyPr/>
          <a:lstStyle/>
          <a:p>
            <a:fld id="{4D520EF9-D8CB-814F-BCB7-91B0420377E5}" type="slidenum">
              <a:rPr lang="en-US" smtClean="0"/>
              <a:t>36</a:t>
            </a:fld>
            <a:endParaRPr lang="en-US"/>
          </a:p>
        </p:txBody>
      </p:sp>
    </p:spTree>
    <p:extLst>
      <p:ext uri="{BB962C8B-B14F-4D97-AF65-F5344CB8AC3E}">
        <p14:creationId xmlns:p14="http://schemas.microsoft.com/office/powerpoint/2010/main" val="73317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Isaiah: I blocked out the path for safety reasons</a:t>
            </a:r>
          </a:p>
        </p:txBody>
      </p:sp>
      <p:sp>
        <p:nvSpPr>
          <p:cNvPr id="4" name="Slide Number Placeholder 3"/>
          <p:cNvSpPr>
            <a:spLocks noGrp="1"/>
          </p:cNvSpPr>
          <p:nvPr>
            <p:ph type="sldNum" sz="quarter" idx="5"/>
          </p:nvPr>
        </p:nvSpPr>
        <p:spPr/>
        <p:txBody>
          <a:bodyPr/>
          <a:lstStyle/>
          <a:p>
            <a:fld id="{4D520EF9-D8CB-814F-BCB7-91B0420377E5}" type="slidenum">
              <a:rPr lang="en-US" smtClean="0"/>
              <a:t>38</a:t>
            </a:fld>
            <a:endParaRPr lang="en-US"/>
          </a:p>
        </p:txBody>
      </p:sp>
    </p:spTree>
    <p:extLst>
      <p:ext uri="{BB962C8B-B14F-4D97-AF65-F5344CB8AC3E}">
        <p14:creationId xmlns:p14="http://schemas.microsoft.com/office/powerpoint/2010/main" val="227844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 thus not included in performance comparison</a:t>
            </a:r>
          </a:p>
        </p:txBody>
      </p:sp>
      <p:sp>
        <p:nvSpPr>
          <p:cNvPr id="4" name="Slide Number Placeholder 3"/>
          <p:cNvSpPr>
            <a:spLocks noGrp="1"/>
          </p:cNvSpPr>
          <p:nvPr>
            <p:ph type="sldNum" sz="quarter" idx="5"/>
          </p:nvPr>
        </p:nvSpPr>
        <p:spPr/>
        <p:txBody>
          <a:bodyPr/>
          <a:lstStyle/>
          <a:p>
            <a:fld id="{4D520EF9-D8CB-814F-BCB7-91B0420377E5}" type="slidenum">
              <a:rPr lang="en-US" smtClean="0"/>
              <a:t>41</a:t>
            </a:fld>
            <a:endParaRPr lang="en-US"/>
          </a:p>
        </p:txBody>
      </p:sp>
    </p:spTree>
    <p:extLst>
      <p:ext uri="{BB962C8B-B14F-4D97-AF65-F5344CB8AC3E}">
        <p14:creationId xmlns:p14="http://schemas.microsoft.com/office/powerpoint/2010/main" val="388441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43</a:t>
            </a:fld>
            <a:endParaRPr lang="en-US"/>
          </a:p>
        </p:txBody>
      </p:sp>
    </p:spTree>
    <p:extLst>
      <p:ext uri="{BB962C8B-B14F-4D97-AF65-F5344CB8AC3E}">
        <p14:creationId xmlns:p14="http://schemas.microsoft.com/office/powerpoint/2010/main" val="83528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45</a:t>
            </a:fld>
            <a:endParaRPr lang="en-US"/>
          </a:p>
        </p:txBody>
      </p:sp>
    </p:spTree>
    <p:extLst>
      <p:ext uri="{BB962C8B-B14F-4D97-AF65-F5344CB8AC3E}">
        <p14:creationId xmlns:p14="http://schemas.microsoft.com/office/powerpoint/2010/main" val="258262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14</a:t>
            </a:fld>
            <a:endParaRPr lang="en-US"/>
          </a:p>
        </p:txBody>
      </p:sp>
    </p:spTree>
    <p:extLst>
      <p:ext uri="{BB962C8B-B14F-4D97-AF65-F5344CB8AC3E}">
        <p14:creationId xmlns:p14="http://schemas.microsoft.com/office/powerpoint/2010/main" val="26156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2.</a:t>
            </a:r>
          </a:p>
          <a:p>
            <a:r>
              <a:rPr lang="en-US" dirty="0"/>
              <a:t>3. </a:t>
            </a:r>
          </a:p>
          <a:p>
            <a:endParaRPr lang="en-US" dirty="0"/>
          </a:p>
          <a:p>
            <a:r>
              <a:rPr lang="en-US" dirty="0"/>
              <a:t>*** Only for Linear SVM</a:t>
            </a:r>
          </a:p>
        </p:txBody>
      </p:sp>
      <p:sp>
        <p:nvSpPr>
          <p:cNvPr id="4" name="Slide Number Placeholder 3"/>
          <p:cNvSpPr>
            <a:spLocks noGrp="1"/>
          </p:cNvSpPr>
          <p:nvPr>
            <p:ph type="sldNum" sz="quarter" idx="5"/>
          </p:nvPr>
        </p:nvSpPr>
        <p:spPr/>
        <p:txBody>
          <a:bodyPr/>
          <a:lstStyle/>
          <a:p>
            <a:fld id="{4D520EF9-D8CB-814F-BCB7-91B0420377E5}" type="slidenum">
              <a:rPr lang="en-US" smtClean="0"/>
              <a:t>15</a:t>
            </a:fld>
            <a:endParaRPr lang="en-US"/>
          </a:p>
        </p:txBody>
      </p:sp>
    </p:spTree>
    <p:extLst>
      <p:ext uri="{BB962C8B-B14F-4D97-AF65-F5344CB8AC3E}">
        <p14:creationId xmlns:p14="http://schemas.microsoft.com/office/powerpoint/2010/main" val="343874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4</a:t>
            </a:r>
          </a:p>
        </p:txBody>
      </p:sp>
      <p:sp>
        <p:nvSpPr>
          <p:cNvPr id="4" name="Slide Number Placeholder 3"/>
          <p:cNvSpPr>
            <a:spLocks noGrp="1"/>
          </p:cNvSpPr>
          <p:nvPr>
            <p:ph type="sldNum" sz="quarter" idx="5"/>
          </p:nvPr>
        </p:nvSpPr>
        <p:spPr/>
        <p:txBody>
          <a:bodyPr/>
          <a:lstStyle/>
          <a:p>
            <a:fld id="{4D520EF9-D8CB-814F-BCB7-91B0420377E5}" type="slidenum">
              <a:rPr lang="en-US" smtClean="0"/>
              <a:t>20</a:t>
            </a:fld>
            <a:endParaRPr lang="en-US"/>
          </a:p>
        </p:txBody>
      </p:sp>
    </p:spTree>
    <p:extLst>
      <p:ext uri="{BB962C8B-B14F-4D97-AF65-F5344CB8AC3E}">
        <p14:creationId xmlns:p14="http://schemas.microsoft.com/office/powerpoint/2010/main" val="307641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1 was untouched after creation and was used as a baseline comparison</a:t>
            </a:r>
          </a:p>
        </p:txBody>
      </p:sp>
      <p:sp>
        <p:nvSpPr>
          <p:cNvPr id="4" name="Slide Number Placeholder 3"/>
          <p:cNvSpPr>
            <a:spLocks noGrp="1"/>
          </p:cNvSpPr>
          <p:nvPr>
            <p:ph type="sldNum" sz="quarter" idx="5"/>
          </p:nvPr>
        </p:nvSpPr>
        <p:spPr/>
        <p:txBody>
          <a:bodyPr/>
          <a:lstStyle/>
          <a:p>
            <a:fld id="{4D520EF9-D8CB-814F-BCB7-91B0420377E5}" type="slidenum">
              <a:rPr lang="en-US" smtClean="0"/>
              <a:t>21</a:t>
            </a:fld>
            <a:endParaRPr lang="en-US"/>
          </a:p>
        </p:txBody>
      </p:sp>
    </p:spTree>
    <p:extLst>
      <p:ext uri="{BB962C8B-B14F-4D97-AF65-F5344CB8AC3E}">
        <p14:creationId xmlns:p14="http://schemas.microsoft.com/office/powerpoint/2010/main" val="148553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5.</a:t>
            </a:r>
          </a:p>
          <a:p>
            <a:r>
              <a:rPr lang="en-US" dirty="0"/>
              <a:t>6.</a:t>
            </a:r>
          </a:p>
        </p:txBody>
      </p:sp>
      <p:sp>
        <p:nvSpPr>
          <p:cNvPr id="4" name="Slide Number Placeholder 3"/>
          <p:cNvSpPr>
            <a:spLocks noGrp="1"/>
          </p:cNvSpPr>
          <p:nvPr>
            <p:ph type="sldNum" sz="quarter" idx="5"/>
          </p:nvPr>
        </p:nvSpPr>
        <p:spPr/>
        <p:txBody>
          <a:bodyPr/>
          <a:lstStyle/>
          <a:p>
            <a:fld id="{4D520EF9-D8CB-814F-BCB7-91B0420377E5}" type="slidenum">
              <a:rPr lang="en-US" smtClean="0"/>
              <a:t>22</a:t>
            </a:fld>
            <a:endParaRPr lang="en-US"/>
          </a:p>
        </p:txBody>
      </p:sp>
    </p:spTree>
    <p:extLst>
      <p:ext uri="{BB962C8B-B14F-4D97-AF65-F5344CB8AC3E}">
        <p14:creationId xmlns:p14="http://schemas.microsoft.com/office/powerpoint/2010/main" val="16599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7.</a:t>
            </a:r>
          </a:p>
        </p:txBody>
      </p:sp>
      <p:sp>
        <p:nvSpPr>
          <p:cNvPr id="4" name="Slide Number Placeholder 3"/>
          <p:cNvSpPr>
            <a:spLocks noGrp="1"/>
          </p:cNvSpPr>
          <p:nvPr>
            <p:ph type="sldNum" sz="quarter" idx="5"/>
          </p:nvPr>
        </p:nvSpPr>
        <p:spPr/>
        <p:txBody>
          <a:bodyPr/>
          <a:lstStyle/>
          <a:p>
            <a:fld id="{4D520EF9-D8CB-814F-BCB7-91B0420377E5}" type="slidenum">
              <a:rPr lang="en-US" smtClean="0"/>
              <a:t>26</a:t>
            </a:fld>
            <a:endParaRPr lang="en-US"/>
          </a:p>
        </p:txBody>
      </p:sp>
    </p:spTree>
    <p:extLst>
      <p:ext uri="{BB962C8B-B14F-4D97-AF65-F5344CB8AC3E}">
        <p14:creationId xmlns:p14="http://schemas.microsoft.com/office/powerpoint/2010/main" val="289971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8.</a:t>
            </a:r>
          </a:p>
          <a:p>
            <a:r>
              <a:rPr lang="en-US" dirty="0"/>
              <a:t>9.</a:t>
            </a:r>
          </a:p>
          <a:p>
            <a:r>
              <a:rPr lang="en-US" dirty="0"/>
              <a:t>10.</a:t>
            </a:r>
          </a:p>
        </p:txBody>
      </p:sp>
      <p:sp>
        <p:nvSpPr>
          <p:cNvPr id="4" name="Slide Number Placeholder 3"/>
          <p:cNvSpPr>
            <a:spLocks noGrp="1"/>
          </p:cNvSpPr>
          <p:nvPr>
            <p:ph type="sldNum" sz="quarter" idx="5"/>
          </p:nvPr>
        </p:nvSpPr>
        <p:spPr/>
        <p:txBody>
          <a:bodyPr/>
          <a:lstStyle/>
          <a:p>
            <a:fld id="{4D520EF9-D8CB-814F-BCB7-91B0420377E5}" type="slidenum">
              <a:rPr lang="en-US" smtClean="0"/>
              <a:t>27</a:t>
            </a:fld>
            <a:endParaRPr lang="en-US"/>
          </a:p>
        </p:txBody>
      </p:sp>
    </p:spTree>
    <p:extLst>
      <p:ext uri="{BB962C8B-B14F-4D97-AF65-F5344CB8AC3E}">
        <p14:creationId xmlns:p14="http://schemas.microsoft.com/office/powerpoint/2010/main" val="151086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11.</a:t>
            </a:r>
          </a:p>
          <a:p>
            <a:r>
              <a:rPr lang="en-US" dirty="0"/>
              <a:t>5.</a:t>
            </a:r>
          </a:p>
          <a:p>
            <a:r>
              <a:rPr lang="en-US" dirty="0"/>
              <a:t>6.</a:t>
            </a:r>
          </a:p>
        </p:txBody>
      </p:sp>
      <p:sp>
        <p:nvSpPr>
          <p:cNvPr id="4" name="Slide Number Placeholder 3"/>
          <p:cNvSpPr>
            <a:spLocks noGrp="1"/>
          </p:cNvSpPr>
          <p:nvPr>
            <p:ph type="sldNum" sz="quarter" idx="5"/>
          </p:nvPr>
        </p:nvSpPr>
        <p:spPr/>
        <p:txBody>
          <a:bodyPr/>
          <a:lstStyle/>
          <a:p>
            <a:fld id="{4D520EF9-D8CB-814F-BCB7-91B0420377E5}" type="slidenum">
              <a:rPr lang="en-US" smtClean="0"/>
              <a:t>30</a:t>
            </a:fld>
            <a:endParaRPr lang="en-US"/>
          </a:p>
        </p:txBody>
      </p:sp>
    </p:spTree>
    <p:extLst>
      <p:ext uri="{BB962C8B-B14F-4D97-AF65-F5344CB8AC3E}">
        <p14:creationId xmlns:p14="http://schemas.microsoft.com/office/powerpoint/2010/main" val="23902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154673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1554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6180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8529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465178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053C86-C48F-3743-8746-2CA0384683DA}" type="datetimeFigureOut">
              <a:rPr lang="en-US" smtClean="0"/>
              <a:t>11/29/23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9073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09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53C86-C48F-3743-8746-2CA0384683DA}"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39868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53C86-C48F-3743-8746-2CA0384683DA}" type="datetimeFigureOut">
              <a:rPr lang="en-US" smtClean="0"/>
              <a:t>11/29/23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9932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053C86-C48F-3743-8746-2CA0384683DA}" type="datetimeFigureOut">
              <a:rPr lang="en-US" smtClean="0"/>
              <a:t>11/29/23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64369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053C86-C48F-3743-8746-2CA0384683DA}" type="datetimeFigureOut">
              <a:rPr lang="en-US" smtClean="0"/>
              <a:t>11/29/23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4384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053C86-C48F-3743-8746-2CA0384683DA}" type="datetimeFigureOut">
              <a:rPr lang="en-US" smtClean="0"/>
              <a:t>11/29/23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FA9C3F8-921C-E845-AB0B-D23F65BD6442}" type="slidenum">
              <a:rPr lang="en-US" smtClean="0"/>
              <a:t>‹#›</a:t>
            </a:fld>
            <a:endParaRPr lang="en-US"/>
          </a:p>
        </p:txBody>
      </p:sp>
    </p:spTree>
    <p:extLst>
      <p:ext uri="{BB962C8B-B14F-4D97-AF65-F5344CB8AC3E}">
        <p14:creationId xmlns:p14="http://schemas.microsoft.com/office/powerpoint/2010/main" val="23647804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shishsaxena2209/animal-image-datasetdog-cat-and-pan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openai/CLIP/tree/main" TargetMode="External"/><Relationship Id="rId13" Type="http://schemas.openxmlformats.org/officeDocument/2006/relationships/hyperlink" Target="https://www.geeksforgeeks.org/vgg-16-cnn-model/" TargetMode="External"/><Relationship Id="rId3" Type="http://schemas.openxmlformats.org/officeDocument/2006/relationships/hyperlink" Target="https://marcovirgolin.github.io/extras/details_time_complexity_machine_learning_algorithms/" TargetMode="External"/><Relationship Id="rId7" Type="http://schemas.openxmlformats.org/officeDocument/2006/relationships/hyperlink" Target="https://paperswithcode.com/method/max-pooling" TargetMode="External"/><Relationship Id="rId12" Type="http://schemas.openxmlformats.org/officeDocument/2006/relationships/hyperlink" Target="https://www.ibm.com/topics/convolutional-neural-networks" TargetMode="External"/><Relationship Id="rId2" Type="http://schemas.openxmlformats.org/officeDocument/2006/relationships/hyperlink" Target="https://www.kaggle.com/datasets/ashishsaxena2209/animal-image-datasetdog-cat-and-panda" TargetMode="External"/><Relationship Id="rId1" Type="http://schemas.openxmlformats.org/officeDocument/2006/relationships/slideLayout" Target="../slideLayouts/slideLayout8.xml"/><Relationship Id="rId6" Type="http://schemas.openxmlformats.org/officeDocument/2006/relationships/hyperlink" Target="https://medium.com/analytics-vidhya/2d-convolution-using-python-numpy-43442ff5f381" TargetMode="External"/><Relationship Id="rId11" Type="http://schemas.openxmlformats.org/officeDocument/2006/relationships/hyperlink" Target="https://www.freeiconspng.com/img/1682" TargetMode="External"/><Relationship Id="rId5" Type="http://schemas.openxmlformats.org/officeDocument/2006/relationships/hyperlink" Target="https://medium.com/@arashserej/resnet-50-83b3ff33be7d" TargetMode="External"/><Relationship Id="rId10" Type="http://schemas.openxmlformats.org/officeDocument/2006/relationships/hyperlink" Target="https://blog.roboflow.com/zero-shot-learning-computer-vision/" TargetMode="External"/><Relationship Id="rId4" Type="http://schemas.openxmlformats.org/officeDocument/2006/relationships/hyperlink" Target="https://stats.stackexchange.com/questions/94596/computational-complexity-of-prediction-using-svm-and-nn" TargetMode="External"/><Relationship Id="rId9" Type="http://schemas.openxmlformats.org/officeDocument/2006/relationships/hyperlink" Target="https://deepchecks.com/glossary/zero-shot-learn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306B65-B80B-FBB3-3F2E-55E9C64C7F68}"/>
              </a:ext>
            </a:extLst>
          </p:cNvPr>
          <p:cNvSpPr txBox="1">
            <a:spLocks/>
          </p:cNvSpPr>
          <p:nvPr/>
        </p:nvSpPr>
        <p:spPr bwMode="blackWhite">
          <a:xfrm>
            <a:off x="3407002" y="4307308"/>
            <a:ext cx="5377995" cy="1043138"/>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57150"/>
        </p:spPr>
        <p:txBody>
          <a:bodyPr/>
          <a:lstStyle/>
          <a:p>
            <a:r>
              <a:rPr lang="en-US" dirty="0"/>
              <a:t>Animal Image Classification</a:t>
            </a:r>
          </a:p>
        </p:txBody>
      </p:sp>
      <p:sp>
        <p:nvSpPr>
          <p:cNvPr id="3" name="Subtitle 2">
            <a:extLst>
              <a:ext uri="{FF2B5EF4-FFF2-40B4-BE49-F238E27FC236}">
                <a16:creationId xmlns:a16="http://schemas.microsoft.com/office/drawing/2014/main" id="{9B779D3B-B510-D149-4014-D6AA80637149}"/>
              </a:ext>
            </a:extLst>
          </p:cNvPr>
          <p:cNvSpPr>
            <a:spLocks noGrp="1"/>
          </p:cNvSpPr>
          <p:nvPr>
            <p:ph type="subTitle" idx="1"/>
          </p:nvPr>
        </p:nvSpPr>
        <p:spPr/>
        <p:txBody>
          <a:bodyPr/>
          <a:lstStyle/>
          <a:p>
            <a:pPr rtl="0">
              <a:spcBef>
                <a:spcPts val="0"/>
              </a:spcBef>
              <a:spcAft>
                <a:spcPts val="0"/>
              </a:spcAft>
            </a:pPr>
            <a:r>
              <a:rPr lang="en-US" dirty="0">
                <a:solidFill>
                  <a:schemeClr val="bg1"/>
                </a:solidFill>
              </a:rPr>
              <a:t>Group 4:</a:t>
            </a:r>
            <a:endParaRPr lang="en-US" b="0" dirty="0">
              <a:solidFill>
                <a:schemeClr val="bg1"/>
              </a:solidFill>
              <a:effectLst/>
            </a:endParaRPr>
          </a:p>
          <a:p>
            <a:r>
              <a:rPr lang="en-US" b="0" i="0" dirty="0">
                <a:solidFill>
                  <a:schemeClr val="bg1"/>
                </a:solidFill>
                <a:effectLst/>
                <a:latin typeface="Arial" panose="020B0604020202020204" pitchFamily="34" charset="0"/>
              </a:rPr>
              <a:t>Isaiah Martinez, Joycelyn Tuazon</a:t>
            </a:r>
            <a:endParaRPr lang="en-US" dirty="0">
              <a:solidFill>
                <a:schemeClr val="bg1"/>
              </a:solidFill>
            </a:endParaRPr>
          </a:p>
        </p:txBody>
      </p:sp>
    </p:spTree>
    <p:extLst>
      <p:ext uri="{BB962C8B-B14F-4D97-AF65-F5344CB8AC3E}">
        <p14:creationId xmlns:p14="http://schemas.microsoft.com/office/powerpoint/2010/main" val="5976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preparation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29860" y="2014199"/>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Could the cleaned images be used as is?</a:t>
            </a:r>
          </a:p>
          <a:p>
            <a:endParaRPr lang="en-US" dirty="0"/>
          </a:p>
          <a:p>
            <a:r>
              <a:rPr lang="en-US" dirty="0"/>
              <a:t>What are some examples of the images used to train the models?</a:t>
            </a:r>
          </a:p>
        </p:txBody>
      </p:sp>
      <p:sp>
        <p:nvSpPr>
          <p:cNvPr id="2" name="TextBox 1">
            <a:extLst>
              <a:ext uri="{FF2B5EF4-FFF2-40B4-BE49-F238E27FC236}">
                <a16:creationId xmlns:a16="http://schemas.microsoft.com/office/drawing/2014/main" id="{1E9D9BE1-A4B9-D220-E138-615D249AEB36}"/>
              </a:ext>
            </a:extLst>
          </p:cNvPr>
          <p:cNvSpPr txBox="1"/>
          <p:nvPr/>
        </p:nvSpPr>
        <p:spPr>
          <a:xfrm>
            <a:off x="0" y="6488668"/>
            <a:ext cx="8890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18935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CC31-305F-2449-3AC8-0B0B09D6A5F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3DC402C-E559-6BE0-F4C2-BF3885543CD1}"/>
              </a:ext>
            </a:extLst>
          </p:cNvPr>
          <p:cNvSpPr>
            <a:spLocks noGrp="1"/>
          </p:cNvSpPr>
          <p:nvPr>
            <p:ph idx="1"/>
          </p:nvPr>
        </p:nvSpPr>
        <p:spPr>
          <a:xfrm>
            <a:off x="643636" y="3130678"/>
            <a:ext cx="3775964" cy="2556382"/>
          </a:xfrm>
        </p:spPr>
        <p:txBody>
          <a:bodyPr>
            <a:normAutofit/>
          </a:bodyPr>
          <a:lstStyle/>
          <a:p>
            <a:r>
              <a:rPr lang="en-US" dirty="0"/>
              <a:t>Several ideas employed:</a:t>
            </a:r>
          </a:p>
          <a:p>
            <a:pPr lvl="1"/>
            <a:r>
              <a:rPr lang="en-US" dirty="0"/>
              <a:t>Resize to 500 x 500 pixels</a:t>
            </a:r>
          </a:p>
          <a:p>
            <a:pPr lvl="1"/>
            <a:r>
              <a:rPr lang="en-US" dirty="0"/>
              <a:t>Convert to Grayscale</a:t>
            </a:r>
          </a:p>
          <a:p>
            <a:pPr lvl="1"/>
            <a:r>
              <a:rPr lang="en-US" dirty="0"/>
              <a:t>Convert images to flattened arrays</a:t>
            </a:r>
          </a:p>
          <a:p>
            <a:pPr lvl="1"/>
            <a:r>
              <a:rPr lang="en-US" dirty="0"/>
              <a:t>Resize to 224 x 224 pixels</a:t>
            </a:r>
          </a:p>
          <a:p>
            <a:pPr lvl="1"/>
            <a:r>
              <a:rPr lang="en-US" dirty="0"/>
              <a:t>Generate new images using image augmentation</a:t>
            </a:r>
          </a:p>
        </p:txBody>
      </p:sp>
      <p:pic>
        <p:nvPicPr>
          <p:cNvPr id="5" name="Picture 4" descr="A cat standing on a chair&#10;&#10;Description automatically generated">
            <a:extLst>
              <a:ext uri="{FF2B5EF4-FFF2-40B4-BE49-F238E27FC236}">
                <a16:creationId xmlns:a16="http://schemas.microsoft.com/office/drawing/2014/main" id="{94095706-3B9C-73F8-0D91-6CCDA652E964}"/>
              </a:ext>
            </a:extLst>
          </p:cNvPr>
          <p:cNvPicPr>
            <a:picLocks noChangeAspect="1"/>
          </p:cNvPicPr>
          <p:nvPr/>
        </p:nvPicPr>
        <p:blipFill>
          <a:blip r:embed="rId2"/>
          <a:stretch>
            <a:fillRect/>
          </a:stretch>
        </p:blipFill>
        <p:spPr>
          <a:xfrm>
            <a:off x="9167114" y="3039773"/>
            <a:ext cx="2470150" cy="2470150"/>
          </a:xfrm>
          <a:prstGeom prst="rect">
            <a:avLst/>
          </a:prstGeom>
        </p:spPr>
      </p:pic>
      <p:pic>
        <p:nvPicPr>
          <p:cNvPr id="7" name="Picture 6" descr="A cat standing on a chair&#10;&#10;Description automatically generated">
            <a:extLst>
              <a:ext uri="{FF2B5EF4-FFF2-40B4-BE49-F238E27FC236}">
                <a16:creationId xmlns:a16="http://schemas.microsoft.com/office/drawing/2014/main" id="{E2ED6107-EF36-1F0E-EAD3-049596E259E0}"/>
              </a:ext>
            </a:extLst>
          </p:cNvPr>
          <p:cNvPicPr>
            <a:picLocks noChangeAspect="1"/>
          </p:cNvPicPr>
          <p:nvPr/>
        </p:nvPicPr>
        <p:blipFill>
          <a:blip r:embed="rId3"/>
          <a:stretch>
            <a:fillRect/>
          </a:stretch>
        </p:blipFill>
        <p:spPr>
          <a:xfrm>
            <a:off x="4470400" y="2862638"/>
            <a:ext cx="3775964" cy="2824421"/>
          </a:xfrm>
          <a:prstGeom prst="rect">
            <a:avLst/>
          </a:prstGeom>
        </p:spPr>
      </p:pic>
      <p:cxnSp>
        <p:nvCxnSpPr>
          <p:cNvPr id="8" name="Straight Arrow Connector 7">
            <a:extLst>
              <a:ext uri="{FF2B5EF4-FFF2-40B4-BE49-F238E27FC236}">
                <a16:creationId xmlns:a16="http://schemas.microsoft.com/office/drawing/2014/main" id="{88E911DE-865C-74B8-7A44-FA71ABF91D2A}"/>
              </a:ext>
            </a:extLst>
          </p:cNvPr>
          <p:cNvCxnSpPr>
            <a:cxnSpLocks/>
          </p:cNvCxnSpPr>
          <p:nvPr/>
        </p:nvCxnSpPr>
        <p:spPr>
          <a:xfrm flipV="1">
            <a:off x="8335264" y="4274848"/>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6ABBEF3-433C-CE97-DCC3-F6103AE8D05C}"/>
              </a:ext>
            </a:extLst>
          </p:cNvPr>
          <p:cNvSpPr txBox="1"/>
          <p:nvPr/>
        </p:nvSpPr>
        <p:spPr>
          <a:xfrm>
            <a:off x="5766526" y="5679200"/>
            <a:ext cx="1183712" cy="338553"/>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sp>
        <p:nvSpPr>
          <p:cNvPr id="11" name="TextBox 10">
            <a:extLst>
              <a:ext uri="{FF2B5EF4-FFF2-40B4-BE49-F238E27FC236}">
                <a16:creationId xmlns:a16="http://schemas.microsoft.com/office/drawing/2014/main" id="{94594178-BEF9-8A9E-24DD-FB36CD7C56D1}"/>
              </a:ext>
            </a:extLst>
          </p:cNvPr>
          <p:cNvSpPr txBox="1"/>
          <p:nvPr/>
        </p:nvSpPr>
        <p:spPr>
          <a:xfrm>
            <a:off x="9628582" y="5509923"/>
            <a:ext cx="1547214" cy="338554"/>
          </a:xfrm>
          <a:prstGeom prst="rect">
            <a:avLst/>
          </a:prstGeom>
          <a:noFill/>
        </p:spPr>
        <p:txBody>
          <a:bodyPr wrap="square" rtlCol="0">
            <a:spAutoFit/>
          </a:bodyPr>
          <a:lstStyle/>
          <a:p>
            <a:pPr defTabSz="292608">
              <a:spcAft>
                <a:spcPts val="600"/>
              </a:spcAft>
            </a:pPr>
            <a:r>
              <a:rPr lang="en-US" sz="1600" kern="1200" dirty="0">
                <a:solidFill>
                  <a:schemeClr val="tx1">
                    <a:lumMod val="95000"/>
                    <a:lumOff val="5000"/>
                  </a:schemeClr>
                </a:solidFill>
                <a:latin typeface="+mn-lt"/>
                <a:ea typeface="+mn-ea"/>
                <a:cs typeface="+mn-cs"/>
              </a:rPr>
              <a:t>GS Cat Image 1</a:t>
            </a:r>
            <a:endParaRPr lang="en-US" sz="1600" dirty="0">
              <a:solidFill>
                <a:schemeClr val="tx1">
                  <a:lumMod val="95000"/>
                  <a:lumOff val="5000"/>
                </a:schemeClr>
              </a:solidFill>
            </a:endParaRPr>
          </a:p>
        </p:txBody>
      </p:sp>
      <p:sp>
        <p:nvSpPr>
          <p:cNvPr id="4" name="TextBox 3">
            <a:extLst>
              <a:ext uri="{FF2B5EF4-FFF2-40B4-BE49-F238E27FC236}">
                <a16:creationId xmlns:a16="http://schemas.microsoft.com/office/drawing/2014/main" id="{93BB15E6-ED3E-B179-BD8B-420B8CEFCD17}"/>
              </a:ext>
            </a:extLst>
          </p:cNvPr>
          <p:cNvSpPr txBox="1"/>
          <p:nvPr/>
        </p:nvSpPr>
        <p:spPr>
          <a:xfrm>
            <a:off x="0" y="6488668"/>
            <a:ext cx="8890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26901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3094-5844-BF24-AC13-FD1ECAA85BE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772A9B31-0D85-CE6C-D149-48620B3EA9B2}"/>
              </a:ext>
            </a:extLst>
          </p:cNvPr>
          <p:cNvSpPr>
            <a:spLocks noGrp="1"/>
          </p:cNvSpPr>
          <p:nvPr>
            <p:ph idx="1"/>
          </p:nvPr>
        </p:nvSpPr>
        <p:spPr>
          <a:xfrm>
            <a:off x="4555109" y="2480064"/>
            <a:ext cx="3081782" cy="515553"/>
          </a:xfrm>
        </p:spPr>
        <p:txBody>
          <a:bodyPr>
            <a:normAutofit/>
          </a:bodyPr>
          <a:lstStyle/>
          <a:p>
            <a:pPr marL="0" indent="0" algn="ctr">
              <a:buNone/>
            </a:pPr>
            <a:r>
              <a:rPr lang="en-US" dirty="0"/>
              <a:t>Sample conversion to array:</a:t>
            </a:r>
          </a:p>
        </p:txBody>
      </p:sp>
      <p:pic>
        <p:nvPicPr>
          <p:cNvPr id="5" name="Picture 4" descr="A panda bear climbing a tree&#10;&#10;Description automatically generated">
            <a:extLst>
              <a:ext uri="{FF2B5EF4-FFF2-40B4-BE49-F238E27FC236}">
                <a16:creationId xmlns:a16="http://schemas.microsoft.com/office/drawing/2014/main" id="{4B25C958-1A82-9727-D241-D3699C6CE74E}"/>
              </a:ext>
            </a:extLst>
          </p:cNvPr>
          <p:cNvPicPr>
            <a:picLocks noChangeAspect="1"/>
          </p:cNvPicPr>
          <p:nvPr/>
        </p:nvPicPr>
        <p:blipFill>
          <a:blip r:embed="rId2"/>
          <a:stretch>
            <a:fillRect/>
          </a:stretch>
        </p:blipFill>
        <p:spPr>
          <a:xfrm>
            <a:off x="355600" y="3001197"/>
            <a:ext cx="4135977" cy="3101983"/>
          </a:xfrm>
          <a:prstGeom prst="rect">
            <a:avLst/>
          </a:prstGeom>
        </p:spPr>
      </p:pic>
      <p:sp>
        <p:nvSpPr>
          <p:cNvPr id="8" name="TextBox 7">
            <a:extLst>
              <a:ext uri="{FF2B5EF4-FFF2-40B4-BE49-F238E27FC236}">
                <a16:creationId xmlns:a16="http://schemas.microsoft.com/office/drawing/2014/main" id="{ABBE8F11-A152-E72A-097D-07A68F87122B}"/>
              </a:ext>
            </a:extLst>
          </p:cNvPr>
          <p:cNvSpPr txBox="1"/>
          <p:nvPr/>
        </p:nvSpPr>
        <p:spPr>
          <a:xfrm flipH="1">
            <a:off x="5664198" y="3153597"/>
            <a:ext cx="6223001" cy="3139321"/>
          </a:xfrm>
          <a:prstGeom prst="rect">
            <a:avLst/>
          </a:prstGeom>
          <a:noFill/>
        </p:spPr>
        <p:txBody>
          <a:bodyPr wrap="square" rtlCol="0">
            <a:spAutoFit/>
          </a:bodyPr>
          <a:lstStyle/>
          <a:p>
            <a:r>
              <a:rPr lang="en-US" b="0" i="0" dirty="0">
                <a:solidFill>
                  <a:schemeClr val="tx1">
                    <a:lumMod val="75000"/>
                    <a:lumOff val="25000"/>
                  </a:schemeClr>
                </a:solidFill>
                <a:effectLst/>
                <a:latin typeface="Consolas" panose="020B0609020204030204" pitchFamily="49" charset="0"/>
              </a:rPr>
              <a:t>[[[159 155 128] [162 161 131] [165 169 134] ... [120 141 162] [118 138 162] [119 139 163]] [[136 136 112] [154 157 128] [158 165 131] ... [124 144 168] [123 143 167] [125 145 169]] [[124 133 112] [127 137 112] [148 163 132] ... [132 154 178] [133 155 179] [135 157 181]] ... [[ 31 51 58] [ 26 46 53] [ 22 42 51] ... [ 53 55 42] [ 49 52 41] [ 48 51 40]] [[ 33 52 59] [ 29 48 55] [ 24 44 53] ... [ 50 52 41] [ 47 50 41] [ 47 50 41]] [[ 34 53 60] [ 29 48 55] [ 25 45 54] ... [ 45 47 36] [ 42 45 36] [ 43 46 37]]]</a:t>
            </a:r>
            <a:endParaRPr lang="en-US" dirty="0">
              <a:solidFill>
                <a:schemeClr val="tx1">
                  <a:lumMod val="75000"/>
                  <a:lumOff val="25000"/>
                </a:schemeClr>
              </a:solidFill>
            </a:endParaRPr>
          </a:p>
        </p:txBody>
      </p:sp>
      <p:cxnSp>
        <p:nvCxnSpPr>
          <p:cNvPr id="10" name="Straight Arrow Connector 9">
            <a:extLst>
              <a:ext uri="{FF2B5EF4-FFF2-40B4-BE49-F238E27FC236}">
                <a16:creationId xmlns:a16="http://schemas.microsoft.com/office/drawing/2014/main" id="{C67EAEDA-6253-B8CC-C052-0B5BD287D082}"/>
              </a:ext>
            </a:extLst>
          </p:cNvPr>
          <p:cNvCxnSpPr>
            <a:cxnSpLocks/>
          </p:cNvCxnSpPr>
          <p:nvPr/>
        </p:nvCxnSpPr>
        <p:spPr>
          <a:xfrm flipV="1">
            <a:off x="4580477" y="4673599"/>
            <a:ext cx="1121821"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6A59264-6B7E-62D0-1525-F7961541D821}"/>
              </a:ext>
            </a:extLst>
          </p:cNvPr>
          <p:cNvSpPr txBox="1"/>
          <p:nvPr/>
        </p:nvSpPr>
        <p:spPr>
          <a:xfrm flipH="1">
            <a:off x="1544515" y="6108252"/>
            <a:ext cx="1758146" cy="369332"/>
          </a:xfrm>
          <a:prstGeom prst="rect">
            <a:avLst/>
          </a:prstGeom>
          <a:noFill/>
        </p:spPr>
        <p:txBody>
          <a:bodyPr wrap="square" rtlCol="0">
            <a:spAutoFit/>
          </a:bodyPr>
          <a:lstStyle/>
          <a:p>
            <a:r>
              <a:rPr lang="en-US" dirty="0"/>
              <a:t>Panda Image 880</a:t>
            </a:r>
          </a:p>
        </p:txBody>
      </p:sp>
      <p:sp>
        <p:nvSpPr>
          <p:cNvPr id="12" name="TextBox 11">
            <a:extLst>
              <a:ext uri="{FF2B5EF4-FFF2-40B4-BE49-F238E27FC236}">
                <a16:creationId xmlns:a16="http://schemas.microsoft.com/office/drawing/2014/main" id="{9C4B6F17-9353-560C-D0C3-701188F55987}"/>
              </a:ext>
            </a:extLst>
          </p:cNvPr>
          <p:cNvSpPr txBox="1"/>
          <p:nvPr/>
        </p:nvSpPr>
        <p:spPr>
          <a:xfrm flipH="1">
            <a:off x="7234334" y="6198448"/>
            <a:ext cx="2786743" cy="369332"/>
          </a:xfrm>
          <a:prstGeom prst="rect">
            <a:avLst/>
          </a:prstGeom>
          <a:noFill/>
        </p:spPr>
        <p:txBody>
          <a:bodyPr wrap="square" rtlCol="0">
            <a:spAutoFit/>
          </a:bodyPr>
          <a:lstStyle/>
          <a:p>
            <a:r>
              <a:rPr lang="en-US" dirty="0"/>
              <a:t>Panda Image 880 as an array</a:t>
            </a:r>
          </a:p>
        </p:txBody>
      </p:sp>
      <p:sp>
        <p:nvSpPr>
          <p:cNvPr id="4" name="TextBox 3">
            <a:extLst>
              <a:ext uri="{FF2B5EF4-FFF2-40B4-BE49-F238E27FC236}">
                <a16:creationId xmlns:a16="http://schemas.microsoft.com/office/drawing/2014/main" id="{D7DA14DF-A779-6F18-8261-C4B8CF17FDE2}"/>
              </a:ext>
            </a:extLst>
          </p:cNvPr>
          <p:cNvSpPr txBox="1"/>
          <p:nvPr/>
        </p:nvSpPr>
        <p:spPr>
          <a:xfrm>
            <a:off x="0" y="6488668"/>
            <a:ext cx="889000"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356402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183D-7BFD-76F9-D8D8-2A74943EFD8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57BC145-9686-F873-E062-E3864ECADFF9}"/>
              </a:ext>
            </a:extLst>
          </p:cNvPr>
          <p:cNvSpPr>
            <a:spLocks noGrp="1"/>
          </p:cNvSpPr>
          <p:nvPr>
            <p:ph idx="1"/>
          </p:nvPr>
        </p:nvSpPr>
        <p:spPr/>
        <p:txBody>
          <a:bodyPr>
            <a:normAutofit fontScale="92500" lnSpcReduction="10000"/>
          </a:bodyPr>
          <a:lstStyle/>
          <a:p>
            <a:r>
              <a:rPr lang="en-US" dirty="0"/>
              <a:t>Each image holds (Length x Width x Color Mode) features:</a:t>
            </a:r>
          </a:p>
          <a:p>
            <a:pPr lvl="1"/>
            <a:r>
              <a:rPr lang="en-US" dirty="0"/>
              <a:t>500 x 500 Images x 1 brightness (Grayscale) =&gt; 250,000 Features</a:t>
            </a:r>
          </a:p>
          <a:p>
            <a:pPr lvl="1"/>
            <a:r>
              <a:rPr lang="en-US" dirty="0"/>
              <a:t>500 x 500 Images x 3 color intensity (RGB) =&gt; 750,000 Features</a:t>
            </a:r>
          </a:p>
          <a:p>
            <a:pPr lvl="1"/>
            <a:r>
              <a:rPr lang="en-US" dirty="0"/>
              <a:t>224 x 224 Images x 3 color intensity (RGB) =&gt; 150,528 Features</a:t>
            </a:r>
          </a:p>
          <a:p>
            <a:r>
              <a:rPr lang="en-US" dirty="0"/>
              <a:t>2952 images were used</a:t>
            </a:r>
          </a:p>
          <a:p>
            <a:pPr lvl="1"/>
            <a:r>
              <a:rPr lang="en-US" dirty="0"/>
              <a:t>250,001 Features x 2952 tuples</a:t>
            </a:r>
          </a:p>
          <a:p>
            <a:pPr lvl="1"/>
            <a:r>
              <a:rPr lang="en-US" dirty="0"/>
              <a:t>750,001 Features x 2952 tuples</a:t>
            </a:r>
          </a:p>
          <a:p>
            <a:pPr lvl="1"/>
            <a:r>
              <a:rPr lang="en-US" dirty="0"/>
              <a:t>150,529 Features x 2952 tuples</a:t>
            </a:r>
          </a:p>
          <a:p>
            <a:pPr lvl="1"/>
            <a:r>
              <a:rPr lang="en-US" dirty="0"/>
              <a:t>Recall: 1 Feature is the animal class within the given image</a:t>
            </a:r>
          </a:p>
        </p:txBody>
      </p:sp>
      <p:sp>
        <p:nvSpPr>
          <p:cNvPr id="4" name="TextBox 3">
            <a:extLst>
              <a:ext uri="{FF2B5EF4-FFF2-40B4-BE49-F238E27FC236}">
                <a16:creationId xmlns:a16="http://schemas.microsoft.com/office/drawing/2014/main" id="{06527C5F-6124-E594-960A-610D77AFDD68}"/>
              </a:ext>
            </a:extLst>
          </p:cNvPr>
          <p:cNvSpPr txBox="1"/>
          <p:nvPr/>
        </p:nvSpPr>
        <p:spPr>
          <a:xfrm>
            <a:off x="0" y="6488668"/>
            <a:ext cx="889000"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91467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algorithms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
        <p:nvSpPr>
          <p:cNvPr id="2" name="TextBox 1">
            <a:extLst>
              <a:ext uri="{FF2B5EF4-FFF2-40B4-BE49-F238E27FC236}">
                <a16:creationId xmlns:a16="http://schemas.microsoft.com/office/drawing/2014/main" id="{BF97A2D8-DE68-CC73-DED6-48FB46B3E34A}"/>
              </a:ext>
            </a:extLst>
          </p:cNvPr>
          <p:cNvSpPr txBox="1"/>
          <p:nvPr/>
        </p:nvSpPr>
        <p:spPr>
          <a:xfrm>
            <a:off x="0" y="6488668"/>
            <a:ext cx="889000"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61097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SVM</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a:xfrm>
            <a:off x="2231136" y="2220686"/>
            <a:ext cx="7729728" cy="4721290"/>
          </a:xfrm>
        </p:spPr>
        <p:txBody>
          <a:bodyPr>
            <a:normAutofit lnSpcReduction="10000"/>
          </a:bodyPr>
          <a:lstStyle/>
          <a:p>
            <a:r>
              <a:rPr lang="en-US" dirty="0"/>
              <a:t>Lots of usage with image classification</a:t>
            </a:r>
          </a:p>
          <a:p>
            <a:r>
              <a:rPr lang="en-US" dirty="0"/>
              <a:t>Easy to implement and update with better performing parameters</a:t>
            </a:r>
          </a:p>
          <a:p>
            <a:r>
              <a:rPr lang="en-US" dirty="0"/>
              <a:t>Took a long time to run</a:t>
            </a:r>
          </a:p>
          <a:p>
            <a:pPr lvl="1"/>
            <a:r>
              <a:rPr lang="en-US" dirty="0"/>
              <a:t>&gt; 1-2 days in many cases</a:t>
            </a:r>
          </a:p>
          <a:p>
            <a:r>
              <a:rPr lang="en-US" dirty="0"/>
              <a:t>Highly sensitive to the data size:</a:t>
            </a:r>
          </a:p>
          <a:p>
            <a:pPr lvl="1"/>
            <a:r>
              <a:rPr lang="el-GR" dirty="0"/>
              <a:t>Ω</a:t>
            </a:r>
            <a:r>
              <a:rPr lang="en-US" dirty="0"/>
              <a:t>(D)*** ~ </a:t>
            </a:r>
            <a:r>
              <a:rPr lang="el-GR" dirty="0"/>
              <a:t>Ω</a:t>
            </a:r>
            <a:r>
              <a:rPr lang="en-US" dirty="0"/>
              <a:t>(N</a:t>
            </a:r>
            <a:r>
              <a:rPr lang="en-US" baseline="30000" dirty="0"/>
              <a:t>2</a:t>
            </a:r>
            <a:r>
              <a:rPr lang="en-US" dirty="0"/>
              <a:t>) ~ O(N</a:t>
            </a:r>
            <a:r>
              <a:rPr lang="en-US" baseline="30000" dirty="0"/>
              <a:t>2</a:t>
            </a:r>
            <a:r>
              <a:rPr lang="en-US" dirty="0"/>
              <a:t> x D) ~ </a:t>
            </a:r>
            <a:r>
              <a:rPr lang="el-GR" dirty="0"/>
              <a:t>∏</a:t>
            </a:r>
            <a:r>
              <a:rPr lang="en-US" dirty="0"/>
              <a:t>(N</a:t>
            </a:r>
            <a:r>
              <a:rPr lang="en-US" baseline="30000" dirty="0"/>
              <a:t>3</a:t>
            </a:r>
            <a:r>
              <a:rPr lang="en-US" dirty="0"/>
              <a:t>)</a:t>
            </a:r>
          </a:p>
          <a:p>
            <a:pPr lvl="1"/>
            <a:r>
              <a:rPr lang="en-US" dirty="0"/>
              <a:t>For N = Number of tuples, D = Number of Features</a:t>
            </a:r>
          </a:p>
          <a:p>
            <a:pPr lvl="2"/>
            <a:r>
              <a:rPr lang="en-US" dirty="0"/>
              <a:t>N = 2952</a:t>
            </a:r>
          </a:p>
          <a:p>
            <a:pPr lvl="2"/>
            <a:r>
              <a:rPr lang="en-US" dirty="0"/>
              <a:t>D = [750,000, 250,000]</a:t>
            </a:r>
          </a:p>
          <a:p>
            <a:r>
              <a:rPr lang="en-US" dirty="0" err="1"/>
              <a:t>Kfold</a:t>
            </a:r>
            <a:r>
              <a:rPr lang="en-US" dirty="0"/>
              <a:t> = O(KN) = O(N) for K = Number of Folds</a:t>
            </a:r>
          </a:p>
          <a:p>
            <a:r>
              <a:rPr lang="en-US" dirty="0"/>
              <a:t>Grid Search = (</a:t>
            </a:r>
            <a:r>
              <a:rPr lang="en-US" dirty="0" err="1"/>
              <a:t>Kfold</a:t>
            </a:r>
            <a:r>
              <a:rPr lang="en-US" dirty="0"/>
              <a:t> x SVM x Combinations of Parameter List)</a:t>
            </a:r>
          </a:p>
          <a:p>
            <a:pPr lvl="1"/>
            <a:r>
              <a:rPr lang="en-US" dirty="0"/>
              <a:t>O(N</a:t>
            </a:r>
            <a:r>
              <a:rPr lang="en-US" baseline="30000" dirty="0"/>
              <a:t>2</a:t>
            </a:r>
            <a:r>
              <a:rPr lang="en-US" dirty="0"/>
              <a:t> x N x P) for P = Number of Parameter Combinations</a:t>
            </a:r>
          </a:p>
          <a:p>
            <a:pPr lvl="1"/>
            <a:r>
              <a:rPr lang="en-US" dirty="0"/>
              <a:t>O(N</a:t>
            </a:r>
            <a:r>
              <a:rPr lang="en-US" baseline="30000" dirty="0"/>
              <a:t>3</a:t>
            </a:r>
            <a:r>
              <a:rPr lang="en-US" dirty="0"/>
              <a:t>)</a:t>
            </a:r>
          </a:p>
        </p:txBody>
      </p:sp>
      <p:sp>
        <p:nvSpPr>
          <p:cNvPr id="4" name="TextBox 3">
            <a:extLst>
              <a:ext uri="{FF2B5EF4-FFF2-40B4-BE49-F238E27FC236}">
                <a16:creationId xmlns:a16="http://schemas.microsoft.com/office/drawing/2014/main" id="{5AC67FE4-9132-EBCF-E478-B86AA0CFF4A3}"/>
              </a:ext>
            </a:extLst>
          </p:cNvPr>
          <p:cNvSpPr txBox="1"/>
          <p:nvPr/>
        </p:nvSpPr>
        <p:spPr>
          <a:xfrm>
            <a:off x="0" y="6488668"/>
            <a:ext cx="889000"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32245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32C3-0A26-8E44-E565-700D720AB3B6}"/>
              </a:ext>
            </a:extLst>
          </p:cNvPr>
          <p:cNvSpPr>
            <a:spLocks noGrp="1"/>
          </p:cNvSpPr>
          <p:nvPr>
            <p:ph type="title"/>
          </p:nvPr>
        </p:nvSpPr>
        <p:spPr/>
        <p:txBody>
          <a:bodyPr/>
          <a:lstStyle/>
          <a:p>
            <a:r>
              <a:rPr lang="en-US" dirty="0"/>
              <a:t>Model: </a:t>
            </a:r>
            <a:r>
              <a:rPr lang="en-US" dirty="0" err="1"/>
              <a:t>svm</a:t>
            </a:r>
            <a:endParaRPr lang="en-US" dirty="0"/>
          </a:p>
        </p:txBody>
      </p:sp>
      <p:pic>
        <p:nvPicPr>
          <p:cNvPr id="4" name="Picture 3">
            <a:extLst>
              <a:ext uri="{FF2B5EF4-FFF2-40B4-BE49-F238E27FC236}">
                <a16:creationId xmlns:a16="http://schemas.microsoft.com/office/drawing/2014/main" id="{62C98DD3-6EB9-FB3E-915C-980A5CA7036E}"/>
              </a:ext>
            </a:extLst>
          </p:cNvPr>
          <p:cNvPicPr>
            <a:picLocks noChangeAspect="1"/>
          </p:cNvPicPr>
          <p:nvPr/>
        </p:nvPicPr>
        <p:blipFill>
          <a:blip r:embed="rId2"/>
          <a:stretch>
            <a:fillRect/>
          </a:stretch>
        </p:blipFill>
        <p:spPr>
          <a:xfrm>
            <a:off x="196129" y="2413508"/>
            <a:ext cx="7410719" cy="3616649"/>
          </a:xfrm>
          <a:prstGeom prst="rect">
            <a:avLst/>
          </a:prstGeom>
        </p:spPr>
      </p:pic>
      <p:sp>
        <p:nvSpPr>
          <p:cNvPr id="5" name="TextBox 4">
            <a:extLst>
              <a:ext uri="{FF2B5EF4-FFF2-40B4-BE49-F238E27FC236}">
                <a16:creationId xmlns:a16="http://schemas.microsoft.com/office/drawing/2014/main" id="{17E55280-240C-F24D-6AEC-4460D4CD624E}"/>
              </a:ext>
            </a:extLst>
          </p:cNvPr>
          <p:cNvSpPr txBox="1"/>
          <p:nvPr/>
        </p:nvSpPr>
        <p:spPr>
          <a:xfrm flipH="1">
            <a:off x="9209719" y="3502290"/>
            <a:ext cx="1758146" cy="923330"/>
          </a:xfrm>
          <a:prstGeom prst="rect">
            <a:avLst/>
          </a:prstGeom>
          <a:noFill/>
        </p:spPr>
        <p:txBody>
          <a:bodyPr wrap="square" rtlCol="0">
            <a:spAutoFit/>
          </a:bodyPr>
          <a:lstStyle/>
          <a:p>
            <a:r>
              <a:rPr lang="en-US" dirty="0"/>
              <a:t>1750 minutes = 29.17 hours = </a:t>
            </a:r>
          </a:p>
          <a:p>
            <a:r>
              <a:rPr lang="en-US" dirty="0"/>
              <a:t>1.22 days</a:t>
            </a:r>
          </a:p>
        </p:txBody>
      </p:sp>
      <p:sp>
        <p:nvSpPr>
          <p:cNvPr id="6" name="TextBox 5">
            <a:extLst>
              <a:ext uri="{FF2B5EF4-FFF2-40B4-BE49-F238E27FC236}">
                <a16:creationId xmlns:a16="http://schemas.microsoft.com/office/drawing/2014/main" id="{ADBA4D11-90D8-EE5B-0C59-E6769A77D0B2}"/>
              </a:ext>
            </a:extLst>
          </p:cNvPr>
          <p:cNvSpPr txBox="1"/>
          <p:nvPr/>
        </p:nvSpPr>
        <p:spPr>
          <a:xfrm flipH="1">
            <a:off x="2761182" y="6030157"/>
            <a:ext cx="2280611" cy="369332"/>
          </a:xfrm>
          <a:prstGeom prst="rect">
            <a:avLst/>
          </a:prstGeom>
          <a:noFill/>
        </p:spPr>
        <p:txBody>
          <a:bodyPr wrap="square" rtlCol="0">
            <a:spAutoFit/>
          </a:bodyPr>
          <a:lstStyle/>
          <a:p>
            <a:r>
              <a:rPr lang="en-US" dirty="0"/>
              <a:t>Pipeline + </a:t>
            </a:r>
            <a:r>
              <a:rPr lang="en-US" dirty="0" err="1"/>
              <a:t>GridSearch</a:t>
            </a:r>
            <a:endParaRPr lang="en-US" dirty="0"/>
          </a:p>
        </p:txBody>
      </p:sp>
      <p:sp>
        <p:nvSpPr>
          <p:cNvPr id="7" name="TextBox 6">
            <a:extLst>
              <a:ext uri="{FF2B5EF4-FFF2-40B4-BE49-F238E27FC236}">
                <a16:creationId xmlns:a16="http://schemas.microsoft.com/office/drawing/2014/main" id="{6CBD9EDB-95D5-1A26-5B40-DA7773561D36}"/>
              </a:ext>
            </a:extLst>
          </p:cNvPr>
          <p:cNvSpPr txBox="1"/>
          <p:nvPr/>
        </p:nvSpPr>
        <p:spPr>
          <a:xfrm>
            <a:off x="0" y="6488668"/>
            <a:ext cx="889000"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233304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4823-905F-AEB6-5A04-43C978488C2D}"/>
              </a:ext>
            </a:extLst>
          </p:cNvPr>
          <p:cNvSpPr>
            <a:spLocks noGrp="1"/>
          </p:cNvSpPr>
          <p:nvPr>
            <p:ph type="title"/>
          </p:nvPr>
        </p:nvSpPr>
        <p:spPr/>
        <p:txBody>
          <a:bodyPr/>
          <a:lstStyle/>
          <a:p>
            <a:r>
              <a:rPr lang="en-US" dirty="0"/>
              <a:t>Model evaluation: SVM</a:t>
            </a:r>
          </a:p>
        </p:txBody>
      </p:sp>
      <p:pic>
        <p:nvPicPr>
          <p:cNvPr id="7" name="Picture 6">
            <a:extLst>
              <a:ext uri="{FF2B5EF4-FFF2-40B4-BE49-F238E27FC236}">
                <a16:creationId xmlns:a16="http://schemas.microsoft.com/office/drawing/2014/main" id="{B4C3AE64-6A6F-63E1-0CCB-5B1A35DDA644}"/>
              </a:ext>
            </a:extLst>
          </p:cNvPr>
          <p:cNvPicPr>
            <a:picLocks noChangeAspect="1"/>
          </p:cNvPicPr>
          <p:nvPr/>
        </p:nvPicPr>
        <p:blipFill>
          <a:blip r:embed="rId2"/>
          <a:stretch>
            <a:fillRect/>
          </a:stretch>
        </p:blipFill>
        <p:spPr>
          <a:xfrm>
            <a:off x="397294" y="2402604"/>
            <a:ext cx="5475341" cy="4023802"/>
          </a:xfrm>
          <a:prstGeom prst="rect">
            <a:avLst/>
          </a:prstGeom>
        </p:spPr>
      </p:pic>
      <p:sp>
        <p:nvSpPr>
          <p:cNvPr id="8" name="TextBox 7">
            <a:extLst>
              <a:ext uri="{FF2B5EF4-FFF2-40B4-BE49-F238E27FC236}">
                <a16:creationId xmlns:a16="http://schemas.microsoft.com/office/drawing/2014/main" id="{460AC2AC-ACC8-87F8-9BD3-6A5C72FCDD21}"/>
              </a:ext>
            </a:extLst>
          </p:cNvPr>
          <p:cNvSpPr txBox="1"/>
          <p:nvPr/>
        </p:nvSpPr>
        <p:spPr>
          <a:xfrm flipH="1">
            <a:off x="1952039" y="6372279"/>
            <a:ext cx="2365849" cy="369332"/>
          </a:xfrm>
          <a:prstGeom prst="rect">
            <a:avLst/>
          </a:prstGeom>
          <a:noFill/>
        </p:spPr>
        <p:txBody>
          <a:bodyPr wrap="square" rtlCol="0">
            <a:spAutoFit/>
          </a:bodyPr>
          <a:lstStyle/>
          <a:p>
            <a:r>
              <a:rPr lang="en-US" dirty="0"/>
              <a:t>Evaluation Metrics SVM</a:t>
            </a:r>
          </a:p>
        </p:txBody>
      </p:sp>
      <p:sp>
        <p:nvSpPr>
          <p:cNvPr id="10" name="Content Placeholder 2">
            <a:extLst>
              <a:ext uri="{FF2B5EF4-FFF2-40B4-BE49-F238E27FC236}">
                <a16:creationId xmlns:a16="http://schemas.microsoft.com/office/drawing/2014/main" id="{5506D54D-DCFA-EE31-6B05-0DCCB163938D}"/>
              </a:ext>
            </a:extLst>
          </p:cNvPr>
          <p:cNvSpPr>
            <a:spLocks noGrp="1"/>
          </p:cNvSpPr>
          <p:nvPr>
            <p:ph idx="1"/>
          </p:nvPr>
        </p:nvSpPr>
        <p:spPr>
          <a:xfrm>
            <a:off x="7101716" y="3528498"/>
            <a:ext cx="4088231" cy="1472709"/>
          </a:xfrm>
        </p:spPr>
        <p:txBody>
          <a:bodyPr>
            <a:normAutofit/>
          </a:bodyPr>
          <a:lstStyle/>
          <a:p>
            <a:r>
              <a:rPr lang="en-US" dirty="0"/>
              <a:t>~63% consistent metrics</a:t>
            </a:r>
          </a:p>
          <a:p>
            <a:r>
              <a:rPr lang="en-US" dirty="0"/>
              <a:t>No Loss Plot</a:t>
            </a:r>
          </a:p>
          <a:p>
            <a:r>
              <a:rPr lang="en-US" dirty="0"/>
              <a:t>No Confusion Matrix</a:t>
            </a:r>
          </a:p>
        </p:txBody>
      </p:sp>
      <p:sp>
        <p:nvSpPr>
          <p:cNvPr id="11" name="TextBox 10">
            <a:extLst>
              <a:ext uri="{FF2B5EF4-FFF2-40B4-BE49-F238E27FC236}">
                <a16:creationId xmlns:a16="http://schemas.microsoft.com/office/drawing/2014/main" id="{8BDAD197-7521-82F7-2B91-B61E5847744A}"/>
              </a:ext>
            </a:extLst>
          </p:cNvPr>
          <p:cNvSpPr txBox="1"/>
          <p:nvPr/>
        </p:nvSpPr>
        <p:spPr>
          <a:xfrm>
            <a:off x="0" y="6488668"/>
            <a:ext cx="889000"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15364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EE1-AE20-0B85-8C9E-2F50AB7D15B1}"/>
              </a:ext>
            </a:extLst>
          </p:cNvPr>
          <p:cNvSpPr>
            <a:spLocks noGrp="1"/>
          </p:cNvSpPr>
          <p:nvPr>
            <p:ph type="title"/>
          </p:nvPr>
        </p:nvSpPr>
        <p:spPr/>
        <p:txBody>
          <a:bodyPr/>
          <a:lstStyle/>
          <a:p>
            <a:r>
              <a:rPr lang="en-US" dirty="0"/>
              <a:t>Model: SVM</a:t>
            </a:r>
          </a:p>
        </p:txBody>
      </p:sp>
      <p:pic>
        <p:nvPicPr>
          <p:cNvPr id="12" name="Picture 11">
            <a:extLst>
              <a:ext uri="{FF2B5EF4-FFF2-40B4-BE49-F238E27FC236}">
                <a16:creationId xmlns:a16="http://schemas.microsoft.com/office/drawing/2014/main" id="{92F98366-5692-57C2-1BD1-CDFDD037618A}"/>
              </a:ext>
            </a:extLst>
          </p:cNvPr>
          <p:cNvPicPr>
            <a:picLocks noChangeAspect="1"/>
          </p:cNvPicPr>
          <p:nvPr/>
        </p:nvPicPr>
        <p:blipFill rotWithShape="1">
          <a:blip r:embed="rId2"/>
          <a:srcRect l="1051" r="2120" b="8732"/>
          <a:stretch/>
        </p:blipFill>
        <p:spPr>
          <a:xfrm>
            <a:off x="2870200" y="2770725"/>
            <a:ext cx="6604000" cy="730271"/>
          </a:xfrm>
          <a:prstGeom prst="rect">
            <a:avLst/>
          </a:prstGeom>
        </p:spPr>
      </p:pic>
      <p:sp>
        <p:nvSpPr>
          <p:cNvPr id="13" name="TextBox 12">
            <a:extLst>
              <a:ext uri="{FF2B5EF4-FFF2-40B4-BE49-F238E27FC236}">
                <a16:creationId xmlns:a16="http://schemas.microsoft.com/office/drawing/2014/main" id="{6B9927CB-C538-4737-1FEE-202C67D3DB97}"/>
              </a:ext>
            </a:extLst>
          </p:cNvPr>
          <p:cNvSpPr txBox="1"/>
          <p:nvPr/>
        </p:nvSpPr>
        <p:spPr>
          <a:xfrm flipH="1">
            <a:off x="5215612" y="3500996"/>
            <a:ext cx="1913175" cy="369332"/>
          </a:xfrm>
          <a:prstGeom prst="rect">
            <a:avLst/>
          </a:prstGeom>
          <a:noFill/>
        </p:spPr>
        <p:txBody>
          <a:bodyPr wrap="square" rtlCol="0">
            <a:spAutoFit/>
          </a:bodyPr>
          <a:lstStyle/>
          <a:p>
            <a:r>
              <a:rPr lang="en-US" dirty="0"/>
              <a:t>Model Parameters</a:t>
            </a:r>
          </a:p>
        </p:txBody>
      </p:sp>
      <p:pic>
        <p:nvPicPr>
          <p:cNvPr id="14" name="Content Placeholder 4">
            <a:extLst>
              <a:ext uri="{FF2B5EF4-FFF2-40B4-BE49-F238E27FC236}">
                <a16:creationId xmlns:a16="http://schemas.microsoft.com/office/drawing/2014/main" id="{E58EB40C-E9C5-2548-186C-A6F1E13DEE53}"/>
              </a:ext>
            </a:extLst>
          </p:cNvPr>
          <p:cNvPicPr>
            <a:picLocks noGrp="1" noChangeAspect="1"/>
          </p:cNvPicPr>
          <p:nvPr>
            <p:ph idx="1"/>
          </p:nvPr>
        </p:nvPicPr>
        <p:blipFill>
          <a:blip r:embed="rId3"/>
          <a:stretch>
            <a:fillRect/>
          </a:stretch>
        </p:blipFill>
        <p:spPr>
          <a:xfrm>
            <a:off x="2641417" y="4629631"/>
            <a:ext cx="7061563" cy="292115"/>
          </a:xfrm>
        </p:spPr>
      </p:pic>
      <p:sp>
        <p:nvSpPr>
          <p:cNvPr id="15" name="TextBox 14">
            <a:extLst>
              <a:ext uri="{FF2B5EF4-FFF2-40B4-BE49-F238E27FC236}">
                <a16:creationId xmlns:a16="http://schemas.microsoft.com/office/drawing/2014/main" id="{13530D8A-E7A2-19BA-B687-00A569011478}"/>
              </a:ext>
            </a:extLst>
          </p:cNvPr>
          <p:cNvSpPr txBox="1"/>
          <p:nvPr/>
        </p:nvSpPr>
        <p:spPr>
          <a:xfrm flipH="1">
            <a:off x="2986473" y="4969978"/>
            <a:ext cx="6219053" cy="923330"/>
          </a:xfrm>
          <a:prstGeom prst="rect">
            <a:avLst/>
          </a:prstGeom>
          <a:noFill/>
        </p:spPr>
        <p:txBody>
          <a:bodyPr wrap="square" rtlCol="0">
            <a:spAutoFit/>
          </a:bodyPr>
          <a:lstStyle/>
          <a:p>
            <a:pPr algn="ctr"/>
            <a:r>
              <a:rPr lang="en-US" dirty="0"/>
              <a:t>Evaluation Metrics</a:t>
            </a:r>
          </a:p>
          <a:p>
            <a:pPr algn="ctr"/>
            <a:endParaRPr lang="en-US" dirty="0"/>
          </a:p>
          <a:p>
            <a:r>
              <a:rPr lang="en-US" dirty="0"/>
              <a:t>   Accuracy		F1 Score			Precision			Recall</a:t>
            </a:r>
          </a:p>
        </p:txBody>
      </p:sp>
      <p:sp>
        <p:nvSpPr>
          <p:cNvPr id="16" name="TextBox 15">
            <a:extLst>
              <a:ext uri="{FF2B5EF4-FFF2-40B4-BE49-F238E27FC236}">
                <a16:creationId xmlns:a16="http://schemas.microsoft.com/office/drawing/2014/main" id="{C8A0DC60-DA3B-A08D-2137-96D22143D18A}"/>
              </a:ext>
            </a:extLst>
          </p:cNvPr>
          <p:cNvSpPr txBox="1"/>
          <p:nvPr/>
        </p:nvSpPr>
        <p:spPr>
          <a:xfrm>
            <a:off x="0" y="6488668"/>
            <a:ext cx="889000" cy="369332"/>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143856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809-F44F-59F0-FB09-DFDA37B08043}"/>
              </a:ext>
            </a:extLst>
          </p:cNvPr>
          <p:cNvSpPr>
            <a:spLocks noGrp="1"/>
          </p:cNvSpPr>
          <p:nvPr>
            <p:ph type="title"/>
          </p:nvPr>
        </p:nvSpPr>
        <p:spPr/>
        <p:txBody>
          <a:bodyPr/>
          <a:lstStyle/>
          <a:p>
            <a:r>
              <a:rPr lang="en-US"/>
              <a:t>Model evaluation</a:t>
            </a:r>
            <a:r>
              <a:rPr lang="en-US" dirty="0"/>
              <a:t>: SVM</a:t>
            </a:r>
          </a:p>
        </p:txBody>
      </p:sp>
      <p:pic>
        <p:nvPicPr>
          <p:cNvPr id="9" name="Picture 8" descr="A graph with numbers and a line&#10;&#10;Description automatically generated with medium confidence">
            <a:extLst>
              <a:ext uri="{FF2B5EF4-FFF2-40B4-BE49-F238E27FC236}">
                <a16:creationId xmlns:a16="http://schemas.microsoft.com/office/drawing/2014/main" id="{BD37B135-C979-D4C6-8C3C-C77779D44D52}"/>
              </a:ext>
            </a:extLst>
          </p:cNvPr>
          <p:cNvPicPr>
            <a:picLocks noChangeAspect="1"/>
          </p:cNvPicPr>
          <p:nvPr/>
        </p:nvPicPr>
        <p:blipFill rotWithShape="1">
          <a:blip r:embed="rId2"/>
          <a:srcRect l="2571" t="2381" r="2512" b="3410"/>
          <a:stretch/>
        </p:blipFill>
        <p:spPr>
          <a:xfrm>
            <a:off x="4778030" y="2455508"/>
            <a:ext cx="4044950" cy="3092450"/>
          </a:xfrm>
          <a:prstGeom prst="rect">
            <a:avLst/>
          </a:prstGeom>
        </p:spPr>
      </p:pic>
      <p:sp>
        <p:nvSpPr>
          <p:cNvPr id="13" name="Content Placeholder 12">
            <a:extLst>
              <a:ext uri="{FF2B5EF4-FFF2-40B4-BE49-F238E27FC236}">
                <a16:creationId xmlns:a16="http://schemas.microsoft.com/office/drawing/2014/main" id="{96F70FEC-54FE-A582-0AB0-F6AA5F376ED7}"/>
              </a:ext>
            </a:extLst>
          </p:cNvPr>
          <p:cNvSpPr>
            <a:spLocks noGrp="1"/>
          </p:cNvSpPr>
          <p:nvPr>
            <p:ph idx="1"/>
          </p:nvPr>
        </p:nvSpPr>
        <p:spPr>
          <a:xfrm>
            <a:off x="9586773" y="3287358"/>
            <a:ext cx="2167077" cy="1428750"/>
          </a:xfrm>
        </p:spPr>
        <p:txBody>
          <a:bodyPr/>
          <a:lstStyle/>
          <a:p>
            <a:r>
              <a:rPr lang="en-US" dirty="0"/>
              <a:t>EXTREME overfitting</a:t>
            </a:r>
          </a:p>
          <a:p>
            <a:r>
              <a:rPr lang="en-US" dirty="0"/>
              <a:t>Long time to process</a:t>
            </a:r>
          </a:p>
        </p:txBody>
      </p:sp>
      <p:pic>
        <p:nvPicPr>
          <p:cNvPr id="14" name="Picture 13" descr="A chart of different colors&#10;&#10;Description automatically generated">
            <a:extLst>
              <a:ext uri="{FF2B5EF4-FFF2-40B4-BE49-F238E27FC236}">
                <a16:creationId xmlns:a16="http://schemas.microsoft.com/office/drawing/2014/main" id="{35B77B05-EFF6-B9BC-2CF3-C8723251DE41}"/>
              </a:ext>
            </a:extLst>
          </p:cNvPr>
          <p:cNvPicPr>
            <a:picLocks noChangeAspect="1"/>
          </p:cNvPicPr>
          <p:nvPr/>
        </p:nvPicPr>
        <p:blipFill rotWithShape="1">
          <a:blip r:embed="rId3"/>
          <a:srcRect l="1110" t="1375" r="1872" b="1630"/>
          <a:stretch/>
        </p:blipFill>
        <p:spPr>
          <a:xfrm>
            <a:off x="281992" y="2455508"/>
            <a:ext cx="3732245" cy="2960915"/>
          </a:xfrm>
          <a:prstGeom prst="rect">
            <a:avLst/>
          </a:prstGeom>
        </p:spPr>
      </p:pic>
      <p:sp>
        <p:nvSpPr>
          <p:cNvPr id="15" name="TextBox 14">
            <a:extLst>
              <a:ext uri="{FF2B5EF4-FFF2-40B4-BE49-F238E27FC236}">
                <a16:creationId xmlns:a16="http://schemas.microsoft.com/office/drawing/2014/main" id="{60BBD4E4-2EBE-26E7-7604-1EF697D42FE0}"/>
              </a:ext>
            </a:extLst>
          </p:cNvPr>
          <p:cNvSpPr txBox="1"/>
          <p:nvPr/>
        </p:nvSpPr>
        <p:spPr>
          <a:xfrm flipH="1">
            <a:off x="1727442" y="5421236"/>
            <a:ext cx="1007388" cy="369332"/>
          </a:xfrm>
          <a:prstGeom prst="rect">
            <a:avLst/>
          </a:prstGeom>
          <a:noFill/>
        </p:spPr>
        <p:txBody>
          <a:bodyPr wrap="square" rtlCol="0">
            <a:spAutoFit/>
          </a:bodyPr>
          <a:lstStyle/>
          <a:p>
            <a:r>
              <a:rPr lang="en-US" dirty="0"/>
              <a:t>CM SVM</a:t>
            </a:r>
          </a:p>
        </p:txBody>
      </p:sp>
      <p:sp>
        <p:nvSpPr>
          <p:cNvPr id="16" name="TextBox 15">
            <a:extLst>
              <a:ext uri="{FF2B5EF4-FFF2-40B4-BE49-F238E27FC236}">
                <a16:creationId xmlns:a16="http://schemas.microsoft.com/office/drawing/2014/main" id="{D272E531-307A-F3AE-4361-E3D0A5EB7E97}"/>
              </a:ext>
            </a:extLst>
          </p:cNvPr>
          <p:cNvSpPr txBox="1"/>
          <p:nvPr/>
        </p:nvSpPr>
        <p:spPr>
          <a:xfrm flipH="1">
            <a:off x="5716635" y="5523976"/>
            <a:ext cx="2167739" cy="369332"/>
          </a:xfrm>
          <a:prstGeom prst="rect">
            <a:avLst/>
          </a:prstGeom>
          <a:noFill/>
        </p:spPr>
        <p:txBody>
          <a:bodyPr wrap="square" rtlCol="0">
            <a:spAutoFit/>
          </a:bodyPr>
          <a:lstStyle/>
          <a:p>
            <a:r>
              <a:rPr lang="en-US" dirty="0"/>
              <a:t>Score vs Training Size</a:t>
            </a:r>
          </a:p>
        </p:txBody>
      </p:sp>
      <p:sp>
        <p:nvSpPr>
          <p:cNvPr id="17" name="TextBox 16">
            <a:extLst>
              <a:ext uri="{FF2B5EF4-FFF2-40B4-BE49-F238E27FC236}">
                <a16:creationId xmlns:a16="http://schemas.microsoft.com/office/drawing/2014/main" id="{84612FF0-9B5E-0D58-210F-9AEEE59A2561}"/>
              </a:ext>
            </a:extLst>
          </p:cNvPr>
          <p:cNvSpPr txBox="1"/>
          <p:nvPr/>
        </p:nvSpPr>
        <p:spPr>
          <a:xfrm>
            <a:off x="0" y="6488668"/>
            <a:ext cx="889000" cy="36933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291223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DED8-034F-DEC6-6D73-10DDA678B14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1930F7E-0768-73A9-69DC-0CBD870A7A80}"/>
              </a:ext>
            </a:extLst>
          </p:cNvPr>
          <p:cNvSpPr>
            <a:spLocks noGrp="1"/>
          </p:cNvSpPr>
          <p:nvPr>
            <p:ph idx="1"/>
          </p:nvPr>
        </p:nvSpPr>
        <p:spPr>
          <a:xfrm>
            <a:off x="1117092" y="2947416"/>
            <a:ext cx="4280407" cy="3048000"/>
          </a:xfrm>
        </p:spPr>
        <p:txBody>
          <a:bodyPr>
            <a:noAutofit/>
          </a:bodyPr>
          <a:lstStyle/>
          <a:p>
            <a:pPr marL="457200" indent="-457200">
              <a:buClr>
                <a:schemeClr val="tx1"/>
              </a:buClr>
              <a:buFont typeface="+mj-lt"/>
              <a:buAutoNum type="arabicPeriod"/>
            </a:pPr>
            <a:r>
              <a:rPr lang="en-US" sz="3200" dirty="0">
                <a:solidFill>
                  <a:schemeClr val="tx1">
                    <a:lumMod val="75000"/>
                    <a:lumOff val="25000"/>
                  </a:schemeClr>
                </a:solidFill>
              </a:rPr>
              <a:t>Dataset Overview</a:t>
            </a:r>
          </a:p>
          <a:p>
            <a:pPr marL="457200" indent="-457200">
              <a:buClr>
                <a:schemeClr val="tx1"/>
              </a:buClr>
              <a:buFont typeface="+mj-lt"/>
              <a:buAutoNum type="arabicPeriod"/>
            </a:pPr>
            <a:r>
              <a:rPr lang="en-US" sz="3200" dirty="0">
                <a:solidFill>
                  <a:schemeClr val="tx1">
                    <a:lumMod val="75000"/>
                    <a:lumOff val="25000"/>
                  </a:schemeClr>
                </a:solidFill>
              </a:rPr>
              <a:t>Data Visualization</a:t>
            </a:r>
          </a:p>
          <a:p>
            <a:pPr marL="457200" indent="-457200">
              <a:buClr>
                <a:schemeClr val="tx1"/>
              </a:buClr>
              <a:buFont typeface="+mj-lt"/>
              <a:buAutoNum type="arabicPeriod"/>
            </a:pPr>
            <a:r>
              <a:rPr lang="en-US" sz="3200" dirty="0">
                <a:solidFill>
                  <a:schemeClr val="tx1">
                    <a:lumMod val="75000"/>
                    <a:lumOff val="25000"/>
                  </a:schemeClr>
                </a:solidFill>
              </a:rPr>
              <a:t>Data Cleaning</a:t>
            </a:r>
          </a:p>
          <a:p>
            <a:pPr marL="457200" indent="-457200">
              <a:buClr>
                <a:schemeClr val="tx1"/>
              </a:buClr>
              <a:buFont typeface="+mj-lt"/>
              <a:buAutoNum type="arabicPeriod"/>
            </a:pPr>
            <a:r>
              <a:rPr lang="en-US" sz="3200" dirty="0">
                <a:solidFill>
                  <a:schemeClr val="tx1">
                    <a:lumMod val="75000"/>
                    <a:lumOff val="25000"/>
                  </a:schemeClr>
                </a:solidFill>
              </a:rPr>
              <a:t>Data Preparation</a:t>
            </a:r>
          </a:p>
        </p:txBody>
      </p:sp>
      <p:sp>
        <p:nvSpPr>
          <p:cNvPr id="4" name="TextBox 3">
            <a:extLst>
              <a:ext uri="{FF2B5EF4-FFF2-40B4-BE49-F238E27FC236}">
                <a16:creationId xmlns:a16="http://schemas.microsoft.com/office/drawing/2014/main" id="{4FBF0FAD-546A-E350-91DA-79CA56A0EF97}"/>
              </a:ext>
            </a:extLst>
          </p:cNvPr>
          <p:cNvSpPr txBox="1"/>
          <p:nvPr/>
        </p:nvSpPr>
        <p:spPr>
          <a:xfrm>
            <a:off x="5607440" y="2946908"/>
            <a:ext cx="6146800" cy="2554545"/>
          </a:xfrm>
          <a:prstGeom prst="rect">
            <a:avLst/>
          </a:prstGeom>
          <a:noFill/>
        </p:spPr>
        <p:txBody>
          <a:bodyPr wrap="square" rtlCol="0">
            <a:spAutoFit/>
          </a:bodyPr>
          <a:lstStyle/>
          <a:p>
            <a:pPr marL="514350" indent="-514350">
              <a:buClr>
                <a:schemeClr val="tx1"/>
              </a:buClr>
              <a:buFont typeface="+mj-lt"/>
              <a:buAutoNum type="arabicPeriod" startAt="5"/>
            </a:pPr>
            <a:r>
              <a:rPr lang="en-US" sz="3200" dirty="0">
                <a:solidFill>
                  <a:schemeClr val="tx1">
                    <a:lumMod val="75000"/>
                    <a:lumOff val="25000"/>
                  </a:schemeClr>
                </a:solidFill>
              </a:rPr>
              <a:t>ML Models</a:t>
            </a:r>
          </a:p>
          <a:p>
            <a:pPr marL="971550" lvl="1" indent="-514350">
              <a:buClr>
                <a:schemeClr val="tx1"/>
              </a:buClr>
              <a:buFont typeface="+mj-lt"/>
              <a:buAutoNum type="alphaLcPeriod"/>
            </a:pPr>
            <a:r>
              <a:rPr lang="en-US" sz="3200" dirty="0">
                <a:solidFill>
                  <a:schemeClr val="tx1">
                    <a:lumMod val="75000"/>
                    <a:lumOff val="25000"/>
                  </a:schemeClr>
                </a:solidFill>
              </a:rPr>
              <a:t>Model Evaluation</a:t>
            </a:r>
          </a:p>
          <a:p>
            <a:pPr marL="514350" indent="-514350">
              <a:buClr>
                <a:schemeClr val="tx1"/>
              </a:buClr>
              <a:buFont typeface="+mj-lt"/>
              <a:buAutoNum type="arabicPeriod" startAt="5"/>
            </a:pPr>
            <a:r>
              <a:rPr lang="en-US" sz="3200" dirty="0">
                <a:solidFill>
                  <a:schemeClr val="tx1">
                    <a:lumMod val="75000"/>
                    <a:lumOff val="25000"/>
                  </a:schemeClr>
                </a:solidFill>
              </a:rPr>
              <a:t>Model Performance Comparison</a:t>
            </a:r>
          </a:p>
          <a:p>
            <a:pPr marL="514350" indent="-514350">
              <a:buClr>
                <a:schemeClr val="tx1"/>
              </a:buClr>
              <a:buFont typeface="+mj-lt"/>
              <a:buAutoNum type="arabicPeriod" startAt="5"/>
            </a:pPr>
            <a:r>
              <a:rPr lang="en-US" sz="3200" dirty="0">
                <a:solidFill>
                  <a:schemeClr val="tx1">
                    <a:lumMod val="75000"/>
                    <a:lumOff val="25000"/>
                  </a:schemeClr>
                </a:solidFill>
              </a:rPr>
              <a:t>Future Work</a:t>
            </a:r>
          </a:p>
          <a:p>
            <a:pPr marL="514350" indent="-514350">
              <a:buClr>
                <a:schemeClr val="tx1"/>
              </a:buClr>
              <a:buFont typeface="+mj-lt"/>
              <a:buAutoNum type="arabicPeriod" startAt="5"/>
            </a:pPr>
            <a:r>
              <a:rPr lang="en-US" sz="3200" dirty="0">
                <a:solidFill>
                  <a:schemeClr val="tx1">
                    <a:lumMod val="75000"/>
                    <a:lumOff val="25000"/>
                  </a:schemeClr>
                </a:solidFill>
              </a:rPr>
              <a:t>Conclusion</a:t>
            </a:r>
          </a:p>
        </p:txBody>
      </p:sp>
      <p:sp>
        <p:nvSpPr>
          <p:cNvPr id="5" name="TextBox 4">
            <a:extLst>
              <a:ext uri="{FF2B5EF4-FFF2-40B4-BE49-F238E27FC236}">
                <a16:creationId xmlns:a16="http://schemas.microsoft.com/office/drawing/2014/main" id="{F0B3B9B4-CAEB-58A9-FB90-175D432E63C7}"/>
              </a:ext>
            </a:extLst>
          </p:cNvPr>
          <p:cNvSpPr txBox="1"/>
          <p:nvPr/>
        </p:nvSpPr>
        <p:spPr>
          <a:xfrm>
            <a:off x="0" y="6488668"/>
            <a:ext cx="8890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46923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a:xfrm>
            <a:off x="2231136" y="2457060"/>
            <a:ext cx="7729728" cy="2492974"/>
          </a:xfrm>
        </p:spPr>
        <p:txBody>
          <a:bodyPr/>
          <a:lstStyle/>
          <a:p>
            <a:r>
              <a:rPr lang="en-US" dirty="0"/>
              <a:t>A type of CNN that is 50 layers deep</a:t>
            </a:r>
          </a:p>
          <a:p>
            <a:r>
              <a:rPr lang="en-US" dirty="0"/>
              <a:t>Has shortcuts allowing the gradient to flow easily during training</a:t>
            </a:r>
          </a:p>
          <a:p>
            <a:r>
              <a:rPr lang="en-US" dirty="0"/>
              <a:t>Very powerful for DL and ML tasks regarding images</a:t>
            </a:r>
          </a:p>
          <a:p>
            <a:r>
              <a:rPr lang="en-US" dirty="0"/>
              <a:t>Can perform 2D Convolutions and Max Pooling to obtain images and extract features to improve performance</a:t>
            </a:r>
          </a:p>
        </p:txBody>
      </p:sp>
      <p:pic>
        <p:nvPicPr>
          <p:cNvPr id="2050" name="Picture 2" descr="ResNet-50. Implementing using Keras subclass | by arash dehghanian serej |  Medium">
            <a:extLst>
              <a:ext uri="{FF2B5EF4-FFF2-40B4-BE49-F238E27FC236}">
                <a16:creationId xmlns:a16="http://schemas.microsoft.com/office/drawing/2014/main" id="{884A1F6D-5EF0-9D0B-A851-2168B5A954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1" t="33685" r="3293" b="8666"/>
          <a:stretch/>
        </p:blipFill>
        <p:spPr bwMode="auto">
          <a:xfrm>
            <a:off x="3029335" y="4592619"/>
            <a:ext cx="5872067" cy="15531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935541-D1BE-82D8-C25F-42D86DDFAA16}"/>
              </a:ext>
            </a:extLst>
          </p:cNvPr>
          <p:cNvSpPr txBox="1"/>
          <p:nvPr/>
        </p:nvSpPr>
        <p:spPr>
          <a:xfrm flipH="1">
            <a:off x="4910093" y="6145761"/>
            <a:ext cx="2110550" cy="369332"/>
          </a:xfrm>
          <a:prstGeom prst="rect">
            <a:avLst/>
          </a:prstGeom>
          <a:noFill/>
        </p:spPr>
        <p:txBody>
          <a:bodyPr wrap="square" rtlCol="0">
            <a:spAutoFit/>
          </a:bodyPr>
          <a:lstStyle/>
          <a:p>
            <a:r>
              <a:rPr lang="en-US" dirty="0"/>
              <a:t>Res Net 50 example</a:t>
            </a:r>
          </a:p>
        </p:txBody>
      </p:sp>
      <p:sp>
        <p:nvSpPr>
          <p:cNvPr id="7" name="TextBox 6">
            <a:extLst>
              <a:ext uri="{FF2B5EF4-FFF2-40B4-BE49-F238E27FC236}">
                <a16:creationId xmlns:a16="http://schemas.microsoft.com/office/drawing/2014/main" id="{6D19A1A7-EB91-055A-2677-35BC7AF7742C}"/>
              </a:ext>
            </a:extLst>
          </p:cNvPr>
          <p:cNvSpPr txBox="1"/>
          <p:nvPr/>
        </p:nvSpPr>
        <p:spPr>
          <a:xfrm>
            <a:off x="0" y="6488668"/>
            <a:ext cx="889000" cy="369332"/>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380278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0955-37A2-CC83-55EF-5F88D29036E4}"/>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E455B928-52FE-5984-A4DA-EE775C2C290A}"/>
              </a:ext>
            </a:extLst>
          </p:cNvPr>
          <p:cNvSpPr>
            <a:spLocks noGrp="1"/>
          </p:cNvSpPr>
          <p:nvPr>
            <p:ph idx="1"/>
          </p:nvPr>
        </p:nvSpPr>
        <p:spPr>
          <a:xfrm>
            <a:off x="4950450" y="2233719"/>
            <a:ext cx="2291100" cy="434838"/>
          </a:xfrm>
        </p:spPr>
        <p:txBody>
          <a:bodyPr>
            <a:normAutofit/>
          </a:bodyPr>
          <a:lstStyle/>
          <a:p>
            <a:pPr marL="0" indent="0">
              <a:buNone/>
            </a:pPr>
            <a:r>
              <a:rPr lang="en-US" dirty="0"/>
              <a:t>Ran 3 separate models</a:t>
            </a:r>
          </a:p>
        </p:txBody>
      </p:sp>
      <p:grpSp>
        <p:nvGrpSpPr>
          <p:cNvPr id="7" name="Group 6">
            <a:extLst>
              <a:ext uri="{FF2B5EF4-FFF2-40B4-BE49-F238E27FC236}">
                <a16:creationId xmlns:a16="http://schemas.microsoft.com/office/drawing/2014/main" id="{BCC0AF82-164A-A6F1-CAC8-A8BAFA85E5B8}"/>
              </a:ext>
            </a:extLst>
          </p:cNvPr>
          <p:cNvGrpSpPr/>
          <p:nvPr/>
        </p:nvGrpSpPr>
        <p:grpSpPr>
          <a:xfrm>
            <a:off x="1720439" y="2748864"/>
            <a:ext cx="8494539" cy="434838"/>
            <a:chOff x="1463412" y="2994162"/>
            <a:chExt cx="8494539" cy="434838"/>
          </a:xfrm>
        </p:grpSpPr>
        <p:sp>
          <p:nvSpPr>
            <p:cNvPr id="4" name="Content Placeholder 2">
              <a:extLst>
                <a:ext uri="{FF2B5EF4-FFF2-40B4-BE49-F238E27FC236}">
                  <a16:creationId xmlns:a16="http://schemas.microsoft.com/office/drawing/2014/main" id="{89761718-F49B-28CC-C706-B56BEC5DC11A}"/>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5" name="Content Placeholder 2">
              <a:extLst>
                <a:ext uri="{FF2B5EF4-FFF2-40B4-BE49-F238E27FC236}">
                  <a16:creationId xmlns:a16="http://schemas.microsoft.com/office/drawing/2014/main" id="{83160848-03DD-16E4-9DF9-B28C0AD0C2B4}"/>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6" name="Content Placeholder 2">
              <a:extLst>
                <a:ext uri="{FF2B5EF4-FFF2-40B4-BE49-F238E27FC236}">
                  <a16:creationId xmlns:a16="http://schemas.microsoft.com/office/drawing/2014/main" id="{8BFB73D2-FE50-2CC5-67C2-7EA2052ADA2A}"/>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9" name="Picture 8">
            <a:extLst>
              <a:ext uri="{FF2B5EF4-FFF2-40B4-BE49-F238E27FC236}">
                <a16:creationId xmlns:a16="http://schemas.microsoft.com/office/drawing/2014/main" id="{D7422660-F67E-BF69-BC61-27CCD2225CC8}"/>
              </a:ext>
            </a:extLst>
          </p:cNvPr>
          <p:cNvPicPr>
            <a:picLocks noChangeAspect="1"/>
          </p:cNvPicPr>
          <p:nvPr/>
        </p:nvPicPr>
        <p:blipFill>
          <a:blip r:embed="rId3"/>
          <a:stretch>
            <a:fillRect/>
          </a:stretch>
        </p:blipFill>
        <p:spPr>
          <a:xfrm>
            <a:off x="336016" y="3146704"/>
            <a:ext cx="3417687" cy="2254685"/>
          </a:xfrm>
          <a:prstGeom prst="rect">
            <a:avLst/>
          </a:prstGeom>
        </p:spPr>
      </p:pic>
      <p:pic>
        <p:nvPicPr>
          <p:cNvPr id="11" name="Picture 10">
            <a:extLst>
              <a:ext uri="{FF2B5EF4-FFF2-40B4-BE49-F238E27FC236}">
                <a16:creationId xmlns:a16="http://schemas.microsoft.com/office/drawing/2014/main" id="{950E3946-FB44-AA2F-7E4E-099AB6FD3415}"/>
              </a:ext>
            </a:extLst>
          </p:cNvPr>
          <p:cNvPicPr>
            <a:picLocks noChangeAspect="1"/>
          </p:cNvPicPr>
          <p:nvPr/>
        </p:nvPicPr>
        <p:blipFill>
          <a:blip r:embed="rId4"/>
          <a:stretch>
            <a:fillRect/>
          </a:stretch>
        </p:blipFill>
        <p:spPr>
          <a:xfrm>
            <a:off x="4626990" y="3146704"/>
            <a:ext cx="3183844" cy="3115769"/>
          </a:xfrm>
          <a:prstGeom prst="rect">
            <a:avLst/>
          </a:prstGeom>
        </p:spPr>
      </p:pic>
      <p:pic>
        <p:nvPicPr>
          <p:cNvPr id="13" name="Picture 12">
            <a:extLst>
              <a:ext uri="{FF2B5EF4-FFF2-40B4-BE49-F238E27FC236}">
                <a16:creationId xmlns:a16="http://schemas.microsoft.com/office/drawing/2014/main" id="{593C0F42-3A67-55F1-12D1-66EBDCD57D1C}"/>
              </a:ext>
            </a:extLst>
          </p:cNvPr>
          <p:cNvPicPr>
            <a:picLocks noChangeAspect="1"/>
          </p:cNvPicPr>
          <p:nvPr/>
        </p:nvPicPr>
        <p:blipFill>
          <a:blip r:embed="rId5"/>
          <a:stretch>
            <a:fillRect/>
          </a:stretch>
        </p:blipFill>
        <p:spPr>
          <a:xfrm>
            <a:off x="8408022" y="3128633"/>
            <a:ext cx="3099734" cy="3109799"/>
          </a:xfrm>
          <a:prstGeom prst="rect">
            <a:avLst/>
          </a:prstGeom>
        </p:spPr>
      </p:pic>
      <p:sp>
        <p:nvSpPr>
          <p:cNvPr id="14" name="TextBox 13">
            <a:extLst>
              <a:ext uri="{FF2B5EF4-FFF2-40B4-BE49-F238E27FC236}">
                <a16:creationId xmlns:a16="http://schemas.microsoft.com/office/drawing/2014/main" id="{832E07CD-5299-DD0E-5FE8-C98579589692}"/>
              </a:ext>
            </a:extLst>
          </p:cNvPr>
          <p:cNvSpPr txBox="1"/>
          <p:nvPr/>
        </p:nvSpPr>
        <p:spPr>
          <a:xfrm flipH="1">
            <a:off x="1477227" y="5401389"/>
            <a:ext cx="943498" cy="369332"/>
          </a:xfrm>
          <a:prstGeom prst="rect">
            <a:avLst/>
          </a:prstGeom>
          <a:noFill/>
        </p:spPr>
        <p:txBody>
          <a:bodyPr wrap="square" rtlCol="0">
            <a:spAutoFit/>
          </a:bodyPr>
          <a:lstStyle/>
          <a:p>
            <a:r>
              <a:rPr lang="en-US" dirty="0"/>
              <a:t>Model 1</a:t>
            </a:r>
          </a:p>
        </p:txBody>
      </p:sp>
      <p:sp>
        <p:nvSpPr>
          <p:cNvPr id="15" name="TextBox 14">
            <a:extLst>
              <a:ext uri="{FF2B5EF4-FFF2-40B4-BE49-F238E27FC236}">
                <a16:creationId xmlns:a16="http://schemas.microsoft.com/office/drawing/2014/main" id="{19ECE454-3D27-EA1E-7F21-BB6646425B6B}"/>
              </a:ext>
            </a:extLst>
          </p:cNvPr>
          <p:cNvSpPr txBox="1"/>
          <p:nvPr/>
        </p:nvSpPr>
        <p:spPr>
          <a:xfrm flipH="1">
            <a:off x="5741394" y="6238432"/>
            <a:ext cx="955033" cy="369332"/>
          </a:xfrm>
          <a:prstGeom prst="rect">
            <a:avLst/>
          </a:prstGeom>
          <a:noFill/>
        </p:spPr>
        <p:txBody>
          <a:bodyPr wrap="square" rtlCol="0">
            <a:spAutoFit/>
          </a:bodyPr>
          <a:lstStyle/>
          <a:p>
            <a:r>
              <a:rPr lang="en-US" dirty="0"/>
              <a:t>Model 2</a:t>
            </a:r>
          </a:p>
        </p:txBody>
      </p:sp>
      <p:sp>
        <p:nvSpPr>
          <p:cNvPr id="16" name="TextBox 15">
            <a:extLst>
              <a:ext uri="{FF2B5EF4-FFF2-40B4-BE49-F238E27FC236}">
                <a16:creationId xmlns:a16="http://schemas.microsoft.com/office/drawing/2014/main" id="{B4F32C26-DAF9-2597-6608-6E16E4AAC845}"/>
              </a:ext>
            </a:extLst>
          </p:cNvPr>
          <p:cNvSpPr txBox="1"/>
          <p:nvPr/>
        </p:nvSpPr>
        <p:spPr>
          <a:xfrm flipH="1">
            <a:off x="9480372" y="6256324"/>
            <a:ext cx="955032" cy="369332"/>
          </a:xfrm>
          <a:prstGeom prst="rect">
            <a:avLst/>
          </a:prstGeom>
          <a:noFill/>
        </p:spPr>
        <p:txBody>
          <a:bodyPr wrap="square" rtlCol="0">
            <a:spAutoFit/>
          </a:bodyPr>
          <a:lstStyle/>
          <a:p>
            <a:r>
              <a:rPr lang="en-US" dirty="0"/>
              <a:t>Model 3</a:t>
            </a:r>
          </a:p>
        </p:txBody>
      </p:sp>
      <p:sp>
        <p:nvSpPr>
          <p:cNvPr id="18" name="TextBox 17">
            <a:extLst>
              <a:ext uri="{FF2B5EF4-FFF2-40B4-BE49-F238E27FC236}">
                <a16:creationId xmlns:a16="http://schemas.microsoft.com/office/drawing/2014/main" id="{AB1B64B7-4464-4AA7-2E1E-F3D9BB0072E2}"/>
              </a:ext>
            </a:extLst>
          </p:cNvPr>
          <p:cNvSpPr txBox="1"/>
          <p:nvPr/>
        </p:nvSpPr>
        <p:spPr>
          <a:xfrm>
            <a:off x="0" y="6488668"/>
            <a:ext cx="889000"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56918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573D-D037-092A-B77F-616E0CD29FB8}"/>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0FE01C2A-BE8A-0FC0-EEC3-2BE86E01339B}"/>
              </a:ext>
            </a:extLst>
          </p:cNvPr>
          <p:cNvSpPr>
            <a:spLocks noGrp="1"/>
          </p:cNvSpPr>
          <p:nvPr>
            <p:ph idx="1"/>
          </p:nvPr>
        </p:nvSpPr>
        <p:spPr>
          <a:xfrm>
            <a:off x="354563" y="2537927"/>
            <a:ext cx="5828523" cy="4320073"/>
          </a:xfrm>
        </p:spPr>
        <p:txBody>
          <a:bodyPr>
            <a:normAutofit fontScale="92500" lnSpcReduction="10000"/>
          </a:bodyPr>
          <a:lstStyle/>
          <a:p>
            <a:r>
              <a:rPr lang="en-US" dirty="0"/>
              <a:t>V1 was the simplest</a:t>
            </a:r>
          </a:p>
          <a:p>
            <a:pPr lvl="1"/>
            <a:r>
              <a:rPr lang="en-US" dirty="0"/>
              <a:t>1 hidden layer</a:t>
            </a:r>
          </a:p>
          <a:p>
            <a:r>
              <a:rPr lang="en-US" dirty="0"/>
              <a:t>V2 was simplistic and designed based off of  V1</a:t>
            </a:r>
          </a:p>
          <a:p>
            <a:pPr lvl="1"/>
            <a:r>
              <a:rPr lang="en-US" dirty="0"/>
              <a:t>3 hidden layers</a:t>
            </a:r>
          </a:p>
          <a:p>
            <a:pPr lvl="2"/>
            <a:r>
              <a:rPr lang="en-US" dirty="0"/>
              <a:t>All had the same number of neurons and dropout value</a:t>
            </a:r>
          </a:p>
          <a:p>
            <a:r>
              <a:rPr lang="en-US" dirty="0"/>
              <a:t>V3 was designed to be complex and different from V1 and V2</a:t>
            </a:r>
          </a:p>
          <a:p>
            <a:pPr lvl="1"/>
            <a:r>
              <a:rPr lang="en-US" dirty="0"/>
              <a:t>Used Conv2D layers and MaxPooling2D layers</a:t>
            </a:r>
          </a:p>
          <a:p>
            <a:pPr lvl="1"/>
            <a:r>
              <a:rPr lang="en-US" dirty="0"/>
              <a:t>Different dropouts per layer</a:t>
            </a:r>
          </a:p>
          <a:p>
            <a:pPr lvl="1"/>
            <a:r>
              <a:rPr lang="en-US" dirty="0"/>
              <a:t>Strictly decreasing neuron count per layer</a:t>
            </a:r>
          </a:p>
          <a:p>
            <a:r>
              <a:rPr lang="en-US" dirty="0"/>
              <a:t>All models:</a:t>
            </a:r>
          </a:p>
          <a:p>
            <a:pPr lvl="1"/>
            <a:r>
              <a:rPr lang="en-US" dirty="0"/>
              <a:t>used </a:t>
            </a:r>
            <a:r>
              <a:rPr lang="en-US" dirty="0" err="1"/>
              <a:t>ReLu</a:t>
            </a:r>
            <a:r>
              <a:rPr lang="en-US" dirty="0"/>
              <a:t> activation function</a:t>
            </a:r>
          </a:p>
          <a:p>
            <a:pPr lvl="1"/>
            <a:r>
              <a:rPr lang="en-US" dirty="0"/>
              <a:t>Had a single output layer with 3 neurons – 1 per animal</a:t>
            </a:r>
          </a:p>
        </p:txBody>
      </p:sp>
      <p:pic>
        <p:nvPicPr>
          <p:cNvPr id="1026" name="Picture 2" descr="Max Pooling Explained | Papers With Code">
            <a:extLst>
              <a:ext uri="{FF2B5EF4-FFF2-40B4-BE49-F238E27FC236}">
                <a16:creationId xmlns:a16="http://schemas.microsoft.com/office/drawing/2014/main" id="{FEFF87A2-0E6B-3238-6414-85B3FF7CF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719" y="4812169"/>
            <a:ext cx="3479929" cy="14522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56F84D-599C-DCEF-9B99-7FF58EDE2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312" y="2459688"/>
            <a:ext cx="4820428" cy="1356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BD5FA-2543-18B7-FF3F-44C77688D7D3}"/>
              </a:ext>
            </a:extLst>
          </p:cNvPr>
          <p:cNvSpPr txBox="1"/>
          <p:nvPr/>
        </p:nvSpPr>
        <p:spPr>
          <a:xfrm>
            <a:off x="8519963" y="3816294"/>
            <a:ext cx="1699440" cy="369332"/>
          </a:xfrm>
          <a:prstGeom prst="rect">
            <a:avLst/>
          </a:prstGeom>
          <a:noFill/>
        </p:spPr>
        <p:txBody>
          <a:bodyPr wrap="none" rtlCol="0">
            <a:spAutoFit/>
          </a:bodyPr>
          <a:lstStyle/>
          <a:p>
            <a:r>
              <a:rPr lang="en-US" dirty="0"/>
              <a:t>Convolution 2D</a:t>
            </a:r>
          </a:p>
        </p:txBody>
      </p:sp>
      <p:sp>
        <p:nvSpPr>
          <p:cNvPr id="5" name="TextBox 4">
            <a:extLst>
              <a:ext uri="{FF2B5EF4-FFF2-40B4-BE49-F238E27FC236}">
                <a16:creationId xmlns:a16="http://schemas.microsoft.com/office/drawing/2014/main" id="{C3AAF9A4-81A7-7005-4B3C-9D3897E654B3}"/>
              </a:ext>
            </a:extLst>
          </p:cNvPr>
          <p:cNvSpPr txBox="1"/>
          <p:nvPr/>
        </p:nvSpPr>
        <p:spPr>
          <a:xfrm>
            <a:off x="8664682" y="6264459"/>
            <a:ext cx="1410001" cy="369332"/>
          </a:xfrm>
          <a:prstGeom prst="rect">
            <a:avLst/>
          </a:prstGeom>
          <a:noFill/>
        </p:spPr>
        <p:txBody>
          <a:bodyPr wrap="none" rtlCol="0">
            <a:spAutoFit/>
          </a:bodyPr>
          <a:lstStyle/>
          <a:p>
            <a:r>
              <a:rPr lang="en-US" dirty="0"/>
              <a:t>Max Pool 2D</a:t>
            </a:r>
          </a:p>
        </p:txBody>
      </p:sp>
      <p:sp>
        <p:nvSpPr>
          <p:cNvPr id="6" name="TextBox 5">
            <a:extLst>
              <a:ext uri="{FF2B5EF4-FFF2-40B4-BE49-F238E27FC236}">
                <a16:creationId xmlns:a16="http://schemas.microsoft.com/office/drawing/2014/main" id="{26F7AB91-3341-0D54-E993-CC7ACF4FF816}"/>
              </a:ext>
            </a:extLst>
          </p:cNvPr>
          <p:cNvSpPr txBox="1"/>
          <p:nvPr/>
        </p:nvSpPr>
        <p:spPr>
          <a:xfrm>
            <a:off x="0" y="6488668"/>
            <a:ext cx="889000"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92939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29C8-1C8B-C202-BFC8-F04418479B1B}"/>
              </a:ext>
            </a:extLst>
          </p:cNvPr>
          <p:cNvSpPr>
            <a:spLocks noGrp="1"/>
          </p:cNvSpPr>
          <p:nvPr>
            <p:ph type="title"/>
          </p:nvPr>
        </p:nvSpPr>
        <p:spPr/>
        <p:txBody>
          <a:bodyPr/>
          <a:lstStyle/>
          <a:p>
            <a:r>
              <a:rPr lang="en-US" dirty="0"/>
              <a:t>Model Evaluation: Res net 50</a:t>
            </a:r>
          </a:p>
        </p:txBody>
      </p:sp>
      <p:pic>
        <p:nvPicPr>
          <p:cNvPr id="5" name="Picture 4">
            <a:extLst>
              <a:ext uri="{FF2B5EF4-FFF2-40B4-BE49-F238E27FC236}">
                <a16:creationId xmlns:a16="http://schemas.microsoft.com/office/drawing/2014/main" id="{5EC99577-DF78-6643-7894-9BC6EDA88348}"/>
              </a:ext>
            </a:extLst>
          </p:cNvPr>
          <p:cNvPicPr>
            <a:picLocks noChangeAspect="1"/>
          </p:cNvPicPr>
          <p:nvPr/>
        </p:nvPicPr>
        <p:blipFill>
          <a:blip r:embed="rId2"/>
          <a:stretch>
            <a:fillRect/>
          </a:stretch>
        </p:blipFill>
        <p:spPr>
          <a:xfrm>
            <a:off x="450566" y="3245907"/>
            <a:ext cx="2996820" cy="2247615"/>
          </a:xfrm>
          <a:prstGeom prst="rect">
            <a:avLst/>
          </a:prstGeom>
        </p:spPr>
      </p:pic>
      <p:grpSp>
        <p:nvGrpSpPr>
          <p:cNvPr id="6" name="Group 5">
            <a:extLst>
              <a:ext uri="{FF2B5EF4-FFF2-40B4-BE49-F238E27FC236}">
                <a16:creationId xmlns:a16="http://schemas.microsoft.com/office/drawing/2014/main" id="{7F370323-BBCF-99B0-FB97-BA79DB630B7E}"/>
              </a:ext>
            </a:extLst>
          </p:cNvPr>
          <p:cNvGrpSpPr/>
          <p:nvPr/>
        </p:nvGrpSpPr>
        <p:grpSpPr>
          <a:xfrm>
            <a:off x="1720439" y="2748864"/>
            <a:ext cx="8494539" cy="434838"/>
            <a:chOff x="1463412" y="2994162"/>
            <a:chExt cx="8494539" cy="434838"/>
          </a:xfrm>
        </p:grpSpPr>
        <p:sp>
          <p:nvSpPr>
            <p:cNvPr id="7" name="Content Placeholder 2">
              <a:extLst>
                <a:ext uri="{FF2B5EF4-FFF2-40B4-BE49-F238E27FC236}">
                  <a16:creationId xmlns:a16="http://schemas.microsoft.com/office/drawing/2014/main" id="{4BAD7443-E734-A630-0EDE-F62DA233C177}"/>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8" name="Content Placeholder 2">
              <a:extLst>
                <a:ext uri="{FF2B5EF4-FFF2-40B4-BE49-F238E27FC236}">
                  <a16:creationId xmlns:a16="http://schemas.microsoft.com/office/drawing/2014/main" id="{2EA7655E-DE1C-134F-A8EE-1964851EF3C9}"/>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9" name="Content Placeholder 2">
              <a:extLst>
                <a:ext uri="{FF2B5EF4-FFF2-40B4-BE49-F238E27FC236}">
                  <a16:creationId xmlns:a16="http://schemas.microsoft.com/office/drawing/2014/main" id="{15BDF415-CD5D-7D79-5355-3A1350AC713B}"/>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12" name="Picture 11">
            <a:extLst>
              <a:ext uri="{FF2B5EF4-FFF2-40B4-BE49-F238E27FC236}">
                <a16:creationId xmlns:a16="http://schemas.microsoft.com/office/drawing/2014/main" id="{154B1268-3708-1523-93C9-1304CEB66783}"/>
              </a:ext>
            </a:extLst>
          </p:cNvPr>
          <p:cNvPicPr>
            <a:picLocks noChangeAspect="1"/>
          </p:cNvPicPr>
          <p:nvPr/>
        </p:nvPicPr>
        <p:blipFill>
          <a:blip r:embed="rId3"/>
          <a:stretch>
            <a:fillRect/>
          </a:stretch>
        </p:blipFill>
        <p:spPr>
          <a:xfrm>
            <a:off x="4743914" y="3245906"/>
            <a:ext cx="2949994" cy="2247615"/>
          </a:xfrm>
          <a:prstGeom prst="rect">
            <a:avLst/>
          </a:prstGeom>
        </p:spPr>
      </p:pic>
      <p:pic>
        <p:nvPicPr>
          <p:cNvPr id="13" name="Picture 12">
            <a:extLst>
              <a:ext uri="{FF2B5EF4-FFF2-40B4-BE49-F238E27FC236}">
                <a16:creationId xmlns:a16="http://schemas.microsoft.com/office/drawing/2014/main" id="{22443ADC-DD74-C084-8E22-C49C94A5F719}"/>
              </a:ext>
            </a:extLst>
          </p:cNvPr>
          <p:cNvPicPr>
            <a:picLocks noChangeAspect="1"/>
          </p:cNvPicPr>
          <p:nvPr/>
        </p:nvPicPr>
        <p:blipFill>
          <a:blip r:embed="rId4"/>
          <a:stretch>
            <a:fillRect/>
          </a:stretch>
        </p:blipFill>
        <p:spPr>
          <a:xfrm>
            <a:off x="8482891" y="3248607"/>
            <a:ext cx="2949993" cy="2247614"/>
          </a:xfrm>
          <a:prstGeom prst="rect">
            <a:avLst/>
          </a:prstGeom>
        </p:spPr>
      </p:pic>
      <p:sp>
        <p:nvSpPr>
          <p:cNvPr id="15" name="Content Placeholder 2">
            <a:extLst>
              <a:ext uri="{FF2B5EF4-FFF2-40B4-BE49-F238E27FC236}">
                <a16:creationId xmlns:a16="http://schemas.microsoft.com/office/drawing/2014/main" id="{84A978E0-4A66-FF43-EC4C-D4BDAC12870D}"/>
              </a:ext>
            </a:extLst>
          </p:cNvPr>
          <p:cNvSpPr txBox="1">
            <a:spLocks/>
          </p:cNvSpPr>
          <p:nvPr/>
        </p:nvSpPr>
        <p:spPr>
          <a:xfrm>
            <a:off x="1426816" y="5493521"/>
            <a:ext cx="1074741"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V1</a:t>
            </a:r>
          </a:p>
        </p:txBody>
      </p:sp>
      <p:sp>
        <p:nvSpPr>
          <p:cNvPr id="16" name="Content Placeholder 2">
            <a:extLst>
              <a:ext uri="{FF2B5EF4-FFF2-40B4-BE49-F238E27FC236}">
                <a16:creationId xmlns:a16="http://schemas.microsoft.com/office/drawing/2014/main" id="{5CA02668-C3A8-B7A8-5580-3BEAF295605C}"/>
              </a:ext>
            </a:extLst>
          </p:cNvPr>
          <p:cNvSpPr txBox="1">
            <a:spLocks/>
          </p:cNvSpPr>
          <p:nvPr/>
        </p:nvSpPr>
        <p:spPr>
          <a:xfrm>
            <a:off x="5781913" y="5493521"/>
            <a:ext cx="1074740"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V2</a:t>
            </a:r>
          </a:p>
        </p:txBody>
      </p:sp>
      <p:sp>
        <p:nvSpPr>
          <p:cNvPr id="17" name="Content Placeholder 2">
            <a:extLst>
              <a:ext uri="{FF2B5EF4-FFF2-40B4-BE49-F238E27FC236}">
                <a16:creationId xmlns:a16="http://schemas.microsoft.com/office/drawing/2014/main" id="{B3441E17-3226-1236-C6D9-DDCA98911D9D}"/>
              </a:ext>
            </a:extLst>
          </p:cNvPr>
          <p:cNvSpPr txBox="1">
            <a:spLocks/>
          </p:cNvSpPr>
          <p:nvPr/>
        </p:nvSpPr>
        <p:spPr>
          <a:xfrm>
            <a:off x="9636380" y="5493521"/>
            <a:ext cx="938316"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V3</a:t>
            </a:r>
          </a:p>
        </p:txBody>
      </p:sp>
      <p:sp>
        <p:nvSpPr>
          <p:cNvPr id="18" name="TextBox 17">
            <a:extLst>
              <a:ext uri="{FF2B5EF4-FFF2-40B4-BE49-F238E27FC236}">
                <a16:creationId xmlns:a16="http://schemas.microsoft.com/office/drawing/2014/main" id="{A53277E9-2483-5972-1177-E44C9766157F}"/>
              </a:ext>
            </a:extLst>
          </p:cNvPr>
          <p:cNvSpPr txBox="1"/>
          <p:nvPr/>
        </p:nvSpPr>
        <p:spPr>
          <a:xfrm>
            <a:off x="0" y="6488668"/>
            <a:ext cx="889000" cy="36933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1022077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29B4-9C72-C03B-08F9-41E3A1F918BE}"/>
              </a:ext>
            </a:extLst>
          </p:cNvPr>
          <p:cNvSpPr>
            <a:spLocks noGrp="1"/>
          </p:cNvSpPr>
          <p:nvPr>
            <p:ph type="title"/>
          </p:nvPr>
        </p:nvSpPr>
        <p:spPr/>
        <p:txBody>
          <a:bodyPr/>
          <a:lstStyle/>
          <a:p>
            <a:r>
              <a:rPr lang="en-US" dirty="0"/>
              <a:t>Model evaluation: Res net 50</a:t>
            </a:r>
          </a:p>
        </p:txBody>
      </p:sp>
      <p:pic>
        <p:nvPicPr>
          <p:cNvPr id="6" name="Picture 5">
            <a:extLst>
              <a:ext uri="{FF2B5EF4-FFF2-40B4-BE49-F238E27FC236}">
                <a16:creationId xmlns:a16="http://schemas.microsoft.com/office/drawing/2014/main" id="{2CDA0BE2-CE86-E8A1-6A08-FDCFA50CA59E}"/>
              </a:ext>
            </a:extLst>
          </p:cNvPr>
          <p:cNvPicPr>
            <a:picLocks noChangeAspect="1"/>
          </p:cNvPicPr>
          <p:nvPr/>
        </p:nvPicPr>
        <p:blipFill>
          <a:blip r:embed="rId2"/>
          <a:stretch>
            <a:fillRect/>
          </a:stretch>
        </p:blipFill>
        <p:spPr>
          <a:xfrm>
            <a:off x="450566" y="3248607"/>
            <a:ext cx="2996820" cy="2247615"/>
          </a:xfrm>
          <a:prstGeom prst="rect">
            <a:avLst/>
          </a:prstGeom>
        </p:spPr>
      </p:pic>
      <p:grpSp>
        <p:nvGrpSpPr>
          <p:cNvPr id="7" name="Group 6">
            <a:extLst>
              <a:ext uri="{FF2B5EF4-FFF2-40B4-BE49-F238E27FC236}">
                <a16:creationId xmlns:a16="http://schemas.microsoft.com/office/drawing/2014/main" id="{98F3337C-24DA-0865-645B-EDC4F91A8C46}"/>
              </a:ext>
            </a:extLst>
          </p:cNvPr>
          <p:cNvGrpSpPr/>
          <p:nvPr/>
        </p:nvGrpSpPr>
        <p:grpSpPr>
          <a:xfrm>
            <a:off x="1720439" y="2748864"/>
            <a:ext cx="8494539" cy="434838"/>
            <a:chOff x="1463412" y="2994162"/>
            <a:chExt cx="8494539" cy="434838"/>
          </a:xfrm>
        </p:grpSpPr>
        <p:sp>
          <p:nvSpPr>
            <p:cNvPr id="8" name="Content Placeholder 2">
              <a:extLst>
                <a:ext uri="{FF2B5EF4-FFF2-40B4-BE49-F238E27FC236}">
                  <a16:creationId xmlns:a16="http://schemas.microsoft.com/office/drawing/2014/main" id="{7C517E15-D1AD-7CB9-1AA3-8DDAA8C285D3}"/>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9" name="Content Placeholder 2">
              <a:extLst>
                <a:ext uri="{FF2B5EF4-FFF2-40B4-BE49-F238E27FC236}">
                  <a16:creationId xmlns:a16="http://schemas.microsoft.com/office/drawing/2014/main" id="{CECC65C5-9D69-94B8-16D9-A085F424C24E}"/>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10" name="Content Placeholder 2">
              <a:extLst>
                <a:ext uri="{FF2B5EF4-FFF2-40B4-BE49-F238E27FC236}">
                  <a16:creationId xmlns:a16="http://schemas.microsoft.com/office/drawing/2014/main" id="{4A333E9B-4100-E3A0-4795-6C4041E035DE}"/>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13" name="Picture 12">
            <a:extLst>
              <a:ext uri="{FF2B5EF4-FFF2-40B4-BE49-F238E27FC236}">
                <a16:creationId xmlns:a16="http://schemas.microsoft.com/office/drawing/2014/main" id="{15684944-90BF-EAE6-FA81-03EB624CE0F2}"/>
              </a:ext>
            </a:extLst>
          </p:cNvPr>
          <p:cNvPicPr>
            <a:picLocks noChangeAspect="1"/>
          </p:cNvPicPr>
          <p:nvPr/>
        </p:nvPicPr>
        <p:blipFill>
          <a:blip r:embed="rId3"/>
          <a:stretch>
            <a:fillRect/>
          </a:stretch>
        </p:blipFill>
        <p:spPr>
          <a:xfrm>
            <a:off x="4713628" y="3248607"/>
            <a:ext cx="3010565" cy="2247614"/>
          </a:xfrm>
          <a:prstGeom prst="rect">
            <a:avLst/>
          </a:prstGeom>
        </p:spPr>
      </p:pic>
      <p:pic>
        <p:nvPicPr>
          <p:cNvPr id="17" name="Picture 16">
            <a:extLst>
              <a:ext uri="{FF2B5EF4-FFF2-40B4-BE49-F238E27FC236}">
                <a16:creationId xmlns:a16="http://schemas.microsoft.com/office/drawing/2014/main" id="{2F8AE8BB-EB8A-6C51-D6D0-EC7E5967FDF2}"/>
              </a:ext>
            </a:extLst>
          </p:cNvPr>
          <p:cNvPicPr>
            <a:picLocks noChangeAspect="1"/>
          </p:cNvPicPr>
          <p:nvPr/>
        </p:nvPicPr>
        <p:blipFill>
          <a:blip r:embed="rId4"/>
          <a:stretch>
            <a:fillRect/>
          </a:stretch>
        </p:blipFill>
        <p:spPr>
          <a:xfrm>
            <a:off x="8459478" y="3248607"/>
            <a:ext cx="2996819" cy="2247614"/>
          </a:xfrm>
          <a:prstGeom prst="rect">
            <a:avLst/>
          </a:prstGeom>
        </p:spPr>
      </p:pic>
      <p:sp>
        <p:nvSpPr>
          <p:cNvPr id="18" name="Content Placeholder 2">
            <a:extLst>
              <a:ext uri="{FF2B5EF4-FFF2-40B4-BE49-F238E27FC236}">
                <a16:creationId xmlns:a16="http://schemas.microsoft.com/office/drawing/2014/main" id="{E95BC456-1204-7BA8-F4F2-A5B87079EACD}"/>
              </a:ext>
            </a:extLst>
          </p:cNvPr>
          <p:cNvSpPr txBox="1">
            <a:spLocks/>
          </p:cNvSpPr>
          <p:nvPr/>
        </p:nvSpPr>
        <p:spPr>
          <a:xfrm>
            <a:off x="1269012" y="5493521"/>
            <a:ext cx="1359927"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V1</a:t>
            </a:r>
          </a:p>
        </p:txBody>
      </p:sp>
      <p:sp>
        <p:nvSpPr>
          <p:cNvPr id="19" name="Content Placeholder 2">
            <a:extLst>
              <a:ext uri="{FF2B5EF4-FFF2-40B4-BE49-F238E27FC236}">
                <a16:creationId xmlns:a16="http://schemas.microsoft.com/office/drawing/2014/main" id="{502598C2-A5EE-3FEA-245B-C8570FA7E150}"/>
              </a:ext>
            </a:extLst>
          </p:cNvPr>
          <p:cNvSpPr txBox="1">
            <a:spLocks/>
          </p:cNvSpPr>
          <p:nvPr/>
        </p:nvSpPr>
        <p:spPr>
          <a:xfrm>
            <a:off x="5591178" y="5493521"/>
            <a:ext cx="1359928"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V2</a:t>
            </a:r>
          </a:p>
        </p:txBody>
      </p:sp>
      <p:sp>
        <p:nvSpPr>
          <p:cNvPr id="20" name="Content Placeholder 2">
            <a:extLst>
              <a:ext uri="{FF2B5EF4-FFF2-40B4-BE49-F238E27FC236}">
                <a16:creationId xmlns:a16="http://schemas.microsoft.com/office/drawing/2014/main" id="{26567B19-3260-B089-4D40-CE34DBBFC873}"/>
              </a:ext>
            </a:extLst>
          </p:cNvPr>
          <p:cNvSpPr txBox="1">
            <a:spLocks/>
          </p:cNvSpPr>
          <p:nvPr/>
        </p:nvSpPr>
        <p:spPr>
          <a:xfrm>
            <a:off x="9449768" y="5493521"/>
            <a:ext cx="1359928"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V3</a:t>
            </a:r>
          </a:p>
        </p:txBody>
      </p:sp>
      <p:sp>
        <p:nvSpPr>
          <p:cNvPr id="21" name="TextBox 20">
            <a:extLst>
              <a:ext uri="{FF2B5EF4-FFF2-40B4-BE49-F238E27FC236}">
                <a16:creationId xmlns:a16="http://schemas.microsoft.com/office/drawing/2014/main" id="{F02E56B5-FBF0-A921-0D23-D7A69903DD78}"/>
              </a:ext>
            </a:extLst>
          </p:cNvPr>
          <p:cNvSpPr txBox="1"/>
          <p:nvPr/>
        </p:nvSpPr>
        <p:spPr>
          <a:xfrm>
            <a:off x="0" y="6488668"/>
            <a:ext cx="889000" cy="369332"/>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584531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6821-763A-5CAB-55AD-366C5907B699}"/>
              </a:ext>
            </a:extLst>
          </p:cNvPr>
          <p:cNvSpPr>
            <a:spLocks noGrp="1"/>
          </p:cNvSpPr>
          <p:nvPr>
            <p:ph type="title"/>
          </p:nvPr>
        </p:nvSpPr>
        <p:spPr/>
        <p:txBody>
          <a:bodyPr/>
          <a:lstStyle/>
          <a:p>
            <a:r>
              <a:rPr lang="en-US" dirty="0"/>
              <a:t>Model evaluation: res net 50</a:t>
            </a:r>
          </a:p>
        </p:txBody>
      </p:sp>
      <p:sp>
        <p:nvSpPr>
          <p:cNvPr id="3" name="Content Placeholder 2">
            <a:extLst>
              <a:ext uri="{FF2B5EF4-FFF2-40B4-BE49-F238E27FC236}">
                <a16:creationId xmlns:a16="http://schemas.microsoft.com/office/drawing/2014/main" id="{735FA5AA-2A6C-B534-FFAB-725045394BBB}"/>
              </a:ext>
            </a:extLst>
          </p:cNvPr>
          <p:cNvSpPr>
            <a:spLocks noGrp="1"/>
          </p:cNvSpPr>
          <p:nvPr>
            <p:ph idx="1"/>
          </p:nvPr>
        </p:nvSpPr>
        <p:spPr/>
        <p:txBody>
          <a:bodyPr/>
          <a:lstStyle/>
          <a:p>
            <a:r>
              <a:rPr lang="en-US" dirty="0"/>
              <a:t>Resulting Accuracies:</a:t>
            </a:r>
          </a:p>
          <a:p>
            <a:pPr lvl="1"/>
            <a:r>
              <a:rPr lang="en-US" dirty="0"/>
              <a:t>V1: ~ 61%</a:t>
            </a:r>
          </a:p>
          <a:p>
            <a:pPr lvl="1"/>
            <a:r>
              <a:rPr lang="en-US" dirty="0"/>
              <a:t>V2: ~ 29%</a:t>
            </a:r>
          </a:p>
          <a:p>
            <a:pPr lvl="1"/>
            <a:r>
              <a:rPr lang="en-US" dirty="0"/>
              <a:t>V3: ~ 55%</a:t>
            </a:r>
          </a:p>
          <a:p>
            <a:pPr lvl="1"/>
            <a:endParaRPr lang="en-US" dirty="0"/>
          </a:p>
          <a:p>
            <a:r>
              <a:rPr lang="en-US" dirty="0"/>
              <a:t>Thus, V1 yielded the best performance despite model modification</a:t>
            </a:r>
          </a:p>
        </p:txBody>
      </p:sp>
      <p:sp>
        <p:nvSpPr>
          <p:cNvPr id="4" name="TextBox 3">
            <a:extLst>
              <a:ext uri="{FF2B5EF4-FFF2-40B4-BE49-F238E27FC236}">
                <a16:creationId xmlns:a16="http://schemas.microsoft.com/office/drawing/2014/main" id="{60749A22-AC0E-DC43-E32C-B752D3BF3902}"/>
              </a:ext>
            </a:extLst>
          </p:cNvPr>
          <p:cNvSpPr txBox="1"/>
          <p:nvPr/>
        </p:nvSpPr>
        <p:spPr>
          <a:xfrm>
            <a:off x="0" y="6488668"/>
            <a:ext cx="889000"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217601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F9D0-50D7-3460-2E94-C5AC7D1E976A}"/>
              </a:ext>
            </a:extLst>
          </p:cNvPr>
          <p:cNvSpPr>
            <a:spLocks noGrp="1"/>
          </p:cNvSpPr>
          <p:nvPr>
            <p:ph type="title"/>
          </p:nvPr>
        </p:nvSpPr>
        <p:spPr/>
        <p:txBody>
          <a:bodyPr/>
          <a:lstStyle/>
          <a:p>
            <a:r>
              <a:rPr lang="en-US" dirty="0"/>
              <a:t>Model: CLIP</a:t>
            </a:r>
          </a:p>
        </p:txBody>
      </p:sp>
      <p:pic>
        <p:nvPicPr>
          <p:cNvPr id="1026" name="Picture 2" descr="CLIP">
            <a:extLst>
              <a:ext uri="{FF2B5EF4-FFF2-40B4-BE49-F238E27FC236}">
                <a16:creationId xmlns:a16="http://schemas.microsoft.com/office/drawing/2014/main" id="{9027916F-44C3-9B7E-4409-71BAA439DE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096" y="2705100"/>
            <a:ext cx="9045808" cy="3188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A551FF-81AC-3229-0A85-2F6049A0E55C}"/>
              </a:ext>
            </a:extLst>
          </p:cNvPr>
          <p:cNvSpPr txBox="1"/>
          <p:nvPr/>
        </p:nvSpPr>
        <p:spPr>
          <a:xfrm>
            <a:off x="4739122" y="5984112"/>
            <a:ext cx="2713756" cy="369332"/>
          </a:xfrm>
          <a:prstGeom prst="rect">
            <a:avLst/>
          </a:prstGeom>
          <a:noFill/>
        </p:spPr>
        <p:txBody>
          <a:bodyPr wrap="none" rtlCol="0">
            <a:spAutoFit/>
          </a:bodyPr>
          <a:lstStyle/>
          <a:p>
            <a:r>
              <a:rPr lang="en-US" dirty="0"/>
              <a:t>How CLIP works with ZSP</a:t>
            </a:r>
          </a:p>
        </p:txBody>
      </p:sp>
      <p:sp>
        <p:nvSpPr>
          <p:cNvPr id="3" name="TextBox 2">
            <a:extLst>
              <a:ext uri="{FF2B5EF4-FFF2-40B4-BE49-F238E27FC236}">
                <a16:creationId xmlns:a16="http://schemas.microsoft.com/office/drawing/2014/main" id="{F3D7525F-1444-6CE0-D6C2-692D1470590E}"/>
              </a:ext>
            </a:extLst>
          </p:cNvPr>
          <p:cNvSpPr txBox="1"/>
          <p:nvPr/>
        </p:nvSpPr>
        <p:spPr>
          <a:xfrm>
            <a:off x="0" y="6488668"/>
            <a:ext cx="889000" cy="369332"/>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300209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E267-516C-D3A0-9326-9B00B37C7918}"/>
              </a:ext>
            </a:extLst>
          </p:cNvPr>
          <p:cNvSpPr>
            <a:spLocks noGrp="1"/>
          </p:cNvSpPr>
          <p:nvPr>
            <p:ph type="title"/>
          </p:nvPr>
        </p:nvSpPr>
        <p:spPr/>
        <p:txBody>
          <a:bodyPr/>
          <a:lstStyle/>
          <a:p>
            <a:r>
              <a:rPr lang="en-US"/>
              <a:t>Model: CLIp</a:t>
            </a:r>
            <a:endParaRPr lang="en-US" dirty="0"/>
          </a:p>
        </p:txBody>
      </p:sp>
      <p:sp>
        <p:nvSpPr>
          <p:cNvPr id="3" name="Content Placeholder 2">
            <a:extLst>
              <a:ext uri="{FF2B5EF4-FFF2-40B4-BE49-F238E27FC236}">
                <a16:creationId xmlns:a16="http://schemas.microsoft.com/office/drawing/2014/main" id="{5E23198E-A607-FF6E-8708-B6ECB5E443A2}"/>
              </a:ext>
            </a:extLst>
          </p:cNvPr>
          <p:cNvSpPr>
            <a:spLocks noGrp="1"/>
          </p:cNvSpPr>
          <p:nvPr>
            <p:ph idx="1"/>
          </p:nvPr>
        </p:nvSpPr>
        <p:spPr>
          <a:xfrm>
            <a:off x="364236" y="2714753"/>
            <a:ext cx="5325364" cy="3178556"/>
          </a:xfrm>
        </p:spPr>
        <p:txBody>
          <a:bodyPr>
            <a:normAutofit/>
          </a:bodyPr>
          <a:lstStyle/>
          <a:p>
            <a:r>
              <a:rPr lang="en-US" dirty="0"/>
              <a:t>Zero-Shot Prediction:</a:t>
            </a:r>
          </a:p>
          <a:p>
            <a:pPr lvl="1"/>
            <a:r>
              <a:rPr lang="en-US" dirty="0"/>
              <a:t>Can a model make accurate predictions about instances without being trained on any part of the desired dataset?</a:t>
            </a:r>
          </a:p>
          <a:p>
            <a:pPr lvl="1"/>
            <a:r>
              <a:rPr lang="en-US" dirty="0"/>
              <a:t>Operates like the following example:</a:t>
            </a:r>
          </a:p>
          <a:p>
            <a:pPr lvl="2"/>
            <a:r>
              <a:rPr lang="en-US" dirty="0"/>
              <a:t>Step 1: Show an image of an animal to a person</a:t>
            </a:r>
          </a:p>
          <a:p>
            <a:pPr lvl="2"/>
            <a:r>
              <a:rPr lang="en-US" dirty="0"/>
              <a:t>Step 2:  Ask them to determine what animal is being shown</a:t>
            </a:r>
          </a:p>
          <a:p>
            <a:pPr lvl="1"/>
            <a:r>
              <a:rPr lang="en-US" dirty="0"/>
              <a:t>An extreme alternative to not using labeled data</a:t>
            </a:r>
          </a:p>
        </p:txBody>
      </p:sp>
      <p:pic>
        <p:nvPicPr>
          <p:cNvPr id="2052" name="Picture 4">
            <a:extLst>
              <a:ext uri="{FF2B5EF4-FFF2-40B4-BE49-F238E27FC236}">
                <a16:creationId xmlns:a16="http://schemas.microsoft.com/office/drawing/2014/main" id="{8972058A-2C95-94EE-4317-50D785B3B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821" y="4304031"/>
            <a:ext cx="1236133" cy="159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FFF71B-F4A0-E82E-D52C-A6F1521E61BD}"/>
              </a:ext>
            </a:extLst>
          </p:cNvPr>
          <p:cNvSpPr txBox="1"/>
          <p:nvPr/>
        </p:nvSpPr>
        <p:spPr>
          <a:xfrm flipH="1">
            <a:off x="7958057" y="5997660"/>
            <a:ext cx="1592385" cy="369332"/>
          </a:xfrm>
          <a:prstGeom prst="rect">
            <a:avLst/>
          </a:prstGeom>
          <a:noFill/>
        </p:spPr>
        <p:txBody>
          <a:bodyPr wrap="square" rtlCol="0">
            <a:spAutoFit/>
          </a:bodyPr>
          <a:lstStyle/>
          <a:p>
            <a:r>
              <a:rPr lang="en-US" dirty="0"/>
              <a:t>Visual Example</a:t>
            </a:r>
          </a:p>
        </p:txBody>
      </p:sp>
      <p:grpSp>
        <p:nvGrpSpPr>
          <p:cNvPr id="9" name="Group 8">
            <a:extLst>
              <a:ext uri="{FF2B5EF4-FFF2-40B4-BE49-F238E27FC236}">
                <a16:creationId xmlns:a16="http://schemas.microsoft.com/office/drawing/2014/main" id="{46753538-C120-5300-B2C2-461524339893}"/>
              </a:ext>
            </a:extLst>
          </p:cNvPr>
          <p:cNvGrpSpPr/>
          <p:nvPr/>
        </p:nvGrpSpPr>
        <p:grpSpPr>
          <a:xfrm>
            <a:off x="6161504" y="2360862"/>
            <a:ext cx="1796553" cy="1682381"/>
            <a:chOff x="7678615" y="2295351"/>
            <a:chExt cx="1796553" cy="1682381"/>
          </a:xfrm>
        </p:grpSpPr>
        <p:pic>
          <p:nvPicPr>
            <p:cNvPr id="6" name="Picture 5" descr="A kitten on a red blanket&#10;&#10;Description automatically generated">
              <a:extLst>
                <a:ext uri="{FF2B5EF4-FFF2-40B4-BE49-F238E27FC236}">
                  <a16:creationId xmlns:a16="http://schemas.microsoft.com/office/drawing/2014/main" id="{EE9FFE69-97AC-2B01-60C3-A3FFF07B6F0E}"/>
                </a:ext>
              </a:extLst>
            </p:cNvPr>
            <p:cNvPicPr>
              <a:picLocks noChangeAspect="1"/>
            </p:cNvPicPr>
            <p:nvPr/>
          </p:nvPicPr>
          <p:blipFill>
            <a:blip r:embed="rId4"/>
            <a:stretch>
              <a:fillRect/>
            </a:stretch>
          </p:blipFill>
          <p:spPr>
            <a:xfrm>
              <a:off x="7678615" y="2295351"/>
              <a:ext cx="1796553" cy="1357334"/>
            </a:xfrm>
            <a:prstGeom prst="rect">
              <a:avLst/>
            </a:prstGeom>
          </p:spPr>
        </p:pic>
        <p:sp>
          <p:nvSpPr>
            <p:cNvPr id="7" name="TextBox 6">
              <a:extLst>
                <a:ext uri="{FF2B5EF4-FFF2-40B4-BE49-F238E27FC236}">
                  <a16:creationId xmlns:a16="http://schemas.microsoft.com/office/drawing/2014/main" id="{EB6F338A-77E2-796B-1A23-C67A46E4EE85}"/>
                </a:ext>
              </a:extLst>
            </p:cNvPr>
            <p:cNvSpPr txBox="1"/>
            <p:nvPr/>
          </p:nvSpPr>
          <p:spPr>
            <a:xfrm flipH="1">
              <a:off x="7736344" y="3608400"/>
              <a:ext cx="1681093" cy="369332"/>
            </a:xfrm>
            <a:prstGeom prst="rect">
              <a:avLst/>
            </a:prstGeom>
            <a:noFill/>
          </p:spPr>
          <p:txBody>
            <a:bodyPr wrap="square" rtlCol="0">
              <a:spAutoFit/>
            </a:bodyPr>
            <a:lstStyle/>
            <a:p>
              <a:r>
                <a:rPr lang="en-US" dirty="0"/>
                <a:t>(Cat Image 461)</a:t>
              </a:r>
            </a:p>
          </p:txBody>
        </p:sp>
      </p:grpSp>
      <p:cxnSp>
        <p:nvCxnSpPr>
          <p:cNvPr id="10" name="Straight Arrow Connector 9">
            <a:extLst>
              <a:ext uri="{FF2B5EF4-FFF2-40B4-BE49-F238E27FC236}">
                <a16:creationId xmlns:a16="http://schemas.microsoft.com/office/drawing/2014/main" id="{E582E59E-DAE7-26DD-055C-DF1EC3EEC023}"/>
              </a:ext>
            </a:extLst>
          </p:cNvPr>
          <p:cNvCxnSpPr>
            <a:cxnSpLocks/>
          </p:cNvCxnSpPr>
          <p:nvPr/>
        </p:nvCxnSpPr>
        <p:spPr>
          <a:xfrm>
            <a:off x="7327900" y="4304031"/>
            <a:ext cx="630157" cy="5346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3CEF36A-5776-8FE3-9D7F-84A208175FB1}"/>
              </a:ext>
            </a:extLst>
          </p:cNvPr>
          <p:cNvCxnSpPr>
            <a:cxnSpLocks/>
          </p:cNvCxnSpPr>
          <p:nvPr/>
        </p:nvCxnSpPr>
        <p:spPr>
          <a:xfrm flipV="1">
            <a:off x="9576689" y="4655451"/>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B1F0439A-90A5-A3EA-297E-DADBFD977F34}"/>
              </a:ext>
            </a:extLst>
          </p:cNvPr>
          <p:cNvSpPr txBox="1"/>
          <p:nvPr/>
        </p:nvSpPr>
        <p:spPr>
          <a:xfrm flipH="1">
            <a:off x="10591631" y="4193786"/>
            <a:ext cx="1284990" cy="1200329"/>
          </a:xfrm>
          <a:prstGeom prst="rect">
            <a:avLst/>
          </a:prstGeom>
          <a:noFill/>
        </p:spPr>
        <p:txBody>
          <a:bodyPr wrap="square" rtlCol="0">
            <a:spAutoFit/>
          </a:bodyPr>
          <a:lstStyle/>
          <a:p>
            <a:r>
              <a:rPr lang="en-US" dirty="0"/>
              <a:t>I guess that this image contains a cat!</a:t>
            </a:r>
          </a:p>
        </p:txBody>
      </p:sp>
      <p:sp>
        <p:nvSpPr>
          <p:cNvPr id="17" name="TextBox 16">
            <a:extLst>
              <a:ext uri="{FF2B5EF4-FFF2-40B4-BE49-F238E27FC236}">
                <a16:creationId xmlns:a16="http://schemas.microsoft.com/office/drawing/2014/main" id="{754AC038-98F8-3683-410F-7FFB32491957}"/>
              </a:ext>
            </a:extLst>
          </p:cNvPr>
          <p:cNvSpPr txBox="1"/>
          <p:nvPr/>
        </p:nvSpPr>
        <p:spPr>
          <a:xfrm rot="2411740" flipH="1">
            <a:off x="7362997" y="4265097"/>
            <a:ext cx="822633" cy="369332"/>
          </a:xfrm>
          <a:prstGeom prst="rect">
            <a:avLst/>
          </a:prstGeom>
          <a:noFill/>
        </p:spPr>
        <p:txBody>
          <a:bodyPr wrap="square" rtlCol="0">
            <a:spAutoFit/>
          </a:bodyPr>
          <a:lstStyle/>
          <a:p>
            <a:r>
              <a:rPr lang="en-US" dirty="0"/>
              <a:t>Step 1</a:t>
            </a:r>
          </a:p>
        </p:txBody>
      </p:sp>
      <p:sp>
        <p:nvSpPr>
          <p:cNvPr id="18" name="TextBox 17">
            <a:extLst>
              <a:ext uri="{FF2B5EF4-FFF2-40B4-BE49-F238E27FC236}">
                <a16:creationId xmlns:a16="http://schemas.microsoft.com/office/drawing/2014/main" id="{EADFCF52-57BF-1BE3-F8A0-B771D482B8A0}"/>
              </a:ext>
            </a:extLst>
          </p:cNvPr>
          <p:cNvSpPr txBox="1"/>
          <p:nvPr/>
        </p:nvSpPr>
        <p:spPr>
          <a:xfrm flipH="1">
            <a:off x="9563718" y="4286119"/>
            <a:ext cx="847560" cy="369332"/>
          </a:xfrm>
          <a:prstGeom prst="rect">
            <a:avLst/>
          </a:prstGeom>
          <a:noFill/>
        </p:spPr>
        <p:txBody>
          <a:bodyPr wrap="square" rtlCol="0">
            <a:spAutoFit/>
          </a:bodyPr>
          <a:lstStyle/>
          <a:p>
            <a:r>
              <a:rPr lang="en-US" dirty="0"/>
              <a:t>Step 2</a:t>
            </a:r>
          </a:p>
        </p:txBody>
      </p:sp>
      <p:sp>
        <p:nvSpPr>
          <p:cNvPr id="5" name="TextBox 4">
            <a:extLst>
              <a:ext uri="{FF2B5EF4-FFF2-40B4-BE49-F238E27FC236}">
                <a16:creationId xmlns:a16="http://schemas.microsoft.com/office/drawing/2014/main" id="{6D029D81-CEF4-1C39-392C-A4E2E7A4CFDC}"/>
              </a:ext>
            </a:extLst>
          </p:cNvPr>
          <p:cNvSpPr txBox="1"/>
          <p:nvPr/>
        </p:nvSpPr>
        <p:spPr>
          <a:xfrm>
            <a:off x="0" y="6488668"/>
            <a:ext cx="889000" cy="369332"/>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183389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A3D3-32DD-B614-4AD0-2EDB62ABD91B}"/>
              </a:ext>
            </a:extLst>
          </p:cNvPr>
          <p:cNvSpPr>
            <a:spLocks noGrp="1"/>
          </p:cNvSpPr>
          <p:nvPr>
            <p:ph idx="1"/>
          </p:nvPr>
        </p:nvSpPr>
        <p:spPr>
          <a:xfrm>
            <a:off x="202247" y="137236"/>
            <a:ext cx="4318954" cy="333756"/>
          </a:xfrm>
        </p:spPr>
        <p:txBody>
          <a:bodyPr>
            <a:normAutofit fontScale="85000" lnSpcReduction="10000"/>
          </a:bodyPr>
          <a:lstStyle/>
          <a:p>
            <a:pPr marL="0" indent="0">
              <a:buNone/>
            </a:pPr>
            <a:r>
              <a:rPr lang="en-US" dirty="0"/>
              <a:t>Code Sample on Cat image 1 using </a:t>
            </a:r>
            <a:r>
              <a:rPr lang="en-US" dirty="0" err="1"/>
              <a:t>ViT</a:t>
            </a:r>
            <a:r>
              <a:rPr lang="en-US" dirty="0"/>
              <a:t>-B/32 Model:</a:t>
            </a:r>
          </a:p>
        </p:txBody>
      </p:sp>
      <p:pic>
        <p:nvPicPr>
          <p:cNvPr id="7" name="Picture 6">
            <a:extLst>
              <a:ext uri="{FF2B5EF4-FFF2-40B4-BE49-F238E27FC236}">
                <a16:creationId xmlns:a16="http://schemas.microsoft.com/office/drawing/2014/main" id="{D7E08827-B5B9-0781-98DD-FDA9D1E3F6DC}"/>
              </a:ext>
            </a:extLst>
          </p:cNvPr>
          <p:cNvPicPr>
            <a:picLocks noChangeAspect="1"/>
          </p:cNvPicPr>
          <p:nvPr/>
        </p:nvPicPr>
        <p:blipFill>
          <a:blip r:embed="rId2"/>
          <a:stretch>
            <a:fillRect/>
          </a:stretch>
        </p:blipFill>
        <p:spPr>
          <a:xfrm>
            <a:off x="7972857" y="4576194"/>
            <a:ext cx="3124636" cy="714475"/>
          </a:xfrm>
          <a:prstGeom prst="rect">
            <a:avLst/>
          </a:prstGeom>
        </p:spPr>
      </p:pic>
      <p:sp>
        <p:nvSpPr>
          <p:cNvPr id="17" name="TextBox 16">
            <a:extLst>
              <a:ext uri="{FF2B5EF4-FFF2-40B4-BE49-F238E27FC236}">
                <a16:creationId xmlns:a16="http://schemas.microsoft.com/office/drawing/2014/main" id="{9F75C555-6984-B977-80B0-7AEC08992CF8}"/>
              </a:ext>
            </a:extLst>
          </p:cNvPr>
          <p:cNvSpPr txBox="1"/>
          <p:nvPr/>
        </p:nvSpPr>
        <p:spPr>
          <a:xfrm>
            <a:off x="1442052" y="6411485"/>
            <a:ext cx="4267375" cy="369332"/>
          </a:xfrm>
          <a:prstGeom prst="rect">
            <a:avLst/>
          </a:prstGeom>
          <a:noFill/>
        </p:spPr>
        <p:txBody>
          <a:bodyPr wrap="square">
            <a:spAutoFit/>
          </a:bodyPr>
          <a:lstStyle/>
          <a:p>
            <a:r>
              <a:rPr lang="en-US" sz="1800" kern="1200" dirty="0">
                <a:solidFill>
                  <a:srgbClr val="000000"/>
                </a:solidFill>
                <a:effectLst/>
                <a:latin typeface="Gill Sans MT" panose="020B0502020104020203" pitchFamily="34" charset="0"/>
                <a:ea typeface="+mn-ea"/>
                <a:cs typeface="+mn-cs"/>
              </a:rPr>
              <a:t>Entirety of code for predicting 1</a:t>
            </a:r>
            <a:r>
              <a:rPr lang="en-US" sz="1800" kern="1200" baseline="30000" dirty="0">
                <a:solidFill>
                  <a:srgbClr val="000000"/>
                </a:solidFill>
                <a:effectLst/>
                <a:latin typeface="Gill Sans MT" panose="020B0502020104020203" pitchFamily="34" charset="0"/>
                <a:ea typeface="+mn-ea"/>
                <a:cs typeface="+mn-cs"/>
              </a:rPr>
              <a:t>st</a:t>
            </a:r>
            <a:r>
              <a:rPr lang="en-US" sz="1800" kern="1200" dirty="0">
                <a:solidFill>
                  <a:srgbClr val="000000"/>
                </a:solidFill>
                <a:effectLst/>
                <a:latin typeface="Gill Sans MT" panose="020B0502020104020203" pitchFamily="34" charset="0"/>
                <a:ea typeface="+mn-ea"/>
                <a:cs typeface="+mn-cs"/>
              </a:rPr>
              <a:t> cat image</a:t>
            </a:r>
            <a:endParaRPr lang="en-US" dirty="0"/>
          </a:p>
        </p:txBody>
      </p:sp>
      <p:sp>
        <p:nvSpPr>
          <p:cNvPr id="19" name="TextBox 18">
            <a:extLst>
              <a:ext uri="{FF2B5EF4-FFF2-40B4-BE49-F238E27FC236}">
                <a16:creationId xmlns:a16="http://schemas.microsoft.com/office/drawing/2014/main" id="{438AF39F-2FA6-4BAA-3884-057F73A4295A}"/>
              </a:ext>
            </a:extLst>
          </p:cNvPr>
          <p:cNvSpPr txBox="1"/>
          <p:nvPr/>
        </p:nvSpPr>
        <p:spPr>
          <a:xfrm>
            <a:off x="8363203" y="5290669"/>
            <a:ext cx="2343943" cy="369332"/>
          </a:xfrm>
          <a:prstGeom prst="rect">
            <a:avLst/>
          </a:prstGeom>
          <a:noFill/>
        </p:spPr>
        <p:txBody>
          <a:bodyPr wrap="square">
            <a:spAutoFit/>
          </a:bodyPr>
          <a:lstStyle/>
          <a:p>
            <a:r>
              <a:rPr lang="en-US" dirty="0"/>
              <a:t>Print statement results</a:t>
            </a:r>
          </a:p>
        </p:txBody>
      </p:sp>
      <p:grpSp>
        <p:nvGrpSpPr>
          <p:cNvPr id="22" name="Group 21">
            <a:extLst>
              <a:ext uri="{FF2B5EF4-FFF2-40B4-BE49-F238E27FC236}">
                <a16:creationId xmlns:a16="http://schemas.microsoft.com/office/drawing/2014/main" id="{FB6DB9F6-09F3-B0D1-AF15-706542EA38AD}"/>
              </a:ext>
            </a:extLst>
          </p:cNvPr>
          <p:cNvGrpSpPr/>
          <p:nvPr/>
        </p:nvGrpSpPr>
        <p:grpSpPr>
          <a:xfrm>
            <a:off x="7907953" y="1098567"/>
            <a:ext cx="3254445" cy="2772878"/>
            <a:chOff x="2501971" y="3308753"/>
            <a:chExt cx="2037797" cy="1736260"/>
          </a:xfrm>
        </p:grpSpPr>
        <p:pic>
          <p:nvPicPr>
            <p:cNvPr id="23" name="Picture 22" descr="A cat standing on a chair&#10;&#10;Description automatically generated">
              <a:extLst>
                <a:ext uri="{FF2B5EF4-FFF2-40B4-BE49-F238E27FC236}">
                  <a16:creationId xmlns:a16="http://schemas.microsoft.com/office/drawing/2014/main" id="{36383294-BD7A-F01E-CF90-F25061170C4B}"/>
                </a:ext>
              </a:extLst>
            </p:cNvPr>
            <p:cNvPicPr>
              <a:picLocks noChangeAspect="1"/>
            </p:cNvPicPr>
            <p:nvPr/>
          </p:nvPicPr>
          <p:blipFill>
            <a:blip r:embed="rId3"/>
            <a:stretch>
              <a:fillRect/>
            </a:stretch>
          </p:blipFill>
          <p:spPr>
            <a:xfrm>
              <a:off x="2501971" y="3308753"/>
              <a:ext cx="2037797" cy="1524272"/>
            </a:xfrm>
            <a:prstGeom prst="rect">
              <a:avLst/>
            </a:prstGeom>
          </p:spPr>
        </p:pic>
        <p:sp>
          <p:nvSpPr>
            <p:cNvPr id="24" name="TextBox 23">
              <a:extLst>
                <a:ext uri="{FF2B5EF4-FFF2-40B4-BE49-F238E27FC236}">
                  <a16:creationId xmlns:a16="http://schemas.microsoft.com/office/drawing/2014/main" id="{DC390777-B2E0-2333-4FAF-DD90A92F3631}"/>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pic>
        <p:nvPicPr>
          <p:cNvPr id="26" name="Picture 25">
            <a:extLst>
              <a:ext uri="{FF2B5EF4-FFF2-40B4-BE49-F238E27FC236}">
                <a16:creationId xmlns:a16="http://schemas.microsoft.com/office/drawing/2014/main" id="{396623D1-DA2D-2D15-182A-DBEDFD34F890}"/>
              </a:ext>
            </a:extLst>
          </p:cNvPr>
          <p:cNvPicPr>
            <a:picLocks noChangeAspect="1"/>
          </p:cNvPicPr>
          <p:nvPr/>
        </p:nvPicPr>
        <p:blipFill>
          <a:blip r:embed="rId4"/>
          <a:stretch>
            <a:fillRect/>
          </a:stretch>
        </p:blipFill>
        <p:spPr>
          <a:xfrm>
            <a:off x="541322" y="478541"/>
            <a:ext cx="6068834" cy="5925798"/>
          </a:xfrm>
          <a:prstGeom prst="rect">
            <a:avLst/>
          </a:prstGeom>
        </p:spPr>
      </p:pic>
      <p:sp>
        <p:nvSpPr>
          <p:cNvPr id="2" name="TextBox 1">
            <a:extLst>
              <a:ext uri="{FF2B5EF4-FFF2-40B4-BE49-F238E27FC236}">
                <a16:creationId xmlns:a16="http://schemas.microsoft.com/office/drawing/2014/main" id="{B99C75CA-8446-0980-77FC-D84438346D03}"/>
              </a:ext>
            </a:extLst>
          </p:cNvPr>
          <p:cNvSpPr txBox="1"/>
          <p:nvPr/>
        </p:nvSpPr>
        <p:spPr>
          <a:xfrm>
            <a:off x="0" y="6488668"/>
            <a:ext cx="889000" cy="369332"/>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1991100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evaluation: CLIP</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487167" y="4641090"/>
            <a:ext cx="2417064" cy="397256"/>
          </a:xfrm>
        </p:spPr>
        <p:txBody>
          <a:bodyPr/>
          <a:lstStyle/>
          <a:p>
            <a:r>
              <a:rPr lang="en-US" dirty="0"/>
              <a:t>Using </a:t>
            </a:r>
            <a:r>
              <a:rPr lang="en-US" dirty="0" err="1"/>
              <a:t>ViT</a:t>
            </a:r>
            <a:r>
              <a:rPr lang="en-US" dirty="0"/>
              <a:t>-B/32 Model</a:t>
            </a:r>
          </a:p>
        </p:txBody>
      </p:sp>
      <p:pic>
        <p:nvPicPr>
          <p:cNvPr id="5" name="Picture 4">
            <a:extLst>
              <a:ext uri="{FF2B5EF4-FFF2-40B4-BE49-F238E27FC236}">
                <a16:creationId xmlns:a16="http://schemas.microsoft.com/office/drawing/2014/main" id="{852D31B6-3F0B-945E-7AFF-63780C910AC2}"/>
              </a:ext>
            </a:extLst>
          </p:cNvPr>
          <p:cNvPicPr>
            <a:picLocks noChangeAspect="1"/>
          </p:cNvPicPr>
          <p:nvPr/>
        </p:nvPicPr>
        <p:blipFill>
          <a:blip r:embed="rId2"/>
          <a:stretch>
            <a:fillRect/>
          </a:stretch>
        </p:blipFill>
        <p:spPr>
          <a:xfrm>
            <a:off x="2487168" y="5056809"/>
            <a:ext cx="2417064" cy="1166858"/>
          </a:xfrm>
          <a:prstGeom prst="rect">
            <a:avLst/>
          </a:prstGeom>
        </p:spPr>
      </p:pic>
      <p:sp>
        <p:nvSpPr>
          <p:cNvPr id="6" name="Content Placeholder 2">
            <a:extLst>
              <a:ext uri="{FF2B5EF4-FFF2-40B4-BE49-F238E27FC236}">
                <a16:creationId xmlns:a16="http://schemas.microsoft.com/office/drawing/2014/main" id="{FD77E581-5D5F-C00A-06C8-8118AA54EEBA}"/>
              </a:ext>
            </a:extLst>
          </p:cNvPr>
          <p:cNvSpPr txBox="1">
            <a:spLocks/>
          </p:cNvSpPr>
          <p:nvPr/>
        </p:nvSpPr>
        <p:spPr>
          <a:xfrm>
            <a:off x="6701536" y="4641090"/>
            <a:ext cx="2556764" cy="397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Using RN50x16 Model</a:t>
            </a:r>
          </a:p>
        </p:txBody>
      </p:sp>
      <p:pic>
        <p:nvPicPr>
          <p:cNvPr id="8" name="Picture 7">
            <a:extLst>
              <a:ext uri="{FF2B5EF4-FFF2-40B4-BE49-F238E27FC236}">
                <a16:creationId xmlns:a16="http://schemas.microsoft.com/office/drawing/2014/main" id="{D703F0B3-BE09-55C1-B68E-7E5FDD5E2DED}"/>
              </a:ext>
            </a:extLst>
          </p:cNvPr>
          <p:cNvPicPr>
            <a:picLocks noChangeAspect="1"/>
          </p:cNvPicPr>
          <p:nvPr/>
        </p:nvPicPr>
        <p:blipFill>
          <a:blip r:embed="rId3"/>
          <a:stretch>
            <a:fillRect/>
          </a:stretch>
        </p:blipFill>
        <p:spPr>
          <a:xfrm>
            <a:off x="6829551" y="5038346"/>
            <a:ext cx="2300733" cy="1166569"/>
          </a:xfrm>
          <a:prstGeom prst="rect">
            <a:avLst/>
          </a:prstGeom>
        </p:spPr>
      </p:pic>
      <p:sp>
        <p:nvSpPr>
          <p:cNvPr id="9" name="Content Placeholder 2">
            <a:extLst>
              <a:ext uri="{FF2B5EF4-FFF2-40B4-BE49-F238E27FC236}">
                <a16:creationId xmlns:a16="http://schemas.microsoft.com/office/drawing/2014/main" id="{F0CBAC22-C9B6-1D09-CFBA-3D74AC755514}"/>
              </a:ext>
            </a:extLst>
          </p:cNvPr>
          <p:cNvSpPr txBox="1">
            <a:spLocks/>
          </p:cNvSpPr>
          <p:nvPr/>
        </p:nvSpPr>
        <p:spPr>
          <a:xfrm>
            <a:off x="364236" y="2714753"/>
            <a:ext cx="11548364" cy="17807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CLIP doesn’t yield Evaluation Metrics</a:t>
            </a:r>
          </a:p>
          <a:p>
            <a:r>
              <a:rPr lang="en-US" dirty="0"/>
              <a:t>These Confusion Matrices were computed manually</a:t>
            </a:r>
          </a:p>
          <a:p>
            <a:pPr lvl="1"/>
            <a:r>
              <a:rPr lang="en-US" dirty="0"/>
              <a:t>Columns refer to the predicted class: 	1 = Cat, 2 = Dog, 3 = Panda</a:t>
            </a:r>
          </a:p>
          <a:p>
            <a:pPr lvl="1"/>
            <a:r>
              <a:rPr lang="en-US" dirty="0"/>
              <a:t>Rows refer to the actual class:	1 = Cat, 2 = Dog, 3 = Panda</a:t>
            </a:r>
          </a:p>
        </p:txBody>
      </p:sp>
      <p:sp>
        <p:nvSpPr>
          <p:cNvPr id="12" name="TextBox 11">
            <a:extLst>
              <a:ext uri="{FF2B5EF4-FFF2-40B4-BE49-F238E27FC236}">
                <a16:creationId xmlns:a16="http://schemas.microsoft.com/office/drawing/2014/main" id="{4E27557F-936F-E569-CFC4-5A2C070E5562}"/>
              </a:ext>
            </a:extLst>
          </p:cNvPr>
          <p:cNvSpPr txBox="1"/>
          <p:nvPr/>
        </p:nvSpPr>
        <p:spPr>
          <a:xfrm flipH="1">
            <a:off x="2982069" y="6223667"/>
            <a:ext cx="1427259" cy="369332"/>
          </a:xfrm>
          <a:prstGeom prst="rect">
            <a:avLst/>
          </a:prstGeom>
          <a:noFill/>
        </p:spPr>
        <p:txBody>
          <a:bodyPr wrap="square" rtlCol="0">
            <a:spAutoFit/>
          </a:bodyPr>
          <a:lstStyle/>
          <a:p>
            <a:r>
              <a:rPr lang="en-US" dirty="0"/>
              <a:t>CM  </a:t>
            </a:r>
            <a:r>
              <a:rPr lang="en-US" dirty="0" err="1"/>
              <a:t>ViT</a:t>
            </a:r>
            <a:r>
              <a:rPr lang="en-US" dirty="0"/>
              <a:t>-B/32</a:t>
            </a:r>
          </a:p>
        </p:txBody>
      </p:sp>
      <p:sp>
        <p:nvSpPr>
          <p:cNvPr id="13" name="TextBox 12">
            <a:extLst>
              <a:ext uri="{FF2B5EF4-FFF2-40B4-BE49-F238E27FC236}">
                <a16:creationId xmlns:a16="http://schemas.microsoft.com/office/drawing/2014/main" id="{BA64D6FD-E0AA-3817-3DF7-8334019E0B97}"/>
              </a:ext>
            </a:extLst>
          </p:cNvPr>
          <p:cNvSpPr txBox="1"/>
          <p:nvPr/>
        </p:nvSpPr>
        <p:spPr>
          <a:xfrm flipH="1">
            <a:off x="7220368" y="6204915"/>
            <a:ext cx="1519097" cy="369332"/>
          </a:xfrm>
          <a:prstGeom prst="rect">
            <a:avLst/>
          </a:prstGeom>
          <a:noFill/>
        </p:spPr>
        <p:txBody>
          <a:bodyPr wrap="square" rtlCol="0">
            <a:spAutoFit/>
          </a:bodyPr>
          <a:lstStyle/>
          <a:p>
            <a:r>
              <a:rPr lang="en-US" dirty="0"/>
              <a:t>CM RN50x16</a:t>
            </a:r>
          </a:p>
        </p:txBody>
      </p:sp>
      <p:sp>
        <p:nvSpPr>
          <p:cNvPr id="4" name="TextBox 3">
            <a:extLst>
              <a:ext uri="{FF2B5EF4-FFF2-40B4-BE49-F238E27FC236}">
                <a16:creationId xmlns:a16="http://schemas.microsoft.com/office/drawing/2014/main" id="{E1EE3656-B6CB-E10C-2332-9CE5E3AD2A14}"/>
              </a:ext>
            </a:extLst>
          </p:cNvPr>
          <p:cNvSpPr txBox="1"/>
          <p:nvPr/>
        </p:nvSpPr>
        <p:spPr>
          <a:xfrm>
            <a:off x="0" y="6488668"/>
            <a:ext cx="889000" cy="369332"/>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390737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Dataset Overview</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Where did the given data come from?</a:t>
            </a:r>
          </a:p>
          <a:p>
            <a:endParaRPr lang="en-US" dirty="0"/>
          </a:p>
          <a:p>
            <a:r>
              <a:rPr lang="en-US" dirty="0"/>
              <a:t>What did the given data look like?</a:t>
            </a:r>
          </a:p>
          <a:p>
            <a:endParaRPr lang="en-US" dirty="0"/>
          </a:p>
          <a:p>
            <a:r>
              <a:rPr lang="en-US" dirty="0"/>
              <a:t>What is the structure of the given data?</a:t>
            </a:r>
          </a:p>
        </p:txBody>
      </p:sp>
      <p:sp>
        <p:nvSpPr>
          <p:cNvPr id="2" name="TextBox 1">
            <a:extLst>
              <a:ext uri="{FF2B5EF4-FFF2-40B4-BE49-F238E27FC236}">
                <a16:creationId xmlns:a16="http://schemas.microsoft.com/office/drawing/2014/main" id="{1D35987C-B1C8-AC8D-909F-FC622646065F}"/>
              </a:ext>
            </a:extLst>
          </p:cNvPr>
          <p:cNvSpPr txBox="1"/>
          <p:nvPr/>
        </p:nvSpPr>
        <p:spPr>
          <a:xfrm>
            <a:off x="0" y="6488668"/>
            <a:ext cx="8890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341662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231136" y="2791325"/>
            <a:ext cx="7729728" cy="3101983"/>
          </a:xfrm>
        </p:spPr>
        <p:txBody>
          <a:bodyPr/>
          <a:lstStyle/>
          <a:p>
            <a:r>
              <a:rPr lang="en-US" dirty="0"/>
              <a:t>CNN models apply convolution operations to input data to learn features and identify patterns</a:t>
            </a:r>
          </a:p>
          <a:p>
            <a:pPr lvl="1"/>
            <a:r>
              <a:rPr lang="en-US" dirty="0"/>
              <a:t>Filters and kernels in the convoluted layers capture these features and patterns</a:t>
            </a:r>
          </a:p>
          <a:p>
            <a:pPr lvl="1"/>
            <a:r>
              <a:rPr lang="en-US" dirty="0" err="1"/>
              <a:t>MaxPooling</a:t>
            </a:r>
            <a:r>
              <a:rPr lang="en-US" dirty="0"/>
              <a:t> layers retain important features and patterns</a:t>
            </a:r>
          </a:p>
          <a:p>
            <a:pPr lvl="1"/>
            <a:r>
              <a:rPr lang="en-US" dirty="0"/>
              <a:t>Connected layers combine these features for the model to learn relationships between them</a:t>
            </a:r>
          </a:p>
          <a:p>
            <a:r>
              <a:rPr lang="en-US" dirty="0"/>
              <a:t>CNN models are good for image classification because of these methods of capturing and learning features and patterns</a:t>
            </a:r>
          </a:p>
        </p:txBody>
      </p:sp>
      <p:sp>
        <p:nvSpPr>
          <p:cNvPr id="4" name="TextBox 3">
            <a:extLst>
              <a:ext uri="{FF2B5EF4-FFF2-40B4-BE49-F238E27FC236}">
                <a16:creationId xmlns:a16="http://schemas.microsoft.com/office/drawing/2014/main" id="{DA2C80B8-914B-43A4-48EB-B6E27C270D64}"/>
              </a:ext>
            </a:extLst>
          </p:cNvPr>
          <p:cNvSpPr txBox="1"/>
          <p:nvPr/>
        </p:nvSpPr>
        <p:spPr>
          <a:xfrm>
            <a:off x="0" y="6488668"/>
            <a:ext cx="889000" cy="369332"/>
          </a:xfrm>
          <a:prstGeom prst="rect">
            <a:avLst/>
          </a:prstGeom>
          <a:noFill/>
        </p:spPr>
        <p:txBody>
          <a:bodyPr wrap="square" rtlCol="0">
            <a:spAutoFit/>
          </a:bodyPr>
          <a:lstStyle/>
          <a:p>
            <a:r>
              <a:rPr lang="en-US" dirty="0"/>
              <a:t>29</a:t>
            </a:r>
          </a:p>
        </p:txBody>
      </p:sp>
    </p:spTree>
    <p:extLst>
      <p:ext uri="{BB962C8B-B14F-4D97-AF65-F5344CB8AC3E}">
        <p14:creationId xmlns:p14="http://schemas.microsoft.com/office/powerpoint/2010/main" val="3246904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6" name="Content Placeholder 5" descr="A computer screen with text&#10;&#10;Description automatically generated">
            <a:extLst>
              <a:ext uri="{FF2B5EF4-FFF2-40B4-BE49-F238E27FC236}">
                <a16:creationId xmlns:a16="http://schemas.microsoft.com/office/drawing/2014/main" id="{EC9E4A4A-48D2-40D0-E160-53B896B93FF1}"/>
              </a:ext>
            </a:extLst>
          </p:cNvPr>
          <p:cNvPicPr>
            <a:picLocks noGrp="1" noChangeAspect="1"/>
          </p:cNvPicPr>
          <p:nvPr>
            <p:ph idx="1"/>
          </p:nvPr>
        </p:nvPicPr>
        <p:blipFill>
          <a:blip r:embed="rId2"/>
          <a:stretch>
            <a:fillRect/>
          </a:stretch>
        </p:blipFill>
        <p:spPr>
          <a:xfrm>
            <a:off x="305887" y="3208799"/>
            <a:ext cx="5002191" cy="3101975"/>
          </a:xfrm>
        </p:spPr>
      </p:pic>
      <p:sp>
        <p:nvSpPr>
          <p:cNvPr id="11" name="TextBox 10">
            <a:extLst>
              <a:ext uri="{FF2B5EF4-FFF2-40B4-BE49-F238E27FC236}">
                <a16:creationId xmlns:a16="http://schemas.microsoft.com/office/drawing/2014/main" id="{61022E28-DF53-7A37-BABC-D1C5F2AD2CEF}"/>
              </a:ext>
            </a:extLst>
          </p:cNvPr>
          <p:cNvSpPr txBox="1"/>
          <p:nvPr/>
        </p:nvSpPr>
        <p:spPr>
          <a:xfrm>
            <a:off x="580619" y="2468040"/>
            <a:ext cx="4452725" cy="646331"/>
          </a:xfrm>
          <a:prstGeom prst="rect">
            <a:avLst/>
          </a:prstGeom>
          <a:noFill/>
        </p:spPr>
        <p:txBody>
          <a:bodyPr wrap="square" rtlCol="0">
            <a:spAutoFit/>
          </a:bodyPr>
          <a:lstStyle/>
          <a:p>
            <a:r>
              <a:rPr lang="en-US" dirty="0"/>
              <a:t>Before applying the CNN model, we must pre-process the images and classes</a:t>
            </a:r>
          </a:p>
        </p:txBody>
      </p:sp>
      <p:sp>
        <p:nvSpPr>
          <p:cNvPr id="3" name="TextBox 2">
            <a:extLst>
              <a:ext uri="{FF2B5EF4-FFF2-40B4-BE49-F238E27FC236}">
                <a16:creationId xmlns:a16="http://schemas.microsoft.com/office/drawing/2014/main" id="{132AB4A1-3623-4F6C-9934-5E9454B26E1C}"/>
              </a:ext>
            </a:extLst>
          </p:cNvPr>
          <p:cNvSpPr txBox="1"/>
          <p:nvPr/>
        </p:nvSpPr>
        <p:spPr>
          <a:xfrm>
            <a:off x="6223868" y="2468040"/>
            <a:ext cx="5662245" cy="646331"/>
          </a:xfrm>
          <a:prstGeom prst="rect">
            <a:avLst/>
          </a:prstGeom>
          <a:noFill/>
        </p:spPr>
        <p:txBody>
          <a:bodyPr wrap="square" rtlCol="0">
            <a:spAutoFit/>
          </a:bodyPr>
          <a:lstStyle/>
          <a:p>
            <a:r>
              <a:rPr lang="en-US" dirty="0"/>
              <a:t>Additionally, apply data augmentation to the dataset to increase variance within the data</a:t>
            </a:r>
          </a:p>
        </p:txBody>
      </p:sp>
      <p:pic>
        <p:nvPicPr>
          <p:cNvPr id="4" name="Picture 3" descr="A screen shot of a computer code&#10;&#10;Description automatically generated">
            <a:extLst>
              <a:ext uri="{FF2B5EF4-FFF2-40B4-BE49-F238E27FC236}">
                <a16:creationId xmlns:a16="http://schemas.microsoft.com/office/drawing/2014/main" id="{6CCFEE81-33DA-8E1A-558C-D8EA1F2007C9}"/>
              </a:ext>
            </a:extLst>
          </p:cNvPr>
          <p:cNvPicPr>
            <a:picLocks noChangeAspect="1"/>
          </p:cNvPicPr>
          <p:nvPr/>
        </p:nvPicPr>
        <p:blipFill>
          <a:blip r:embed="rId3"/>
          <a:stretch>
            <a:fillRect/>
          </a:stretch>
        </p:blipFill>
        <p:spPr>
          <a:xfrm>
            <a:off x="5637713" y="3622309"/>
            <a:ext cx="6248400" cy="2274953"/>
          </a:xfrm>
          <a:prstGeom prst="rect">
            <a:avLst/>
          </a:prstGeom>
        </p:spPr>
      </p:pic>
      <p:sp>
        <p:nvSpPr>
          <p:cNvPr id="5" name="TextBox 4">
            <a:extLst>
              <a:ext uri="{FF2B5EF4-FFF2-40B4-BE49-F238E27FC236}">
                <a16:creationId xmlns:a16="http://schemas.microsoft.com/office/drawing/2014/main" id="{A985822C-13CC-E82B-F281-904953BF692C}"/>
              </a:ext>
            </a:extLst>
          </p:cNvPr>
          <p:cNvSpPr txBox="1"/>
          <p:nvPr/>
        </p:nvSpPr>
        <p:spPr>
          <a:xfrm>
            <a:off x="1505338" y="6310774"/>
            <a:ext cx="2097882" cy="369332"/>
          </a:xfrm>
          <a:prstGeom prst="rect">
            <a:avLst/>
          </a:prstGeom>
          <a:noFill/>
        </p:spPr>
        <p:txBody>
          <a:bodyPr wrap="none" rtlCol="0">
            <a:spAutoFit/>
          </a:bodyPr>
          <a:lstStyle/>
          <a:p>
            <a:r>
              <a:rPr lang="en-US" dirty="0"/>
              <a:t>Pre-processing steps</a:t>
            </a:r>
          </a:p>
        </p:txBody>
      </p:sp>
      <p:sp>
        <p:nvSpPr>
          <p:cNvPr id="7" name="TextBox 6">
            <a:extLst>
              <a:ext uri="{FF2B5EF4-FFF2-40B4-BE49-F238E27FC236}">
                <a16:creationId xmlns:a16="http://schemas.microsoft.com/office/drawing/2014/main" id="{A803C451-1A72-A833-8B06-5676F7BDB520}"/>
              </a:ext>
            </a:extLst>
          </p:cNvPr>
          <p:cNvSpPr txBox="1"/>
          <p:nvPr/>
        </p:nvSpPr>
        <p:spPr>
          <a:xfrm>
            <a:off x="7300615" y="5921470"/>
            <a:ext cx="2922595" cy="369332"/>
          </a:xfrm>
          <a:prstGeom prst="rect">
            <a:avLst/>
          </a:prstGeom>
          <a:noFill/>
        </p:spPr>
        <p:txBody>
          <a:bodyPr wrap="none" rtlCol="0">
            <a:spAutoFit/>
          </a:bodyPr>
          <a:lstStyle/>
          <a:p>
            <a:r>
              <a:rPr lang="en-US" dirty="0"/>
              <a:t>Augmented Image Generator</a:t>
            </a:r>
          </a:p>
        </p:txBody>
      </p:sp>
      <p:sp>
        <p:nvSpPr>
          <p:cNvPr id="8" name="TextBox 7">
            <a:extLst>
              <a:ext uri="{FF2B5EF4-FFF2-40B4-BE49-F238E27FC236}">
                <a16:creationId xmlns:a16="http://schemas.microsoft.com/office/drawing/2014/main" id="{5D6462C4-97AA-7D34-5CE3-D5122803650A}"/>
              </a:ext>
            </a:extLst>
          </p:cNvPr>
          <p:cNvSpPr txBox="1"/>
          <p:nvPr/>
        </p:nvSpPr>
        <p:spPr>
          <a:xfrm>
            <a:off x="0" y="6488668"/>
            <a:ext cx="889000"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386829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sp>
        <p:nvSpPr>
          <p:cNvPr id="17" name="TextBox 16">
            <a:extLst>
              <a:ext uri="{FF2B5EF4-FFF2-40B4-BE49-F238E27FC236}">
                <a16:creationId xmlns:a16="http://schemas.microsoft.com/office/drawing/2014/main" id="{BFB04C3E-6B77-3D18-A049-BF3B80B575E8}"/>
              </a:ext>
            </a:extLst>
          </p:cNvPr>
          <p:cNvSpPr txBox="1"/>
          <p:nvPr/>
        </p:nvSpPr>
        <p:spPr>
          <a:xfrm>
            <a:off x="5521570" y="2505670"/>
            <a:ext cx="637735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Input layer is a Conv2D layer with 16 filters of size 3x3</a:t>
            </a:r>
          </a:p>
          <a:p>
            <a:pPr marL="285750" indent="-285750">
              <a:buFont typeface="Arial" panose="020B0604020202020204" pitchFamily="34" charset="0"/>
              <a:buChar char="•"/>
            </a:pPr>
            <a:r>
              <a:rPr lang="en-US" dirty="0"/>
              <a:t>Next layer is a </a:t>
            </a:r>
            <a:r>
              <a:rPr lang="en-US" dirty="0" err="1"/>
              <a:t>MaxPooling</a:t>
            </a:r>
            <a:r>
              <a:rPr lang="en-US" dirty="0"/>
              <a:t> layer with window size 2x2</a:t>
            </a:r>
          </a:p>
          <a:p>
            <a:pPr marL="742950" lvl="1" indent="-285750">
              <a:buFont typeface="Arial" panose="020B0604020202020204" pitchFamily="34" charset="0"/>
              <a:buChar char="•"/>
            </a:pPr>
            <a:r>
              <a:rPr lang="en-US" dirty="0" err="1"/>
              <a:t>MaxPooling</a:t>
            </a:r>
            <a:r>
              <a:rPr lang="en-US" dirty="0"/>
              <a:t> retains the max value within the 2x2 window, and discards the rest</a:t>
            </a:r>
          </a:p>
          <a:p>
            <a:pPr marL="742950" lvl="1" indent="-285750">
              <a:buFont typeface="Arial" panose="020B0604020202020204" pitchFamily="34" charset="0"/>
              <a:buChar char="•"/>
            </a:pPr>
            <a:r>
              <a:rPr lang="en-US" dirty="0"/>
              <a:t>Retaining important features and discarding the rest makes the model more computationally efficient</a:t>
            </a:r>
          </a:p>
          <a:p>
            <a:pPr marL="285750" indent="-285750">
              <a:buFont typeface="Arial" panose="020B0604020202020204" pitchFamily="34" charset="0"/>
              <a:buChar char="•"/>
            </a:pPr>
            <a:r>
              <a:rPr lang="en-US" dirty="0"/>
              <a:t>Dropout layers are used to help prevent overfitting by randomly dropping neurons during training</a:t>
            </a:r>
          </a:p>
          <a:p>
            <a:pPr marL="285750" indent="-285750">
              <a:buFont typeface="Arial" panose="020B0604020202020204" pitchFamily="34" charset="0"/>
              <a:buChar char="•"/>
            </a:pPr>
            <a:r>
              <a:rPr lang="en-US" dirty="0"/>
              <a:t>We flatten the output from the previous convoluted layer into a 1-Dimensional vector before moving onto the fully connected layer</a:t>
            </a:r>
          </a:p>
          <a:p>
            <a:pPr marL="285750" indent="-285750">
              <a:buFont typeface="Arial" panose="020B0604020202020204" pitchFamily="34" charset="0"/>
              <a:buChar char="•"/>
            </a:pPr>
            <a:r>
              <a:rPr lang="en-US" dirty="0"/>
              <a:t>Dense adds a fully connected layer</a:t>
            </a:r>
          </a:p>
          <a:p>
            <a:pPr marL="285750" indent="-285750">
              <a:buFont typeface="Arial" panose="020B0604020202020204" pitchFamily="34" charset="0"/>
              <a:buChar char="•"/>
            </a:pPr>
            <a:r>
              <a:rPr lang="en-US" dirty="0"/>
              <a:t>Output layer is a fully connected layer with 3 neurons:</a:t>
            </a:r>
          </a:p>
          <a:p>
            <a:pPr marL="742950" lvl="1" indent="-285750">
              <a:buFont typeface="Arial" panose="020B0604020202020204" pitchFamily="34" charset="0"/>
              <a:buChar char="•"/>
            </a:pPr>
            <a:r>
              <a:rPr lang="en-US" dirty="0"/>
              <a:t>one for each class: cat, dog, panda</a:t>
            </a:r>
          </a:p>
          <a:p>
            <a:pPr marL="285750" indent="-285750">
              <a:buFont typeface="Arial" panose="020B0604020202020204" pitchFamily="34" charset="0"/>
              <a:buChar char="•"/>
            </a:pPr>
            <a:endParaRPr lang="en-US" dirty="0"/>
          </a:p>
        </p:txBody>
      </p:sp>
      <p:pic>
        <p:nvPicPr>
          <p:cNvPr id="21" name="Content Placeholder 20" descr="A screen shot of a computer program&#10;&#10;Description automatically generated">
            <a:extLst>
              <a:ext uri="{FF2B5EF4-FFF2-40B4-BE49-F238E27FC236}">
                <a16:creationId xmlns:a16="http://schemas.microsoft.com/office/drawing/2014/main" id="{A69BB044-5428-EF06-FA7E-8B8F75421632}"/>
              </a:ext>
            </a:extLst>
          </p:cNvPr>
          <p:cNvPicPr>
            <a:picLocks noGrp="1" noChangeAspect="1"/>
          </p:cNvPicPr>
          <p:nvPr>
            <p:ph idx="1"/>
          </p:nvPr>
        </p:nvPicPr>
        <p:blipFill>
          <a:blip r:embed="rId2"/>
          <a:stretch>
            <a:fillRect/>
          </a:stretch>
        </p:blipFill>
        <p:spPr>
          <a:xfrm>
            <a:off x="723563" y="2505670"/>
            <a:ext cx="4575267" cy="4001339"/>
          </a:xfrm>
        </p:spPr>
      </p:pic>
      <p:sp>
        <p:nvSpPr>
          <p:cNvPr id="3" name="TextBox 2">
            <a:extLst>
              <a:ext uri="{FF2B5EF4-FFF2-40B4-BE49-F238E27FC236}">
                <a16:creationId xmlns:a16="http://schemas.microsoft.com/office/drawing/2014/main" id="{F5B7F9D3-AC16-4896-200F-831BF00BBD87}"/>
              </a:ext>
            </a:extLst>
          </p:cNvPr>
          <p:cNvSpPr txBox="1"/>
          <p:nvPr/>
        </p:nvSpPr>
        <p:spPr>
          <a:xfrm>
            <a:off x="0" y="6488668"/>
            <a:ext cx="889000" cy="369332"/>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252254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5" name="Content Placeholder 4" descr="A screen shot of a computer program&#10;&#10;Description automatically generated">
            <a:extLst>
              <a:ext uri="{FF2B5EF4-FFF2-40B4-BE49-F238E27FC236}">
                <a16:creationId xmlns:a16="http://schemas.microsoft.com/office/drawing/2014/main" id="{8EAF4AD6-E94A-6188-B1AF-690136CBA479}"/>
              </a:ext>
            </a:extLst>
          </p:cNvPr>
          <p:cNvPicPr>
            <a:picLocks noGrp="1" noChangeAspect="1"/>
          </p:cNvPicPr>
          <p:nvPr>
            <p:ph idx="1"/>
          </p:nvPr>
        </p:nvPicPr>
        <p:blipFill>
          <a:blip r:embed="rId2"/>
          <a:stretch>
            <a:fillRect/>
          </a:stretch>
        </p:blipFill>
        <p:spPr>
          <a:xfrm>
            <a:off x="1132500" y="3841080"/>
            <a:ext cx="9927000" cy="1649703"/>
          </a:xfrm>
        </p:spPr>
      </p:pic>
      <p:pic>
        <p:nvPicPr>
          <p:cNvPr id="7" name="Picture 6">
            <a:extLst>
              <a:ext uri="{FF2B5EF4-FFF2-40B4-BE49-F238E27FC236}">
                <a16:creationId xmlns:a16="http://schemas.microsoft.com/office/drawing/2014/main" id="{777DBC1E-A25C-6F99-978D-B19E6BDB79AE}"/>
              </a:ext>
            </a:extLst>
          </p:cNvPr>
          <p:cNvPicPr>
            <a:picLocks noChangeAspect="1"/>
          </p:cNvPicPr>
          <p:nvPr/>
        </p:nvPicPr>
        <p:blipFill>
          <a:blip r:embed="rId3"/>
          <a:stretch>
            <a:fillRect/>
          </a:stretch>
        </p:blipFill>
        <p:spPr>
          <a:xfrm>
            <a:off x="1480162" y="2490028"/>
            <a:ext cx="9060023" cy="526893"/>
          </a:xfrm>
          <a:prstGeom prst="rect">
            <a:avLst/>
          </a:prstGeom>
        </p:spPr>
      </p:pic>
      <p:sp>
        <p:nvSpPr>
          <p:cNvPr id="8" name="TextBox 7">
            <a:extLst>
              <a:ext uri="{FF2B5EF4-FFF2-40B4-BE49-F238E27FC236}">
                <a16:creationId xmlns:a16="http://schemas.microsoft.com/office/drawing/2014/main" id="{A23E9C19-29A1-0CAF-10F9-FC6E0E45AE83}"/>
              </a:ext>
            </a:extLst>
          </p:cNvPr>
          <p:cNvSpPr txBox="1"/>
          <p:nvPr/>
        </p:nvSpPr>
        <p:spPr>
          <a:xfrm>
            <a:off x="3080591" y="2984205"/>
            <a:ext cx="6030818" cy="369332"/>
          </a:xfrm>
          <a:prstGeom prst="rect">
            <a:avLst/>
          </a:prstGeom>
          <a:noFill/>
        </p:spPr>
        <p:txBody>
          <a:bodyPr wrap="none" rtlCol="0">
            <a:spAutoFit/>
          </a:bodyPr>
          <a:lstStyle/>
          <a:p>
            <a:r>
              <a:rPr lang="en-US" dirty="0"/>
              <a:t>Train generator is used to generate augmented batches of data</a:t>
            </a:r>
          </a:p>
        </p:txBody>
      </p:sp>
      <p:sp>
        <p:nvSpPr>
          <p:cNvPr id="9" name="TextBox 8">
            <a:extLst>
              <a:ext uri="{FF2B5EF4-FFF2-40B4-BE49-F238E27FC236}">
                <a16:creationId xmlns:a16="http://schemas.microsoft.com/office/drawing/2014/main" id="{0E74EC0C-D16F-C94E-F5C3-79E346696B21}"/>
              </a:ext>
            </a:extLst>
          </p:cNvPr>
          <p:cNvSpPr txBox="1"/>
          <p:nvPr/>
        </p:nvSpPr>
        <p:spPr>
          <a:xfrm>
            <a:off x="1588676" y="5490783"/>
            <a:ext cx="9014647" cy="369332"/>
          </a:xfrm>
          <a:prstGeom prst="rect">
            <a:avLst/>
          </a:prstGeom>
          <a:noFill/>
        </p:spPr>
        <p:txBody>
          <a:bodyPr wrap="none" rtlCol="0">
            <a:spAutoFit/>
          </a:bodyPr>
          <a:lstStyle/>
          <a:p>
            <a:r>
              <a:rPr lang="en-US" dirty="0"/>
              <a:t>Fit the model and implement early stopping with a significant epoch size to prevent overfitting</a:t>
            </a:r>
          </a:p>
        </p:txBody>
      </p:sp>
      <p:sp>
        <p:nvSpPr>
          <p:cNvPr id="3" name="TextBox 2">
            <a:extLst>
              <a:ext uri="{FF2B5EF4-FFF2-40B4-BE49-F238E27FC236}">
                <a16:creationId xmlns:a16="http://schemas.microsoft.com/office/drawing/2014/main" id="{9A6D6E28-191E-7C90-218B-65F9804C2366}"/>
              </a:ext>
            </a:extLst>
          </p:cNvPr>
          <p:cNvSpPr txBox="1"/>
          <p:nvPr/>
        </p:nvSpPr>
        <p:spPr>
          <a:xfrm>
            <a:off x="0" y="6488668"/>
            <a:ext cx="889000" cy="369332"/>
          </a:xfrm>
          <a:prstGeom prst="rect">
            <a:avLst/>
          </a:prstGeom>
          <a:noFill/>
        </p:spPr>
        <p:txBody>
          <a:bodyPr wrap="square" rtlCol="0">
            <a:spAutoFit/>
          </a:bodyPr>
          <a:lstStyle/>
          <a:p>
            <a:r>
              <a:rPr lang="en-US" dirty="0"/>
              <a:t>32</a:t>
            </a:r>
          </a:p>
        </p:txBody>
      </p:sp>
    </p:spTree>
    <p:extLst>
      <p:ext uri="{BB962C8B-B14F-4D97-AF65-F5344CB8AC3E}">
        <p14:creationId xmlns:p14="http://schemas.microsoft.com/office/powerpoint/2010/main" val="97440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5" name="Content Placeholder 4" descr="A black background with white text&#10;&#10;Description automatically generated">
            <a:extLst>
              <a:ext uri="{FF2B5EF4-FFF2-40B4-BE49-F238E27FC236}">
                <a16:creationId xmlns:a16="http://schemas.microsoft.com/office/drawing/2014/main" id="{41861CDB-393E-E5AF-9950-4F01A82A098F}"/>
              </a:ext>
            </a:extLst>
          </p:cNvPr>
          <p:cNvPicPr>
            <a:picLocks noGrp="1" noChangeAspect="1"/>
          </p:cNvPicPr>
          <p:nvPr>
            <p:ph idx="1"/>
          </p:nvPr>
        </p:nvPicPr>
        <p:blipFill>
          <a:blip r:embed="rId2"/>
          <a:stretch>
            <a:fillRect/>
          </a:stretch>
        </p:blipFill>
        <p:spPr>
          <a:xfrm>
            <a:off x="5661994" y="2497933"/>
            <a:ext cx="5773901" cy="1656080"/>
          </a:xfrm>
        </p:spPr>
      </p:pic>
      <p:sp>
        <p:nvSpPr>
          <p:cNvPr id="6" name="TextBox 5">
            <a:extLst>
              <a:ext uri="{FF2B5EF4-FFF2-40B4-BE49-F238E27FC236}">
                <a16:creationId xmlns:a16="http://schemas.microsoft.com/office/drawing/2014/main" id="{4EFD123D-64A1-ADBF-F95C-7B695F8F7F72}"/>
              </a:ext>
            </a:extLst>
          </p:cNvPr>
          <p:cNvSpPr txBox="1"/>
          <p:nvPr/>
        </p:nvSpPr>
        <p:spPr>
          <a:xfrm>
            <a:off x="5661994" y="4747148"/>
            <a:ext cx="5896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would reach between 60-70% accuracy</a:t>
            </a:r>
          </a:p>
          <a:p>
            <a:pPr marL="742950" lvl="1" indent="-285750">
              <a:buFont typeface="Arial" panose="020B0604020202020204" pitchFamily="34" charset="0"/>
              <a:buChar char="•"/>
            </a:pPr>
            <a:r>
              <a:rPr lang="en-US" dirty="0"/>
              <a:t>Applying data augmentation seemed to be what increased performance the most</a:t>
            </a:r>
          </a:p>
          <a:p>
            <a:pPr marL="742950" lvl="1" indent="-285750">
              <a:buFont typeface="Arial" panose="020B0604020202020204" pitchFamily="34" charset="0"/>
              <a:buChar char="•"/>
            </a:pPr>
            <a:r>
              <a:rPr lang="en-US" dirty="0"/>
              <a:t>Model consistently had the most difficulty classifying dogs and the most success classifying pandas</a:t>
            </a:r>
          </a:p>
        </p:txBody>
      </p:sp>
      <p:pic>
        <p:nvPicPr>
          <p:cNvPr id="7" name="Picture 6">
            <a:extLst>
              <a:ext uri="{FF2B5EF4-FFF2-40B4-BE49-F238E27FC236}">
                <a16:creationId xmlns:a16="http://schemas.microsoft.com/office/drawing/2014/main" id="{9A1D6BF3-B119-F3A3-C110-617F5CF22BFD}"/>
              </a:ext>
            </a:extLst>
          </p:cNvPr>
          <p:cNvPicPr>
            <a:picLocks noChangeAspect="1"/>
          </p:cNvPicPr>
          <p:nvPr/>
        </p:nvPicPr>
        <p:blipFill>
          <a:blip r:embed="rId3"/>
          <a:stretch>
            <a:fillRect/>
          </a:stretch>
        </p:blipFill>
        <p:spPr>
          <a:xfrm>
            <a:off x="791308" y="2497933"/>
            <a:ext cx="4422710" cy="3726543"/>
          </a:xfrm>
          <a:prstGeom prst="rect">
            <a:avLst/>
          </a:prstGeom>
        </p:spPr>
      </p:pic>
      <p:sp>
        <p:nvSpPr>
          <p:cNvPr id="3" name="TextBox 2">
            <a:extLst>
              <a:ext uri="{FF2B5EF4-FFF2-40B4-BE49-F238E27FC236}">
                <a16:creationId xmlns:a16="http://schemas.microsoft.com/office/drawing/2014/main" id="{94E2564C-84DD-196A-4F00-1C9E9931F5DD}"/>
              </a:ext>
            </a:extLst>
          </p:cNvPr>
          <p:cNvSpPr txBox="1"/>
          <p:nvPr/>
        </p:nvSpPr>
        <p:spPr>
          <a:xfrm>
            <a:off x="2445459" y="6224476"/>
            <a:ext cx="1114408" cy="369332"/>
          </a:xfrm>
          <a:prstGeom prst="rect">
            <a:avLst/>
          </a:prstGeom>
          <a:noFill/>
        </p:spPr>
        <p:txBody>
          <a:bodyPr wrap="none" rtlCol="0">
            <a:spAutoFit/>
          </a:bodyPr>
          <a:lstStyle/>
          <a:p>
            <a:r>
              <a:rPr lang="en-US" dirty="0"/>
              <a:t>CM CNN</a:t>
            </a:r>
          </a:p>
        </p:txBody>
      </p:sp>
      <p:sp>
        <p:nvSpPr>
          <p:cNvPr id="4" name="TextBox 3">
            <a:extLst>
              <a:ext uri="{FF2B5EF4-FFF2-40B4-BE49-F238E27FC236}">
                <a16:creationId xmlns:a16="http://schemas.microsoft.com/office/drawing/2014/main" id="{785FAEFE-1B81-E73C-EB3D-380845131FAD}"/>
              </a:ext>
            </a:extLst>
          </p:cNvPr>
          <p:cNvSpPr txBox="1"/>
          <p:nvPr/>
        </p:nvSpPr>
        <p:spPr>
          <a:xfrm>
            <a:off x="7500003" y="4129202"/>
            <a:ext cx="2483372" cy="369332"/>
          </a:xfrm>
          <a:prstGeom prst="rect">
            <a:avLst/>
          </a:prstGeom>
          <a:noFill/>
        </p:spPr>
        <p:txBody>
          <a:bodyPr wrap="none" rtlCol="0">
            <a:spAutoFit/>
          </a:bodyPr>
          <a:lstStyle/>
          <a:p>
            <a:r>
              <a:rPr lang="en-US" dirty="0"/>
              <a:t>Evaluation Metrics CNN</a:t>
            </a:r>
          </a:p>
        </p:txBody>
      </p:sp>
      <p:sp>
        <p:nvSpPr>
          <p:cNvPr id="8" name="TextBox 7">
            <a:extLst>
              <a:ext uri="{FF2B5EF4-FFF2-40B4-BE49-F238E27FC236}">
                <a16:creationId xmlns:a16="http://schemas.microsoft.com/office/drawing/2014/main" id="{211596D4-4875-3657-6A39-DD35C623A9A4}"/>
              </a:ext>
            </a:extLst>
          </p:cNvPr>
          <p:cNvSpPr txBox="1"/>
          <p:nvPr/>
        </p:nvSpPr>
        <p:spPr>
          <a:xfrm>
            <a:off x="0" y="6488668"/>
            <a:ext cx="889000" cy="369332"/>
          </a:xfrm>
          <a:prstGeom prst="rect">
            <a:avLst/>
          </a:prstGeom>
          <a:noFill/>
        </p:spPr>
        <p:txBody>
          <a:bodyPr wrap="square" rtlCol="0">
            <a:spAutoFit/>
          </a:bodyPr>
          <a:lstStyle/>
          <a:p>
            <a:r>
              <a:rPr lang="en-US" dirty="0"/>
              <a:t>33</a:t>
            </a:r>
          </a:p>
        </p:txBody>
      </p:sp>
    </p:spTree>
    <p:extLst>
      <p:ext uri="{BB962C8B-B14F-4D97-AF65-F5344CB8AC3E}">
        <p14:creationId xmlns:p14="http://schemas.microsoft.com/office/powerpoint/2010/main" val="1277967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8" name="Content Placeholder 7">
            <a:extLst>
              <a:ext uri="{FF2B5EF4-FFF2-40B4-BE49-F238E27FC236}">
                <a16:creationId xmlns:a16="http://schemas.microsoft.com/office/drawing/2014/main" id="{4E52E101-9D65-0A37-31C7-9866F4989C11}"/>
              </a:ext>
            </a:extLst>
          </p:cNvPr>
          <p:cNvPicPr>
            <a:picLocks noGrp="1" noChangeAspect="1"/>
          </p:cNvPicPr>
          <p:nvPr>
            <p:ph idx="1"/>
          </p:nvPr>
        </p:nvPicPr>
        <p:blipFill>
          <a:blip r:embed="rId2"/>
          <a:stretch>
            <a:fillRect/>
          </a:stretch>
        </p:blipFill>
        <p:spPr>
          <a:xfrm>
            <a:off x="1184031" y="2325932"/>
            <a:ext cx="3632200" cy="2882900"/>
          </a:xfrm>
          <a:prstGeom prst="rect">
            <a:avLst/>
          </a:prstGeom>
        </p:spPr>
      </p:pic>
      <p:pic>
        <p:nvPicPr>
          <p:cNvPr id="9" name="Picture 8">
            <a:extLst>
              <a:ext uri="{FF2B5EF4-FFF2-40B4-BE49-F238E27FC236}">
                <a16:creationId xmlns:a16="http://schemas.microsoft.com/office/drawing/2014/main" id="{E6B5F84E-A8FF-E097-0FBF-5737C74AB1B7}"/>
              </a:ext>
            </a:extLst>
          </p:cNvPr>
          <p:cNvPicPr>
            <a:picLocks noChangeAspect="1"/>
          </p:cNvPicPr>
          <p:nvPr/>
        </p:nvPicPr>
        <p:blipFill>
          <a:blip r:embed="rId3"/>
          <a:stretch>
            <a:fillRect/>
          </a:stretch>
        </p:blipFill>
        <p:spPr>
          <a:xfrm>
            <a:off x="6934982" y="2325932"/>
            <a:ext cx="3683000" cy="2743200"/>
          </a:xfrm>
          <a:prstGeom prst="rect">
            <a:avLst/>
          </a:prstGeom>
        </p:spPr>
      </p:pic>
      <p:sp>
        <p:nvSpPr>
          <p:cNvPr id="10" name="TextBox 9">
            <a:extLst>
              <a:ext uri="{FF2B5EF4-FFF2-40B4-BE49-F238E27FC236}">
                <a16:creationId xmlns:a16="http://schemas.microsoft.com/office/drawing/2014/main" id="{6C3CCD30-4794-FD7D-EBD7-E0FE5A6F5057}"/>
              </a:ext>
            </a:extLst>
          </p:cNvPr>
          <p:cNvSpPr txBox="1"/>
          <p:nvPr/>
        </p:nvSpPr>
        <p:spPr>
          <a:xfrm>
            <a:off x="898611" y="5779459"/>
            <a:ext cx="43321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clear sign of stabilization in general</a:t>
            </a:r>
          </a:p>
          <a:p>
            <a:pPr marL="285750" indent="-285750">
              <a:buFont typeface="Arial" panose="020B0604020202020204" pitchFamily="34" charset="0"/>
              <a:buChar char="•"/>
            </a:pPr>
            <a:r>
              <a:rPr lang="en-US" dirty="0"/>
              <a:t>However, when they converge, it stabilizes</a:t>
            </a:r>
          </a:p>
        </p:txBody>
      </p:sp>
      <p:sp>
        <p:nvSpPr>
          <p:cNvPr id="11" name="TextBox 10">
            <a:extLst>
              <a:ext uri="{FF2B5EF4-FFF2-40B4-BE49-F238E27FC236}">
                <a16:creationId xmlns:a16="http://schemas.microsoft.com/office/drawing/2014/main" id="{2C3E0E7D-A274-53DA-289B-16F89CBF7F0D}"/>
              </a:ext>
            </a:extLst>
          </p:cNvPr>
          <p:cNvSpPr txBox="1"/>
          <p:nvPr/>
        </p:nvSpPr>
        <p:spPr>
          <a:xfrm>
            <a:off x="6499607" y="5640959"/>
            <a:ext cx="4911969" cy="923330"/>
          </a:xfrm>
          <a:prstGeom prst="rect">
            <a:avLst/>
          </a:prstGeom>
          <a:noFill/>
        </p:spPr>
        <p:txBody>
          <a:bodyPr wrap="square" rtlCol="0">
            <a:spAutoFit/>
          </a:bodyPr>
          <a:lstStyle/>
          <a:p>
            <a:pPr marL="285750" indent="-285750">
              <a:buFont typeface="Arial" panose="020B0604020202020204" pitchFamily="34" charset="0"/>
              <a:buChar char="•"/>
            </a:pPr>
            <a:r>
              <a:rPr lang="en-US" dirty="0"/>
              <a:t>Generally positive trend</a:t>
            </a:r>
          </a:p>
          <a:p>
            <a:pPr marL="285750" indent="-285750">
              <a:buFont typeface="Arial" panose="020B0604020202020204" pitchFamily="34" charset="0"/>
              <a:buChar char="•"/>
            </a:pPr>
            <a:r>
              <a:rPr lang="en-US" dirty="0"/>
              <a:t>Oscillations in validation accuracy may indicate unstable learning</a:t>
            </a:r>
          </a:p>
        </p:txBody>
      </p:sp>
      <p:sp>
        <p:nvSpPr>
          <p:cNvPr id="3" name="TextBox 2">
            <a:extLst>
              <a:ext uri="{FF2B5EF4-FFF2-40B4-BE49-F238E27FC236}">
                <a16:creationId xmlns:a16="http://schemas.microsoft.com/office/drawing/2014/main" id="{61340300-8DC2-AF37-DB91-06427CBDD415}"/>
              </a:ext>
            </a:extLst>
          </p:cNvPr>
          <p:cNvSpPr txBox="1"/>
          <p:nvPr/>
        </p:nvSpPr>
        <p:spPr>
          <a:xfrm>
            <a:off x="2253773" y="5184649"/>
            <a:ext cx="1492716" cy="369332"/>
          </a:xfrm>
          <a:prstGeom prst="rect">
            <a:avLst/>
          </a:prstGeom>
          <a:noFill/>
        </p:spPr>
        <p:txBody>
          <a:bodyPr wrap="none" rtlCol="0">
            <a:spAutoFit/>
          </a:bodyPr>
          <a:lstStyle/>
          <a:p>
            <a:r>
              <a:rPr lang="en-US" dirty="0"/>
              <a:t>Loss vs Epoch</a:t>
            </a:r>
          </a:p>
        </p:txBody>
      </p:sp>
      <p:sp>
        <p:nvSpPr>
          <p:cNvPr id="4" name="TextBox 3">
            <a:extLst>
              <a:ext uri="{FF2B5EF4-FFF2-40B4-BE49-F238E27FC236}">
                <a16:creationId xmlns:a16="http://schemas.microsoft.com/office/drawing/2014/main" id="{7E6BCB24-72AF-B362-1456-1FA480593525}"/>
              </a:ext>
            </a:extLst>
          </p:cNvPr>
          <p:cNvSpPr txBox="1"/>
          <p:nvPr/>
        </p:nvSpPr>
        <p:spPr>
          <a:xfrm>
            <a:off x="7983205" y="5069132"/>
            <a:ext cx="1938351" cy="369332"/>
          </a:xfrm>
          <a:prstGeom prst="rect">
            <a:avLst/>
          </a:prstGeom>
          <a:noFill/>
        </p:spPr>
        <p:txBody>
          <a:bodyPr wrap="none" rtlCol="0">
            <a:spAutoFit/>
          </a:bodyPr>
          <a:lstStyle/>
          <a:p>
            <a:r>
              <a:rPr lang="en-US" dirty="0"/>
              <a:t>Accuracy vs Epoch</a:t>
            </a:r>
          </a:p>
        </p:txBody>
      </p:sp>
      <p:sp>
        <p:nvSpPr>
          <p:cNvPr id="6" name="TextBox 5">
            <a:extLst>
              <a:ext uri="{FF2B5EF4-FFF2-40B4-BE49-F238E27FC236}">
                <a16:creationId xmlns:a16="http://schemas.microsoft.com/office/drawing/2014/main" id="{C5565648-3D61-D842-8D35-D0D132754A94}"/>
              </a:ext>
            </a:extLst>
          </p:cNvPr>
          <p:cNvSpPr txBox="1"/>
          <p:nvPr/>
        </p:nvSpPr>
        <p:spPr>
          <a:xfrm>
            <a:off x="0" y="6488668"/>
            <a:ext cx="889000" cy="369332"/>
          </a:xfrm>
          <a:prstGeom prst="rect">
            <a:avLst/>
          </a:prstGeom>
          <a:noFill/>
        </p:spPr>
        <p:txBody>
          <a:bodyPr wrap="square" rtlCol="0">
            <a:spAutoFit/>
          </a:bodyPr>
          <a:lstStyle/>
          <a:p>
            <a:r>
              <a:rPr lang="en-US" dirty="0"/>
              <a:t>34</a:t>
            </a:r>
          </a:p>
        </p:txBody>
      </p:sp>
    </p:spTree>
    <p:extLst>
      <p:ext uri="{BB962C8B-B14F-4D97-AF65-F5344CB8AC3E}">
        <p14:creationId xmlns:p14="http://schemas.microsoft.com/office/powerpoint/2010/main" val="1223778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231136" y="2998828"/>
            <a:ext cx="7729728" cy="3101983"/>
          </a:xfrm>
        </p:spPr>
        <p:txBody>
          <a:bodyPr/>
          <a:lstStyle/>
          <a:p>
            <a:r>
              <a:rPr lang="en-US" dirty="0"/>
              <a:t>VGG16 is a pretrained image classification CNN model that can be accessed through TensorFlow</a:t>
            </a:r>
          </a:p>
          <a:p>
            <a:pPr lvl="1"/>
            <a:r>
              <a:rPr lang="en-US" dirty="0"/>
              <a:t>Pretrained on large datasets such as ImageNet </a:t>
            </a:r>
          </a:p>
          <a:p>
            <a:pPr lvl="1"/>
            <a:r>
              <a:rPr lang="en-US" dirty="0"/>
              <a:t>16 layers (13 convoluted layers, 3 fully connected layers)</a:t>
            </a:r>
          </a:p>
          <a:p>
            <a:pPr lvl="1"/>
            <a:r>
              <a:rPr lang="en-US" dirty="0"/>
              <a:t>Input layer designed to take in images of size (224, 224, 3) </a:t>
            </a:r>
          </a:p>
          <a:p>
            <a:pPr lvl="2"/>
            <a:r>
              <a:rPr lang="en-US" dirty="0"/>
              <a:t>224x224 pixels with 3 color channels (RGB)</a:t>
            </a:r>
          </a:p>
          <a:p>
            <a:pPr lvl="1"/>
            <a:endParaRPr lang="en-US" dirty="0"/>
          </a:p>
        </p:txBody>
      </p:sp>
      <p:sp>
        <p:nvSpPr>
          <p:cNvPr id="3" name="TextBox 2">
            <a:extLst>
              <a:ext uri="{FF2B5EF4-FFF2-40B4-BE49-F238E27FC236}">
                <a16:creationId xmlns:a16="http://schemas.microsoft.com/office/drawing/2014/main" id="{AB3F18E5-52E4-4FB1-175D-129899D2F62A}"/>
              </a:ext>
            </a:extLst>
          </p:cNvPr>
          <p:cNvSpPr txBox="1"/>
          <p:nvPr/>
        </p:nvSpPr>
        <p:spPr>
          <a:xfrm>
            <a:off x="0" y="6488668"/>
            <a:ext cx="889000"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361976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079205" y="2226009"/>
            <a:ext cx="7729728" cy="3101983"/>
          </a:xfrm>
        </p:spPr>
        <p:txBody>
          <a:bodyPr/>
          <a:lstStyle/>
          <a:p>
            <a:r>
              <a:rPr lang="en-US" dirty="0"/>
              <a:t>We must resize the images in preprocessing to be 224 x 224 pixels and in RGB</a:t>
            </a:r>
          </a:p>
          <a:p>
            <a:r>
              <a:rPr lang="en-US" dirty="0"/>
              <a:t>VGG16 is computationally expansive</a:t>
            </a:r>
          </a:p>
          <a:p>
            <a:pPr lvl="1"/>
            <a:r>
              <a:rPr lang="en-US" dirty="0"/>
              <a:t>If we don’t resize then training time takes longer</a:t>
            </a:r>
          </a:p>
        </p:txBody>
      </p:sp>
      <p:pic>
        <p:nvPicPr>
          <p:cNvPr id="5" name="Picture 4" descr="A computer screen with colorful text&#10;&#10;Description automatically generated">
            <a:extLst>
              <a:ext uri="{FF2B5EF4-FFF2-40B4-BE49-F238E27FC236}">
                <a16:creationId xmlns:a16="http://schemas.microsoft.com/office/drawing/2014/main" id="{FAECD28D-ACF6-BF8B-7037-A600B11753F6}"/>
              </a:ext>
            </a:extLst>
          </p:cNvPr>
          <p:cNvPicPr>
            <a:picLocks noChangeAspect="1"/>
          </p:cNvPicPr>
          <p:nvPr/>
        </p:nvPicPr>
        <p:blipFill>
          <a:blip r:embed="rId2"/>
          <a:stretch>
            <a:fillRect/>
          </a:stretch>
        </p:blipFill>
        <p:spPr>
          <a:xfrm>
            <a:off x="2231136" y="3429000"/>
            <a:ext cx="7528684" cy="3014488"/>
          </a:xfrm>
          <a:prstGeom prst="rect">
            <a:avLst/>
          </a:prstGeom>
        </p:spPr>
      </p:pic>
      <p:sp>
        <p:nvSpPr>
          <p:cNvPr id="3" name="TextBox 2">
            <a:extLst>
              <a:ext uri="{FF2B5EF4-FFF2-40B4-BE49-F238E27FC236}">
                <a16:creationId xmlns:a16="http://schemas.microsoft.com/office/drawing/2014/main" id="{699DD93F-8938-D00B-C6C3-C6D9DD3C42D9}"/>
              </a:ext>
            </a:extLst>
          </p:cNvPr>
          <p:cNvSpPr txBox="1"/>
          <p:nvPr/>
        </p:nvSpPr>
        <p:spPr>
          <a:xfrm>
            <a:off x="4682650" y="6443488"/>
            <a:ext cx="2625655" cy="369332"/>
          </a:xfrm>
          <a:prstGeom prst="rect">
            <a:avLst/>
          </a:prstGeom>
          <a:noFill/>
        </p:spPr>
        <p:txBody>
          <a:bodyPr wrap="none" rtlCol="0">
            <a:spAutoFit/>
          </a:bodyPr>
          <a:lstStyle/>
          <a:p>
            <a:r>
              <a:rPr lang="en-US" dirty="0"/>
              <a:t>Pre-processing for VGG16</a:t>
            </a:r>
          </a:p>
        </p:txBody>
      </p:sp>
      <p:sp>
        <p:nvSpPr>
          <p:cNvPr id="6" name="TextBox 5">
            <a:extLst>
              <a:ext uri="{FF2B5EF4-FFF2-40B4-BE49-F238E27FC236}">
                <a16:creationId xmlns:a16="http://schemas.microsoft.com/office/drawing/2014/main" id="{9F2E2D0F-0268-2731-7196-942028F9BBAC}"/>
              </a:ext>
            </a:extLst>
          </p:cNvPr>
          <p:cNvSpPr txBox="1"/>
          <p:nvPr/>
        </p:nvSpPr>
        <p:spPr>
          <a:xfrm>
            <a:off x="0" y="6488668"/>
            <a:ext cx="889000" cy="369332"/>
          </a:xfrm>
          <a:prstGeom prst="rect">
            <a:avLst/>
          </a:prstGeom>
          <a:noFill/>
        </p:spPr>
        <p:txBody>
          <a:bodyPr wrap="square" rtlCol="0">
            <a:spAutoFit/>
          </a:bodyPr>
          <a:lstStyle/>
          <a:p>
            <a:r>
              <a:rPr lang="en-US" dirty="0"/>
              <a:t>36</a:t>
            </a:r>
          </a:p>
        </p:txBody>
      </p:sp>
    </p:spTree>
    <p:extLst>
      <p:ext uri="{BB962C8B-B14F-4D97-AF65-F5344CB8AC3E}">
        <p14:creationId xmlns:p14="http://schemas.microsoft.com/office/powerpoint/2010/main" val="4060415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pic>
        <p:nvPicPr>
          <p:cNvPr id="10" name="Content Placeholder 9" descr="A screen shot of a computer&#10;&#10;Description automatically generated">
            <a:extLst>
              <a:ext uri="{FF2B5EF4-FFF2-40B4-BE49-F238E27FC236}">
                <a16:creationId xmlns:a16="http://schemas.microsoft.com/office/drawing/2014/main" id="{77986F58-E8A5-1D7C-50B6-BB9A7A64240E}"/>
              </a:ext>
            </a:extLst>
          </p:cNvPr>
          <p:cNvPicPr>
            <a:picLocks noGrp="1" noChangeAspect="1"/>
          </p:cNvPicPr>
          <p:nvPr>
            <p:ph idx="1"/>
          </p:nvPr>
        </p:nvPicPr>
        <p:blipFill>
          <a:blip r:embed="rId3"/>
          <a:stretch>
            <a:fillRect/>
          </a:stretch>
        </p:blipFill>
        <p:spPr>
          <a:xfrm>
            <a:off x="1687734" y="2418777"/>
            <a:ext cx="8816532" cy="2446300"/>
          </a:xfrm>
        </p:spPr>
      </p:pic>
      <p:sp>
        <p:nvSpPr>
          <p:cNvPr id="11" name="TextBox 10">
            <a:extLst>
              <a:ext uri="{FF2B5EF4-FFF2-40B4-BE49-F238E27FC236}">
                <a16:creationId xmlns:a16="http://schemas.microsoft.com/office/drawing/2014/main" id="{D9FFFB90-CAB0-276F-C9FD-ACBBF8E184E1}"/>
              </a:ext>
            </a:extLst>
          </p:cNvPr>
          <p:cNvSpPr txBox="1"/>
          <p:nvPr/>
        </p:nvSpPr>
        <p:spPr>
          <a:xfrm>
            <a:off x="2508828" y="5497446"/>
            <a:ext cx="6305765" cy="923330"/>
          </a:xfrm>
          <a:prstGeom prst="rect">
            <a:avLst/>
          </a:prstGeom>
          <a:noFill/>
        </p:spPr>
        <p:txBody>
          <a:bodyPr wrap="none" rtlCol="0">
            <a:spAutoFit/>
          </a:bodyPr>
          <a:lstStyle/>
          <a:p>
            <a:pPr marL="285750" indent="-285750">
              <a:buFont typeface="Arial" panose="020B0604020202020204" pitchFamily="34" charset="0"/>
              <a:buChar char="•"/>
            </a:pPr>
            <a:r>
              <a:rPr lang="en-US" dirty="0"/>
              <a:t>Load base model from TensorFlow without the top layers</a:t>
            </a:r>
          </a:p>
          <a:p>
            <a:pPr marL="285750" indent="-285750">
              <a:buFont typeface="Arial" panose="020B0604020202020204" pitchFamily="34" charset="0"/>
              <a:buChar char="•"/>
            </a:pPr>
            <a:r>
              <a:rPr lang="en-US" dirty="0"/>
              <a:t>Load the pretrained weights manually</a:t>
            </a:r>
          </a:p>
          <a:p>
            <a:pPr marL="285750" indent="-285750">
              <a:buFont typeface="Arial" panose="020B0604020202020204" pitchFamily="34" charset="0"/>
              <a:buChar char="•"/>
            </a:pPr>
            <a:r>
              <a:rPr lang="en-US" dirty="0"/>
              <a:t>Try to keep the top layers simple as we have a smaller dataset</a:t>
            </a:r>
          </a:p>
        </p:txBody>
      </p:sp>
      <p:sp>
        <p:nvSpPr>
          <p:cNvPr id="3" name="TextBox 2">
            <a:extLst>
              <a:ext uri="{FF2B5EF4-FFF2-40B4-BE49-F238E27FC236}">
                <a16:creationId xmlns:a16="http://schemas.microsoft.com/office/drawing/2014/main" id="{9093FDCC-473F-269F-6AD5-986F49252296}"/>
              </a:ext>
            </a:extLst>
          </p:cNvPr>
          <p:cNvSpPr txBox="1"/>
          <p:nvPr/>
        </p:nvSpPr>
        <p:spPr>
          <a:xfrm>
            <a:off x="4773554" y="4865077"/>
            <a:ext cx="2644891" cy="369332"/>
          </a:xfrm>
          <a:prstGeom prst="rect">
            <a:avLst/>
          </a:prstGeom>
          <a:noFill/>
        </p:spPr>
        <p:txBody>
          <a:bodyPr wrap="none" rtlCol="0">
            <a:spAutoFit/>
          </a:bodyPr>
          <a:lstStyle/>
          <a:p>
            <a:r>
              <a:rPr lang="en-US" dirty="0"/>
              <a:t>Creation of VGG16 Model</a:t>
            </a:r>
          </a:p>
        </p:txBody>
      </p:sp>
      <p:pic>
        <p:nvPicPr>
          <p:cNvPr id="4" name="Content Placeholder 9" descr="A screen shot of a computer&#10;&#10;Description automatically generated">
            <a:extLst>
              <a:ext uri="{FF2B5EF4-FFF2-40B4-BE49-F238E27FC236}">
                <a16:creationId xmlns:a16="http://schemas.microsoft.com/office/drawing/2014/main" id="{B4A00BEC-04EF-0BDB-3C50-85456A5402B4}"/>
              </a:ext>
            </a:extLst>
          </p:cNvPr>
          <p:cNvPicPr>
            <a:picLocks noChangeAspect="1"/>
          </p:cNvPicPr>
          <p:nvPr/>
        </p:nvPicPr>
        <p:blipFill rotWithShape="1">
          <a:blip r:embed="rId3"/>
          <a:srcRect l="64922" t="57549" b="37324"/>
          <a:stretch/>
        </p:blipFill>
        <p:spPr>
          <a:xfrm>
            <a:off x="2768080" y="3044825"/>
            <a:ext cx="3912637" cy="158685"/>
          </a:xfrm>
          <a:prstGeom prst="rect">
            <a:avLst/>
          </a:prstGeom>
        </p:spPr>
      </p:pic>
      <p:sp>
        <p:nvSpPr>
          <p:cNvPr id="5" name="TextBox 4">
            <a:extLst>
              <a:ext uri="{FF2B5EF4-FFF2-40B4-BE49-F238E27FC236}">
                <a16:creationId xmlns:a16="http://schemas.microsoft.com/office/drawing/2014/main" id="{1478AEF5-5E3C-BB85-DDB2-54E34BE35578}"/>
              </a:ext>
            </a:extLst>
          </p:cNvPr>
          <p:cNvSpPr txBox="1"/>
          <p:nvPr/>
        </p:nvSpPr>
        <p:spPr>
          <a:xfrm>
            <a:off x="0" y="6488668"/>
            <a:ext cx="889000" cy="369332"/>
          </a:xfrm>
          <a:prstGeom prst="rect">
            <a:avLst/>
          </a:prstGeom>
          <a:noFill/>
        </p:spPr>
        <p:txBody>
          <a:bodyPr wrap="square" rtlCol="0">
            <a:spAutoFit/>
          </a:bodyPr>
          <a:lstStyle/>
          <a:p>
            <a:r>
              <a:rPr lang="en-US" dirty="0"/>
              <a:t>37</a:t>
            </a:r>
          </a:p>
        </p:txBody>
      </p:sp>
    </p:spTree>
    <p:extLst>
      <p:ext uri="{BB962C8B-B14F-4D97-AF65-F5344CB8AC3E}">
        <p14:creationId xmlns:p14="http://schemas.microsoft.com/office/powerpoint/2010/main" val="168296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5" name="Content Placeholder 4">
            <a:extLst>
              <a:ext uri="{FF2B5EF4-FFF2-40B4-BE49-F238E27FC236}">
                <a16:creationId xmlns:a16="http://schemas.microsoft.com/office/drawing/2014/main" id="{4E1775C7-B107-8FAF-393E-28CB8A535243}"/>
              </a:ext>
            </a:extLst>
          </p:cNvPr>
          <p:cNvPicPr>
            <a:picLocks noGrp="1" noChangeAspect="1"/>
          </p:cNvPicPr>
          <p:nvPr>
            <p:ph idx="1"/>
          </p:nvPr>
        </p:nvPicPr>
        <p:blipFill>
          <a:blip r:embed="rId2"/>
          <a:stretch>
            <a:fillRect/>
          </a:stretch>
        </p:blipFill>
        <p:spPr>
          <a:xfrm>
            <a:off x="632836" y="2626702"/>
            <a:ext cx="4506974" cy="3797544"/>
          </a:xfrm>
          <a:prstGeom prst="rect">
            <a:avLst/>
          </a:prstGeom>
        </p:spPr>
      </p:pic>
      <p:pic>
        <p:nvPicPr>
          <p:cNvPr id="7" name="Picture 6">
            <a:extLst>
              <a:ext uri="{FF2B5EF4-FFF2-40B4-BE49-F238E27FC236}">
                <a16:creationId xmlns:a16="http://schemas.microsoft.com/office/drawing/2014/main" id="{D10ADFF3-3610-C7BD-07C1-D240269C75E4}"/>
              </a:ext>
            </a:extLst>
          </p:cNvPr>
          <p:cNvPicPr>
            <a:picLocks noChangeAspect="1"/>
          </p:cNvPicPr>
          <p:nvPr/>
        </p:nvPicPr>
        <p:blipFill>
          <a:blip r:embed="rId3"/>
          <a:stretch>
            <a:fillRect/>
          </a:stretch>
        </p:blipFill>
        <p:spPr>
          <a:xfrm>
            <a:off x="5896708" y="2626702"/>
            <a:ext cx="4483175" cy="1605329"/>
          </a:xfrm>
          <a:prstGeom prst="rect">
            <a:avLst/>
          </a:prstGeom>
        </p:spPr>
      </p:pic>
      <p:sp>
        <p:nvSpPr>
          <p:cNvPr id="10" name="TextBox 9">
            <a:extLst>
              <a:ext uri="{FF2B5EF4-FFF2-40B4-BE49-F238E27FC236}">
                <a16:creationId xmlns:a16="http://schemas.microsoft.com/office/drawing/2014/main" id="{F1069344-30F9-B73B-31E7-55EF81EF6CED}"/>
              </a:ext>
            </a:extLst>
          </p:cNvPr>
          <p:cNvSpPr txBox="1"/>
          <p:nvPr/>
        </p:nvSpPr>
        <p:spPr>
          <a:xfrm>
            <a:off x="5569941" y="4946918"/>
            <a:ext cx="63320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stayed between 50-60% accuracy</a:t>
            </a:r>
          </a:p>
          <a:p>
            <a:pPr marL="285750" indent="-285750">
              <a:buFont typeface="Arial" panose="020B0604020202020204" pitchFamily="34" charset="0"/>
              <a:buChar char="•"/>
            </a:pPr>
            <a:r>
              <a:rPr lang="en-US" dirty="0"/>
              <a:t>Overall performance not great</a:t>
            </a:r>
          </a:p>
          <a:p>
            <a:pPr marL="742950" lvl="1" indent="-285750">
              <a:buFont typeface="Arial" panose="020B0604020202020204" pitchFamily="34" charset="0"/>
              <a:buChar char="•"/>
            </a:pPr>
            <a:r>
              <a:rPr lang="en-US" dirty="0"/>
              <a:t>This may be because our dataset is small which makes the model prone to overfitting</a:t>
            </a:r>
          </a:p>
          <a:p>
            <a:pPr marL="742950" lvl="1" indent="-285750">
              <a:buFont typeface="Arial" panose="020B0604020202020204" pitchFamily="34" charset="0"/>
              <a:buChar char="•"/>
            </a:pPr>
            <a:r>
              <a:rPr lang="en-US" dirty="0"/>
              <a:t>VGG16 was pretrained on images with 3 color channels</a:t>
            </a:r>
          </a:p>
        </p:txBody>
      </p:sp>
      <p:sp>
        <p:nvSpPr>
          <p:cNvPr id="3" name="TextBox 2">
            <a:extLst>
              <a:ext uri="{FF2B5EF4-FFF2-40B4-BE49-F238E27FC236}">
                <a16:creationId xmlns:a16="http://schemas.microsoft.com/office/drawing/2014/main" id="{E60CC277-C0D6-210E-250C-1D7AD4AEE38B}"/>
              </a:ext>
            </a:extLst>
          </p:cNvPr>
          <p:cNvSpPr txBox="1"/>
          <p:nvPr/>
        </p:nvSpPr>
        <p:spPr>
          <a:xfrm>
            <a:off x="2255669" y="6424246"/>
            <a:ext cx="1261307" cy="369332"/>
          </a:xfrm>
          <a:prstGeom prst="rect">
            <a:avLst/>
          </a:prstGeom>
          <a:noFill/>
        </p:spPr>
        <p:txBody>
          <a:bodyPr wrap="none" rtlCol="0">
            <a:spAutoFit/>
          </a:bodyPr>
          <a:lstStyle/>
          <a:p>
            <a:r>
              <a:rPr lang="en-US" dirty="0"/>
              <a:t>CM VGG16</a:t>
            </a:r>
          </a:p>
        </p:txBody>
      </p:sp>
      <p:sp>
        <p:nvSpPr>
          <p:cNvPr id="4" name="TextBox 3">
            <a:extLst>
              <a:ext uri="{FF2B5EF4-FFF2-40B4-BE49-F238E27FC236}">
                <a16:creationId xmlns:a16="http://schemas.microsoft.com/office/drawing/2014/main" id="{BB5F0BC9-1E37-6F0C-1450-D135F7963B45}"/>
              </a:ext>
            </a:extLst>
          </p:cNvPr>
          <p:cNvSpPr txBox="1"/>
          <p:nvPr/>
        </p:nvSpPr>
        <p:spPr>
          <a:xfrm>
            <a:off x="6944067" y="4232031"/>
            <a:ext cx="2630272" cy="369332"/>
          </a:xfrm>
          <a:prstGeom prst="rect">
            <a:avLst/>
          </a:prstGeom>
          <a:noFill/>
        </p:spPr>
        <p:txBody>
          <a:bodyPr wrap="none" rtlCol="0">
            <a:spAutoFit/>
          </a:bodyPr>
          <a:lstStyle/>
          <a:p>
            <a:r>
              <a:rPr lang="en-US" dirty="0"/>
              <a:t>Evaluation Metrics VGG16</a:t>
            </a:r>
          </a:p>
        </p:txBody>
      </p:sp>
      <p:sp>
        <p:nvSpPr>
          <p:cNvPr id="6" name="TextBox 5">
            <a:extLst>
              <a:ext uri="{FF2B5EF4-FFF2-40B4-BE49-F238E27FC236}">
                <a16:creationId xmlns:a16="http://schemas.microsoft.com/office/drawing/2014/main" id="{CEF3E80D-0189-44FF-3E60-4524E5E17828}"/>
              </a:ext>
            </a:extLst>
          </p:cNvPr>
          <p:cNvSpPr txBox="1"/>
          <p:nvPr/>
        </p:nvSpPr>
        <p:spPr>
          <a:xfrm>
            <a:off x="0" y="6488668"/>
            <a:ext cx="889000" cy="369332"/>
          </a:xfrm>
          <a:prstGeom prst="rect">
            <a:avLst/>
          </a:prstGeom>
          <a:noFill/>
        </p:spPr>
        <p:txBody>
          <a:bodyPr wrap="square" rtlCol="0">
            <a:spAutoFit/>
          </a:bodyPr>
          <a:lstStyle/>
          <a:p>
            <a:r>
              <a:rPr lang="en-US" dirty="0"/>
              <a:t>38</a:t>
            </a:r>
          </a:p>
        </p:txBody>
      </p:sp>
    </p:spTree>
    <p:extLst>
      <p:ext uri="{BB962C8B-B14F-4D97-AF65-F5344CB8AC3E}">
        <p14:creationId xmlns:p14="http://schemas.microsoft.com/office/powerpoint/2010/main" val="96849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Dataset overview</a:t>
            </a:r>
          </a:p>
        </p:txBody>
      </p:sp>
      <p:sp>
        <p:nvSpPr>
          <p:cNvPr id="13" name="Content Placeholder 2">
            <a:extLst>
              <a:ext uri="{FF2B5EF4-FFF2-40B4-BE49-F238E27FC236}">
                <a16:creationId xmlns:a16="http://schemas.microsoft.com/office/drawing/2014/main" id="{4BD71F83-7272-B0CE-1ADD-4475AD2DD9EF}"/>
              </a:ext>
            </a:extLst>
          </p:cNvPr>
          <p:cNvSpPr>
            <a:spLocks noGrp="1"/>
          </p:cNvSpPr>
          <p:nvPr>
            <p:ph idx="1"/>
          </p:nvPr>
        </p:nvSpPr>
        <p:spPr>
          <a:xfrm>
            <a:off x="889000" y="2638044"/>
            <a:ext cx="9887284" cy="3850624"/>
          </a:xfrm>
        </p:spPr>
        <p:txBody>
          <a:bodyPr>
            <a:normAutofit/>
          </a:bodyPr>
          <a:lstStyle/>
          <a:p>
            <a:r>
              <a:rPr lang="en-US" dirty="0"/>
              <a:t>Dataset name: </a:t>
            </a:r>
            <a:r>
              <a:rPr lang="en-US" b="1" i="0" dirty="0">
                <a:solidFill>
                  <a:srgbClr val="202124"/>
                </a:solidFill>
                <a:effectLst/>
                <a:latin typeface="zeitung"/>
              </a:rPr>
              <a:t>Animal Image Dataset (DOG, CAT and PANDA)*</a:t>
            </a:r>
          </a:p>
          <a:p>
            <a:endParaRPr lang="en-US" b="1" i="0" dirty="0">
              <a:solidFill>
                <a:srgbClr val="202124"/>
              </a:solidFill>
              <a:effectLst/>
              <a:latin typeface="zeitung"/>
            </a:endParaRPr>
          </a:p>
          <a:p>
            <a:r>
              <a:rPr lang="en-US" dirty="0"/>
              <a:t>Link to Dataset: </a:t>
            </a:r>
          </a:p>
          <a:p>
            <a:pPr lvl="1"/>
            <a:r>
              <a:rPr lang="en-US" dirty="0">
                <a:hlinkClick r:id="rId3"/>
              </a:rPr>
              <a:t>https://www.kaggle.com/datasets/ashishsaxena2209/animal-image-datasetdog-cat-and-panda</a:t>
            </a:r>
            <a:endParaRPr lang="en-US" dirty="0"/>
          </a:p>
          <a:p>
            <a:pPr marL="228600" lvl="1" indent="0">
              <a:buNone/>
            </a:pPr>
            <a:endParaRPr lang="en-US" dirty="0"/>
          </a:p>
          <a:p>
            <a:r>
              <a:rPr lang="en-US" dirty="0"/>
              <a:t>3 folder structure:</a:t>
            </a:r>
          </a:p>
          <a:p>
            <a:pPr lvl="1"/>
            <a:r>
              <a:rPr lang="en-US" dirty="0"/>
              <a:t>cats</a:t>
            </a:r>
          </a:p>
          <a:p>
            <a:pPr lvl="1"/>
            <a:r>
              <a:rPr lang="en-US" dirty="0"/>
              <a:t>dogs</a:t>
            </a:r>
          </a:p>
          <a:p>
            <a:pPr lvl="1"/>
            <a:r>
              <a:rPr lang="en-US" dirty="0"/>
              <a:t>panda</a:t>
            </a:r>
          </a:p>
        </p:txBody>
      </p:sp>
      <p:pic>
        <p:nvPicPr>
          <p:cNvPr id="14" name="Picture 13" descr="A screenshot of a computer&#10;&#10;Description automatically generated">
            <a:extLst>
              <a:ext uri="{FF2B5EF4-FFF2-40B4-BE49-F238E27FC236}">
                <a16:creationId xmlns:a16="http://schemas.microsoft.com/office/drawing/2014/main" id="{81727F7A-28E7-6700-0997-A4108FA54500}"/>
              </a:ext>
            </a:extLst>
          </p:cNvPr>
          <p:cNvPicPr>
            <a:picLocks noChangeAspect="1"/>
          </p:cNvPicPr>
          <p:nvPr/>
        </p:nvPicPr>
        <p:blipFill>
          <a:blip r:embed="rId4"/>
          <a:stretch>
            <a:fillRect/>
          </a:stretch>
        </p:blipFill>
        <p:spPr>
          <a:xfrm>
            <a:off x="6547184" y="4674937"/>
            <a:ext cx="5029200" cy="1219200"/>
          </a:xfrm>
          <a:prstGeom prst="rect">
            <a:avLst/>
          </a:prstGeom>
        </p:spPr>
      </p:pic>
      <p:sp>
        <p:nvSpPr>
          <p:cNvPr id="15" name="TextBox 14">
            <a:extLst>
              <a:ext uri="{FF2B5EF4-FFF2-40B4-BE49-F238E27FC236}">
                <a16:creationId xmlns:a16="http://schemas.microsoft.com/office/drawing/2014/main" id="{8AB75949-A52F-1918-99A1-453247FD9107}"/>
              </a:ext>
            </a:extLst>
          </p:cNvPr>
          <p:cNvSpPr txBox="1"/>
          <p:nvPr/>
        </p:nvSpPr>
        <p:spPr>
          <a:xfrm>
            <a:off x="8196034" y="5894921"/>
            <a:ext cx="1731500" cy="369332"/>
          </a:xfrm>
          <a:prstGeom prst="rect">
            <a:avLst/>
          </a:prstGeom>
          <a:noFill/>
        </p:spPr>
        <p:txBody>
          <a:bodyPr wrap="none" rtlCol="0">
            <a:spAutoFit/>
          </a:bodyPr>
          <a:lstStyle/>
          <a:p>
            <a:r>
              <a:rPr lang="en-US" dirty="0"/>
              <a:t>Folder Structure</a:t>
            </a:r>
          </a:p>
        </p:txBody>
      </p:sp>
      <p:sp>
        <p:nvSpPr>
          <p:cNvPr id="3" name="TextBox 2">
            <a:extLst>
              <a:ext uri="{FF2B5EF4-FFF2-40B4-BE49-F238E27FC236}">
                <a16:creationId xmlns:a16="http://schemas.microsoft.com/office/drawing/2014/main" id="{F930D1BE-21DD-8EAA-EF42-0412B2CC8440}"/>
              </a:ext>
            </a:extLst>
          </p:cNvPr>
          <p:cNvSpPr txBox="1"/>
          <p:nvPr/>
        </p:nvSpPr>
        <p:spPr>
          <a:xfrm>
            <a:off x="0" y="6494888"/>
            <a:ext cx="8890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017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3" name="Content Placeholder 2">
            <a:extLst>
              <a:ext uri="{FF2B5EF4-FFF2-40B4-BE49-F238E27FC236}">
                <a16:creationId xmlns:a16="http://schemas.microsoft.com/office/drawing/2014/main" id="{9C8649E4-EBFB-B612-018A-35690C3A3A89}"/>
              </a:ext>
            </a:extLst>
          </p:cNvPr>
          <p:cNvPicPr>
            <a:picLocks noGrp="1" noChangeAspect="1"/>
          </p:cNvPicPr>
          <p:nvPr>
            <p:ph idx="1"/>
          </p:nvPr>
        </p:nvPicPr>
        <p:blipFill>
          <a:blip r:embed="rId2"/>
          <a:stretch>
            <a:fillRect/>
          </a:stretch>
        </p:blipFill>
        <p:spPr>
          <a:xfrm>
            <a:off x="1742831" y="2251639"/>
            <a:ext cx="3657600" cy="2882900"/>
          </a:xfrm>
          <a:prstGeom prst="rect">
            <a:avLst/>
          </a:prstGeom>
        </p:spPr>
      </p:pic>
      <p:pic>
        <p:nvPicPr>
          <p:cNvPr id="5" name="Picture 4">
            <a:extLst>
              <a:ext uri="{FF2B5EF4-FFF2-40B4-BE49-F238E27FC236}">
                <a16:creationId xmlns:a16="http://schemas.microsoft.com/office/drawing/2014/main" id="{9D458D89-2148-68BF-3197-42FF4A753CD2}"/>
              </a:ext>
            </a:extLst>
          </p:cNvPr>
          <p:cNvPicPr>
            <a:picLocks noChangeAspect="1"/>
          </p:cNvPicPr>
          <p:nvPr/>
        </p:nvPicPr>
        <p:blipFill>
          <a:blip r:embed="rId3"/>
          <a:stretch>
            <a:fillRect/>
          </a:stretch>
        </p:blipFill>
        <p:spPr>
          <a:xfrm>
            <a:off x="7182762" y="2391339"/>
            <a:ext cx="3708400" cy="2743200"/>
          </a:xfrm>
          <a:prstGeom prst="rect">
            <a:avLst/>
          </a:prstGeom>
        </p:spPr>
      </p:pic>
      <p:sp>
        <p:nvSpPr>
          <p:cNvPr id="6" name="TextBox 5">
            <a:extLst>
              <a:ext uri="{FF2B5EF4-FFF2-40B4-BE49-F238E27FC236}">
                <a16:creationId xmlns:a16="http://schemas.microsoft.com/office/drawing/2014/main" id="{C76D3BB1-9DBD-8D8E-8831-50C5DCEEEE5D}"/>
              </a:ext>
            </a:extLst>
          </p:cNvPr>
          <p:cNvSpPr txBox="1"/>
          <p:nvPr/>
        </p:nvSpPr>
        <p:spPr>
          <a:xfrm>
            <a:off x="1089345" y="5627973"/>
            <a:ext cx="5064370"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Looks like the training process may be unstable</a:t>
            </a:r>
          </a:p>
          <a:p>
            <a:pPr marL="742950" lvl="1" indent="-285750">
              <a:buFont typeface="Arial" panose="020B0604020202020204" pitchFamily="34" charset="0"/>
              <a:buChar char="•"/>
            </a:pPr>
            <a:r>
              <a:rPr lang="en-US" dirty="0"/>
              <a:t>Possibly due to our dataset being too small for a complex model like VGG16</a:t>
            </a:r>
          </a:p>
        </p:txBody>
      </p:sp>
      <p:sp>
        <p:nvSpPr>
          <p:cNvPr id="8" name="TextBox 7">
            <a:extLst>
              <a:ext uri="{FF2B5EF4-FFF2-40B4-BE49-F238E27FC236}">
                <a16:creationId xmlns:a16="http://schemas.microsoft.com/office/drawing/2014/main" id="{1C82F794-0806-1B43-6760-E1BFD749AAC4}"/>
              </a:ext>
            </a:extLst>
          </p:cNvPr>
          <p:cNvSpPr txBox="1"/>
          <p:nvPr/>
        </p:nvSpPr>
        <p:spPr>
          <a:xfrm>
            <a:off x="6870098" y="5627973"/>
            <a:ext cx="457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dramatic increase in validation accuracy before dropping back down and plateauing may indicate instability</a:t>
            </a:r>
          </a:p>
        </p:txBody>
      </p:sp>
      <p:sp>
        <p:nvSpPr>
          <p:cNvPr id="4" name="TextBox 3">
            <a:extLst>
              <a:ext uri="{FF2B5EF4-FFF2-40B4-BE49-F238E27FC236}">
                <a16:creationId xmlns:a16="http://schemas.microsoft.com/office/drawing/2014/main" id="{892489C5-6284-8717-1599-FB8E9E57B0EF}"/>
              </a:ext>
            </a:extLst>
          </p:cNvPr>
          <p:cNvSpPr txBox="1"/>
          <p:nvPr/>
        </p:nvSpPr>
        <p:spPr>
          <a:xfrm>
            <a:off x="2825273" y="5134539"/>
            <a:ext cx="1492716" cy="369332"/>
          </a:xfrm>
          <a:prstGeom prst="rect">
            <a:avLst/>
          </a:prstGeom>
          <a:noFill/>
        </p:spPr>
        <p:txBody>
          <a:bodyPr wrap="none" rtlCol="0">
            <a:spAutoFit/>
          </a:bodyPr>
          <a:lstStyle/>
          <a:p>
            <a:r>
              <a:rPr lang="en-US" dirty="0"/>
              <a:t>Loss vs Epoch</a:t>
            </a:r>
          </a:p>
        </p:txBody>
      </p:sp>
      <p:sp>
        <p:nvSpPr>
          <p:cNvPr id="7" name="TextBox 6">
            <a:extLst>
              <a:ext uri="{FF2B5EF4-FFF2-40B4-BE49-F238E27FC236}">
                <a16:creationId xmlns:a16="http://schemas.microsoft.com/office/drawing/2014/main" id="{EC35F060-FE91-B13D-E4A3-EF04B73F2D0E}"/>
              </a:ext>
            </a:extLst>
          </p:cNvPr>
          <p:cNvSpPr txBox="1"/>
          <p:nvPr/>
        </p:nvSpPr>
        <p:spPr>
          <a:xfrm>
            <a:off x="8275315" y="5134539"/>
            <a:ext cx="1938351" cy="369332"/>
          </a:xfrm>
          <a:prstGeom prst="rect">
            <a:avLst/>
          </a:prstGeom>
          <a:noFill/>
        </p:spPr>
        <p:txBody>
          <a:bodyPr wrap="none" rtlCol="0">
            <a:spAutoFit/>
          </a:bodyPr>
          <a:lstStyle/>
          <a:p>
            <a:r>
              <a:rPr lang="en-US" dirty="0"/>
              <a:t>Accuracy vs Epoch</a:t>
            </a:r>
          </a:p>
        </p:txBody>
      </p:sp>
      <p:sp>
        <p:nvSpPr>
          <p:cNvPr id="9" name="TextBox 8">
            <a:extLst>
              <a:ext uri="{FF2B5EF4-FFF2-40B4-BE49-F238E27FC236}">
                <a16:creationId xmlns:a16="http://schemas.microsoft.com/office/drawing/2014/main" id="{A3BC3D0C-B8C9-E002-F124-84DF4D5EBB46}"/>
              </a:ext>
            </a:extLst>
          </p:cNvPr>
          <p:cNvSpPr txBox="1"/>
          <p:nvPr/>
        </p:nvSpPr>
        <p:spPr>
          <a:xfrm>
            <a:off x="0" y="6488668"/>
            <a:ext cx="889000" cy="369332"/>
          </a:xfrm>
          <a:prstGeom prst="rect">
            <a:avLst/>
          </a:prstGeom>
          <a:noFill/>
        </p:spPr>
        <p:txBody>
          <a:bodyPr wrap="square" rtlCol="0">
            <a:spAutoFit/>
          </a:bodyPr>
          <a:lstStyle/>
          <a:p>
            <a:r>
              <a:rPr lang="en-US" dirty="0"/>
              <a:t>39</a:t>
            </a:r>
          </a:p>
        </p:txBody>
      </p:sp>
    </p:spTree>
    <p:extLst>
      <p:ext uri="{BB962C8B-B14F-4D97-AF65-F5344CB8AC3E}">
        <p14:creationId xmlns:p14="http://schemas.microsoft.com/office/powerpoint/2010/main" val="219863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Performance comparison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
        <p:nvSpPr>
          <p:cNvPr id="2" name="TextBox 1">
            <a:extLst>
              <a:ext uri="{FF2B5EF4-FFF2-40B4-BE49-F238E27FC236}">
                <a16:creationId xmlns:a16="http://schemas.microsoft.com/office/drawing/2014/main" id="{DDD39FD3-D7E1-DFEB-C002-C44AE99D5F7E}"/>
              </a:ext>
            </a:extLst>
          </p:cNvPr>
          <p:cNvSpPr txBox="1"/>
          <p:nvPr/>
        </p:nvSpPr>
        <p:spPr>
          <a:xfrm>
            <a:off x="0" y="6488668"/>
            <a:ext cx="889000" cy="369332"/>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1293626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AE5DC6-47CF-1E51-AECB-F9FD45A53ACD}"/>
              </a:ext>
            </a:extLst>
          </p:cNvPr>
          <p:cNvSpPr>
            <a:spLocks noGrp="1"/>
          </p:cNvSpPr>
          <p:nvPr>
            <p:ph type="title"/>
          </p:nvPr>
        </p:nvSpPr>
        <p:spPr/>
        <p:txBody>
          <a:bodyPr/>
          <a:lstStyle/>
          <a:p>
            <a:r>
              <a:rPr lang="en-US" dirty="0"/>
              <a:t>ML Performance comparison</a:t>
            </a:r>
          </a:p>
        </p:txBody>
      </p:sp>
      <p:sp>
        <p:nvSpPr>
          <p:cNvPr id="2" name="Content Placeholder 3">
            <a:extLst>
              <a:ext uri="{FF2B5EF4-FFF2-40B4-BE49-F238E27FC236}">
                <a16:creationId xmlns:a16="http://schemas.microsoft.com/office/drawing/2014/main" id="{CF51F434-C649-EDC9-C3B0-84746F5C1A56}"/>
              </a:ext>
            </a:extLst>
          </p:cNvPr>
          <p:cNvSpPr txBox="1">
            <a:spLocks/>
          </p:cNvSpPr>
          <p:nvPr/>
        </p:nvSpPr>
        <p:spPr>
          <a:xfrm>
            <a:off x="2231136" y="2998828"/>
            <a:ext cx="3124635" cy="310198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t>SVM:</a:t>
            </a:r>
          </a:p>
          <a:p>
            <a:pPr lvl="2"/>
            <a:r>
              <a:rPr lang="en-US" dirty="0"/>
              <a:t>Overfitting</a:t>
            </a:r>
          </a:p>
          <a:p>
            <a:pPr lvl="2"/>
            <a:r>
              <a:rPr lang="en-US" dirty="0"/>
              <a:t>Accuracy: ~60%</a:t>
            </a:r>
          </a:p>
          <a:p>
            <a:pPr lvl="1"/>
            <a:endParaRPr lang="en-US" dirty="0"/>
          </a:p>
          <a:p>
            <a:pPr lvl="1"/>
            <a:r>
              <a:rPr lang="en-US" dirty="0"/>
              <a:t>Res Net 50:</a:t>
            </a:r>
          </a:p>
          <a:p>
            <a:pPr lvl="2"/>
            <a:r>
              <a:rPr lang="en-US" dirty="0"/>
              <a:t>(V1) Accuracy: ~61%</a:t>
            </a:r>
          </a:p>
          <a:p>
            <a:pPr lvl="1"/>
            <a:endParaRPr lang="en-US" dirty="0"/>
          </a:p>
        </p:txBody>
      </p:sp>
      <p:sp>
        <p:nvSpPr>
          <p:cNvPr id="3" name="Content Placeholder 3">
            <a:extLst>
              <a:ext uri="{FF2B5EF4-FFF2-40B4-BE49-F238E27FC236}">
                <a16:creationId xmlns:a16="http://schemas.microsoft.com/office/drawing/2014/main" id="{FA6C10AE-E08E-7FF5-CC00-1B890482B4EC}"/>
              </a:ext>
            </a:extLst>
          </p:cNvPr>
          <p:cNvSpPr txBox="1">
            <a:spLocks/>
          </p:cNvSpPr>
          <p:nvPr/>
        </p:nvSpPr>
        <p:spPr>
          <a:xfrm>
            <a:off x="6836231" y="2998828"/>
            <a:ext cx="3124635" cy="310198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t>CNN:</a:t>
            </a:r>
          </a:p>
          <a:p>
            <a:pPr lvl="2"/>
            <a:r>
              <a:rPr lang="en-US" dirty="0"/>
              <a:t>Accuracy: ~76%</a:t>
            </a:r>
          </a:p>
          <a:p>
            <a:pPr lvl="2"/>
            <a:endParaRPr lang="en-US" dirty="0"/>
          </a:p>
          <a:p>
            <a:pPr marL="457200" lvl="2" indent="0">
              <a:buNone/>
            </a:pPr>
            <a:endParaRPr lang="en-US" dirty="0"/>
          </a:p>
          <a:p>
            <a:pPr lvl="1"/>
            <a:r>
              <a:rPr lang="en-US" dirty="0"/>
              <a:t>VGG16:</a:t>
            </a:r>
          </a:p>
          <a:p>
            <a:pPr lvl="2"/>
            <a:r>
              <a:rPr lang="en-US" dirty="0"/>
              <a:t>Accuracy: ~55%</a:t>
            </a:r>
          </a:p>
          <a:p>
            <a:pPr lvl="1"/>
            <a:endParaRPr lang="en-US" dirty="0"/>
          </a:p>
        </p:txBody>
      </p:sp>
      <p:sp>
        <p:nvSpPr>
          <p:cNvPr id="4" name="TextBox 3">
            <a:extLst>
              <a:ext uri="{FF2B5EF4-FFF2-40B4-BE49-F238E27FC236}">
                <a16:creationId xmlns:a16="http://schemas.microsoft.com/office/drawing/2014/main" id="{92275048-94F8-BBC1-D69F-7FF0D568DB7B}"/>
              </a:ext>
            </a:extLst>
          </p:cNvPr>
          <p:cNvSpPr txBox="1"/>
          <p:nvPr/>
        </p:nvSpPr>
        <p:spPr>
          <a:xfrm>
            <a:off x="0" y="6488668"/>
            <a:ext cx="889000" cy="369332"/>
          </a:xfrm>
          <a:prstGeom prst="rect">
            <a:avLst/>
          </a:prstGeom>
          <a:noFill/>
        </p:spPr>
        <p:txBody>
          <a:bodyPr wrap="square" rtlCol="0">
            <a:spAutoFit/>
          </a:bodyPr>
          <a:lstStyle/>
          <a:p>
            <a:r>
              <a:rPr lang="en-US" dirty="0"/>
              <a:t>41</a:t>
            </a:r>
          </a:p>
        </p:txBody>
      </p:sp>
    </p:spTree>
    <p:extLst>
      <p:ext uri="{BB962C8B-B14F-4D97-AF65-F5344CB8AC3E}">
        <p14:creationId xmlns:p14="http://schemas.microsoft.com/office/powerpoint/2010/main" val="3698763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Future works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B28DCDFA-4281-4435-02E8-5575FC85C475}"/>
              </a:ext>
            </a:extLst>
          </p:cNvPr>
          <p:cNvSpPr txBox="1"/>
          <p:nvPr/>
        </p:nvSpPr>
        <p:spPr>
          <a:xfrm>
            <a:off x="0" y="6488668"/>
            <a:ext cx="889000" cy="369332"/>
          </a:xfrm>
          <a:prstGeom prst="rect">
            <a:avLst/>
          </a:prstGeom>
          <a:noFill/>
        </p:spPr>
        <p:txBody>
          <a:bodyPr wrap="square" rtlCol="0">
            <a:spAutoFit/>
          </a:bodyPr>
          <a:lstStyle/>
          <a:p>
            <a:r>
              <a:rPr lang="en-US" dirty="0"/>
              <a:t>42</a:t>
            </a:r>
          </a:p>
        </p:txBody>
      </p:sp>
    </p:spTree>
    <p:extLst>
      <p:ext uri="{BB962C8B-B14F-4D97-AF65-F5344CB8AC3E}">
        <p14:creationId xmlns:p14="http://schemas.microsoft.com/office/powerpoint/2010/main" val="2679105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60-1091-EE3D-1B99-85B2E7C372F1}"/>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98756A12-9B7B-1A00-E2F4-F63FD1625FC2}"/>
              </a:ext>
            </a:extLst>
          </p:cNvPr>
          <p:cNvSpPr>
            <a:spLocks noGrp="1"/>
          </p:cNvSpPr>
          <p:nvPr>
            <p:ph idx="1"/>
          </p:nvPr>
        </p:nvSpPr>
        <p:spPr>
          <a:xfrm>
            <a:off x="2231136" y="2489200"/>
            <a:ext cx="7729728" cy="4110653"/>
          </a:xfrm>
        </p:spPr>
        <p:txBody>
          <a:bodyPr>
            <a:normAutofit/>
          </a:bodyPr>
          <a:lstStyle/>
          <a:p>
            <a:r>
              <a:rPr lang="en-US" dirty="0"/>
              <a:t>Increase dataset size and diversity</a:t>
            </a:r>
          </a:p>
          <a:p>
            <a:pPr lvl="1"/>
            <a:r>
              <a:rPr lang="en-US" dirty="0"/>
              <a:t>A larger dataset may allow CNN models to achieve learning stability, increasing overall performance</a:t>
            </a:r>
          </a:p>
          <a:p>
            <a:pPr lvl="2"/>
            <a:r>
              <a:rPr lang="en-US" dirty="0"/>
              <a:t>This would particularly be useful while applying the VGG16 model, as it is more computationally expansive and was pretrained on larger datasets</a:t>
            </a:r>
          </a:p>
          <a:p>
            <a:r>
              <a:rPr lang="en-US" dirty="0"/>
              <a:t>For CNN models built from scratch, more layers, filters, and neurons may need to be added to increase complexity, ensuring that the intricate features and patterns of the images were captured</a:t>
            </a:r>
          </a:p>
          <a:p>
            <a:r>
              <a:rPr lang="en-US" dirty="0"/>
              <a:t>Stricter set of criteria for clean images</a:t>
            </a:r>
          </a:p>
          <a:p>
            <a:r>
              <a:rPr lang="en-US" dirty="0"/>
              <a:t>Additional augmentations of images</a:t>
            </a:r>
          </a:p>
          <a:p>
            <a:r>
              <a:rPr lang="en-US" dirty="0"/>
              <a:t>For SVM, use a smaller subset of the data to perform training</a:t>
            </a:r>
          </a:p>
        </p:txBody>
      </p:sp>
      <p:sp>
        <p:nvSpPr>
          <p:cNvPr id="4" name="TextBox 3">
            <a:extLst>
              <a:ext uri="{FF2B5EF4-FFF2-40B4-BE49-F238E27FC236}">
                <a16:creationId xmlns:a16="http://schemas.microsoft.com/office/drawing/2014/main" id="{40EBEBD7-F64F-8848-7B4E-B1A0574D851F}"/>
              </a:ext>
            </a:extLst>
          </p:cNvPr>
          <p:cNvSpPr txBox="1"/>
          <p:nvPr/>
        </p:nvSpPr>
        <p:spPr>
          <a:xfrm>
            <a:off x="0" y="6488668"/>
            <a:ext cx="889000" cy="369332"/>
          </a:xfrm>
          <a:prstGeom prst="rect">
            <a:avLst/>
          </a:prstGeom>
          <a:noFill/>
        </p:spPr>
        <p:txBody>
          <a:bodyPr wrap="square" rtlCol="0">
            <a:spAutoFit/>
          </a:bodyPr>
          <a:lstStyle/>
          <a:p>
            <a:r>
              <a:rPr lang="en-US" dirty="0"/>
              <a:t>43</a:t>
            </a:r>
          </a:p>
        </p:txBody>
      </p:sp>
    </p:spTree>
    <p:extLst>
      <p:ext uri="{BB962C8B-B14F-4D97-AF65-F5344CB8AC3E}">
        <p14:creationId xmlns:p14="http://schemas.microsoft.com/office/powerpoint/2010/main" val="1365913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conclusion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97D25BE0-A112-DBB3-78D1-C0EC39B774A1}"/>
              </a:ext>
            </a:extLst>
          </p:cNvPr>
          <p:cNvSpPr txBox="1"/>
          <p:nvPr/>
        </p:nvSpPr>
        <p:spPr>
          <a:xfrm>
            <a:off x="0" y="6488668"/>
            <a:ext cx="889000" cy="369332"/>
          </a:xfrm>
          <a:prstGeom prst="rect">
            <a:avLst/>
          </a:prstGeom>
          <a:noFill/>
        </p:spPr>
        <p:txBody>
          <a:bodyPr wrap="square" rtlCol="0">
            <a:spAutoFit/>
          </a:bodyPr>
          <a:lstStyle/>
          <a:p>
            <a:r>
              <a:rPr lang="en-US" dirty="0"/>
              <a:t>44</a:t>
            </a:r>
          </a:p>
        </p:txBody>
      </p:sp>
    </p:spTree>
    <p:extLst>
      <p:ext uri="{BB962C8B-B14F-4D97-AF65-F5344CB8AC3E}">
        <p14:creationId xmlns:p14="http://schemas.microsoft.com/office/powerpoint/2010/main" val="2578896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F6D-6144-2878-CAA9-AC1A6E32EC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42F117-53C3-B813-2AC6-FCB6ECC51B60}"/>
              </a:ext>
            </a:extLst>
          </p:cNvPr>
          <p:cNvSpPr>
            <a:spLocks noGrp="1"/>
          </p:cNvSpPr>
          <p:nvPr>
            <p:ph idx="1"/>
          </p:nvPr>
        </p:nvSpPr>
        <p:spPr/>
        <p:txBody>
          <a:bodyPr/>
          <a:lstStyle/>
          <a:p>
            <a:r>
              <a:rPr lang="en-US" dirty="0"/>
              <a:t>Learned a lot about how image classification works</a:t>
            </a:r>
          </a:p>
          <a:p>
            <a:r>
              <a:rPr lang="en-US" dirty="0"/>
              <a:t>Image classification is both difficult and time consuming</a:t>
            </a:r>
          </a:p>
          <a:p>
            <a:r>
              <a:rPr lang="en-US" dirty="0"/>
              <a:t>Pre-trained models exist and are available for public usage</a:t>
            </a:r>
          </a:p>
          <a:p>
            <a:r>
              <a:rPr lang="en-US" dirty="0"/>
              <a:t>Neural Networks are fantastic at Image Classification</a:t>
            </a:r>
          </a:p>
        </p:txBody>
      </p:sp>
      <p:sp>
        <p:nvSpPr>
          <p:cNvPr id="4" name="TextBox 3">
            <a:extLst>
              <a:ext uri="{FF2B5EF4-FFF2-40B4-BE49-F238E27FC236}">
                <a16:creationId xmlns:a16="http://schemas.microsoft.com/office/drawing/2014/main" id="{8B203A03-3BF5-4EFF-ADB3-9888C71E59ED}"/>
              </a:ext>
            </a:extLst>
          </p:cNvPr>
          <p:cNvSpPr txBox="1"/>
          <p:nvPr/>
        </p:nvSpPr>
        <p:spPr>
          <a:xfrm>
            <a:off x="0" y="6488668"/>
            <a:ext cx="889000" cy="369332"/>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2639777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F473-B1F5-7065-4754-96E9DA3C991D}"/>
              </a:ext>
            </a:extLst>
          </p:cNvPr>
          <p:cNvSpPr>
            <a:spLocks noGrp="1"/>
          </p:cNvSpPr>
          <p:nvPr>
            <p:ph type="title"/>
          </p:nvPr>
        </p:nvSpPr>
        <p:spPr/>
        <p:txBody>
          <a:bodyPr/>
          <a:lstStyle/>
          <a:p>
            <a:r>
              <a:rPr lang="en-US" dirty="0"/>
              <a:t>Related works</a:t>
            </a:r>
          </a:p>
        </p:txBody>
      </p:sp>
      <p:sp>
        <p:nvSpPr>
          <p:cNvPr id="4" name="Content Placeholder 3">
            <a:extLst>
              <a:ext uri="{FF2B5EF4-FFF2-40B4-BE49-F238E27FC236}">
                <a16:creationId xmlns:a16="http://schemas.microsoft.com/office/drawing/2014/main" id="{26DE5EB4-23EE-335F-C4D1-F363F94709B7}"/>
              </a:ext>
            </a:extLst>
          </p:cNvPr>
          <p:cNvSpPr>
            <a:spLocks noGrp="1"/>
          </p:cNvSpPr>
          <p:nvPr>
            <p:ph idx="1"/>
          </p:nvPr>
        </p:nvSpPr>
        <p:spPr>
          <a:xfrm>
            <a:off x="6736080" y="273698"/>
            <a:ext cx="4815840" cy="6584302"/>
          </a:xfrm>
        </p:spPr>
        <p:txBody>
          <a:bodyPr>
            <a:normAutofit fontScale="85000" lnSpcReduction="10000"/>
          </a:bodyPr>
          <a:lstStyle/>
          <a:p>
            <a:pPr marL="457200" indent="-457200">
              <a:buFont typeface="+mj-lt"/>
              <a:buAutoNum type="arabicPeriod"/>
            </a:pPr>
            <a:r>
              <a:rPr lang="en-US" dirty="0">
                <a:hlinkClick r:id="rId2"/>
              </a:rPr>
              <a:t>https://www.kaggle.com/datasets/ashishsaxena2209/animal-image-datasetdog-cat-and-panda</a:t>
            </a:r>
            <a:endParaRPr lang="en-US" dirty="0"/>
          </a:p>
          <a:p>
            <a:pPr marL="457200" indent="-457200">
              <a:buFont typeface="+mj-lt"/>
              <a:buAutoNum type="arabicPeriod"/>
            </a:pPr>
            <a:r>
              <a:rPr lang="en-US" dirty="0">
                <a:hlinkClick r:id="rId3"/>
              </a:rPr>
              <a:t>https://marcovirgolin.github.io/extras/details_time_complexity_machine_learning_algorithms/</a:t>
            </a:r>
            <a:r>
              <a:rPr lang="en-US" dirty="0"/>
              <a:t> </a:t>
            </a:r>
          </a:p>
          <a:p>
            <a:pPr marL="457200" indent="-457200">
              <a:buFont typeface="+mj-lt"/>
              <a:buAutoNum type="arabicPeriod"/>
            </a:pPr>
            <a:r>
              <a:rPr lang="en-US" dirty="0">
                <a:hlinkClick r:id="rId4"/>
              </a:rPr>
              <a:t>https://stats.stackexchange.com/questions/94596/computational-complexity-of-prediction-using-svm-and-nn</a:t>
            </a:r>
            <a:r>
              <a:rPr lang="en-US" dirty="0"/>
              <a:t> </a:t>
            </a:r>
          </a:p>
          <a:p>
            <a:pPr marL="457200" indent="-457200">
              <a:buFont typeface="+mj-lt"/>
              <a:buAutoNum type="arabicPeriod"/>
            </a:pPr>
            <a:r>
              <a:rPr lang="en-US" dirty="0">
                <a:hlinkClick r:id="rId5"/>
              </a:rPr>
              <a:t>https://medium.com/@arashserej/resnet-50-83b3ff33be7d</a:t>
            </a:r>
            <a:r>
              <a:rPr lang="en-US" dirty="0"/>
              <a:t> </a:t>
            </a:r>
          </a:p>
          <a:p>
            <a:pPr marL="457200" indent="-457200">
              <a:buFont typeface="+mj-lt"/>
              <a:buAutoNum type="arabicPeriod"/>
            </a:pPr>
            <a:r>
              <a:rPr lang="en-US" dirty="0">
                <a:hlinkClick r:id="rId6"/>
              </a:rPr>
              <a:t>https://medium.com/analytics-vidhya/2d-convolution-using-python-numpy-43442ff5f381</a:t>
            </a:r>
            <a:r>
              <a:rPr lang="en-US" dirty="0"/>
              <a:t> </a:t>
            </a:r>
          </a:p>
          <a:p>
            <a:pPr marL="457200" indent="-457200">
              <a:buFont typeface="+mj-lt"/>
              <a:buAutoNum type="arabicPeriod"/>
            </a:pPr>
            <a:r>
              <a:rPr lang="en-US" dirty="0">
                <a:hlinkClick r:id="rId7"/>
              </a:rPr>
              <a:t>https://paperswithcode.com/method/max-pooling</a:t>
            </a:r>
            <a:r>
              <a:rPr lang="en-US" dirty="0"/>
              <a:t> </a:t>
            </a:r>
          </a:p>
          <a:p>
            <a:pPr marL="457200" indent="-457200">
              <a:buFont typeface="+mj-lt"/>
              <a:buAutoNum type="arabicPeriod"/>
            </a:pPr>
            <a:r>
              <a:rPr lang="en-US" b="0" dirty="0">
                <a:solidFill>
                  <a:srgbClr val="6A9955"/>
                </a:solidFill>
                <a:effectLst/>
                <a:latin typeface="Consolas" panose="020B0609020204030204" pitchFamily="49" charset="0"/>
                <a:hlinkClick r:id="rId8"/>
              </a:rPr>
              <a:t>https://github.com/openai/CLIP/tree/main</a:t>
            </a:r>
            <a:endParaRPr lang="en-US" b="0" dirty="0">
              <a:solidFill>
                <a:srgbClr val="CCCCCC"/>
              </a:solidFill>
              <a:effectLst/>
              <a:latin typeface="Consolas" panose="020B0609020204030204" pitchFamily="49" charset="0"/>
            </a:endParaRPr>
          </a:p>
          <a:p>
            <a:pPr marL="457200" indent="-457200">
              <a:buFont typeface="+mj-lt"/>
              <a:buAutoNum type="arabicPeriod"/>
            </a:pPr>
            <a:r>
              <a:rPr lang="en-US" dirty="0">
                <a:hlinkClick r:id="rId9"/>
              </a:rPr>
              <a:t>https://deepchecks.com/glossary/zero-shot-learning/</a:t>
            </a:r>
            <a:r>
              <a:rPr lang="en-US" dirty="0"/>
              <a:t> </a:t>
            </a:r>
          </a:p>
          <a:p>
            <a:pPr marL="457200" indent="-457200">
              <a:buFont typeface="+mj-lt"/>
              <a:buAutoNum type="arabicPeriod"/>
            </a:pPr>
            <a:r>
              <a:rPr lang="en-US" dirty="0">
                <a:hlinkClick r:id="rId10"/>
              </a:rPr>
              <a:t>https://blog.roboflow.com/zero-shot-learning-computer-vision/</a:t>
            </a:r>
            <a:endParaRPr lang="en-US" dirty="0"/>
          </a:p>
          <a:p>
            <a:pPr marL="457200" indent="-457200">
              <a:buFont typeface="+mj-lt"/>
              <a:buAutoNum type="arabicPeriod"/>
            </a:pPr>
            <a:r>
              <a:rPr lang="en-US" dirty="0">
                <a:hlinkClick r:id="rId11"/>
              </a:rPr>
              <a:t>https://www.freeiconspng.com/img/1682</a:t>
            </a:r>
            <a:r>
              <a:rPr lang="en-US" dirty="0"/>
              <a:t> </a:t>
            </a:r>
          </a:p>
          <a:p>
            <a:pPr marL="457200" indent="-457200">
              <a:buFont typeface="+mj-lt"/>
              <a:buAutoNum type="arabicPeriod"/>
            </a:pPr>
            <a:r>
              <a:rPr lang="en-US" dirty="0">
                <a:hlinkClick r:id="rId12"/>
              </a:rPr>
              <a:t>https://www.ibm.com/topics/convolutional-neural-networks</a:t>
            </a:r>
            <a:r>
              <a:rPr lang="en-US" dirty="0"/>
              <a:t> </a:t>
            </a:r>
          </a:p>
          <a:p>
            <a:pPr marL="457200" indent="-457200">
              <a:buFont typeface="+mj-lt"/>
              <a:buAutoNum type="arabicPeriod"/>
            </a:pPr>
            <a:r>
              <a:rPr lang="en-US" dirty="0">
                <a:hlinkClick r:id="rId13"/>
              </a:rPr>
              <a:t>https://www.geeksforgeeks.org/vgg-16-cnn-model/</a:t>
            </a:r>
            <a:r>
              <a:rPr lang="en-US" dirty="0"/>
              <a:t> </a:t>
            </a:r>
          </a:p>
          <a:p>
            <a:pPr marL="457200" indent="-457200">
              <a:buFont typeface="+mj-lt"/>
              <a:buAutoNum type="arabicPeriod"/>
            </a:pPr>
            <a:endParaRPr lang="en-US" dirty="0"/>
          </a:p>
          <a:p>
            <a:endParaRPr lang="en-US" dirty="0"/>
          </a:p>
          <a:p>
            <a:pPr marL="457200" indent="-457200">
              <a:buFont typeface="+mj-lt"/>
              <a:buAutoNum type="arabicPeriod"/>
            </a:pPr>
            <a:endParaRPr lang="en-US" dirty="0"/>
          </a:p>
          <a:p>
            <a:endParaRPr lang="en-US" dirty="0"/>
          </a:p>
          <a:p>
            <a:pPr marL="457200" indent="-457200">
              <a:buFont typeface="+mj-lt"/>
              <a:buAutoNum type="arabicPeriod"/>
            </a:pPr>
            <a:endParaRPr lang="en-US" dirty="0"/>
          </a:p>
        </p:txBody>
      </p:sp>
      <p:sp>
        <p:nvSpPr>
          <p:cNvPr id="3" name="TextBox 2">
            <a:extLst>
              <a:ext uri="{FF2B5EF4-FFF2-40B4-BE49-F238E27FC236}">
                <a16:creationId xmlns:a16="http://schemas.microsoft.com/office/drawing/2014/main" id="{824E833D-8625-88D9-E93A-CE1076E209E4}"/>
              </a:ext>
            </a:extLst>
          </p:cNvPr>
          <p:cNvSpPr txBox="1"/>
          <p:nvPr/>
        </p:nvSpPr>
        <p:spPr>
          <a:xfrm>
            <a:off x="0" y="6488668"/>
            <a:ext cx="889000" cy="369332"/>
          </a:xfrm>
          <a:prstGeom prst="rect">
            <a:avLst/>
          </a:prstGeom>
          <a:noFill/>
        </p:spPr>
        <p:txBody>
          <a:bodyPr wrap="square" rtlCol="0">
            <a:spAutoFit/>
          </a:bodyPr>
          <a:lstStyle/>
          <a:p>
            <a:r>
              <a:rPr lang="en-US" dirty="0"/>
              <a:t>46</a:t>
            </a:r>
          </a:p>
        </p:txBody>
      </p:sp>
    </p:spTree>
    <p:extLst>
      <p:ext uri="{BB962C8B-B14F-4D97-AF65-F5344CB8AC3E}">
        <p14:creationId xmlns:p14="http://schemas.microsoft.com/office/powerpoint/2010/main" val="2722253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E7915-CEA0-C6E3-55DC-E3C81F89DB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174439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58DF31-9AD7-6A84-2795-8AA3925283AB}"/>
              </a:ext>
            </a:extLst>
          </p:cNvPr>
          <p:cNvSpPr txBox="1">
            <a:spLocks/>
          </p:cNvSpPr>
          <p:nvPr/>
        </p:nvSpPr>
        <p:spPr bwMode="blackWhite">
          <a:xfrm>
            <a:off x="690813" y="1058779"/>
            <a:ext cx="10810373" cy="4308656"/>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76200">
            <a:solidFill>
              <a:srgbClr val="272727"/>
            </a:solidFill>
          </a:ln>
        </p:spPr>
        <p:txBody>
          <a:bodyPr/>
          <a:lstStyle/>
          <a:p>
            <a:r>
              <a:rPr lang="en-US" dirty="0"/>
              <a:t>Thank You</a:t>
            </a:r>
          </a:p>
        </p:txBody>
      </p:sp>
      <p:sp>
        <p:nvSpPr>
          <p:cNvPr id="8" name="Title 1">
            <a:extLst>
              <a:ext uri="{FF2B5EF4-FFF2-40B4-BE49-F238E27FC236}">
                <a16:creationId xmlns:a16="http://schemas.microsoft.com/office/drawing/2014/main" id="{869F5907-3DE9-96AA-5726-6D064EAF0140}"/>
              </a:ext>
            </a:extLst>
          </p:cNvPr>
          <p:cNvSpPr txBox="1">
            <a:spLocks/>
          </p:cNvSpPr>
          <p:nvPr/>
        </p:nvSpPr>
        <p:spPr bwMode="blackWhite">
          <a:xfrm>
            <a:off x="1227221" y="2054125"/>
            <a:ext cx="9781674" cy="2311158"/>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Tree>
    <p:extLst>
      <p:ext uri="{BB962C8B-B14F-4D97-AF65-F5344CB8AC3E}">
        <p14:creationId xmlns:p14="http://schemas.microsoft.com/office/powerpoint/2010/main" val="271921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9551-1BB7-3E29-8F67-20814686C32D}"/>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D9ED7380-ADD4-1176-5731-26D5CD0E0D8B}"/>
              </a:ext>
            </a:extLst>
          </p:cNvPr>
          <p:cNvSpPr>
            <a:spLocks noGrp="1"/>
          </p:cNvSpPr>
          <p:nvPr>
            <p:ph idx="1"/>
          </p:nvPr>
        </p:nvSpPr>
        <p:spPr>
          <a:xfrm>
            <a:off x="762000" y="2999400"/>
            <a:ext cx="4140200" cy="3515700"/>
          </a:xfrm>
        </p:spPr>
        <p:txBody>
          <a:bodyPr>
            <a:normAutofit/>
          </a:bodyPr>
          <a:lstStyle/>
          <a:p>
            <a:r>
              <a:rPr lang="en-US" dirty="0"/>
              <a:t>Each animal/directory had 1000 images</a:t>
            </a:r>
          </a:p>
          <a:p>
            <a:endParaRPr lang="en-US" dirty="0"/>
          </a:p>
          <a:p>
            <a:r>
              <a:rPr lang="en-US" dirty="0"/>
              <a:t>Image size was highly varied:</a:t>
            </a:r>
          </a:p>
          <a:p>
            <a:pPr lvl="1"/>
            <a:r>
              <a:rPr lang="en-US" dirty="0"/>
              <a:t>Smallest images were 55 x 75 pixels and 94 x 69 pixels</a:t>
            </a:r>
          </a:p>
          <a:p>
            <a:pPr lvl="1"/>
            <a:r>
              <a:rPr lang="en-US" dirty="0"/>
              <a:t>Largest image was 1600 x 1200 pixels</a:t>
            </a:r>
          </a:p>
          <a:p>
            <a:pPr lvl="1"/>
            <a:r>
              <a:rPr lang="en-US" dirty="0"/>
              <a:t>Avg image dimensions were </a:t>
            </a:r>
          </a:p>
          <a:p>
            <a:pPr marL="228600" lvl="1" indent="0">
              <a:buNone/>
            </a:pPr>
            <a:r>
              <a:rPr lang="en-US" dirty="0"/>
              <a:t>    431 x 372 pixels</a:t>
            </a:r>
          </a:p>
        </p:txBody>
      </p:sp>
      <p:pic>
        <p:nvPicPr>
          <p:cNvPr id="5" name="Picture 4">
            <a:extLst>
              <a:ext uri="{FF2B5EF4-FFF2-40B4-BE49-F238E27FC236}">
                <a16:creationId xmlns:a16="http://schemas.microsoft.com/office/drawing/2014/main" id="{BDA9DBDD-EAED-8C8B-3377-781349A33CA5}"/>
              </a:ext>
            </a:extLst>
          </p:cNvPr>
          <p:cNvPicPr>
            <a:picLocks noChangeAspect="1"/>
          </p:cNvPicPr>
          <p:nvPr/>
        </p:nvPicPr>
        <p:blipFill rotWithShape="1">
          <a:blip r:embed="rId2"/>
          <a:srcRect t="33321"/>
          <a:stretch/>
        </p:blipFill>
        <p:spPr>
          <a:xfrm>
            <a:off x="5155165" y="3461596"/>
            <a:ext cx="6274835" cy="1880108"/>
          </a:xfrm>
          <a:prstGeom prst="rect">
            <a:avLst/>
          </a:prstGeom>
        </p:spPr>
      </p:pic>
      <p:sp>
        <p:nvSpPr>
          <p:cNvPr id="4" name="TextBox 3">
            <a:extLst>
              <a:ext uri="{FF2B5EF4-FFF2-40B4-BE49-F238E27FC236}">
                <a16:creationId xmlns:a16="http://schemas.microsoft.com/office/drawing/2014/main" id="{22BE5262-A4A7-10E7-C3D2-114BA8A45503}"/>
              </a:ext>
            </a:extLst>
          </p:cNvPr>
          <p:cNvSpPr txBox="1"/>
          <p:nvPr/>
        </p:nvSpPr>
        <p:spPr>
          <a:xfrm flipH="1">
            <a:off x="7298548" y="5341704"/>
            <a:ext cx="1988068" cy="369332"/>
          </a:xfrm>
          <a:prstGeom prst="rect">
            <a:avLst/>
          </a:prstGeom>
          <a:noFill/>
        </p:spPr>
        <p:txBody>
          <a:bodyPr wrap="square" rtlCol="0">
            <a:spAutoFit/>
          </a:bodyPr>
          <a:lstStyle/>
          <a:p>
            <a:r>
              <a:rPr lang="en-US" dirty="0"/>
              <a:t>Files per Directory</a:t>
            </a:r>
          </a:p>
        </p:txBody>
      </p:sp>
      <p:sp>
        <p:nvSpPr>
          <p:cNvPr id="6" name="TextBox 5">
            <a:extLst>
              <a:ext uri="{FF2B5EF4-FFF2-40B4-BE49-F238E27FC236}">
                <a16:creationId xmlns:a16="http://schemas.microsoft.com/office/drawing/2014/main" id="{1E506D05-C138-4501-F7DA-47718F448DCC}"/>
              </a:ext>
            </a:extLst>
          </p:cNvPr>
          <p:cNvSpPr txBox="1"/>
          <p:nvPr/>
        </p:nvSpPr>
        <p:spPr>
          <a:xfrm>
            <a:off x="0" y="6488668"/>
            <a:ext cx="8890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053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visualization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endParaRPr lang="en-US" dirty="0"/>
          </a:p>
        </p:txBody>
      </p:sp>
      <p:sp>
        <p:nvSpPr>
          <p:cNvPr id="2" name="TextBox 1">
            <a:extLst>
              <a:ext uri="{FF2B5EF4-FFF2-40B4-BE49-F238E27FC236}">
                <a16:creationId xmlns:a16="http://schemas.microsoft.com/office/drawing/2014/main" id="{ED8F0862-9E45-3640-4EC9-C1AEAAC75040}"/>
              </a:ext>
            </a:extLst>
          </p:cNvPr>
          <p:cNvSpPr txBox="1"/>
          <p:nvPr/>
        </p:nvSpPr>
        <p:spPr>
          <a:xfrm>
            <a:off x="0" y="6488668"/>
            <a:ext cx="8890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87418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 Visualization</a:t>
            </a:r>
          </a:p>
        </p:txBody>
      </p:sp>
      <p:grpSp>
        <p:nvGrpSpPr>
          <p:cNvPr id="8" name="Group 7">
            <a:extLst>
              <a:ext uri="{FF2B5EF4-FFF2-40B4-BE49-F238E27FC236}">
                <a16:creationId xmlns:a16="http://schemas.microsoft.com/office/drawing/2014/main" id="{9BC51F67-C151-42DB-7CB4-873695888028}"/>
              </a:ext>
            </a:extLst>
          </p:cNvPr>
          <p:cNvGrpSpPr/>
          <p:nvPr/>
        </p:nvGrpSpPr>
        <p:grpSpPr>
          <a:xfrm>
            <a:off x="759323" y="3120430"/>
            <a:ext cx="3254445" cy="2772878"/>
            <a:chOff x="2501971" y="3308753"/>
            <a:chExt cx="2037797" cy="1736260"/>
          </a:xfrm>
        </p:grpSpPr>
        <p:pic>
          <p:nvPicPr>
            <p:cNvPr id="5" name="Picture 4" descr="A cat standing on a chair&#10;&#10;Description automatically generated">
              <a:extLst>
                <a:ext uri="{FF2B5EF4-FFF2-40B4-BE49-F238E27FC236}">
                  <a16:creationId xmlns:a16="http://schemas.microsoft.com/office/drawing/2014/main" id="{BD259E25-0EA9-8FEF-D590-49F25C5C8A8D}"/>
                </a:ext>
              </a:extLst>
            </p:cNvPr>
            <p:cNvPicPr>
              <a:picLocks noChangeAspect="1"/>
            </p:cNvPicPr>
            <p:nvPr/>
          </p:nvPicPr>
          <p:blipFill>
            <a:blip r:embed="rId2"/>
            <a:stretch>
              <a:fillRect/>
            </a:stretch>
          </p:blipFill>
          <p:spPr>
            <a:xfrm>
              <a:off x="2501971" y="3308753"/>
              <a:ext cx="2037797" cy="1524272"/>
            </a:xfrm>
            <a:prstGeom prst="rect">
              <a:avLst/>
            </a:prstGeom>
          </p:spPr>
        </p:pic>
        <p:sp>
          <p:nvSpPr>
            <p:cNvPr id="3" name="TextBox 2">
              <a:extLst>
                <a:ext uri="{FF2B5EF4-FFF2-40B4-BE49-F238E27FC236}">
                  <a16:creationId xmlns:a16="http://schemas.microsoft.com/office/drawing/2014/main" id="{F54715E2-9FE5-1A2C-0934-D34283234875}"/>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grpSp>
        <p:nvGrpSpPr>
          <p:cNvPr id="11" name="Group 10">
            <a:extLst>
              <a:ext uri="{FF2B5EF4-FFF2-40B4-BE49-F238E27FC236}">
                <a16:creationId xmlns:a16="http://schemas.microsoft.com/office/drawing/2014/main" id="{931B33C3-61DE-DC4A-5B22-92DDE774F8B4}"/>
              </a:ext>
            </a:extLst>
          </p:cNvPr>
          <p:cNvGrpSpPr/>
          <p:nvPr/>
        </p:nvGrpSpPr>
        <p:grpSpPr>
          <a:xfrm>
            <a:off x="8014549" y="2506090"/>
            <a:ext cx="3418128" cy="3981307"/>
            <a:chOff x="6939699" y="2638425"/>
            <a:chExt cx="2750331" cy="3203482"/>
          </a:xfrm>
        </p:grpSpPr>
        <p:pic>
          <p:nvPicPr>
            <p:cNvPr id="9" name="Picture 8" descr="A panda bear walking on the ground&#10;&#10;Description automatically generated">
              <a:extLst>
                <a:ext uri="{FF2B5EF4-FFF2-40B4-BE49-F238E27FC236}">
                  <a16:creationId xmlns:a16="http://schemas.microsoft.com/office/drawing/2014/main" id="{03D6AC88-8ED9-95C3-0DD8-D75348CEAFBB}"/>
                </a:ext>
              </a:extLst>
            </p:cNvPr>
            <p:cNvPicPr>
              <a:picLocks noChangeAspect="1"/>
            </p:cNvPicPr>
            <p:nvPr/>
          </p:nvPicPr>
          <p:blipFill>
            <a:blip r:embed="rId3"/>
            <a:stretch>
              <a:fillRect/>
            </a:stretch>
          </p:blipFill>
          <p:spPr>
            <a:xfrm>
              <a:off x="6939699" y="2638425"/>
              <a:ext cx="2750331" cy="2864928"/>
            </a:xfrm>
            <a:prstGeom prst="rect">
              <a:avLst/>
            </a:prstGeom>
          </p:spPr>
        </p:pic>
        <p:sp>
          <p:nvSpPr>
            <p:cNvPr id="4" name="TextBox 3">
              <a:extLst>
                <a:ext uri="{FF2B5EF4-FFF2-40B4-BE49-F238E27FC236}">
                  <a16:creationId xmlns:a16="http://schemas.microsoft.com/office/drawing/2014/main" id="{AFD2B38F-5D80-FC24-9FEF-401132EECB0D}"/>
                </a:ext>
              </a:extLst>
            </p:cNvPr>
            <p:cNvSpPr txBox="1"/>
            <p:nvPr/>
          </p:nvSpPr>
          <p:spPr>
            <a:xfrm>
              <a:off x="7813856" y="5503353"/>
              <a:ext cx="1374094"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Panda Image 1</a:t>
              </a:r>
              <a:endParaRPr lang="en-US" sz="1600" dirty="0"/>
            </a:p>
          </p:txBody>
        </p:sp>
      </p:grpSp>
      <p:grpSp>
        <p:nvGrpSpPr>
          <p:cNvPr id="10" name="Group 9">
            <a:extLst>
              <a:ext uri="{FF2B5EF4-FFF2-40B4-BE49-F238E27FC236}">
                <a16:creationId xmlns:a16="http://schemas.microsoft.com/office/drawing/2014/main" id="{5A8CAA12-BEF8-2225-0FF0-8DC30FF42ED3}"/>
              </a:ext>
            </a:extLst>
          </p:cNvPr>
          <p:cNvGrpSpPr/>
          <p:nvPr/>
        </p:nvGrpSpPr>
        <p:grpSpPr>
          <a:xfrm>
            <a:off x="4855253" y="2851259"/>
            <a:ext cx="2317810" cy="3340566"/>
            <a:chOff x="4961295" y="3096822"/>
            <a:chExt cx="1585883" cy="2285669"/>
          </a:xfrm>
        </p:grpSpPr>
        <p:pic>
          <p:nvPicPr>
            <p:cNvPr id="7" name="Picture 6" descr="A black dog standing on grass&#10;&#10;Description automatically generated">
              <a:extLst>
                <a:ext uri="{FF2B5EF4-FFF2-40B4-BE49-F238E27FC236}">
                  <a16:creationId xmlns:a16="http://schemas.microsoft.com/office/drawing/2014/main" id="{2C819F52-CDC0-3E5C-03D3-FF0D5ADEB757}"/>
                </a:ext>
              </a:extLst>
            </p:cNvPr>
            <p:cNvPicPr>
              <a:picLocks noChangeAspect="1"/>
            </p:cNvPicPr>
            <p:nvPr/>
          </p:nvPicPr>
          <p:blipFill>
            <a:blip r:embed="rId4"/>
            <a:stretch>
              <a:fillRect/>
            </a:stretch>
          </p:blipFill>
          <p:spPr>
            <a:xfrm>
              <a:off x="4961295" y="3096822"/>
              <a:ext cx="1556877" cy="1948134"/>
            </a:xfrm>
            <a:prstGeom prst="rect">
              <a:avLst/>
            </a:prstGeom>
          </p:spPr>
        </p:pic>
        <p:sp>
          <p:nvSpPr>
            <p:cNvPr id="6" name="TextBox 5">
              <a:extLst>
                <a:ext uri="{FF2B5EF4-FFF2-40B4-BE49-F238E27FC236}">
                  <a16:creationId xmlns:a16="http://schemas.microsoft.com/office/drawing/2014/main" id="{C982F5AC-654A-6A85-6DB5-23EA439018F7}"/>
                </a:ext>
              </a:extLst>
            </p:cNvPr>
            <p:cNvSpPr txBox="1"/>
            <p:nvPr/>
          </p:nvSpPr>
          <p:spPr>
            <a:xfrm>
              <a:off x="5304530" y="5043937"/>
              <a:ext cx="1242648"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Dog Image 1</a:t>
              </a:r>
              <a:endParaRPr lang="en-US" sz="1600" dirty="0"/>
            </a:p>
          </p:txBody>
        </p:sp>
      </p:grpSp>
      <p:sp>
        <p:nvSpPr>
          <p:cNvPr id="14" name="TextBox 13">
            <a:extLst>
              <a:ext uri="{FF2B5EF4-FFF2-40B4-BE49-F238E27FC236}">
                <a16:creationId xmlns:a16="http://schemas.microsoft.com/office/drawing/2014/main" id="{86AE593B-375F-00C1-D1B9-C8648144E1A6}"/>
              </a:ext>
            </a:extLst>
          </p:cNvPr>
          <p:cNvSpPr txBox="1"/>
          <p:nvPr/>
        </p:nvSpPr>
        <p:spPr>
          <a:xfrm>
            <a:off x="0" y="6488668"/>
            <a:ext cx="8890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73894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cleaning</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Were there “bad” images?</a:t>
            </a:r>
          </a:p>
          <a:p>
            <a:endParaRPr lang="en-US" dirty="0"/>
          </a:p>
          <a:p>
            <a:r>
              <a:rPr lang="en-US" dirty="0"/>
              <a:t>What was the criteria used?</a:t>
            </a:r>
          </a:p>
          <a:p>
            <a:endParaRPr lang="en-US" dirty="0"/>
          </a:p>
          <a:p>
            <a:r>
              <a:rPr lang="en-US" dirty="0"/>
              <a:t>What are some examples of “bad” images?</a:t>
            </a:r>
          </a:p>
        </p:txBody>
      </p:sp>
      <p:sp>
        <p:nvSpPr>
          <p:cNvPr id="2" name="TextBox 1">
            <a:extLst>
              <a:ext uri="{FF2B5EF4-FFF2-40B4-BE49-F238E27FC236}">
                <a16:creationId xmlns:a16="http://schemas.microsoft.com/office/drawing/2014/main" id="{09918752-A312-69C7-FC15-2906DF9BAA1C}"/>
              </a:ext>
            </a:extLst>
          </p:cNvPr>
          <p:cNvSpPr txBox="1"/>
          <p:nvPr/>
        </p:nvSpPr>
        <p:spPr>
          <a:xfrm>
            <a:off x="0" y="6488668"/>
            <a:ext cx="8890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86317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53B-0E06-028D-26E4-27ABFD120D4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C63FAF6-7BA1-4458-4675-48A64E7986CA}"/>
              </a:ext>
            </a:extLst>
          </p:cNvPr>
          <p:cNvSpPr>
            <a:spLocks noGrp="1"/>
          </p:cNvSpPr>
          <p:nvPr>
            <p:ph idx="1"/>
          </p:nvPr>
        </p:nvSpPr>
        <p:spPr>
          <a:xfrm>
            <a:off x="421698" y="2400300"/>
            <a:ext cx="6277864" cy="2397710"/>
          </a:xfrm>
        </p:spPr>
        <p:txBody>
          <a:bodyPr>
            <a:normAutofit/>
          </a:bodyPr>
          <a:lstStyle/>
          <a:p>
            <a:r>
              <a:rPr lang="en-US" dirty="0"/>
              <a:t>Cleaned manually</a:t>
            </a:r>
          </a:p>
          <a:p>
            <a:r>
              <a:rPr lang="en-US" dirty="0"/>
              <a:t>Got rid of  “bad” images meeting any of the following criteria:</a:t>
            </a:r>
          </a:p>
          <a:p>
            <a:pPr lvl="1"/>
            <a:r>
              <a:rPr lang="en-US" dirty="0"/>
              <a:t>Multiple interested animal species within the same image</a:t>
            </a:r>
          </a:p>
          <a:p>
            <a:pPr lvl="1"/>
            <a:r>
              <a:rPr lang="en-US" dirty="0"/>
              <a:t>Too small of image size (&lt; 100 x 100)</a:t>
            </a:r>
          </a:p>
          <a:p>
            <a:pPr lvl="1"/>
            <a:r>
              <a:rPr lang="en-US" dirty="0"/>
              <a:t>Difficult to view subject</a:t>
            </a:r>
          </a:p>
          <a:p>
            <a:pPr lvl="1"/>
            <a:r>
              <a:rPr lang="en-US" dirty="0"/>
              <a:t>Image does not contain subject</a:t>
            </a:r>
          </a:p>
        </p:txBody>
      </p:sp>
      <p:grpSp>
        <p:nvGrpSpPr>
          <p:cNvPr id="4" name="Group 3">
            <a:extLst>
              <a:ext uri="{FF2B5EF4-FFF2-40B4-BE49-F238E27FC236}">
                <a16:creationId xmlns:a16="http://schemas.microsoft.com/office/drawing/2014/main" id="{B842A379-653A-0C3C-4594-8ED3FE8D3017}"/>
              </a:ext>
            </a:extLst>
          </p:cNvPr>
          <p:cNvGrpSpPr/>
          <p:nvPr/>
        </p:nvGrpSpPr>
        <p:grpSpPr>
          <a:xfrm>
            <a:off x="4436438" y="4183984"/>
            <a:ext cx="2676690" cy="2367699"/>
            <a:chOff x="3419310" y="3846729"/>
            <a:chExt cx="2676690" cy="2367699"/>
          </a:xfrm>
        </p:grpSpPr>
        <p:pic>
          <p:nvPicPr>
            <p:cNvPr id="5" name="Picture 4" descr="A person in a forest with pandas&#10;&#10;Description automatically generated">
              <a:extLst>
                <a:ext uri="{FF2B5EF4-FFF2-40B4-BE49-F238E27FC236}">
                  <a16:creationId xmlns:a16="http://schemas.microsoft.com/office/drawing/2014/main" id="{F3E53FC9-E638-A41F-410E-1BF727BA18C3}"/>
                </a:ext>
              </a:extLst>
            </p:cNvPr>
            <p:cNvPicPr>
              <a:picLocks noChangeAspect="1"/>
            </p:cNvPicPr>
            <p:nvPr/>
          </p:nvPicPr>
          <p:blipFill>
            <a:blip r:embed="rId2"/>
            <a:stretch>
              <a:fillRect/>
            </a:stretch>
          </p:blipFill>
          <p:spPr>
            <a:xfrm>
              <a:off x="3419310" y="3846729"/>
              <a:ext cx="2676690" cy="2007518"/>
            </a:xfrm>
            <a:prstGeom prst="rect">
              <a:avLst/>
            </a:prstGeom>
          </p:spPr>
        </p:pic>
        <p:sp>
          <p:nvSpPr>
            <p:cNvPr id="6" name="TextBox 5">
              <a:extLst>
                <a:ext uri="{FF2B5EF4-FFF2-40B4-BE49-F238E27FC236}">
                  <a16:creationId xmlns:a16="http://schemas.microsoft.com/office/drawing/2014/main" id="{24B4422F-B4F8-3AB8-11E2-058445104D13}"/>
                </a:ext>
              </a:extLst>
            </p:cNvPr>
            <p:cNvSpPr txBox="1"/>
            <p:nvPr/>
          </p:nvSpPr>
          <p:spPr>
            <a:xfrm>
              <a:off x="3890580" y="5845096"/>
              <a:ext cx="1745991" cy="369332"/>
            </a:xfrm>
            <a:prstGeom prst="rect">
              <a:avLst/>
            </a:prstGeom>
            <a:noFill/>
          </p:spPr>
          <p:txBody>
            <a:bodyPr wrap="none" rtlCol="0">
              <a:spAutoFit/>
            </a:bodyPr>
            <a:lstStyle/>
            <a:p>
              <a:r>
                <a:rPr lang="en-US" dirty="0"/>
                <a:t>Panda Image 475</a:t>
              </a:r>
            </a:p>
          </p:txBody>
        </p:sp>
      </p:grpSp>
      <p:grpSp>
        <p:nvGrpSpPr>
          <p:cNvPr id="7" name="Group 6">
            <a:extLst>
              <a:ext uri="{FF2B5EF4-FFF2-40B4-BE49-F238E27FC236}">
                <a16:creationId xmlns:a16="http://schemas.microsoft.com/office/drawing/2014/main" id="{41BECD89-D604-0362-4E4F-610ED6DB9ADB}"/>
              </a:ext>
            </a:extLst>
          </p:cNvPr>
          <p:cNvGrpSpPr/>
          <p:nvPr/>
        </p:nvGrpSpPr>
        <p:grpSpPr>
          <a:xfrm>
            <a:off x="8373364" y="2790492"/>
            <a:ext cx="3175000" cy="3592731"/>
            <a:chOff x="6951662" y="3230563"/>
            <a:chExt cx="3175000" cy="3592731"/>
          </a:xfrm>
        </p:grpSpPr>
        <p:pic>
          <p:nvPicPr>
            <p:cNvPr id="8" name="Picture 7" descr="A logo of a dog and cat&#10;&#10;Description automatically generated">
              <a:extLst>
                <a:ext uri="{FF2B5EF4-FFF2-40B4-BE49-F238E27FC236}">
                  <a16:creationId xmlns:a16="http://schemas.microsoft.com/office/drawing/2014/main" id="{4A4E101D-C19D-4D80-BB3C-38EBBF8737F3}"/>
                </a:ext>
              </a:extLst>
            </p:cNvPr>
            <p:cNvPicPr>
              <a:picLocks noChangeAspect="1"/>
            </p:cNvPicPr>
            <p:nvPr/>
          </p:nvPicPr>
          <p:blipFill>
            <a:blip r:embed="rId3"/>
            <a:stretch>
              <a:fillRect/>
            </a:stretch>
          </p:blipFill>
          <p:spPr>
            <a:xfrm>
              <a:off x="6951662" y="3230563"/>
              <a:ext cx="3175000" cy="2946400"/>
            </a:xfrm>
            <a:prstGeom prst="rect">
              <a:avLst/>
            </a:prstGeom>
          </p:spPr>
        </p:pic>
        <p:sp>
          <p:nvSpPr>
            <p:cNvPr id="9" name="TextBox 8">
              <a:extLst>
                <a:ext uri="{FF2B5EF4-FFF2-40B4-BE49-F238E27FC236}">
                  <a16:creationId xmlns:a16="http://schemas.microsoft.com/office/drawing/2014/main" id="{EEB265E5-5E0F-27D1-FDB6-20000B2CB41F}"/>
                </a:ext>
              </a:extLst>
            </p:cNvPr>
            <p:cNvSpPr txBox="1"/>
            <p:nvPr/>
          </p:nvSpPr>
          <p:spPr>
            <a:xfrm>
              <a:off x="7778793" y="6176963"/>
              <a:ext cx="1520737" cy="646331"/>
            </a:xfrm>
            <a:prstGeom prst="rect">
              <a:avLst/>
            </a:prstGeom>
            <a:noFill/>
          </p:spPr>
          <p:txBody>
            <a:bodyPr wrap="none" rtlCol="0">
              <a:spAutoFit/>
            </a:bodyPr>
            <a:lstStyle/>
            <a:p>
              <a:r>
                <a:rPr lang="en-US" dirty="0"/>
                <a:t>Cat image 556</a:t>
              </a:r>
            </a:p>
            <a:p>
              <a:endParaRPr lang="en-US" dirty="0"/>
            </a:p>
          </p:txBody>
        </p:sp>
      </p:grpSp>
      <p:grpSp>
        <p:nvGrpSpPr>
          <p:cNvPr id="10" name="Group 9">
            <a:extLst>
              <a:ext uri="{FF2B5EF4-FFF2-40B4-BE49-F238E27FC236}">
                <a16:creationId xmlns:a16="http://schemas.microsoft.com/office/drawing/2014/main" id="{696E9C63-7893-5300-C904-754EEFA952B2}"/>
              </a:ext>
            </a:extLst>
          </p:cNvPr>
          <p:cNvGrpSpPr/>
          <p:nvPr/>
        </p:nvGrpSpPr>
        <p:grpSpPr>
          <a:xfrm>
            <a:off x="1318432" y="4978563"/>
            <a:ext cx="1520737" cy="1172607"/>
            <a:chOff x="1471613" y="4354513"/>
            <a:chExt cx="1520737" cy="1172607"/>
          </a:xfrm>
        </p:grpSpPr>
        <p:pic>
          <p:nvPicPr>
            <p:cNvPr id="11" name="Picture 10" descr="A close up of a sign&#10;&#10;Description automatically generated">
              <a:extLst>
                <a:ext uri="{FF2B5EF4-FFF2-40B4-BE49-F238E27FC236}">
                  <a16:creationId xmlns:a16="http://schemas.microsoft.com/office/drawing/2014/main" id="{8A9F012D-195B-1940-EBCD-9D6B4B8BD4B1}"/>
                </a:ext>
              </a:extLst>
            </p:cNvPr>
            <p:cNvPicPr>
              <a:picLocks noChangeAspect="1"/>
            </p:cNvPicPr>
            <p:nvPr/>
          </p:nvPicPr>
          <p:blipFill>
            <a:blip r:embed="rId4"/>
            <a:stretch>
              <a:fillRect/>
            </a:stretch>
          </p:blipFill>
          <p:spPr>
            <a:xfrm>
              <a:off x="1743031" y="4354513"/>
              <a:ext cx="977900" cy="698500"/>
            </a:xfrm>
            <a:prstGeom prst="rect">
              <a:avLst/>
            </a:prstGeom>
          </p:spPr>
        </p:pic>
        <p:sp>
          <p:nvSpPr>
            <p:cNvPr id="12" name="TextBox 11">
              <a:extLst>
                <a:ext uri="{FF2B5EF4-FFF2-40B4-BE49-F238E27FC236}">
                  <a16:creationId xmlns:a16="http://schemas.microsoft.com/office/drawing/2014/main" id="{FF1CE659-3141-A6A3-3D55-3C5EE3351A34}"/>
                </a:ext>
              </a:extLst>
            </p:cNvPr>
            <p:cNvSpPr txBox="1"/>
            <p:nvPr/>
          </p:nvSpPr>
          <p:spPr>
            <a:xfrm>
              <a:off x="1471613" y="5157788"/>
              <a:ext cx="1520737" cy="369332"/>
            </a:xfrm>
            <a:prstGeom prst="rect">
              <a:avLst/>
            </a:prstGeom>
            <a:noFill/>
          </p:spPr>
          <p:txBody>
            <a:bodyPr wrap="none" rtlCol="0">
              <a:spAutoFit/>
            </a:bodyPr>
            <a:lstStyle/>
            <a:p>
              <a:r>
                <a:rPr lang="en-US" dirty="0"/>
                <a:t>Cat image 374</a:t>
              </a:r>
            </a:p>
          </p:txBody>
        </p:sp>
      </p:grpSp>
      <p:sp>
        <p:nvSpPr>
          <p:cNvPr id="13" name="TextBox 12">
            <a:extLst>
              <a:ext uri="{FF2B5EF4-FFF2-40B4-BE49-F238E27FC236}">
                <a16:creationId xmlns:a16="http://schemas.microsoft.com/office/drawing/2014/main" id="{4B3DFAA8-99DB-AF3F-A740-2E23BC5DBE88}"/>
              </a:ext>
            </a:extLst>
          </p:cNvPr>
          <p:cNvSpPr txBox="1"/>
          <p:nvPr/>
        </p:nvSpPr>
        <p:spPr>
          <a:xfrm>
            <a:off x="0" y="6488668"/>
            <a:ext cx="8890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21163875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projPres1</Template>
  <TotalTime>516</TotalTime>
  <Words>2268</Words>
  <Application>Microsoft Macintosh PowerPoint</Application>
  <PresentationFormat>Widescreen</PresentationFormat>
  <Paragraphs>426</Paragraphs>
  <Slides>49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Consolas</vt:lpstr>
      <vt:lpstr>Corbel</vt:lpstr>
      <vt:lpstr>Gill Sans MT</vt:lpstr>
      <vt:lpstr>zeitung</vt:lpstr>
      <vt:lpstr>Parcel</vt:lpstr>
      <vt:lpstr>Animal Image Classification</vt:lpstr>
      <vt:lpstr>Table of contents</vt:lpstr>
      <vt:lpstr>Dataset Overview</vt:lpstr>
      <vt:lpstr>Dataset overview</vt:lpstr>
      <vt:lpstr>Dataset Overview</vt:lpstr>
      <vt:lpstr>Data visualization</vt:lpstr>
      <vt:lpstr>Data Visualization</vt:lpstr>
      <vt:lpstr>Data cleaning</vt:lpstr>
      <vt:lpstr>Data Cleaning</vt:lpstr>
      <vt:lpstr>Data preparation</vt:lpstr>
      <vt:lpstr>Data preparation</vt:lpstr>
      <vt:lpstr>Data Preparation</vt:lpstr>
      <vt:lpstr>Data preparation</vt:lpstr>
      <vt:lpstr>ML algorithms</vt:lpstr>
      <vt:lpstr>Model: SVM</vt:lpstr>
      <vt:lpstr>Model: svm</vt:lpstr>
      <vt:lpstr>Model evaluation: SVM</vt:lpstr>
      <vt:lpstr>Model: SVM</vt:lpstr>
      <vt:lpstr>Model evaluation: SVM</vt:lpstr>
      <vt:lpstr>Model: Res Net 50</vt:lpstr>
      <vt:lpstr>Model: res net 50</vt:lpstr>
      <vt:lpstr>Model: Res net 50</vt:lpstr>
      <vt:lpstr>Model Evaluation: Res net 50</vt:lpstr>
      <vt:lpstr>Model evaluation: Res net 50</vt:lpstr>
      <vt:lpstr>Model evaluation: res net 50</vt:lpstr>
      <vt:lpstr>Model: CLIP</vt:lpstr>
      <vt:lpstr>Model: CLIp</vt:lpstr>
      <vt:lpstr>PowerPoint Presentation</vt:lpstr>
      <vt:lpstr>Model evaluation: CLIP</vt:lpstr>
      <vt:lpstr>Model: CNN</vt:lpstr>
      <vt:lpstr>Model: CNN</vt:lpstr>
      <vt:lpstr>Model: CNN</vt:lpstr>
      <vt:lpstr>Model: CNN</vt:lpstr>
      <vt:lpstr>Model Evaluation: CNN</vt:lpstr>
      <vt:lpstr>Model Evaluation: CNN</vt:lpstr>
      <vt:lpstr>Model: VGG16</vt:lpstr>
      <vt:lpstr>Model: VGG16</vt:lpstr>
      <vt:lpstr>Model: VGG16</vt:lpstr>
      <vt:lpstr>Model Evaluation: VGG16</vt:lpstr>
      <vt:lpstr>Model Evaluation: VGG16</vt:lpstr>
      <vt:lpstr>ML Performance comparison</vt:lpstr>
      <vt:lpstr>ML Performance comparison</vt:lpstr>
      <vt:lpstr>Future works</vt:lpstr>
      <vt:lpstr>Future Works</vt:lpstr>
      <vt:lpstr>conclusion</vt:lpstr>
      <vt:lpstr>Conclusion</vt:lpstr>
      <vt:lpstr>Related works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Image Classification</dc:title>
  <dc:creator>Martinez , Isaiah</dc:creator>
  <cp:lastModifiedBy>Martinez , Isaiah</cp:lastModifiedBy>
  <cp:revision>68</cp:revision>
  <dcterms:created xsi:type="dcterms:W3CDTF">2023-11-19T01:53:46Z</dcterms:created>
  <dcterms:modified xsi:type="dcterms:W3CDTF">2023-11-29T20:51:49Z</dcterms:modified>
</cp:coreProperties>
</file>