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59" r:id="rId6"/>
    <p:sldId id="272" r:id="rId7"/>
    <p:sldId id="271" r:id="rId8"/>
    <p:sldId id="260" r:id="rId9"/>
    <p:sldId id="261" r:id="rId10"/>
    <p:sldId id="273" r:id="rId11"/>
    <p:sldId id="263" r:id="rId12"/>
    <p:sldId id="264" r:id="rId13"/>
    <p:sldId id="265" r:id="rId14"/>
    <p:sldId id="270" r:id="rId15"/>
    <p:sldId id="267" r:id="rId16"/>
    <p:sldId id="282" r:id="rId17"/>
    <p:sldId id="283" r:id="rId18"/>
    <p:sldId id="275" r:id="rId19"/>
    <p:sldId id="27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/>
    <p:restoredTop sz="93089"/>
  </p:normalViewPr>
  <p:slideViewPr>
    <p:cSldViewPr snapToGrid="0" snapToObjects="1">
      <p:cViewPr>
        <p:scale>
          <a:sx n="91" d="100"/>
          <a:sy n="91" d="100"/>
        </p:scale>
        <p:origin x="33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7D0AA-A90B-AB42-B107-87684F01025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945A7-1B41-4B4D-8BE5-0372B955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GB" sz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Estrategias</a:t>
            </a:r>
            <a:r>
              <a:rPr lang="en-US" dirty="0" smtClean="0"/>
              <a:t> -&gt; </a:t>
            </a:r>
            <a:r>
              <a:rPr lang="en-US" dirty="0" err="1" smtClean="0"/>
              <a:t>comportamentos</a:t>
            </a:r>
            <a:r>
              <a:rPr lang="en-US" dirty="0" smtClean="0"/>
              <a:t> </a:t>
            </a:r>
            <a:r>
              <a:rPr lang="pt-PT" dirty="0" err="1" smtClean="0"/>
              <a:t>modulos</a:t>
            </a:r>
            <a:r>
              <a:rPr lang="pt-PT" dirty="0" smtClean="0"/>
              <a:t> que tem la (</a:t>
            </a:r>
            <a:r>
              <a:rPr lang="pt-PT" dirty="0" err="1" smtClean="0"/>
              <a:t>contract</a:t>
            </a:r>
            <a:r>
              <a:rPr lang="pt-PT" dirty="0" smtClean="0"/>
              <a:t> e </a:t>
            </a:r>
            <a:r>
              <a:rPr lang="pt-PT" dirty="0" err="1" smtClean="0"/>
              <a:t>iniator</a:t>
            </a:r>
            <a:r>
              <a:rPr lang="pt-PT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Escalavel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45A7-1B41-4B4D-8BE5-0372B95508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5A79-B6D5-7646-9F35-1AF6CD99626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A362-C53C-3E42-B684-A48D487BF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7" y="2218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8000" b="1" dirty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Parking </a:t>
            </a:r>
            <a:r>
              <a:rPr lang="en-GB" sz="8000" b="1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Spots </a:t>
            </a:r>
            <a:r>
              <a:rPr lang="en-GB" sz="8000" b="1" dirty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A</a:t>
            </a:r>
            <a:r>
              <a:rPr lang="en-GB" sz="8000" b="1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llocation</a:t>
            </a:r>
            <a:endParaRPr lang="en-US" sz="8000" b="1" dirty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7" y="346349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Presentation and Detailed Report</a:t>
            </a:r>
            <a:endParaRPr lang="en-US" sz="3600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7893" y="5844174"/>
            <a:ext cx="519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Francisco Teixeira Lopes  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up201106912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Maria Eduarda Santos Cunha  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up201506524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801666"/>
            <a:ext cx="10515600" cy="53752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What are some important controlling aspects</a:t>
            </a:r>
            <a:r>
              <a:rPr lang="en-GB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?</a:t>
            </a:r>
            <a:endParaRPr lang="en-GB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Controlling aspects are set in </a:t>
            </a:r>
            <a:r>
              <a:rPr lang="en-GB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RunAgents.java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agents are created, both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and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, we check to make sure their coordinates never overlap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agents are put into a Linked Blocking Queue where they each await their turn for negotiation,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 e., their chance to become the Initiator.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" y="5580897"/>
            <a:ext cx="85471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" y="5131368"/>
            <a:ext cx="98806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b="12476"/>
          <a:stretch/>
        </p:blipFill>
        <p:spPr>
          <a:xfrm>
            <a:off x="904483" y="2127833"/>
            <a:ext cx="9925833" cy="946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" y="3188790"/>
            <a:ext cx="10058400" cy="9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Performed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Results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Conclusion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250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Used Software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5348614"/>
            <a:ext cx="10515600" cy="98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JADE	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Java Agent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6412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11500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Report</a:t>
            </a:r>
            <a:endParaRPr lang="en-US" sz="7200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Execution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Implemented 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t="2578" r="84623" b="70624"/>
          <a:stretch/>
        </p:blipFill>
        <p:spPr>
          <a:xfrm>
            <a:off x="234043" y="852407"/>
            <a:ext cx="3194957" cy="5832951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234043" y="365125"/>
            <a:ext cx="5965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Constructors for agents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and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:</a:t>
            </a:r>
            <a:endParaRPr lang="en-GB" sz="2800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61856" r="79813" b="4144"/>
          <a:stretch/>
        </p:blipFill>
        <p:spPr>
          <a:xfrm>
            <a:off x="3674397" y="852407"/>
            <a:ext cx="3467746" cy="583295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6" t="65908" r="24703" b="9804"/>
          <a:stretch/>
        </p:blipFill>
        <p:spPr>
          <a:xfrm>
            <a:off x="7822327" y="2281586"/>
            <a:ext cx="3776870" cy="4403772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568068" y="1327479"/>
            <a:ext cx="4031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Essentially main class, where all methods are called and initiated:</a:t>
            </a:r>
          </a:p>
        </p:txBody>
      </p:sp>
    </p:spTree>
    <p:extLst>
      <p:ext uri="{BB962C8B-B14F-4D97-AF65-F5344CB8AC3E}">
        <p14:creationId xmlns:p14="http://schemas.microsoft.com/office/powerpoint/2010/main" val="13455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4183" y="472450"/>
            <a:ext cx="5850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Constructs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behaviour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responsible for handling the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ContractNetInitiator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role in our FIPA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ContractNet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protocol. Sends a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cfp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message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signalling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 desired spot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types to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which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agents respond with their proposals provided a spot of the desired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 is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available. The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 then evaluates the proposals and chooses to accept 0 or 1 of them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  <a:endParaRPr lang="en-GB" sz="2800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9" t="19059" r="69150" b="71335"/>
          <a:stretch/>
        </p:blipFill>
        <p:spPr>
          <a:xfrm>
            <a:off x="1207018" y="841387"/>
            <a:ext cx="3426995" cy="23706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62789" r="58970" b="27664"/>
          <a:stretch/>
        </p:blipFill>
        <p:spPr>
          <a:xfrm>
            <a:off x="665933" y="3878817"/>
            <a:ext cx="4509164" cy="23557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464183" y="3717860"/>
            <a:ext cx="57875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Constructs a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behaviour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responsible for handling 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ContractNetResponder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role in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 FIPA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ContractNet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protocol. Waits for a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cfp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messages, sends a proposal and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awaits acceptance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or rejection of the proposal. A proposal may not be sent if the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has no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more spots of the requested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type.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1" t="16002" r="53486" b="71441"/>
          <a:stretch/>
        </p:blipFill>
        <p:spPr>
          <a:xfrm>
            <a:off x="6261316" y="589798"/>
            <a:ext cx="3288093" cy="2985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6" t="38793" r="40629" b="50301"/>
          <a:stretch/>
        </p:blipFill>
        <p:spPr>
          <a:xfrm>
            <a:off x="665934" y="586543"/>
            <a:ext cx="3328493" cy="24976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49409" y="586543"/>
            <a:ext cx="20433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Encapsulates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all the information needed for a </a:t>
            </a:r>
            <a:r>
              <a:rPr lang="en-GB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 to send a proposal message to a </a:t>
            </a:r>
            <a:r>
              <a:rPr lang="en-GB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agent.</a:t>
            </a:r>
          </a:p>
          <a:p>
            <a:pPr algn="just"/>
            <a:endParaRPr lang="en-GB" sz="2800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4427" y="586543"/>
            <a:ext cx="20433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Encapsulates all the information needed for a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 to send a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cfp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message to the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agents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t="2499" r="58982" b="94019"/>
          <a:stretch/>
        </p:blipFill>
        <p:spPr>
          <a:xfrm>
            <a:off x="5242525" y="4519625"/>
            <a:ext cx="2165050" cy="858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0" t="7726" r="58912" b="88792"/>
          <a:stretch/>
        </p:blipFill>
        <p:spPr>
          <a:xfrm>
            <a:off x="7608920" y="4521330"/>
            <a:ext cx="2207795" cy="858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5" t="2391" r="47850" b="94129"/>
          <a:stretch/>
        </p:blipFill>
        <p:spPr>
          <a:xfrm>
            <a:off x="5110689" y="5554194"/>
            <a:ext cx="2296886" cy="8589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6" t="7322" r="47917" b="88574"/>
          <a:stretch/>
        </p:blipFill>
        <p:spPr>
          <a:xfrm>
            <a:off x="7608920" y="5554196"/>
            <a:ext cx="2182874" cy="10127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65934" y="3551855"/>
            <a:ext cx="10779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This set of classes are responsible for constructing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evaluator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objects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responsible for assigning a value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to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proposals.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According to the class different parameters are taken into account.</a:t>
            </a:r>
            <a:endParaRPr lang="en-GB" sz="2800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t="3268" r="70612" b="90488"/>
          <a:stretch/>
        </p:blipFill>
        <p:spPr>
          <a:xfrm>
            <a:off x="2018042" y="4519625"/>
            <a:ext cx="2210597" cy="154092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228639" y="4950822"/>
            <a:ext cx="3380281" cy="33926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228639" y="5290087"/>
            <a:ext cx="3380281" cy="77046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228639" y="5290087"/>
            <a:ext cx="882050" cy="6935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3" idx="1"/>
          </p:cNvCxnSpPr>
          <p:nvPr/>
        </p:nvCxnSpPr>
        <p:spPr>
          <a:xfrm flipH="1">
            <a:off x="4228639" y="4949116"/>
            <a:ext cx="1013886" cy="3409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31498" r="85837" b="52316"/>
          <a:stretch/>
        </p:blipFill>
        <p:spPr>
          <a:xfrm>
            <a:off x="3034075" y="185980"/>
            <a:ext cx="2887579" cy="3994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5" t="41836" r="2441" b="24784"/>
          <a:stretch/>
        </p:blipFill>
        <p:spPr>
          <a:xfrm>
            <a:off x="278037" y="185980"/>
            <a:ext cx="2571506" cy="65486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28683" y="4180344"/>
            <a:ext cx="28875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Information taken from configuration files is parsed and returned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as a list of object arrays which can be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later used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to generate agents with those attributes.</a:t>
            </a:r>
            <a:endParaRPr lang="en-GB" sz="2800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7" t="87930" r="54649" b="3863"/>
          <a:stretch/>
        </p:blipFill>
        <p:spPr>
          <a:xfrm>
            <a:off x="6325421" y="2447747"/>
            <a:ext cx="5579390" cy="20251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13583" y="631865"/>
            <a:ext cx="5691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Constructs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timer responsible for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vacating a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when the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scheduled time has elapsed. Vacating a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means updating the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number of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available on the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used to construct the timer.</a:t>
            </a:r>
          </a:p>
        </p:txBody>
      </p:sp>
    </p:spTree>
    <p:extLst>
      <p:ext uri="{BB962C8B-B14F-4D97-AF65-F5344CB8AC3E}">
        <p14:creationId xmlns:p14="http://schemas.microsoft.com/office/powerpoint/2010/main" val="5970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Problem Description</a:t>
            </a:r>
            <a:endParaRPr lang="en-US" b="1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019"/>
            <a:ext cx="10515600" cy="472394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This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project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concerns the allocation of parking lots to several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cars.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cars have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certain requirements regarding the kind of spot they prefer and negotiate with the various parking lots to assess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which is the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best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one for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Decision variables</a:t>
            </a:r>
            <a:r>
              <a:rPr lang="en-GB" b="1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: </a:t>
            </a:r>
            <a:endParaRPr lang="en-GB" b="1" dirty="0" smtClean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ost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	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hourly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cost of parking in a specific parking lot / spot type combo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istance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to parking lot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measured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between the parking lot and the current position of the car agent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 type 	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regular, luxury and handicap</a:t>
            </a:r>
          </a:p>
        </p:txBody>
      </p:sp>
    </p:spTree>
    <p:extLst>
      <p:ext uri="{BB962C8B-B14F-4D97-AF65-F5344CB8AC3E}">
        <p14:creationId xmlns:p14="http://schemas.microsoft.com/office/powerpoint/2010/main" val="2108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Other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Global Scheme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1504" y="535179"/>
            <a:ext cx="1920240" cy="1060619"/>
            <a:chOff x="480055" y="509101"/>
            <a:chExt cx="1920240" cy="1060619"/>
          </a:xfrm>
        </p:grpSpPr>
        <p:sp>
          <p:nvSpPr>
            <p:cNvPr id="33" name="Rectangle 32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 Agent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58509" y="535179"/>
            <a:ext cx="3215644" cy="1060619"/>
            <a:chOff x="480055" y="509101"/>
            <a:chExt cx="1920240" cy="1060619"/>
          </a:xfrm>
        </p:grpSpPr>
        <p:sp>
          <p:nvSpPr>
            <p:cNvPr id="36" name="Rectangle 35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CarAgentProposal</a:t>
              </a:r>
              <a:r>
                <a:rPr lang="en-US" dirty="0" smtClean="0"/>
                <a:t>::</a:t>
              </a:r>
              <a:r>
                <a:rPr lang="en-US" dirty="0" err="1" smtClean="0"/>
                <a:t>CarEvaluator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18207" y="1699295"/>
            <a:ext cx="1920240" cy="1060619"/>
            <a:chOff x="480055" y="509101"/>
            <a:chExt cx="1920240" cy="1060619"/>
          </a:xfrm>
        </p:grpSpPr>
        <p:sp>
          <p:nvSpPr>
            <p:cNvPr id="39" name="Rectangle 38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StrictCarEvaluator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17552" y="2885120"/>
            <a:ext cx="2625092" cy="1060619"/>
            <a:chOff x="480055" y="509101"/>
            <a:chExt cx="1920240" cy="1060619"/>
          </a:xfrm>
        </p:grpSpPr>
        <p:sp>
          <p:nvSpPr>
            <p:cNvPr id="42" name="Rectangle 41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LowerCostCarEvaluator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190405" y="4085038"/>
            <a:ext cx="2865114" cy="1060619"/>
            <a:chOff x="480055" y="509101"/>
            <a:chExt cx="1920240" cy="1060619"/>
          </a:xfrm>
        </p:grpSpPr>
        <p:sp>
          <p:nvSpPr>
            <p:cNvPr id="45" name="Rectangle 44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LowerDistanceCarEvaluator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90405" y="5282655"/>
            <a:ext cx="2323138" cy="1060619"/>
            <a:chOff x="480055" y="509101"/>
            <a:chExt cx="1920240" cy="1060619"/>
          </a:xfrm>
        </p:grpSpPr>
        <p:sp>
          <p:nvSpPr>
            <p:cNvPr id="48" name="Rectangle 47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FlexibleCarEvaluator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0981" y="3564245"/>
            <a:ext cx="1920240" cy="1060619"/>
            <a:chOff x="480055" y="509101"/>
            <a:chExt cx="1920240" cy="1060619"/>
          </a:xfrm>
        </p:grpSpPr>
        <p:sp>
          <p:nvSpPr>
            <p:cNvPr id="51" name="Rectangle 50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CarBehavior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55649" y="3711583"/>
            <a:ext cx="2679387" cy="1060619"/>
            <a:chOff x="480055" y="509101"/>
            <a:chExt cx="1920240" cy="1060619"/>
          </a:xfrm>
        </p:grpSpPr>
        <p:sp>
          <p:nvSpPr>
            <p:cNvPr id="54" name="Rectangle 53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ParkingLotProposal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601744" y="1268580"/>
            <a:ext cx="760051" cy="220538"/>
            <a:chOff x="2601744" y="1268580"/>
            <a:chExt cx="760051" cy="220538"/>
          </a:xfrm>
        </p:grpSpPr>
        <p:grpSp>
          <p:nvGrpSpPr>
            <p:cNvPr id="65" name="Group 64"/>
            <p:cNvGrpSpPr/>
            <p:nvPr/>
          </p:nvGrpSpPr>
          <p:grpSpPr>
            <a:xfrm>
              <a:off x="2601744" y="1297172"/>
              <a:ext cx="756765" cy="191946"/>
              <a:chOff x="2601744" y="1297172"/>
              <a:chExt cx="756765" cy="19194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601744" y="1371601"/>
                <a:ext cx="756765" cy="4287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01744" y="1371601"/>
                <a:ext cx="113103" cy="117517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601744" y="1297172"/>
                <a:ext cx="113103" cy="7442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>
              <a:off x="3245406" y="1268580"/>
              <a:ext cx="113103" cy="11751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3248692" y="1386097"/>
              <a:ext cx="113103" cy="7442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>
            <a:stCxn id="39" idx="1"/>
            <a:endCxn id="37" idx="3"/>
          </p:cNvCxnSpPr>
          <p:nvPr/>
        </p:nvCxnSpPr>
        <p:spPr>
          <a:xfrm flipH="1" flipV="1">
            <a:off x="6574153" y="836889"/>
            <a:ext cx="644054" cy="13927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3" idx="1"/>
            <a:endCxn id="37" idx="3"/>
          </p:cNvCxnSpPr>
          <p:nvPr/>
        </p:nvCxnSpPr>
        <p:spPr>
          <a:xfrm flipH="1" flipV="1">
            <a:off x="6574153" y="836889"/>
            <a:ext cx="643399" cy="234994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5" idx="0"/>
            <a:endCxn id="36" idx="2"/>
          </p:cNvCxnSpPr>
          <p:nvPr/>
        </p:nvCxnSpPr>
        <p:spPr>
          <a:xfrm flipH="1" flipV="1">
            <a:off x="4966331" y="1595798"/>
            <a:ext cx="3656631" cy="248924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0"/>
            <a:endCxn id="36" idx="2"/>
          </p:cNvCxnSpPr>
          <p:nvPr/>
        </p:nvCxnSpPr>
        <p:spPr>
          <a:xfrm flipH="1" flipV="1">
            <a:off x="4966331" y="1595798"/>
            <a:ext cx="3385643" cy="36868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621317" y="1595798"/>
            <a:ext cx="251476" cy="2120053"/>
            <a:chOff x="4621317" y="1595798"/>
            <a:chExt cx="251476" cy="2120053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3695851" y="2647001"/>
              <a:ext cx="2106640" cy="423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 rot="15773002">
              <a:off x="4638909" y="3481968"/>
              <a:ext cx="216291" cy="251476"/>
              <a:chOff x="2754144" y="1449572"/>
              <a:chExt cx="113103" cy="191946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2754144" y="1524001"/>
                <a:ext cx="113103" cy="117517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2754144" y="1449572"/>
                <a:ext cx="113103" cy="7442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0" name="Straight Connector 99"/>
          <p:cNvCxnSpPr/>
          <p:nvPr/>
        </p:nvCxnSpPr>
        <p:spPr>
          <a:xfrm flipH="1">
            <a:off x="1871578" y="1621593"/>
            <a:ext cx="6471" cy="196524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878049" y="1621593"/>
            <a:ext cx="99032" cy="1948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714541" y="1621593"/>
            <a:ext cx="163508" cy="1671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000581" y="3082734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~proposal</a:t>
            </a:r>
            <a:endParaRPr lang="en-US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67016" y="3069158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~agent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19581" y="1024492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~agent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41082" y="1008936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-</a:t>
            </a:r>
            <a:r>
              <a:rPr lang="en-US" dirty="0" err="1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eval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1504" y="4794989"/>
            <a:ext cx="1920240" cy="1060619"/>
            <a:chOff x="480055" y="509101"/>
            <a:chExt cx="1920240" cy="1060619"/>
          </a:xfrm>
        </p:grpSpPr>
        <p:sp>
          <p:nvSpPr>
            <p:cNvPr id="7" name="Rectangle 6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FixedConfigParser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1504" y="3567589"/>
            <a:ext cx="2345901" cy="1060619"/>
            <a:chOff x="480055" y="509101"/>
            <a:chExt cx="1920240" cy="1060619"/>
          </a:xfrm>
        </p:grpSpPr>
        <p:sp>
          <p:nvSpPr>
            <p:cNvPr id="10" name="Rectangle 9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RandomConfigParser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84813" y="4171008"/>
            <a:ext cx="1920240" cy="1060619"/>
            <a:chOff x="480055" y="509101"/>
            <a:chExt cx="1920240" cy="1060619"/>
          </a:xfrm>
        </p:grpSpPr>
        <p:sp>
          <p:nvSpPr>
            <p:cNvPr id="13" name="Rectangle 12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RunAgents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76578" y="664077"/>
            <a:ext cx="1920240" cy="1060619"/>
            <a:chOff x="480055" y="509101"/>
            <a:chExt cx="1920240" cy="1060619"/>
          </a:xfrm>
        </p:grpSpPr>
        <p:sp>
          <p:nvSpPr>
            <p:cNvPr id="16" name="Rectangle 15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CarAgentProposal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35755" y="679593"/>
            <a:ext cx="1920240" cy="1060619"/>
            <a:chOff x="480055" y="509101"/>
            <a:chExt cx="1920240" cy="1060619"/>
          </a:xfrm>
        </p:grpSpPr>
        <p:sp>
          <p:nvSpPr>
            <p:cNvPr id="19" name="Rectangle 18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Logger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8617" y="2573290"/>
            <a:ext cx="1920240" cy="1060619"/>
            <a:chOff x="480055" y="509101"/>
            <a:chExt cx="1920240" cy="10606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SpotType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484273" y="2558477"/>
            <a:ext cx="1920240" cy="1060619"/>
            <a:chOff x="480055" y="509101"/>
            <a:chExt cx="1920240" cy="10606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LogMethod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273204" y="1748453"/>
            <a:ext cx="247246" cy="809838"/>
            <a:chOff x="4621317" y="1595798"/>
            <a:chExt cx="251476" cy="2120053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3695851" y="2647001"/>
              <a:ext cx="2106640" cy="423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5773002">
              <a:off x="4638909" y="3481968"/>
              <a:ext cx="216291" cy="251476"/>
              <a:chOff x="2754144" y="1449572"/>
              <a:chExt cx="113103" cy="19194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754144" y="1524001"/>
                <a:ext cx="113103" cy="117517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754144" y="1449572"/>
                <a:ext cx="113103" cy="7442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7854823" y="1724696"/>
            <a:ext cx="264586" cy="848594"/>
            <a:chOff x="4621317" y="1595798"/>
            <a:chExt cx="251476" cy="2120053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3695851" y="2647001"/>
              <a:ext cx="2106640" cy="423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 rot="15773002">
              <a:off x="4638909" y="3481968"/>
              <a:ext cx="216291" cy="251476"/>
              <a:chOff x="2754144" y="1449572"/>
              <a:chExt cx="113103" cy="19194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754144" y="1524001"/>
                <a:ext cx="113103" cy="117517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754144" y="1449572"/>
                <a:ext cx="113103" cy="7442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6985911" y="1960550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~</a:t>
            </a:r>
            <a:r>
              <a:rPr lang="en-US" dirty="0" err="1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desiredSpots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06934" y="2016984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-</a:t>
            </a:r>
            <a:r>
              <a:rPr lang="en-US" dirty="0" err="1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logMethod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81504" y="535179"/>
            <a:ext cx="1920240" cy="1060619"/>
            <a:chOff x="480055" y="509101"/>
            <a:chExt cx="1920240" cy="1060619"/>
          </a:xfrm>
        </p:grpSpPr>
        <p:sp>
          <p:nvSpPr>
            <p:cNvPr id="57" name="Rectangle 56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ParkingLotAgent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9731" y="535178"/>
            <a:ext cx="2345901" cy="1060619"/>
            <a:chOff x="480055" y="509101"/>
            <a:chExt cx="1920240" cy="1060619"/>
          </a:xfrm>
        </p:grpSpPr>
        <p:sp>
          <p:nvSpPr>
            <p:cNvPr id="60" name="Rectangle 59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ParkingLotBehavior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8197" y="1889233"/>
            <a:ext cx="1920240" cy="1060619"/>
            <a:chOff x="480055" y="509101"/>
            <a:chExt cx="1920240" cy="1060619"/>
          </a:xfrm>
        </p:grpSpPr>
        <p:sp>
          <p:nvSpPr>
            <p:cNvPr id="63" name="Rectangle 62"/>
            <p:cNvSpPr/>
            <p:nvPr/>
          </p:nvSpPr>
          <p:spPr>
            <a:xfrm>
              <a:off x="480055" y="509101"/>
              <a:ext cx="1920240" cy="106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0055" y="509101"/>
              <a:ext cx="1920240" cy="603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ParkingLotTimer</a:t>
              </a:r>
              <a:endParaRPr lang="en-US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>
            <a:off x="2601745" y="1399710"/>
            <a:ext cx="1407327" cy="661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43634" y="1138597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~agent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cxnSp>
        <p:nvCxnSpPr>
          <p:cNvPr id="67" name="Straight Connector 66"/>
          <p:cNvCxnSpPr>
            <a:stCxn id="64" idx="1"/>
          </p:cNvCxnSpPr>
          <p:nvPr/>
        </p:nvCxnSpPr>
        <p:spPr>
          <a:xfrm flipH="1" flipV="1">
            <a:off x="2601744" y="1602406"/>
            <a:ext cx="1406453" cy="5885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601744" y="1595797"/>
            <a:ext cx="0" cy="14650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601744" y="1595797"/>
            <a:ext cx="178526" cy="660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01744" y="1465818"/>
            <a:ext cx="89263" cy="1299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601744" y="1399710"/>
            <a:ext cx="89263" cy="661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43677" y="1782034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-</a:t>
            </a:r>
            <a:r>
              <a:rPr lang="en-US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agent</a:t>
            </a:r>
            <a:endParaRPr lang="en-US" dirty="0">
              <a:solidFill>
                <a:schemeClr val="accent4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5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Protocols and Interaction</a:t>
            </a:r>
            <a:endParaRPr lang="en-US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567446" y="1754572"/>
            <a:ext cx="5821439" cy="231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9842" y="154185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We based our protocol on FIPA Contract Net Interaction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Protocol.</a:t>
            </a:r>
          </a:p>
          <a:p>
            <a:pPr algn="just"/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 main difference between our implementation and the original is we do not have the failure and inform-result : inform options.</a:t>
            </a:r>
          </a:p>
          <a:p>
            <a:pPr algn="just"/>
            <a:endParaRPr lang="en-GB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Initiator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	Cars</a:t>
            </a:r>
          </a:p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Participants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Parking Lots</a:t>
            </a:r>
          </a:p>
          <a:p>
            <a:pPr algn="just"/>
            <a:r>
              <a:rPr lang="en-GB" sz="2800" dirty="0" err="1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Cfp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		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 Agent Proposal</a:t>
            </a:r>
            <a:endParaRPr lang="en-GB" sz="2800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467938" y="3154520"/>
            <a:ext cx="5821439" cy="3815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cxnSp>
        <p:nvCxnSpPr>
          <p:cNvPr id="58" name="Straight Connector 57"/>
          <p:cNvCxnSpPr>
            <a:stCxn id="114" idx="2"/>
          </p:cNvCxnSpPr>
          <p:nvPr/>
        </p:nvCxnSpPr>
        <p:spPr>
          <a:xfrm flipH="1">
            <a:off x="3845524" y="1128156"/>
            <a:ext cx="22763" cy="5141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3" idx="2"/>
          </p:cNvCxnSpPr>
          <p:nvPr/>
        </p:nvCxnSpPr>
        <p:spPr>
          <a:xfrm flipH="1">
            <a:off x="1451657" y="1128157"/>
            <a:ext cx="7918" cy="51837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7" idx="2"/>
            <a:endCxn id="116" idx="0"/>
          </p:cNvCxnSpPr>
          <p:nvPr/>
        </p:nvCxnSpPr>
        <p:spPr>
          <a:xfrm flipV="1">
            <a:off x="1451658" y="1690689"/>
            <a:ext cx="2416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6" idx="2"/>
          </p:cNvCxnSpPr>
          <p:nvPr/>
        </p:nvCxnSpPr>
        <p:spPr>
          <a:xfrm flipH="1">
            <a:off x="3448692" y="2873870"/>
            <a:ext cx="41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118" idx="1"/>
          </p:cNvCxnSpPr>
          <p:nvPr/>
        </p:nvCxnSpPr>
        <p:spPr>
          <a:xfrm rot="10800000">
            <a:off x="1513014" y="2419244"/>
            <a:ext cx="1721922" cy="454627"/>
          </a:xfrm>
          <a:prstGeom prst="bentConnector3">
            <a:avLst>
              <a:gd name="adj1" fmla="val -5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119" idx="0"/>
          </p:cNvCxnSpPr>
          <p:nvPr/>
        </p:nvCxnSpPr>
        <p:spPr>
          <a:xfrm rot="5400000">
            <a:off x="2179166" y="2258187"/>
            <a:ext cx="434151" cy="1891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513013" y="4251366"/>
            <a:ext cx="273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H="1" flipV="1">
            <a:off x="2765370" y="3052457"/>
            <a:ext cx="214241" cy="1957948"/>
          </a:xfrm>
          <a:prstGeom prst="bentConnector3">
            <a:avLst>
              <a:gd name="adj1" fmla="val 20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2730708" y="3526989"/>
            <a:ext cx="288017" cy="1962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555570" y="5510151"/>
            <a:ext cx="300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V="1">
            <a:off x="2388621" y="4337263"/>
            <a:ext cx="184465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2380346" y="4755634"/>
            <a:ext cx="201014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513013" y="5500885"/>
            <a:ext cx="1828801" cy="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69866" y="795647"/>
            <a:ext cx="3988130" cy="5381316"/>
            <a:chOff x="5051029" y="703417"/>
            <a:chExt cx="3988130" cy="5381316"/>
          </a:xfrm>
        </p:grpSpPr>
        <p:grpSp>
          <p:nvGrpSpPr>
            <p:cNvPr id="89" name="Group 88"/>
            <p:cNvGrpSpPr/>
            <p:nvPr/>
          </p:nvGrpSpPr>
          <p:grpSpPr>
            <a:xfrm>
              <a:off x="5051029" y="703417"/>
              <a:ext cx="3988130" cy="5381316"/>
              <a:chOff x="665018" y="795646"/>
              <a:chExt cx="3988130" cy="5381316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65018" y="795646"/>
                <a:ext cx="3988130" cy="5381316"/>
                <a:chOff x="665018" y="795646"/>
                <a:chExt cx="3988130" cy="5381316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65018" y="795647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Initiator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073730" y="795646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Participant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3794166" y="1690688"/>
                  <a:ext cx="138545" cy="1183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1385454" y="1282371"/>
                  <a:ext cx="122712" cy="4083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flipH="1">
                  <a:off x="1395350" y="2320914"/>
                  <a:ext cx="112816" cy="196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flipH="1">
                  <a:off x="1383474" y="3420835"/>
                  <a:ext cx="124691" cy="27561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flipH="1">
                  <a:off x="3785260" y="3924309"/>
                  <a:ext cx="122712" cy="3384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flipH="1">
                  <a:off x="3794166" y="4652198"/>
                  <a:ext cx="113806" cy="857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1781790" y="2761053"/>
                <a:ext cx="1768932" cy="2861912"/>
                <a:chOff x="1781790" y="2761053"/>
                <a:chExt cx="1768932" cy="2861912"/>
              </a:xfrm>
            </p:grpSpPr>
            <p:sp>
              <p:nvSpPr>
                <p:cNvPr id="107" name="Diamond 106"/>
                <p:cNvSpPr/>
                <p:nvPr/>
              </p:nvSpPr>
              <p:spPr>
                <a:xfrm>
                  <a:off x="3230088" y="2761053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/>
                <p:cNvSpPr/>
                <p:nvPr/>
              </p:nvSpPr>
              <p:spPr>
                <a:xfrm>
                  <a:off x="1781790" y="4138550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Diamond 108"/>
                <p:cNvSpPr/>
                <p:nvPr/>
              </p:nvSpPr>
              <p:spPr>
                <a:xfrm>
                  <a:off x="3336966" y="5397334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5888905" y="1264954"/>
              <a:ext cx="2658646" cy="4522298"/>
              <a:chOff x="5888905" y="1264954"/>
              <a:chExt cx="2658646" cy="45222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801126" y="1264954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cfp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915217" y="1280236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99070" y="1965775"/>
                <a:ext cx="77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&lt;=n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83886" y="1976304"/>
                <a:ext cx="68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refuse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738550" y="1888981"/>
                <a:ext cx="5062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 deadline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71516" y="2779871"/>
                <a:ext cx="804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propose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888905" y="2763177"/>
                <a:ext cx="740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j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=n-</a:t>
                </a:r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540435" y="3260829"/>
                <a:ext cx="116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eject-proposal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38550" y="3296494"/>
                <a:ext cx="80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k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&lt;=j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5474" y="4087852"/>
                <a:ext cx="12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a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ccept-proposal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62298" y="4101654"/>
                <a:ext cx="68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l=j-k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953041" y="4785596"/>
                <a:ext cx="663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failure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299122" y="5103868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nform-done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279598" y="5417920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inform-result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>
          <a:xfrm>
            <a:off x="1898435" y="5694816"/>
            <a:ext cx="1482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587764" y="5077915"/>
            <a:ext cx="506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2"/>
          <p:cNvSpPr txBox="1">
            <a:spLocks/>
          </p:cNvSpPr>
          <p:nvPr/>
        </p:nvSpPr>
        <p:spPr>
          <a:xfrm>
            <a:off x="5480413" y="795647"/>
            <a:ext cx="5821439" cy="551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issues a call for proposals which asks for m proposals from other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and includes desired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cost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,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distance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and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receiving the call for proposals, considered potential contractors, generate n responses. Of these, j are proposals to perform the task, if they have at least one of the expect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types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, and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=n-j are refusals,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if they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do not have a single expected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spot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After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deadline (10 seconds), the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evaluates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received j proposals and selects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one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to perform the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task. The l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of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selected proposals are sent an accept-proposal act and the remaining k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receive a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reject-proposal act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175065" y="904526"/>
            <a:ext cx="350729" cy="37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ngsana New" charset="0"/>
                <a:ea typeface="Angsana New" charset="0"/>
                <a:cs typeface="Angsana New" charset="0"/>
              </a:rPr>
              <a:t>1</a:t>
            </a:r>
            <a:endParaRPr lang="en-US" sz="2400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5163553" y="2141463"/>
            <a:ext cx="350729" cy="37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gsana New" charset="0"/>
                <a:ea typeface="Angsana New" charset="0"/>
                <a:cs typeface="Angsana New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>
          <a:xfrm>
            <a:off x="5129684" y="4274352"/>
            <a:ext cx="350729" cy="37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gsana New" charset="0"/>
                <a:ea typeface="Angsana New" charset="0"/>
                <a:cs typeface="Angsana New" charset="0"/>
              </a:rPr>
              <a:t>3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3845524" y="1128156"/>
            <a:ext cx="22763" cy="5141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451657" y="1128157"/>
            <a:ext cx="7918" cy="51837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451658" y="1690689"/>
            <a:ext cx="2416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448692" y="2873870"/>
            <a:ext cx="41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>
            <a:off x="1513014" y="2419244"/>
            <a:ext cx="1721922" cy="454627"/>
          </a:xfrm>
          <a:prstGeom prst="bentConnector3">
            <a:avLst>
              <a:gd name="adj1" fmla="val -5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>
            <a:off x="2179166" y="2258187"/>
            <a:ext cx="434151" cy="1891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1513013" y="4251366"/>
            <a:ext cx="273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 flipH="1" flipV="1">
            <a:off x="2765370" y="3052457"/>
            <a:ext cx="214241" cy="1957948"/>
          </a:xfrm>
          <a:prstGeom prst="bentConnector3">
            <a:avLst>
              <a:gd name="adj1" fmla="val 20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2730708" y="3526989"/>
            <a:ext cx="288017" cy="1962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555570" y="5510151"/>
            <a:ext cx="300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6200000" flipV="1">
            <a:off x="2388621" y="4337263"/>
            <a:ext cx="184465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5400000">
            <a:off x="2380346" y="4755634"/>
            <a:ext cx="201014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1513013" y="5500885"/>
            <a:ext cx="1828801" cy="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669866" y="795647"/>
            <a:ext cx="3988130" cy="5381316"/>
            <a:chOff x="5051029" y="703417"/>
            <a:chExt cx="3988130" cy="5381316"/>
          </a:xfrm>
        </p:grpSpPr>
        <p:grpSp>
          <p:nvGrpSpPr>
            <p:cNvPr id="104" name="Group 103"/>
            <p:cNvGrpSpPr/>
            <p:nvPr/>
          </p:nvGrpSpPr>
          <p:grpSpPr>
            <a:xfrm>
              <a:off x="5051029" y="703417"/>
              <a:ext cx="3988130" cy="5381316"/>
              <a:chOff x="665018" y="795646"/>
              <a:chExt cx="3988130" cy="5381316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665018" y="795646"/>
                <a:ext cx="3988130" cy="5381316"/>
                <a:chOff x="665018" y="795646"/>
                <a:chExt cx="3988130" cy="538131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65018" y="795647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Initiator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073730" y="795646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Participant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 flipH="1">
                  <a:off x="3794166" y="1690688"/>
                  <a:ext cx="138545" cy="1183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flipH="1">
                  <a:off x="1385454" y="1282371"/>
                  <a:ext cx="122712" cy="4083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flipH="1">
                  <a:off x="1395350" y="2320914"/>
                  <a:ext cx="112816" cy="196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flipH="1">
                  <a:off x="1383474" y="3420835"/>
                  <a:ext cx="124691" cy="27561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flipH="1">
                  <a:off x="3785260" y="3924309"/>
                  <a:ext cx="122712" cy="3384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 flipH="1">
                  <a:off x="3794166" y="4652198"/>
                  <a:ext cx="113806" cy="857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1781790" y="2761053"/>
                <a:ext cx="1768932" cy="2861912"/>
                <a:chOff x="1781790" y="2761053"/>
                <a:chExt cx="1768932" cy="2861912"/>
              </a:xfrm>
            </p:grpSpPr>
            <p:sp>
              <p:nvSpPr>
                <p:cNvPr id="122" name="Diamond 121"/>
                <p:cNvSpPr/>
                <p:nvPr/>
              </p:nvSpPr>
              <p:spPr>
                <a:xfrm>
                  <a:off x="3230088" y="2761053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/>
                <p:cNvSpPr/>
                <p:nvPr/>
              </p:nvSpPr>
              <p:spPr>
                <a:xfrm>
                  <a:off x="1781790" y="4138550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/>
                <p:cNvSpPr/>
                <p:nvPr/>
              </p:nvSpPr>
              <p:spPr>
                <a:xfrm>
                  <a:off x="3336966" y="5397334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5888905" y="1264954"/>
              <a:ext cx="2658646" cy="4522298"/>
              <a:chOff x="5888905" y="1264954"/>
              <a:chExt cx="2658646" cy="4522298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801126" y="1264954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cfp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915217" y="1280236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899070" y="1965775"/>
                <a:ext cx="77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&lt;=n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683886" y="1976304"/>
                <a:ext cx="68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refuse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738550" y="1888981"/>
                <a:ext cx="5062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 deadline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671516" y="2779871"/>
                <a:ext cx="804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propose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888905" y="2763177"/>
                <a:ext cx="740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j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=n-</a:t>
                </a:r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40435" y="3260829"/>
                <a:ext cx="116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eject-proposal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738550" y="3296494"/>
                <a:ext cx="80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k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&lt;=j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535474" y="4087852"/>
                <a:ext cx="12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a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ccept-proposal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762298" y="4101654"/>
                <a:ext cx="68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l=j-k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953041" y="4785596"/>
                <a:ext cx="663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failure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299122" y="5103868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nform-done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279598" y="5417920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inform-result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</p:grpSp>
      </p:grpSp>
      <p:cxnSp>
        <p:nvCxnSpPr>
          <p:cNvPr id="133" name="Straight Connector 132"/>
          <p:cNvCxnSpPr/>
          <p:nvPr/>
        </p:nvCxnSpPr>
        <p:spPr>
          <a:xfrm>
            <a:off x="1898435" y="5694816"/>
            <a:ext cx="1482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587764" y="5077915"/>
            <a:ext cx="506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" idx="3"/>
            <a:endCxn id="3" idx="3"/>
          </p:cNvCxnSpPr>
          <p:nvPr/>
        </p:nvCxnSpPr>
        <p:spPr>
          <a:xfrm>
            <a:off x="1280085" y="15571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31465" y="1326299"/>
            <a:ext cx="509975" cy="461665"/>
            <a:chOff x="831465" y="1326299"/>
            <a:chExt cx="509975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1</a:t>
              </a:r>
            </a:p>
          </p:txBody>
        </p:sp>
        <p:sp>
          <p:nvSpPr>
            <p:cNvPr id="141" name="Oval 140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87620" y="1568642"/>
              <a:ext cx="153820" cy="140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83252" y="3993822"/>
            <a:ext cx="509975" cy="461665"/>
            <a:chOff x="831465" y="1326299"/>
            <a:chExt cx="509975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3</a:t>
              </a:r>
              <a:endParaRPr lang="en-US" sz="2400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187620" y="1568642"/>
              <a:ext cx="153820" cy="140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4016992" y="2594410"/>
            <a:ext cx="596001" cy="461665"/>
            <a:chOff x="684084" y="1326299"/>
            <a:chExt cx="596001" cy="461665"/>
          </a:xfrm>
        </p:grpSpPr>
        <p:sp>
          <p:nvSpPr>
            <p:cNvPr id="147" name="TextBox 146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2</a:t>
              </a:r>
              <a:endParaRPr lang="en-US" sz="2400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149" name="Straight Connector 148"/>
            <p:cNvCxnSpPr>
              <a:stCxn id="148" idx="2"/>
            </p:cNvCxnSpPr>
            <p:nvPr/>
          </p:nvCxnSpPr>
          <p:spPr>
            <a:xfrm flipH="1">
              <a:off x="684084" y="1570043"/>
              <a:ext cx="147381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4041736" y="5221120"/>
            <a:ext cx="596001" cy="461665"/>
            <a:chOff x="684084" y="1326299"/>
            <a:chExt cx="596001" cy="461665"/>
          </a:xfrm>
        </p:grpSpPr>
        <p:sp>
          <p:nvSpPr>
            <p:cNvPr id="151" name="TextBox 150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4</a:t>
              </a:r>
            </a:p>
          </p:txBody>
        </p:sp>
        <p:sp>
          <p:nvSpPr>
            <p:cNvPr id="152" name="Oval 151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H="1">
              <a:off x="684084" y="1570043"/>
              <a:ext cx="147381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3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80413" y="795647"/>
            <a:ext cx="5821439" cy="551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Proposals are binding on the participant, which means, once the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accepts the proposal, the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must perform the task.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Once the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has completed its task (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is parked), it sends a completion message to the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(inform-done : inform).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49698" y="2171178"/>
            <a:ext cx="350729" cy="37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ngsana New" charset="0"/>
                <a:ea typeface="Angsana New" charset="0"/>
                <a:cs typeface="Angsana New" charset="0"/>
              </a:rPr>
              <a:t>4</a:t>
            </a:r>
            <a:endParaRPr lang="en-US" sz="2400" dirty="0">
              <a:latin typeface="Angsana New" charset="0"/>
              <a:ea typeface="Angsana New" charset="0"/>
              <a:cs typeface="Angsana New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3845524" y="1128156"/>
            <a:ext cx="22763" cy="5141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1451657" y="1128157"/>
            <a:ext cx="7918" cy="51837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1451658" y="1690689"/>
            <a:ext cx="2416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3448692" y="2873870"/>
            <a:ext cx="41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0800000">
            <a:off x="1513014" y="2419244"/>
            <a:ext cx="1721922" cy="454627"/>
          </a:xfrm>
          <a:prstGeom prst="bentConnector3">
            <a:avLst>
              <a:gd name="adj1" fmla="val -5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/>
          <p:nvPr/>
        </p:nvCxnSpPr>
        <p:spPr>
          <a:xfrm rot="5400000">
            <a:off x="2179166" y="2258187"/>
            <a:ext cx="434151" cy="1891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1513013" y="4251366"/>
            <a:ext cx="273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/>
          <p:nvPr/>
        </p:nvCxnSpPr>
        <p:spPr>
          <a:xfrm rot="5400000" flipH="1" flipV="1">
            <a:off x="2765370" y="3052457"/>
            <a:ext cx="214241" cy="1957948"/>
          </a:xfrm>
          <a:prstGeom prst="bentConnector3">
            <a:avLst>
              <a:gd name="adj1" fmla="val 20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/>
          <p:nvPr/>
        </p:nvCxnSpPr>
        <p:spPr>
          <a:xfrm rot="16200000" flipH="1">
            <a:off x="2730708" y="3526989"/>
            <a:ext cx="288017" cy="1962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555570" y="5510151"/>
            <a:ext cx="300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16200000" flipV="1">
            <a:off x="2388621" y="4337263"/>
            <a:ext cx="184465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5400000">
            <a:off x="2380346" y="4755634"/>
            <a:ext cx="201014" cy="193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1513013" y="5500885"/>
            <a:ext cx="1828801" cy="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669866" y="795647"/>
            <a:ext cx="3988130" cy="5381316"/>
            <a:chOff x="5051029" y="703417"/>
            <a:chExt cx="3988130" cy="5381316"/>
          </a:xfrm>
        </p:grpSpPr>
        <p:grpSp>
          <p:nvGrpSpPr>
            <p:cNvPr id="207" name="Group 206"/>
            <p:cNvGrpSpPr/>
            <p:nvPr/>
          </p:nvGrpSpPr>
          <p:grpSpPr>
            <a:xfrm>
              <a:off x="5051029" y="703417"/>
              <a:ext cx="3988130" cy="5381316"/>
              <a:chOff x="665018" y="795646"/>
              <a:chExt cx="3988130" cy="5381316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665018" y="795646"/>
                <a:ext cx="3988130" cy="5381316"/>
                <a:chOff x="665018" y="795646"/>
                <a:chExt cx="3988130" cy="5381316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665018" y="795647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Initiator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073730" y="795646"/>
                  <a:ext cx="1579418" cy="3325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Angsana New" charset="0"/>
                      <a:ea typeface="Angsana New" charset="0"/>
                      <a:cs typeface="Angsana New" charset="0"/>
                    </a:rPr>
                    <a:t>Participant</a:t>
                  </a:r>
                  <a:endParaRPr lang="en-US" sz="2000" dirty="0">
                    <a:latin typeface="Angsana New" charset="0"/>
                    <a:ea typeface="Angsana New" charset="0"/>
                    <a:cs typeface="Angsana New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 flipH="1">
                  <a:off x="3794166" y="1690688"/>
                  <a:ext cx="138545" cy="1183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 flipH="1">
                  <a:off x="1385454" y="1282371"/>
                  <a:ext cx="122712" cy="4083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 flipH="1">
                  <a:off x="1395350" y="2320914"/>
                  <a:ext cx="112816" cy="196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 flipH="1">
                  <a:off x="1383474" y="3420835"/>
                  <a:ext cx="124691" cy="27561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 flipH="1">
                  <a:off x="3785260" y="3924309"/>
                  <a:ext cx="122712" cy="3384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 flipH="1">
                  <a:off x="3794166" y="4652198"/>
                  <a:ext cx="113806" cy="857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1781790" y="2761053"/>
                <a:ext cx="1768932" cy="2861912"/>
                <a:chOff x="1781790" y="2761053"/>
                <a:chExt cx="1768932" cy="2861912"/>
              </a:xfrm>
            </p:grpSpPr>
            <p:sp>
              <p:nvSpPr>
                <p:cNvPr id="225" name="Diamond 224"/>
                <p:cNvSpPr/>
                <p:nvPr/>
              </p:nvSpPr>
              <p:spPr>
                <a:xfrm>
                  <a:off x="3230088" y="2761053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Diamond 225"/>
                <p:cNvSpPr/>
                <p:nvPr/>
              </p:nvSpPr>
              <p:spPr>
                <a:xfrm>
                  <a:off x="1781790" y="4138550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Diamond 226"/>
                <p:cNvSpPr/>
                <p:nvPr/>
              </p:nvSpPr>
              <p:spPr>
                <a:xfrm>
                  <a:off x="3336966" y="5397334"/>
                  <a:ext cx="213756" cy="22563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5888905" y="1264954"/>
              <a:ext cx="2658646" cy="4522298"/>
              <a:chOff x="5888905" y="1264954"/>
              <a:chExt cx="2658646" cy="4522298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6801126" y="1264954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cfp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915217" y="1280236"/>
                <a:ext cx="47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899070" y="1965775"/>
                <a:ext cx="77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&lt;=n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6683886" y="1976304"/>
                <a:ext cx="68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refuse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7738550" y="1888981"/>
                <a:ext cx="5062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 deadline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671516" y="2779871"/>
                <a:ext cx="804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propose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5888905" y="2763177"/>
                <a:ext cx="740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j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=n-</a:t>
                </a:r>
                <a:r>
                  <a:rPr lang="en-US" dirty="0" err="1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540435" y="3260829"/>
                <a:ext cx="116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r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eject-proposal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7738550" y="3296494"/>
                <a:ext cx="80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k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&lt;=j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535474" y="4087852"/>
                <a:ext cx="12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a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ccept-proposal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762298" y="4101654"/>
                <a:ext cx="68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l=j-k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953041" y="4785596"/>
                <a:ext cx="663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failure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299122" y="5103868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</a:t>
                </a:r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nform-done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6279598" y="5417920"/>
                <a:ext cx="177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ngsana New" charset="0"/>
                    <a:ea typeface="Angsana New" charset="0"/>
                    <a:cs typeface="Angsana New" charset="0"/>
                  </a:rPr>
                  <a:t>inform-result : inform</a:t>
                </a:r>
                <a:endParaRPr lang="en-US" dirty="0">
                  <a:solidFill>
                    <a:schemeClr val="bg1"/>
                  </a:solidFill>
                  <a:latin typeface="Angsana New" charset="0"/>
                  <a:ea typeface="Angsana New" charset="0"/>
                  <a:cs typeface="Angsana New" charset="0"/>
                </a:endParaRPr>
              </a:p>
            </p:txBody>
          </p:sp>
        </p:grpSp>
      </p:grpSp>
      <p:cxnSp>
        <p:nvCxnSpPr>
          <p:cNvPr id="236" name="Straight Connector 235"/>
          <p:cNvCxnSpPr/>
          <p:nvPr/>
        </p:nvCxnSpPr>
        <p:spPr>
          <a:xfrm>
            <a:off x="1898435" y="5694816"/>
            <a:ext cx="1482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587764" y="5077915"/>
            <a:ext cx="506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94" idx="3"/>
            <a:endCxn id="194" idx="3"/>
          </p:cNvCxnSpPr>
          <p:nvPr/>
        </p:nvCxnSpPr>
        <p:spPr>
          <a:xfrm>
            <a:off x="1280085" y="15571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831465" y="1326299"/>
            <a:ext cx="509975" cy="461665"/>
            <a:chOff x="831465" y="1326299"/>
            <a:chExt cx="509975" cy="461665"/>
          </a:xfrm>
        </p:grpSpPr>
        <p:sp>
          <p:nvSpPr>
            <p:cNvPr id="240" name="TextBox 239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1</a:t>
              </a:r>
            </a:p>
          </p:txBody>
        </p:sp>
        <p:sp>
          <p:nvSpPr>
            <p:cNvPr id="241" name="Oval 240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187620" y="1568642"/>
              <a:ext cx="153820" cy="140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783252" y="3993822"/>
            <a:ext cx="509975" cy="461665"/>
            <a:chOff x="831465" y="1326299"/>
            <a:chExt cx="509975" cy="461665"/>
          </a:xfrm>
        </p:grpSpPr>
        <p:sp>
          <p:nvSpPr>
            <p:cNvPr id="244" name="TextBox 243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3</a:t>
              </a:r>
              <a:endParaRPr lang="en-US" sz="2400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1187620" y="1568642"/>
              <a:ext cx="153820" cy="140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4016992" y="2594410"/>
            <a:ext cx="596001" cy="461665"/>
            <a:chOff x="684084" y="1326299"/>
            <a:chExt cx="596001" cy="461665"/>
          </a:xfrm>
        </p:grpSpPr>
        <p:sp>
          <p:nvSpPr>
            <p:cNvPr id="248" name="TextBox 247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2</a:t>
              </a:r>
              <a:endParaRPr lang="en-US" sz="2400" dirty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684084" y="1570043"/>
              <a:ext cx="147381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041736" y="5221120"/>
            <a:ext cx="596001" cy="461665"/>
            <a:chOff x="684084" y="1326299"/>
            <a:chExt cx="596001" cy="461665"/>
          </a:xfrm>
        </p:grpSpPr>
        <p:sp>
          <p:nvSpPr>
            <p:cNvPr id="252" name="TextBox 251"/>
            <p:cNvSpPr txBox="1"/>
            <p:nvPr/>
          </p:nvSpPr>
          <p:spPr>
            <a:xfrm>
              <a:off x="857750" y="1326299"/>
              <a:ext cx="4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  <a:latin typeface="Angsana New" charset="0"/>
                  <a:ea typeface="Angsana New" charset="0"/>
                  <a:cs typeface="Angsana New" charset="0"/>
                </a:rPr>
                <a:t>4</a:t>
              </a:r>
            </a:p>
          </p:txBody>
        </p:sp>
        <p:sp>
          <p:nvSpPr>
            <p:cNvPr id="253" name="Oval 252"/>
            <p:cNvSpPr/>
            <p:nvPr/>
          </p:nvSpPr>
          <p:spPr>
            <a:xfrm>
              <a:off x="831465" y="1381120"/>
              <a:ext cx="350729" cy="37784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cxnSp>
          <p:nvCxnSpPr>
            <p:cNvPr id="254" name="Straight Connector 253"/>
            <p:cNvCxnSpPr/>
            <p:nvPr/>
          </p:nvCxnSpPr>
          <p:spPr>
            <a:xfrm flipH="1">
              <a:off x="684084" y="1570043"/>
              <a:ext cx="147381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0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Agents Architecture and Utilized Strategies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730" y="1506380"/>
            <a:ext cx="11428944" cy="162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GB" dirty="0" smtClean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1337" y="3423143"/>
            <a:ext cx="1816341" cy="109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ngsana New" charset="0"/>
                <a:ea typeface="Angsana New" charset="0"/>
                <a:cs typeface="Angsana New" charset="0"/>
              </a:rPr>
              <a:t>CarAgent.java</a:t>
            </a:r>
            <a:endParaRPr lang="en-US" sz="2800" dirty="0">
              <a:latin typeface="Angsana New" charset="0"/>
              <a:ea typeface="Angsana New" charset="0"/>
              <a:cs typeface="Angsana New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720984" y="2607704"/>
            <a:ext cx="3476988" cy="3063448"/>
            <a:chOff x="7902487" y="1730306"/>
            <a:chExt cx="3546302" cy="3430217"/>
          </a:xfrm>
        </p:grpSpPr>
        <p:sp>
          <p:nvSpPr>
            <p:cNvPr id="11" name="Rounded Rectangle 10"/>
            <p:cNvSpPr/>
            <p:nvPr/>
          </p:nvSpPr>
          <p:spPr>
            <a:xfrm>
              <a:off x="7902488" y="1730306"/>
              <a:ext cx="3546301" cy="783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dirty="0" err="1">
                  <a:latin typeface="Angsana New" charset="0"/>
                  <a:ea typeface="Angsana New" charset="0"/>
                  <a:cs typeface="Angsana New" charset="0"/>
                </a:rPr>
                <a:t>StrictCarEvaluator.java</a:t>
              </a:r>
              <a:endParaRPr lang="en-US" sz="28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902488" y="2603263"/>
              <a:ext cx="3546301" cy="783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dirty="0" err="1">
                  <a:latin typeface="Angsana New" charset="0"/>
                  <a:ea typeface="Angsana New" charset="0"/>
                  <a:cs typeface="Angsana New" charset="0"/>
                </a:rPr>
                <a:t>LowerCostCarEvaluator.java</a:t>
              </a:r>
              <a:endParaRPr lang="en-US" sz="28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902487" y="3474768"/>
              <a:ext cx="3546301" cy="783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latin typeface="Angsana New" charset="0"/>
                  <a:ea typeface="Angsana New" charset="0"/>
                  <a:cs typeface="Angsana New" charset="0"/>
                </a:rPr>
                <a:t>LowerDistanceCarEvaluator.java</a:t>
              </a:r>
              <a:endParaRPr lang="en-US" sz="28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02487" y="4377506"/>
              <a:ext cx="3546301" cy="783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dirty="0" err="1">
                  <a:latin typeface="Angsana New" charset="0"/>
                  <a:ea typeface="Angsana New" charset="0"/>
                  <a:cs typeface="Angsana New" charset="0"/>
                </a:rPr>
                <a:t>FlexibleCarEvaluator.java</a:t>
              </a:r>
              <a:endParaRPr lang="en-US" sz="2800" dirty="0">
                <a:latin typeface="Angsana New" charset="0"/>
                <a:ea typeface="Angsana New" charset="0"/>
                <a:cs typeface="Angsana New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49860" y="3033411"/>
            <a:ext cx="865197" cy="2364154"/>
            <a:chOff x="-8352322" y="2286656"/>
            <a:chExt cx="6554972" cy="2364155"/>
          </a:xfrm>
        </p:grpSpPr>
        <p:cxnSp>
          <p:nvCxnSpPr>
            <p:cNvPr id="17" name="Elbow Connector 16"/>
            <p:cNvCxnSpPr>
              <a:endCxn id="11" idx="1"/>
            </p:cNvCxnSpPr>
            <p:nvPr/>
          </p:nvCxnSpPr>
          <p:spPr>
            <a:xfrm flipV="1">
              <a:off x="-8352322" y="2286656"/>
              <a:ext cx="6554972" cy="9767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-8352314" y="2990215"/>
              <a:ext cx="6554949" cy="2732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4" idx="1"/>
            </p:cNvCxnSpPr>
            <p:nvPr/>
          </p:nvCxnSpPr>
          <p:spPr>
            <a:xfrm>
              <a:off x="-8352322" y="3263449"/>
              <a:ext cx="6554965" cy="58114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15" idx="1"/>
            </p:cNvCxnSpPr>
            <p:nvPr/>
          </p:nvCxnSpPr>
          <p:spPr>
            <a:xfrm>
              <a:off x="-8352322" y="3263448"/>
              <a:ext cx="6554965" cy="13873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3380621" y="5267795"/>
            <a:ext cx="2502569" cy="109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Angsana New" charset="0"/>
                <a:ea typeface="Angsana New" charset="0"/>
                <a:cs typeface="Angsana New" charset="0"/>
              </a:rPr>
              <a:t>ParkingLotAgent.java</a:t>
            </a:r>
            <a:endParaRPr lang="en-US" sz="2800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838200" y="2925809"/>
            <a:ext cx="3094973" cy="315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Agents are deliberative, since they consider options within certain boundaries.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838200" y="1506379"/>
            <a:ext cx="10515600" cy="4670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There is 1 class per agent and 1 class per behaviour.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There are 2 types of agents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and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and a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may have 4 different types of behaviour: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Strict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,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Lower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Cost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,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Lower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Distance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and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Flexible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0300154" y="2317316"/>
            <a:ext cx="1760474" cy="98968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sz="2200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best offer regarding cost and distance within certain limits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0154" y="3423143"/>
            <a:ext cx="1760474" cy="635580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best offer regarding cost</a:t>
            </a:r>
            <a:endParaRPr lang="en-GB" dirty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0300154" y="4166259"/>
            <a:ext cx="1760474" cy="698678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sz="2200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best offer regarding distance</a:t>
            </a:r>
            <a:endParaRPr lang="en-GB" sz="2200" dirty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0300153" y="4973730"/>
            <a:ext cx="1735315" cy="69742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Angsana New" charset="0"/>
                <a:ea typeface="Angsana New" charset="0"/>
                <a:cs typeface="Angsana New" charset="0"/>
              </a:rPr>
              <a:t>settles within certain limits</a:t>
            </a:r>
            <a:endParaRPr lang="en-GB" dirty="0">
              <a:solidFill>
                <a:schemeClr val="bg1"/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Other Mechanisms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3250" y="353774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270500" y="3710464"/>
          <a:ext cx="1651000" cy="574040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20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683250" y="3622834"/>
          <a:ext cx="825500" cy="57404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203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510304"/>
            <a:ext cx="10515600" cy="47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accent4"/>
                </a:solidFill>
                <a:latin typeface="Angsana New" charset="0"/>
                <a:ea typeface="Angsana New" charset="0"/>
                <a:cs typeface="Angsana New" charset="0"/>
              </a:rPr>
              <a:t>How are our agents created?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In order to determine agents, when running the project, there are 2 possibilities considering different configuration files: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Randomize agents		</a:t>
            </a:r>
            <a:r>
              <a:rPr lang="en-GB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random.csv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Set specific agents		</a:t>
            </a:r>
            <a:r>
              <a:rPr lang="en-GB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cars.csv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and </a:t>
            </a:r>
            <a:r>
              <a:rPr lang="en-GB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lots.csv</a:t>
            </a: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1510304"/>
            <a:ext cx="10515600" cy="47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600496"/>
            <a:ext cx="10515600" cy="47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3710464"/>
            <a:ext cx="5253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r</a:t>
            </a:r>
            <a:r>
              <a:rPr lang="cs-CZ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andom.csv</a:t>
            </a:r>
            <a:endParaRPr lang="cs-CZ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algn="just"/>
            <a:endParaRPr lang="cs-CZ" sz="2000" dirty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algn="just"/>
            <a:r>
              <a:rPr lang="cs-CZ" sz="2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</a:t>
            </a:r>
            <a:r>
              <a:rPr lang="cs-CZ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ars.csv</a:t>
            </a:r>
            <a:endParaRPr lang="cs-CZ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algn="just"/>
            <a:endParaRPr lang="cs-CZ" sz="2800" dirty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  <a:p>
            <a:pPr algn="just"/>
            <a:r>
              <a:rPr lang="cs-CZ" sz="2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l</a:t>
            </a:r>
            <a:r>
              <a:rPr lang="cs-CZ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ots.csv</a:t>
            </a:r>
            <a:endParaRPr lang="cs-CZ" sz="2800" dirty="0">
              <a:solidFill>
                <a:schemeClr val="accent4">
                  <a:lumMod val="20000"/>
                  <a:lumOff val="80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5047" y="3765755"/>
            <a:ext cx="6579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These configuration files essentially hold a sequence of numbers or tags that correlate to parameters of the proposals such as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cost 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and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distance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bounds or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type of spot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, parameters relating to time a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Car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is allowed to spend in a </a:t>
            </a:r>
            <a:r>
              <a:rPr lang="en-GB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Parking Lot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 and so on.</a:t>
            </a:r>
          </a:p>
          <a:p>
            <a:pPr algn="just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Angsana New" charset="0"/>
                <a:ea typeface="Angsana New" charset="0"/>
                <a:cs typeface="Angsana New" charset="0"/>
              </a:rPr>
              <a:t>For easier understanding, all csv files have the meaning of each number/tag stated in the beginning.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2" r="54895" b="2510"/>
          <a:stretch/>
        </p:blipFill>
        <p:spPr>
          <a:xfrm>
            <a:off x="899440" y="5744302"/>
            <a:ext cx="1403437" cy="4304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63"/>
          <a:stretch/>
        </p:blipFill>
        <p:spPr>
          <a:xfrm>
            <a:off x="899440" y="4176672"/>
            <a:ext cx="3746500" cy="2367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97" r="52925" b="1602"/>
          <a:stretch/>
        </p:blipFill>
        <p:spPr>
          <a:xfrm>
            <a:off x="899440" y="4879629"/>
            <a:ext cx="1787568" cy="3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2775</TotalTime>
  <Words>961</Words>
  <Application>Microsoft Macintosh PowerPoint</Application>
  <PresentationFormat>Widescreen</PresentationFormat>
  <Paragraphs>176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Angsana New</vt:lpstr>
      <vt:lpstr>Calibri</vt:lpstr>
      <vt:lpstr>Calibri Light</vt:lpstr>
      <vt:lpstr>Wingdings</vt:lpstr>
      <vt:lpstr>Arial</vt:lpstr>
      <vt:lpstr>Office Theme</vt:lpstr>
      <vt:lpstr>Parking Spots Allocation</vt:lpstr>
      <vt:lpstr>Problem Description</vt:lpstr>
      <vt:lpstr>Global Scheme</vt:lpstr>
      <vt:lpstr>PowerPoint Presentation</vt:lpstr>
      <vt:lpstr>Protocols and Interaction</vt:lpstr>
      <vt:lpstr>PowerPoint Presentation</vt:lpstr>
      <vt:lpstr>PowerPoint Presentation</vt:lpstr>
      <vt:lpstr>Agents Architecture and Utilized Strategies</vt:lpstr>
      <vt:lpstr>Other Mechanisms</vt:lpstr>
      <vt:lpstr>PowerPoint Presentation</vt:lpstr>
      <vt:lpstr>Performed Experiments</vt:lpstr>
      <vt:lpstr>Results Analysis</vt:lpstr>
      <vt:lpstr>Conclusion</vt:lpstr>
      <vt:lpstr>PowerPoint Presentation</vt:lpstr>
      <vt:lpstr>Execution Examples</vt:lpstr>
      <vt:lpstr>Implemented Classes</vt:lpstr>
      <vt:lpstr>PowerPoint Presentation</vt:lpstr>
      <vt:lpstr>PowerPoint Presentation</vt:lpstr>
      <vt:lpstr>PowerPoint Presentation</vt:lpstr>
      <vt:lpstr>Other Observations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Spots Allocation</dc:title>
  <dc:creator>Maria Eduarda Santos Cunha</dc:creator>
  <cp:lastModifiedBy>Maria Eduarda Santos Cunha</cp:lastModifiedBy>
  <cp:revision>60</cp:revision>
  <dcterms:created xsi:type="dcterms:W3CDTF">2018-11-07T12:41:30Z</dcterms:created>
  <dcterms:modified xsi:type="dcterms:W3CDTF">2018-11-11T01:29:29Z</dcterms:modified>
</cp:coreProperties>
</file>