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6" r:id="rId2"/>
    <p:sldId id="257" r:id="rId3"/>
    <p:sldId id="258" r:id="rId4"/>
    <p:sldId id="267" r:id="rId5"/>
    <p:sldId id="268" r:id="rId6"/>
    <p:sldId id="269" r:id="rId7"/>
    <p:sldId id="260" r:id="rId8"/>
    <p:sldId id="270" r:id="rId9"/>
    <p:sldId id="261" r:id="rId10"/>
    <p:sldId id="262" r:id="rId11"/>
    <p:sldId id="263" r:id="rId12"/>
    <p:sldId id="271" r:id="rId13"/>
    <p:sldId id="264"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p:restoredTop sz="79675"/>
  </p:normalViewPr>
  <p:slideViewPr>
    <p:cSldViewPr snapToGrid="0" snapToObjects="1">
      <p:cViewPr varScale="1">
        <p:scale>
          <a:sx n="91" d="100"/>
          <a:sy n="91" d="100"/>
        </p:scale>
        <p:origin x="18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6162A-2BFC-8443-BD9D-71F900212AFD}" type="datetimeFigureOut">
              <a:rPr lang="en-US" smtClean="0"/>
              <a:t>12/16/2018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1C2C3B-65F7-3149-ABE0-23EC2408D882}" type="slidenum">
              <a:rPr lang="en-US" smtClean="0"/>
              <a:t>‹#›</a:t>
            </a:fld>
            <a:endParaRPr lang="en-US"/>
          </a:p>
        </p:txBody>
      </p:sp>
    </p:spTree>
    <p:extLst>
      <p:ext uri="{BB962C8B-B14F-4D97-AF65-F5344CB8AC3E}">
        <p14:creationId xmlns:p14="http://schemas.microsoft.com/office/powerpoint/2010/main" val="151154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5945A7-1B41-4B4D-8BE5-0372B9550852}" type="slidenum">
              <a:rPr lang="en-US" smtClean="0"/>
              <a:t>1</a:t>
            </a:fld>
            <a:endParaRPr lang="en-US"/>
          </a:p>
        </p:txBody>
      </p:sp>
    </p:spTree>
    <p:extLst>
      <p:ext uri="{BB962C8B-B14F-4D97-AF65-F5344CB8AC3E}">
        <p14:creationId xmlns:p14="http://schemas.microsoft.com/office/powerpoint/2010/main" val="964529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1C2C3B-65F7-3149-ABE0-23EC2408D882}" type="slidenum">
              <a:rPr lang="en-US" smtClean="0"/>
              <a:t>2</a:t>
            </a:fld>
            <a:endParaRPr lang="en-US"/>
          </a:p>
        </p:txBody>
      </p:sp>
    </p:spTree>
    <p:extLst>
      <p:ext uri="{BB962C8B-B14F-4D97-AF65-F5344CB8AC3E}">
        <p14:creationId xmlns:p14="http://schemas.microsoft.com/office/powerpoint/2010/main" val="943624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1FC8CB-3262-1E44-9D3E-F1EC6DFD7BFB}"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59462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1FC8CB-3262-1E44-9D3E-F1EC6DFD7BFB}"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1912902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1FC8CB-3262-1E44-9D3E-F1EC6DFD7BFB}"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16778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1FC8CB-3262-1E44-9D3E-F1EC6DFD7BFB}"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107325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1FC8CB-3262-1E44-9D3E-F1EC6DFD7BFB}"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187423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1FC8CB-3262-1E44-9D3E-F1EC6DFD7BFB}" type="datetimeFigureOut">
              <a:rPr lang="en-US" smtClean="0"/>
              <a:t>12/16/2018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995595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1FC8CB-3262-1E44-9D3E-F1EC6DFD7BFB}" type="datetimeFigureOut">
              <a:rPr lang="en-US" smtClean="0"/>
              <a:t>12/16/2018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192235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1FC8CB-3262-1E44-9D3E-F1EC6DFD7BFB}" type="datetimeFigureOut">
              <a:rPr lang="en-US" smtClean="0"/>
              <a:t>12/16/2018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162209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1FC8CB-3262-1E44-9D3E-F1EC6DFD7BFB}" type="datetimeFigureOut">
              <a:rPr lang="en-US" smtClean="0"/>
              <a:t>12/16/2018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110184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1FC8CB-3262-1E44-9D3E-F1EC6DFD7BFB}" type="datetimeFigureOut">
              <a:rPr lang="en-US" smtClean="0"/>
              <a:t>12/16/2018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1006621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1FC8CB-3262-1E44-9D3E-F1EC6DFD7BFB}" type="datetimeFigureOut">
              <a:rPr lang="en-US" smtClean="0"/>
              <a:t>12/16/2018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ED6EC-E428-2B40-BC95-788EFAB07380}" type="slidenum">
              <a:rPr lang="en-US" smtClean="0"/>
              <a:t>‹#›</a:t>
            </a:fld>
            <a:endParaRPr lang="en-US"/>
          </a:p>
        </p:txBody>
      </p:sp>
    </p:spTree>
    <p:extLst>
      <p:ext uri="{BB962C8B-B14F-4D97-AF65-F5344CB8AC3E}">
        <p14:creationId xmlns:p14="http://schemas.microsoft.com/office/powerpoint/2010/main" val="403110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FC8CB-3262-1E44-9D3E-F1EC6DFD7BFB}" type="datetimeFigureOut">
              <a:rPr lang="en-US" smtClean="0"/>
              <a:t>12/16/2018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3ED6EC-E428-2B40-BC95-788EFAB07380}" type="slidenum">
              <a:rPr lang="en-US" smtClean="0"/>
              <a:t>‹#›</a:t>
            </a:fld>
            <a:endParaRPr lang="en-US"/>
          </a:p>
        </p:txBody>
      </p:sp>
    </p:spTree>
    <p:extLst>
      <p:ext uri="{BB962C8B-B14F-4D97-AF65-F5344CB8AC3E}">
        <p14:creationId xmlns:p14="http://schemas.microsoft.com/office/powerpoint/2010/main" val="929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7266" y="961499"/>
            <a:ext cx="9144000" cy="2387600"/>
          </a:xfrm>
        </p:spPr>
        <p:txBody>
          <a:bodyPr>
            <a:normAutofit/>
          </a:bodyPr>
          <a:lstStyle/>
          <a:p>
            <a:pPr algn="l"/>
            <a:r>
              <a:rPr lang="en-GB" sz="8000" b="1" dirty="0">
                <a:latin typeface="Angsana New" charset="0"/>
                <a:ea typeface="Angsana New" charset="0"/>
                <a:cs typeface="Angsana New" charset="0"/>
              </a:rPr>
              <a:t>Parking Spots Allocation</a:t>
            </a:r>
            <a:endParaRPr lang="en-US" sz="8000" b="1" dirty="0">
              <a:latin typeface="Angsana New" charset="0"/>
              <a:ea typeface="Angsana New" charset="0"/>
              <a:cs typeface="Angsana New" charset="0"/>
            </a:endParaRPr>
          </a:p>
        </p:txBody>
      </p:sp>
      <p:sp>
        <p:nvSpPr>
          <p:cNvPr id="3" name="Subtitle 2"/>
          <p:cNvSpPr>
            <a:spLocks noGrp="1"/>
          </p:cNvSpPr>
          <p:nvPr>
            <p:ph type="subTitle" idx="1"/>
          </p:nvPr>
        </p:nvSpPr>
        <p:spPr>
          <a:xfrm>
            <a:off x="1607127" y="3463493"/>
            <a:ext cx="9144000" cy="1655762"/>
          </a:xfrm>
        </p:spPr>
        <p:txBody>
          <a:bodyPr>
            <a:normAutofit/>
          </a:bodyPr>
          <a:lstStyle/>
          <a:p>
            <a:r>
              <a:rPr lang="en-US" sz="3600" dirty="0">
                <a:solidFill>
                  <a:schemeClr val="accent1"/>
                </a:solidFill>
                <a:latin typeface="Angsana New" charset="0"/>
                <a:ea typeface="Angsana New" charset="0"/>
                <a:cs typeface="Angsana New" charset="0"/>
              </a:rPr>
              <a:t>Presentation and Detailed Report</a:t>
            </a:r>
          </a:p>
        </p:txBody>
      </p:sp>
      <p:sp>
        <p:nvSpPr>
          <p:cNvPr id="4" name="TextBox 3"/>
          <p:cNvSpPr txBox="1"/>
          <p:nvPr/>
        </p:nvSpPr>
        <p:spPr>
          <a:xfrm>
            <a:off x="6677893" y="5844174"/>
            <a:ext cx="5190838" cy="830997"/>
          </a:xfrm>
          <a:prstGeom prst="rect">
            <a:avLst/>
          </a:prstGeom>
          <a:noFill/>
        </p:spPr>
        <p:txBody>
          <a:bodyPr wrap="square" rtlCol="0">
            <a:spAutoFit/>
          </a:bodyPr>
          <a:lstStyle/>
          <a:p>
            <a:pPr algn="r"/>
            <a:r>
              <a:rPr lang="en-US" sz="2400" dirty="0">
                <a:latin typeface="Angsana New" charset="0"/>
                <a:ea typeface="Angsana New" charset="0"/>
                <a:cs typeface="Angsana New" charset="0"/>
              </a:rPr>
              <a:t>Francisco Teixeira Lopes   </a:t>
            </a:r>
            <a:r>
              <a:rPr lang="en-US" sz="2400" dirty="0">
                <a:solidFill>
                  <a:schemeClr val="accent1"/>
                </a:solidFill>
                <a:latin typeface="Angsana New" charset="0"/>
                <a:ea typeface="Angsana New" charset="0"/>
                <a:cs typeface="Angsana New" charset="0"/>
              </a:rPr>
              <a:t>up201106912</a:t>
            </a:r>
          </a:p>
          <a:p>
            <a:pPr algn="r"/>
            <a:r>
              <a:rPr lang="en-US" sz="2400" dirty="0">
                <a:latin typeface="Angsana New" charset="0"/>
                <a:ea typeface="Angsana New" charset="0"/>
                <a:cs typeface="Angsana New" charset="0"/>
              </a:rPr>
              <a:t>Maria Eduarda Santos Cunha   </a:t>
            </a:r>
            <a:r>
              <a:rPr lang="en-US" sz="2400" dirty="0">
                <a:solidFill>
                  <a:schemeClr val="accent1"/>
                </a:solidFill>
                <a:latin typeface="Angsana New" charset="0"/>
                <a:ea typeface="Angsana New" charset="0"/>
                <a:cs typeface="Angsana New" charset="0"/>
              </a:rPr>
              <a:t>up201506524</a:t>
            </a:r>
          </a:p>
        </p:txBody>
      </p:sp>
      <p:pic>
        <p:nvPicPr>
          <p:cNvPr id="5" name="Picture 4"/>
          <p:cNvPicPr>
            <a:picLocks noChangeAspect="1"/>
          </p:cNvPicPr>
          <p:nvPr/>
        </p:nvPicPr>
        <p:blipFill>
          <a:blip r:embed="rId3"/>
          <a:stretch>
            <a:fillRect/>
          </a:stretch>
        </p:blipFill>
        <p:spPr>
          <a:xfrm>
            <a:off x="369849" y="389673"/>
            <a:ext cx="3477322" cy="1143653"/>
          </a:xfrm>
          <a:prstGeom prst="rect">
            <a:avLst/>
          </a:prstGeom>
        </p:spPr>
      </p:pic>
    </p:spTree>
    <p:extLst>
      <p:ext uri="{BB962C8B-B14F-4D97-AF65-F5344CB8AC3E}">
        <p14:creationId xmlns:p14="http://schemas.microsoft.com/office/powerpoint/2010/main" val="2135019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040999"/>
            <a:ext cx="12192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8000" b="1">
                <a:latin typeface="Angsana New" charset="0"/>
                <a:ea typeface="Angsana New" charset="0"/>
                <a:cs typeface="Angsana New" charset="0"/>
              </a:rPr>
              <a:t>Additional Info</a:t>
            </a:r>
            <a:endParaRPr lang="en-US" sz="8000" b="1" dirty="0">
              <a:latin typeface="Angsana New" charset="0"/>
              <a:ea typeface="Angsana New" charset="0"/>
              <a:cs typeface="Angsana New" charset="0"/>
            </a:endParaRPr>
          </a:p>
        </p:txBody>
      </p:sp>
    </p:spTree>
    <p:extLst>
      <p:ext uri="{BB962C8B-B14F-4D97-AF65-F5344CB8AC3E}">
        <p14:creationId xmlns:p14="http://schemas.microsoft.com/office/powerpoint/2010/main" val="1563282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latin typeface="Abadi MT Condensed Extra Bold" charset="0"/>
                <a:ea typeface="Abadi MT Condensed Extra Bold" charset="0"/>
                <a:cs typeface="Abadi MT Condensed Extra Bold" charset="0"/>
              </a:rPr>
              <a:t>RapidMiner</a:t>
            </a:r>
            <a:r>
              <a:rPr lang="en-US" dirty="0">
                <a:latin typeface="Abadi MT Condensed Extra Bold" charset="0"/>
                <a:ea typeface="Abadi MT Condensed Extra Bold" charset="0"/>
                <a:cs typeface="Abadi MT Condensed Extra Bold" charset="0"/>
              </a:rPr>
              <a:t> Processes</a:t>
            </a:r>
          </a:p>
        </p:txBody>
      </p:sp>
      <p:sp>
        <p:nvSpPr>
          <p:cNvPr id="3" name="Content Placeholder 2"/>
          <p:cNvSpPr>
            <a:spLocks noGrp="1"/>
          </p:cNvSpPr>
          <p:nvPr>
            <p:ph idx="1"/>
          </p:nvPr>
        </p:nvSpPr>
        <p:spPr/>
        <p:txBody>
          <a:bodyPr/>
          <a:lstStyle/>
          <a:p>
            <a:pPr marL="0" indent="0">
              <a:buNone/>
            </a:pPr>
            <a:r>
              <a:rPr lang="en-US" dirty="0"/>
              <a:t>The data was imported to RapidMiner as a CSV file with first line representing the header of the columns. Satisfaction’s role was changed to “label” since it is our dependent variable. This data was then plugged into a </a:t>
            </a:r>
            <a:r>
              <a:rPr lang="en-US" dirty="0" err="1"/>
              <a:t>SplitValidator</a:t>
            </a:r>
            <a:r>
              <a:rPr lang="en-US" dirty="0"/>
              <a:t> to divide the dataset in Training and Testing sets for evaluating the performance of a chosen model.</a:t>
            </a:r>
          </a:p>
        </p:txBody>
      </p:sp>
      <p:pic>
        <p:nvPicPr>
          <p:cNvPr id="5" name="Picture 4">
            <a:extLst>
              <a:ext uri="{FF2B5EF4-FFF2-40B4-BE49-F238E27FC236}">
                <a16:creationId xmlns:a16="http://schemas.microsoft.com/office/drawing/2014/main" id="{9153D509-FF48-4F03-A786-859B1B72B412}"/>
              </a:ext>
            </a:extLst>
          </p:cNvPr>
          <p:cNvPicPr>
            <a:picLocks noChangeAspect="1"/>
          </p:cNvPicPr>
          <p:nvPr/>
        </p:nvPicPr>
        <p:blipFill>
          <a:blip r:embed="rId2"/>
          <a:stretch>
            <a:fillRect/>
          </a:stretch>
        </p:blipFill>
        <p:spPr>
          <a:xfrm>
            <a:off x="899387" y="3871591"/>
            <a:ext cx="10393225" cy="2305372"/>
          </a:xfrm>
          <a:prstGeom prst="rect">
            <a:avLst/>
          </a:prstGeom>
        </p:spPr>
      </p:pic>
    </p:spTree>
    <p:extLst>
      <p:ext uri="{BB962C8B-B14F-4D97-AF65-F5344CB8AC3E}">
        <p14:creationId xmlns:p14="http://schemas.microsoft.com/office/powerpoint/2010/main" val="2090295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a:latin typeface="Abadi MT Condensed Extra Bold" charset="0"/>
                <a:ea typeface="Abadi MT Condensed Extra Bold" charset="0"/>
                <a:cs typeface="Abadi MT Condensed Extra Bold" charset="0"/>
              </a:rPr>
              <a:t>RapidMiner</a:t>
            </a:r>
            <a:r>
              <a:rPr lang="en-US" dirty="0">
                <a:latin typeface="Abadi MT Condensed Extra Bold" charset="0"/>
                <a:ea typeface="Abadi MT Condensed Extra Bold" charset="0"/>
                <a:cs typeface="Abadi MT Condensed Extra Bold" charset="0"/>
              </a:rPr>
              <a:t> Processes</a:t>
            </a:r>
          </a:p>
        </p:txBody>
      </p:sp>
      <p:sp>
        <p:nvSpPr>
          <p:cNvPr id="3" name="Content Placeholder 2"/>
          <p:cNvSpPr>
            <a:spLocks noGrp="1"/>
          </p:cNvSpPr>
          <p:nvPr>
            <p:ph idx="1"/>
          </p:nvPr>
        </p:nvSpPr>
        <p:spPr/>
        <p:txBody>
          <a:bodyPr/>
          <a:lstStyle/>
          <a:p>
            <a:pPr marL="0" indent="0">
              <a:buNone/>
            </a:pPr>
            <a:r>
              <a:rPr lang="en-US" dirty="0"/>
              <a:t>The dataset split was set to 0.7/0.3 (train / test) and a model was applied to the data (Linear Regression, Neural Net, </a:t>
            </a:r>
            <a:r>
              <a:rPr lang="en-US" dirty="0" err="1"/>
              <a:t>etc</a:t>
            </a:r>
            <a:r>
              <a:rPr lang="en-US" dirty="0"/>
              <a:t>). After applying the model, a Performance operator was used to get the RMSE and RRSE of the applied model.</a:t>
            </a:r>
          </a:p>
        </p:txBody>
      </p:sp>
      <p:pic>
        <p:nvPicPr>
          <p:cNvPr id="6" name="Picture 5">
            <a:extLst>
              <a:ext uri="{FF2B5EF4-FFF2-40B4-BE49-F238E27FC236}">
                <a16:creationId xmlns:a16="http://schemas.microsoft.com/office/drawing/2014/main" id="{B133804C-0628-44B2-8A34-4422862F653B}"/>
              </a:ext>
            </a:extLst>
          </p:cNvPr>
          <p:cNvPicPr>
            <a:picLocks noChangeAspect="1"/>
          </p:cNvPicPr>
          <p:nvPr/>
        </p:nvPicPr>
        <p:blipFill>
          <a:blip r:embed="rId2"/>
          <a:stretch>
            <a:fillRect/>
          </a:stretch>
        </p:blipFill>
        <p:spPr>
          <a:xfrm>
            <a:off x="508808" y="3731462"/>
            <a:ext cx="11174384" cy="2905530"/>
          </a:xfrm>
          <a:prstGeom prst="rect">
            <a:avLst/>
          </a:prstGeom>
        </p:spPr>
      </p:pic>
    </p:spTree>
    <p:extLst>
      <p:ext uri="{BB962C8B-B14F-4D97-AF65-F5344CB8AC3E}">
        <p14:creationId xmlns:p14="http://schemas.microsoft.com/office/powerpoint/2010/main" val="368230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latin typeface="Abadi MT Condensed Extra Bold" charset="0"/>
                <a:ea typeface="Abadi MT Condensed Extra Bold" charset="0"/>
                <a:cs typeface="Abadi MT Condensed Extra Bold" charset="0"/>
              </a:rPr>
              <a:t>Other Experiments Results</a:t>
            </a:r>
          </a:p>
        </p:txBody>
      </p:sp>
      <p:sp>
        <p:nvSpPr>
          <p:cNvPr id="3" name="Content Placeholder 2"/>
          <p:cNvSpPr>
            <a:spLocks noGrp="1"/>
          </p:cNvSpPr>
          <p:nvPr>
            <p:ph idx="1"/>
          </p:nvPr>
        </p:nvSpPr>
        <p:spPr/>
        <p:txBody>
          <a:bodyPr/>
          <a:lstStyle/>
          <a:p>
            <a:pPr marL="0" indent="0">
              <a:buNone/>
            </a:pPr>
            <a:r>
              <a:rPr lang="en-US" dirty="0"/>
              <a:t>Parking lot config (in “configInfo.txt) nice tables? Boxes?</a:t>
            </a:r>
          </a:p>
        </p:txBody>
      </p:sp>
    </p:spTree>
    <p:extLst>
      <p:ext uri="{BB962C8B-B14F-4D97-AF65-F5344CB8AC3E}">
        <p14:creationId xmlns:p14="http://schemas.microsoft.com/office/powerpoint/2010/main" val="1645866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latin typeface="Abadi MT Condensed Extra Bold" charset="0"/>
                <a:ea typeface="Abadi MT Condensed Extra Bold" charset="0"/>
                <a:cs typeface="Abadi MT Condensed Extra Bold" charset="0"/>
              </a:rPr>
              <a:t>Other Observations</a:t>
            </a:r>
          </a:p>
        </p:txBody>
      </p:sp>
      <p:sp>
        <p:nvSpPr>
          <p:cNvPr id="3" name="Content Placeholder 2"/>
          <p:cNvSpPr>
            <a:spLocks noGrp="1"/>
          </p:cNvSpPr>
          <p:nvPr>
            <p:ph idx="1"/>
          </p:nvPr>
        </p:nvSpPr>
        <p:spPr/>
        <p:txBody>
          <a:bodyPr/>
          <a:lstStyle/>
          <a:p>
            <a:pPr marL="0" indent="0">
              <a:buNone/>
            </a:pPr>
            <a:r>
              <a:rPr lang="en-US" dirty="0"/>
              <a:t>Classification using </a:t>
            </a:r>
            <a:r>
              <a:rPr lang="en-US" dirty="0" err="1"/>
              <a:t>kNN</a:t>
            </a:r>
            <a:r>
              <a:rPr lang="en-US" dirty="0"/>
              <a:t> was also performed, switching the dependent variable from Satisfaction to </a:t>
            </a:r>
            <a:r>
              <a:rPr lang="en-US" dirty="0" err="1"/>
              <a:t>CarType</a:t>
            </a:r>
            <a:r>
              <a:rPr lang="en-US" dirty="0"/>
              <a:t>, that is, for a given configuration we wanted the model to predict the </a:t>
            </a:r>
            <a:r>
              <a:rPr lang="en-US" dirty="0" err="1"/>
              <a:t>CarType</a:t>
            </a:r>
            <a:r>
              <a:rPr lang="en-US" dirty="0"/>
              <a:t>. The confusion matrix evaluated an accuracy of 22.74% which means this model is not useful, a random selection would roughly equal ~50% meaning this model is even worse than a random predictor.</a:t>
            </a:r>
          </a:p>
        </p:txBody>
      </p:sp>
      <p:pic>
        <p:nvPicPr>
          <p:cNvPr id="5" name="Picture 4">
            <a:extLst>
              <a:ext uri="{FF2B5EF4-FFF2-40B4-BE49-F238E27FC236}">
                <a16:creationId xmlns:a16="http://schemas.microsoft.com/office/drawing/2014/main" id="{54504AF9-A139-4C66-867C-AC11DF1F2376}"/>
              </a:ext>
            </a:extLst>
          </p:cNvPr>
          <p:cNvPicPr>
            <a:picLocks noChangeAspect="1"/>
          </p:cNvPicPr>
          <p:nvPr/>
        </p:nvPicPr>
        <p:blipFill>
          <a:blip r:embed="rId2"/>
          <a:stretch>
            <a:fillRect/>
          </a:stretch>
        </p:blipFill>
        <p:spPr>
          <a:xfrm>
            <a:off x="175386" y="4216082"/>
            <a:ext cx="11841227" cy="2276793"/>
          </a:xfrm>
          <a:prstGeom prst="rect">
            <a:avLst/>
          </a:prstGeom>
        </p:spPr>
      </p:pic>
    </p:spTree>
    <p:extLst>
      <p:ext uri="{BB962C8B-B14F-4D97-AF65-F5344CB8AC3E}">
        <p14:creationId xmlns:p14="http://schemas.microsoft.com/office/powerpoint/2010/main" val="305273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latin typeface="Abadi MT Condensed Extra Bold" charset="0"/>
                <a:ea typeface="Abadi MT Condensed Extra Bold" charset="0"/>
                <a:cs typeface="Abadi MT Condensed Extra Bold" charset="0"/>
              </a:rPr>
              <a:t>Problem Description and Data Analysis</a:t>
            </a:r>
          </a:p>
        </p:txBody>
      </p:sp>
      <p:sp>
        <p:nvSpPr>
          <p:cNvPr id="3" name="Content Placeholder 2"/>
          <p:cNvSpPr>
            <a:spLocks noGrp="1"/>
          </p:cNvSpPr>
          <p:nvPr>
            <p:ph idx="1"/>
          </p:nvPr>
        </p:nvSpPr>
        <p:spPr/>
        <p:txBody>
          <a:bodyPr>
            <a:normAutofit/>
          </a:bodyPr>
          <a:lstStyle/>
          <a:p>
            <a:pPr marL="0" lvl="0" indent="0" algn="just">
              <a:lnSpc>
                <a:spcPct val="100000"/>
              </a:lnSpc>
              <a:spcBef>
                <a:spcPts val="0"/>
              </a:spcBef>
              <a:buNone/>
            </a:pPr>
            <a:r>
              <a:rPr lang="en-GB" sz="2400" dirty="0"/>
              <a:t>Our first project consisted of </a:t>
            </a:r>
            <a:r>
              <a:rPr lang="en-GB" sz="2400" dirty="0">
                <a:ea typeface="Angsana New" charset="0"/>
                <a:cs typeface="Angsana New" charset="0"/>
              </a:rPr>
              <a:t>the allocation of parking lots to several cars. The cars had certain requirements regarding the kind of spot they preferred and negotiated with the various parking lots to assess which was the best one for them.</a:t>
            </a:r>
            <a:endParaRPr lang="en-GB" sz="2400" dirty="0"/>
          </a:p>
          <a:p>
            <a:pPr marL="0" indent="0" algn="just">
              <a:lnSpc>
                <a:spcPct val="100000"/>
              </a:lnSpc>
              <a:spcBef>
                <a:spcPts val="0"/>
              </a:spcBef>
              <a:buNone/>
            </a:pPr>
            <a:r>
              <a:rPr lang="en-GB" sz="2400" dirty="0"/>
              <a:t>The problem now is to analyse the satisfaction of each car agent with their chosen parking lot.</a:t>
            </a:r>
          </a:p>
          <a:p>
            <a:pPr marL="0" indent="0" algn="just">
              <a:lnSpc>
                <a:spcPct val="100000"/>
              </a:lnSpc>
              <a:spcBef>
                <a:spcPts val="0"/>
              </a:spcBef>
              <a:buNone/>
            </a:pPr>
            <a:r>
              <a:rPr lang="en-GB" sz="2400" dirty="0"/>
              <a:t>This is a regression problem which will be analysed in RapidMiner by using a dataset with 1000 cars and varying parking lot configurations. These will be explained in detail later in the report.</a:t>
            </a:r>
          </a:p>
        </p:txBody>
      </p:sp>
    </p:spTree>
    <p:extLst>
      <p:ext uri="{BB962C8B-B14F-4D97-AF65-F5344CB8AC3E}">
        <p14:creationId xmlns:p14="http://schemas.microsoft.com/office/powerpoint/2010/main" val="151998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latin typeface="Abadi MT Condensed Extra Bold" charset="0"/>
                <a:ea typeface="Abadi MT Condensed Extra Bold" charset="0"/>
                <a:cs typeface="Abadi MT Condensed Extra Bold" charset="0"/>
              </a:rPr>
              <a:t>Performed Experiments</a:t>
            </a:r>
          </a:p>
        </p:txBody>
      </p:sp>
      <p:sp>
        <p:nvSpPr>
          <p:cNvPr id="3" name="Content Placeholder 2"/>
          <p:cNvSpPr>
            <a:spLocks noGrp="1"/>
          </p:cNvSpPr>
          <p:nvPr>
            <p:ph idx="1"/>
          </p:nvPr>
        </p:nvSpPr>
        <p:spPr/>
        <p:txBody>
          <a:bodyPr/>
          <a:lstStyle/>
          <a:p>
            <a:pPr marL="0" indent="0">
              <a:buNone/>
            </a:pPr>
            <a:r>
              <a:rPr lang="en-US" dirty="0"/>
              <a:t>The software developed for the first project was used with varying parameters to generate 10 sets of 100 cars with accompanying parking lots (handcrafted). This final set of 1000 data rows was used for regression in RapidMiner.</a:t>
            </a:r>
          </a:p>
        </p:txBody>
      </p:sp>
    </p:spTree>
    <p:extLst>
      <p:ext uri="{BB962C8B-B14F-4D97-AF65-F5344CB8AC3E}">
        <p14:creationId xmlns:p14="http://schemas.microsoft.com/office/powerpoint/2010/main" val="78120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latin typeface="Abadi MT Condensed Extra Bold" charset="0"/>
                <a:ea typeface="Abadi MT Condensed Extra Bold" charset="0"/>
                <a:cs typeface="Abadi MT Condensed Extra Bold" charset="0"/>
              </a:rPr>
              <a:t>Gathered Data Statistics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CSV file generated from the software contains many columns, a summary description of each follows:</a:t>
            </a:r>
          </a:p>
          <a:p>
            <a:endParaRPr lang="en-US" dirty="0"/>
          </a:p>
          <a:p>
            <a:r>
              <a:rPr lang="en-US" dirty="0"/>
              <a:t>Zone&lt;num&gt;Parks – parks were divided in 9 districts of 5x5 boxes</a:t>
            </a:r>
          </a:p>
          <a:p>
            <a:r>
              <a:rPr lang="en-US" dirty="0" err="1"/>
              <a:t>CheapZone</a:t>
            </a:r>
            <a:r>
              <a:rPr lang="en-US" dirty="0"/>
              <a:t>&lt;num&gt; - </a:t>
            </a:r>
            <a:r>
              <a:rPr lang="en-US" dirty="0" err="1"/>
              <a:t>ModerateZone</a:t>
            </a:r>
            <a:r>
              <a:rPr lang="en-US" dirty="0"/>
              <a:t>&lt;num&gt; - </a:t>
            </a:r>
            <a:r>
              <a:rPr lang="en-US" dirty="0" err="1"/>
              <a:t>PremiumZone</a:t>
            </a:r>
            <a:r>
              <a:rPr lang="en-US" dirty="0"/>
              <a:t>&lt;num&gt; – each district was divided in 3 pricing ranges</a:t>
            </a:r>
          </a:p>
          <a:p>
            <a:r>
              <a:rPr lang="en-US" dirty="0" err="1"/>
              <a:t>CarZone</a:t>
            </a:r>
            <a:r>
              <a:rPr lang="en-US" dirty="0"/>
              <a:t> – the car agent’s starting district</a:t>
            </a:r>
          </a:p>
          <a:p>
            <a:r>
              <a:rPr lang="en-US" dirty="0" err="1"/>
              <a:t>CarCost</a:t>
            </a:r>
            <a:r>
              <a:rPr lang="en-US" dirty="0"/>
              <a:t> – the max hourly cost tolerated by the car agent</a:t>
            </a:r>
          </a:p>
          <a:p>
            <a:r>
              <a:rPr lang="en-US" dirty="0" err="1"/>
              <a:t>CarDistance</a:t>
            </a:r>
            <a:r>
              <a:rPr lang="en-US" dirty="0"/>
              <a:t> – the max distance tolerated by the car agent</a:t>
            </a:r>
          </a:p>
          <a:p>
            <a:r>
              <a:rPr lang="en-US" dirty="0" err="1"/>
              <a:t>CarType</a:t>
            </a:r>
            <a:r>
              <a:rPr lang="en-US" dirty="0"/>
              <a:t> – the behavior of the car type</a:t>
            </a:r>
          </a:p>
          <a:p>
            <a:r>
              <a:rPr lang="en-US" dirty="0"/>
              <a:t>Satisfaction – the percentage rating of the satisfaction of the car client</a:t>
            </a:r>
          </a:p>
          <a:p>
            <a:pPr marL="0" indent="0">
              <a:buNone/>
            </a:pPr>
            <a:endParaRPr lang="en-US" dirty="0"/>
          </a:p>
        </p:txBody>
      </p:sp>
    </p:spTree>
    <p:extLst>
      <p:ext uri="{BB962C8B-B14F-4D97-AF65-F5344CB8AC3E}">
        <p14:creationId xmlns:p14="http://schemas.microsoft.com/office/powerpoint/2010/main" val="196513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latin typeface="Abadi MT Condensed Extra Bold" charset="0"/>
                <a:ea typeface="Abadi MT Condensed Extra Bold" charset="0"/>
                <a:cs typeface="Abadi MT Condensed Extra Bold" charset="0"/>
              </a:rPr>
              <a:t>Gathered Data Statistics</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Districts are divided in 5x5 boxes as follows:</a:t>
            </a:r>
          </a:p>
          <a:p>
            <a:pPr marL="0" indent="0">
              <a:buNone/>
            </a:pPr>
            <a:endParaRPr lang="en-US" dirty="0"/>
          </a:p>
          <a:p>
            <a:pPr marL="0" indent="0">
              <a:buNone/>
            </a:pPr>
            <a:endParaRPr lang="en-US" dirty="0"/>
          </a:p>
          <a:p>
            <a:pPr marL="0" indent="0">
              <a:buNone/>
            </a:pPr>
            <a:r>
              <a:rPr lang="en-US" dirty="0"/>
              <a:t>Pricing ranges are divided as follows:</a:t>
            </a:r>
          </a:p>
          <a:p>
            <a:pPr lvl="1"/>
            <a:r>
              <a:rPr lang="en-US" dirty="0"/>
              <a:t>cheap (1 – 5)</a:t>
            </a:r>
          </a:p>
          <a:p>
            <a:pPr lvl="1"/>
            <a:r>
              <a:rPr lang="en-US" dirty="0"/>
              <a:t>moderate (6 – 10)</a:t>
            </a:r>
          </a:p>
          <a:p>
            <a:pPr lvl="1"/>
            <a:r>
              <a:rPr lang="en-US" dirty="0"/>
              <a:t>premium (11 – 15)</a:t>
            </a:r>
          </a:p>
          <a:p>
            <a:pPr marL="0" indent="0">
              <a:buNone/>
            </a:pPr>
            <a:endParaRPr lang="en-US" dirty="0"/>
          </a:p>
          <a:p>
            <a:pPr marL="0" indent="0">
              <a:buNone/>
            </a:pPr>
            <a:r>
              <a:rPr lang="en-US" dirty="0"/>
              <a:t>Car behaviors used are:</a:t>
            </a:r>
          </a:p>
          <a:p>
            <a:pPr lvl="1"/>
            <a:r>
              <a:rPr lang="en-US" dirty="0"/>
              <a:t>STRICT – must have both distance and cost conditions met</a:t>
            </a:r>
          </a:p>
          <a:p>
            <a:pPr lvl="1"/>
            <a:r>
              <a:rPr lang="en-US" dirty="0"/>
              <a:t>LOWERCOST – always goes for the lower cost up to a maximum</a:t>
            </a:r>
          </a:p>
          <a:p>
            <a:pPr lvl="1"/>
            <a:r>
              <a:rPr lang="en-US" dirty="0"/>
              <a:t>LOWERDIST – always goes for the lowest distance up to a maximum</a:t>
            </a:r>
          </a:p>
          <a:p>
            <a:pPr lvl="1"/>
            <a:r>
              <a:rPr lang="en-US" dirty="0"/>
              <a:t>FLEXIBLE – like STRICT but allows parking lots to demand more than its maximum tolerated up to a margin</a:t>
            </a:r>
          </a:p>
          <a:p>
            <a:endParaRPr lang="en-US" dirty="0"/>
          </a:p>
        </p:txBody>
      </p:sp>
      <p:pic>
        <p:nvPicPr>
          <p:cNvPr id="5" name="Picture 4">
            <a:extLst>
              <a:ext uri="{FF2B5EF4-FFF2-40B4-BE49-F238E27FC236}">
                <a16:creationId xmlns:a16="http://schemas.microsoft.com/office/drawing/2014/main" id="{D74BE03E-0AD0-4560-BCB6-02E956CD3F47}"/>
              </a:ext>
            </a:extLst>
          </p:cNvPr>
          <p:cNvPicPr>
            <a:picLocks noChangeAspect="1"/>
          </p:cNvPicPr>
          <p:nvPr/>
        </p:nvPicPr>
        <p:blipFill>
          <a:blip r:embed="rId2"/>
          <a:stretch>
            <a:fillRect/>
          </a:stretch>
        </p:blipFill>
        <p:spPr>
          <a:xfrm>
            <a:off x="6480492" y="1690688"/>
            <a:ext cx="4086795" cy="2276793"/>
          </a:xfrm>
          <a:prstGeom prst="rect">
            <a:avLst/>
          </a:prstGeom>
        </p:spPr>
      </p:pic>
    </p:spTree>
    <p:extLst>
      <p:ext uri="{BB962C8B-B14F-4D97-AF65-F5344CB8AC3E}">
        <p14:creationId xmlns:p14="http://schemas.microsoft.com/office/powerpoint/2010/main" val="4135046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latin typeface="Abadi MT Condensed Extra Bold" charset="0"/>
                <a:ea typeface="Abadi MT Condensed Extra Bold" charset="0"/>
                <a:cs typeface="Abadi MT Condensed Extra Bold" charset="0"/>
              </a:rPr>
              <a:t>Gathered Data Statistics</a:t>
            </a:r>
          </a:p>
        </p:txBody>
      </p:sp>
      <p:pic>
        <p:nvPicPr>
          <p:cNvPr id="6" name="Picture 5">
            <a:extLst>
              <a:ext uri="{FF2B5EF4-FFF2-40B4-BE49-F238E27FC236}">
                <a16:creationId xmlns:a16="http://schemas.microsoft.com/office/drawing/2014/main" id="{62C3419B-FA90-405E-AEB9-D6256B4A9F2C}"/>
              </a:ext>
            </a:extLst>
          </p:cNvPr>
          <p:cNvPicPr>
            <a:picLocks noChangeAspect="1"/>
          </p:cNvPicPr>
          <p:nvPr/>
        </p:nvPicPr>
        <p:blipFill>
          <a:blip r:embed="rId2"/>
          <a:stretch>
            <a:fillRect/>
          </a:stretch>
        </p:blipFill>
        <p:spPr>
          <a:xfrm>
            <a:off x="7670337" y="3727811"/>
            <a:ext cx="4439794" cy="3047168"/>
          </a:xfrm>
          <a:prstGeom prst="rect">
            <a:avLst/>
          </a:prstGeom>
        </p:spPr>
      </p:pic>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59524" y="1690688"/>
                <a:ext cx="10440000" cy="4351338"/>
              </a:xfrm>
            </p:spPr>
            <p:txBody>
              <a:bodyPr>
                <a:normAutofit/>
              </a:bodyPr>
              <a:lstStyle/>
              <a:p>
                <a:pPr marL="0" indent="0">
                  <a:buNone/>
                </a:pPr>
                <a:r>
                  <a:rPr lang="en-US" dirty="0"/>
                  <a:t>Satisfaction is the dependent variable of this regression problem, it is calculated as follows: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ctrlPr>
                                <a:rPr lang="en-GB" b="0" i="1" smtClean="0">
                                  <a:latin typeface="Cambria Math" panose="02040503050406030204" pitchFamily="18" charset="0"/>
                                </a:rPr>
                              </m:ctrlPr>
                            </m:dPr>
                            <m:e>
                              <m:r>
                                <a:rPr lang="en-GB" b="0" i="1" smtClean="0">
                                  <a:latin typeface="Cambria Math" panose="02040503050406030204" pitchFamily="18" charset="0"/>
                                </a:rPr>
                                <m:t>𝑐𝑎𝑟𝐶𝑜𝑠𝑡</m:t>
                              </m:r>
                              <m:r>
                                <a:rPr lang="en-GB" b="0" i="1" smtClean="0">
                                  <a:latin typeface="Cambria Math" panose="02040503050406030204" pitchFamily="18" charset="0"/>
                                </a:rPr>
                                <m:t>+</m:t>
                              </m:r>
                              <m:r>
                                <a:rPr lang="en-GB" b="0" i="1" smtClean="0">
                                  <a:latin typeface="Cambria Math" panose="02040503050406030204" pitchFamily="18" charset="0"/>
                                </a:rPr>
                                <m:t>𝑐𝑎𝑟𝐷𝑖𝑠𝑡𝑎𝑛𝑐𝑒</m:t>
                              </m:r>
                            </m:e>
                          </m:d>
                          <m:r>
                            <a:rPr lang="en-GB" b="0" i="1" smtClean="0">
                              <a:latin typeface="Cambria Math" panose="02040503050406030204" pitchFamily="18" charset="0"/>
                            </a:rPr>
                            <m:t>−(</m:t>
                          </m:r>
                          <m:r>
                            <a:rPr lang="en-GB" b="0" i="1" smtClean="0">
                              <a:latin typeface="Cambria Math" panose="02040503050406030204" pitchFamily="18" charset="0"/>
                            </a:rPr>
                            <m:t>𝑝𝑎𝑟𝑘𝐶𝑜𝑠𝑡</m:t>
                          </m:r>
                          <m:r>
                            <a:rPr lang="en-GB" b="0" i="1" smtClean="0">
                              <a:latin typeface="Cambria Math" panose="02040503050406030204" pitchFamily="18" charset="0"/>
                            </a:rPr>
                            <m:t>+</m:t>
                          </m:r>
                          <m:r>
                            <a:rPr lang="en-GB" b="0" i="1" smtClean="0">
                              <a:latin typeface="Cambria Math" panose="02040503050406030204" pitchFamily="18" charset="0"/>
                            </a:rPr>
                            <m:t>𝑝𝑎𝑟𝑘𝐷𝑖𝑠𝑡𝑎𝑛𝑐𝑒</m:t>
                          </m:r>
                          <m:r>
                            <a:rPr lang="en-GB" b="0" i="1" smtClean="0">
                              <a:latin typeface="Cambria Math" panose="02040503050406030204" pitchFamily="18" charset="0"/>
                            </a:rPr>
                            <m:t>)</m:t>
                          </m:r>
                        </m:num>
                        <m:den>
                          <m:r>
                            <a:rPr lang="en-GB" i="1">
                              <a:latin typeface="Cambria Math" panose="02040503050406030204" pitchFamily="18" charset="0"/>
                            </a:rPr>
                            <m:t>𝑐𝑎𝑟𝐶𝑜𝑠𝑡</m:t>
                          </m:r>
                          <m:r>
                            <a:rPr lang="en-GB" i="1">
                              <a:latin typeface="Cambria Math" panose="02040503050406030204" pitchFamily="18" charset="0"/>
                            </a:rPr>
                            <m:t>+</m:t>
                          </m:r>
                          <m:r>
                            <a:rPr lang="en-GB" i="1">
                              <a:latin typeface="Cambria Math" panose="02040503050406030204" pitchFamily="18" charset="0"/>
                            </a:rPr>
                            <m:t>𝑐𝑎𝑟𝐷𝑖𝑠𝑡𝑎𝑛𝑐𝑒</m:t>
                          </m:r>
                        </m:den>
                      </m:f>
                    </m:oMath>
                  </m:oMathPara>
                </a14:m>
                <a:endParaRPr lang="en-US" dirty="0"/>
              </a:p>
              <a:p>
                <a:pPr marL="0" indent="0">
                  <a:buNone/>
                </a:pPr>
                <a:endParaRPr lang="en-US" dirty="0"/>
              </a:p>
              <a:p>
                <a:pPr marL="0" indent="0">
                  <a:buNone/>
                </a:pPr>
                <a:r>
                  <a:rPr lang="en-US" dirty="0"/>
                  <a:t>Satisfaction distribution per car type can be seen in RapidMiner, as expected LOWERCOST and LOWERDIST cars are the most satisfied and STRICT and FLEXIBLE the least.</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59524" y="1690688"/>
                <a:ext cx="10440000" cy="4351338"/>
              </a:xfrm>
              <a:blipFill>
                <a:blip r:embed="rId3"/>
                <a:stretch>
                  <a:fillRect l="-1168" t="-2241" r="-350"/>
                </a:stretch>
              </a:blipFill>
            </p:spPr>
            <p:txBody>
              <a:bodyPr/>
              <a:lstStyle/>
              <a:p>
                <a:r>
                  <a:rPr lang="en-GB">
                    <a:noFill/>
                  </a:rPr>
                  <a:t> </a:t>
                </a:r>
              </a:p>
            </p:txBody>
          </p:sp>
        </mc:Fallback>
      </mc:AlternateContent>
    </p:spTree>
    <p:extLst>
      <p:ext uri="{BB962C8B-B14F-4D97-AF65-F5344CB8AC3E}">
        <p14:creationId xmlns:p14="http://schemas.microsoft.com/office/powerpoint/2010/main" val="4054073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latin typeface="Abadi MT Condensed Extra Bold" charset="0"/>
                <a:ea typeface="Abadi MT Condensed Extra Bold" charset="0"/>
                <a:cs typeface="Abadi MT Condensed Extra Bold" charset="0"/>
              </a:rPr>
              <a:t>Data Analysis with </a:t>
            </a:r>
            <a:r>
              <a:rPr lang="en-US" dirty="0" err="1">
                <a:latin typeface="Abadi MT Condensed Extra Bold" charset="0"/>
                <a:ea typeface="Abadi MT Condensed Extra Bold" charset="0"/>
                <a:cs typeface="Abadi MT Condensed Extra Bold" charset="0"/>
              </a:rPr>
              <a:t>RapidMiner</a:t>
            </a:r>
            <a:endParaRPr lang="en-US" dirty="0">
              <a:latin typeface="Abadi MT Condensed Extra Bold" charset="0"/>
              <a:ea typeface="Abadi MT Condensed Extra Bold" charset="0"/>
              <a:cs typeface="Abadi MT Condensed Extra Bold" charset="0"/>
            </a:endParaRPr>
          </a:p>
        </p:txBody>
      </p:sp>
      <p:sp>
        <p:nvSpPr>
          <p:cNvPr id="3" name="Content Placeholder 2"/>
          <p:cNvSpPr>
            <a:spLocks noGrp="1"/>
          </p:cNvSpPr>
          <p:nvPr>
            <p:ph idx="1"/>
          </p:nvPr>
        </p:nvSpPr>
        <p:spPr/>
        <p:txBody>
          <a:bodyPr/>
          <a:lstStyle/>
          <a:p>
            <a:pPr marL="0" indent="0">
              <a:buNone/>
            </a:pPr>
            <a:r>
              <a:rPr lang="en-US" dirty="0"/>
              <a:t>We used 4 kinds of regression models in RapidMiner, the following table shows the results obtained from those regressions.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C405F93C-BF63-41F1-B634-CA11C56F15F7}"/>
              </a:ext>
            </a:extLst>
          </p:cNvPr>
          <p:cNvGraphicFramePr>
            <a:graphicFrameLocks noGrp="1"/>
          </p:cNvGraphicFramePr>
          <p:nvPr>
            <p:extLst>
              <p:ext uri="{D42A27DB-BD31-4B8C-83A1-F6EECF244321}">
                <p14:modId xmlns:p14="http://schemas.microsoft.com/office/powerpoint/2010/main" val="3339625447"/>
              </p:ext>
            </p:extLst>
          </p:nvPr>
        </p:nvGraphicFramePr>
        <p:xfrm>
          <a:off x="838199" y="2889823"/>
          <a:ext cx="11027982" cy="2859336"/>
        </p:xfrm>
        <a:graphic>
          <a:graphicData uri="http://schemas.openxmlformats.org/drawingml/2006/table">
            <a:tbl>
              <a:tblPr firstRow="1" bandRow="1">
                <a:tableStyleId>{5C22544A-7EE6-4342-B048-85BDC9FD1C3A}</a:tableStyleId>
              </a:tblPr>
              <a:tblGrid>
                <a:gridCol w="1837997">
                  <a:extLst>
                    <a:ext uri="{9D8B030D-6E8A-4147-A177-3AD203B41FA5}">
                      <a16:colId xmlns:a16="http://schemas.microsoft.com/office/drawing/2014/main" val="2163310120"/>
                    </a:ext>
                  </a:extLst>
                </a:gridCol>
                <a:gridCol w="1837997">
                  <a:extLst>
                    <a:ext uri="{9D8B030D-6E8A-4147-A177-3AD203B41FA5}">
                      <a16:colId xmlns:a16="http://schemas.microsoft.com/office/drawing/2014/main" val="889154223"/>
                    </a:ext>
                  </a:extLst>
                </a:gridCol>
                <a:gridCol w="1837997">
                  <a:extLst>
                    <a:ext uri="{9D8B030D-6E8A-4147-A177-3AD203B41FA5}">
                      <a16:colId xmlns:a16="http://schemas.microsoft.com/office/drawing/2014/main" val="560728554"/>
                    </a:ext>
                  </a:extLst>
                </a:gridCol>
                <a:gridCol w="1837997">
                  <a:extLst>
                    <a:ext uri="{9D8B030D-6E8A-4147-A177-3AD203B41FA5}">
                      <a16:colId xmlns:a16="http://schemas.microsoft.com/office/drawing/2014/main" val="979762193"/>
                    </a:ext>
                  </a:extLst>
                </a:gridCol>
                <a:gridCol w="1837997">
                  <a:extLst>
                    <a:ext uri="{9D8B030D-6E8A-4147-A177-3AD203B41FA5}">
                      <a16:colId xmlns:a16="http://schemas.microsoft.com/office/drawing/2014/main" val="3229228502"/>
                    </a:ext>
                  </a:extLst>
                </a:gridCol>
                <a:gridCol w="1837997">
                  <a:extLst>
                    <a:ext uri="{9D8B030D-6E8A-4147-A177-3AD203B41FA5}">
                      <a16:colId xmlns:a16="http://schemas.microsoft.com/office/drawing/2014/main" val="1032354101"/>
                    </a:ext>
                  </a:extLst>
                </a:gridCol>
              </a:tblGrid>
              <a:tr h="953112">
                <a:tc>
                  <a:txBody>
                    <a:bodyPr/>
                    <a:lstStyle/>
                    <a:p>
                      <a:r>
                        <a:rPr lang="en-GB" dirty="0"/>
                        <a:t>Regression Type:</a:t>
                      </a:r>
                    </a:p>
                  </a:txBody>
                  <a:tcPr/>
                </a:tc>
                <a:tc>
                  <a:txBody>
                    <a:bodyPr/>
                    <a:lstStyle/>
                    <a:p>
                      <a:pPr algn="ctr"/>
                      <a:r>
                        <a:rPr lang="en-GB" dirty="0"/>
                        <a:t>Linear Regression</a:t>
                      </a:r>
                    </a:p>
                  </a:txBody>
                  <a:tcPr/>
                </a:tc>
                <a:tc>
                  <a:txBody>
                    <a:bodyPr/>
                    <a:lstStyle/>
                    <a:p>
                      <a:pPr algn="ctr"/>
                      <a:r>
                        <a:rPr lang="en-GB" dirty="0"/>
                        <a:t>Polynomial Regression</a:t>
                      </a:r>
                    </a:p>
                  </a:txBody>
                  <a:tcPr/>
                </a:tc>
                <a:tc>
                  <a:txBody>
                    <a:bodyPr/>
                    <a:lstStyle/>
                    <a:p>
                      <a:pPr algn="ctr"/>
                      <a:r>
                        <a:rPr lang="en-GB" dirty="0"/>
                        <a:t>Neural Net</a:t>
                      </a:r>
                    </a:p>
                  </a:txBody>
                  <a:tcPr/>
                </a:tc>
                <a:tc>
                  <a:txBody>
                    <a:bodyPr/>
                    <a:lstStyle/>
                    <a:p>
                      <a:pPr algn="ctr"/>
                      <a:r>
                        <a:rPr lang="en-GB" dirty="0"/>
                        <a:t>Deep Learning</a:t>
                      </a:r>
                    </a:p>
                  </a:txBody>
                  <a:tcPr/>
                </a:tc>
                <a:tc>
                  <a:txBody>
                    <a:bodyPr/>
                    <a:lstStyle/>
                    <a:p>
                      <a:pPr algn="ctr"/>
                      <a:r>
                        <a:rPr lang="en-GB" dirty="0"/>
                        <a:t>Formula</a:t>
                      </a:r>
                    </a:p>
                  </a:txBody>
                  <a:tcPr/>
                </a:tc>
                <a:extLst>
                  <a:ext uri="{0D108BD9-81ED-4DB2-BD59-A6C34878D82A}">
                    <a16:rowId xmlns:a16="http://schemas.microsoft.com/office/drawing/2014/main" val="1511881796"/>
                  </a:ext>
                </a:extLst>
              </a:tr>
              <a:tr h="953112">
                <a:tc>
                  <a:txBody>
                    <a:bodyPr/>
                    <a:lstStyle/>
                    <a:p>
                      <a:r>
                        <a:rPr lang="en-GB" dirty="0"/>
                        <a:t>Root Mean Squared Error</a:t>
                      </a:r>
                    </a:p>
                  </a:txBody>
                  <a:tcPr/>
                </a:tc>
                <a:tc>
                  <a:txBody>
                    <a:bodyPr/>
                    <a:lstStyle/>
                    <a:p>
                      <a:pPr algn="ctr"/>
                      <a:r>
                        <a:rPr lang="en-GB" dirty="0"/>
                        <a:t>0.274</a:t>
                      </a:r>
                    </a:p>
                  </a:txBody>
                  <a:tcPr/>
                </a:tc>
                <a:tc>
                  <a:txBody>
                    <a:bodyPr/>
                    <a:lstStyle/>
                    <a:p>
                      <a:pPr algn="ctr"/>
                      <a:r>
                        <a:rPr lang="en-GB" dirty="0"/>
                        <a:t>55.294</a:t>
                      </a:r>
                    </a:p>
                  </a:txBody>
                  <a:tcPr/>
                </a:tc>
                <a:tc>
                  <a:txBody>
                    <a:bodyPr/>
                    <a:lstStyle/>
                    <a:p>
                      <a:pPr algn="ctr"/>
                      <a:r>
                        <a:rPr lang="en-GB" dirty="0"/>
                        <a:t>0.236</a:t>
                      </a:r>
                    </a:p>
                  </a:txBody>
                  <a:tcPr/>
                </a:tc>
                <a:tc>
                  <a:txBody>
                    <a:bodyPr/>
                    <a:lstStyle/>
                    <a:p>
                      <a:pPr algn="ctr"/>
                      <a:r>
                        <a:rPr lang="en-GB" dirty="0"/>
                        <a:t>0.266</a:t>
                      </a:r>
                    </a:p>
                  </a:txBody>
                  <a:tcPr/>
                </a:tc>
                <a:tc>
                  <a:txBody>
                    <a:bodyPr/>
                    <a:lstStyle/>
                    <a:p>
                      <a:pPr algn="ctr"/>
                      <a:endParaRPr lang="en-GB" dirty="0"/>
                    </a:p>
                  </a:txBody>
                  <a:tcPr/>
                </a:tc>
                <a:extLst>
                  <a:ext uri="{0D108BD9-81ED-4DB2-BD59-A6C34878D82A}">
                    <a16:rowId xmlns:a16="http://schemas.microsoft.com/office/drawing/2014/main" val="2789393305"/>
                  </a:ext>
                </a:extLst>
              </a:tr>
              <a:tr h="953112">
                <a:tc>
                  <a:txBody>
                    <a:bodyPr/>
                    <a:lstStyle/>
                    <a:p>
                      <a:r>
                        <a:rPr lang="en-GB" dirty="0"/>
                        <a:t>Root Relative Squared Error</a:t>
                      </a:r>
                    </a:p>
                  </a:txBody>
                  <a:tcPr/>
                </a:tc>
                <a:tc>
                  <a:txBody>
                    <a:bodyPr/>
                    <a:lstStyle/>
                    <a:p>
                      <a:pPr algn="ctr"/>
                      <a:r>
                        <a:rPr lang="en-GB" dirty="0"/>
                        <a:t>0.866</a:t>
                      </a:r>
                    </a:p>
                  </a:txBody>
                  <a:tcPr/>
                </a:tc>
                <a:tc>
                  <a:txBody>
                    <a:bodyPr/>
                    <a:lstStyle/>
                    <a:p>
                      <a:pPr algn="ctr"/>
                      <a:r>
                        <a:rPr lang="en-GB" dirty="0"/>
                        <a:t>174.742</a:t>
                      </a:r>
                    </a:p>
                  </a:txBody>
                  <a:tcPr/>
                </a:tc>
                <a:tc>
                  <a:txBody>
                    <a:bodyPr/>
                    <a:lstStyle/>
                    <a:p>
                      <a:pPr algn="ctr"/>
                      <a:r>
                        <a:rPr lang="en-GB" dirty="0"/>
                        <a:t>0.744</a:t>
                      </a:r>
                    </a:p>
                  </a:txBody>
                  <a:tcPr/>
                </a:tc>
                <a:tc>
                  <a:txBody>
                    <a:bodyPr/>
                    <a:lstStyle/>
                    <a:p>
                      <a:pPr algn="ctr"/>
                      <a:r>
                        <a:rPr lang="en-GB" dirty="0"/>
                        <a:t>0.841</a:t>
                      </a:r>
                    </a:p>
                  </a:txBody>
                  <a:tcPr/>
                </a:tc>
                <a:tc>
                  <a:txBody>
                    <a:bodyPr/>
                    <a:lstStyle/>
                    <a:p>
                      <a:pPr algn="ctr"/>
                      <a:endParaRPr lang="en-GB" dirty="0"/>
                    </a:p>
                  </a:txBody>
                  <a:tcPr/>
                </a:tc>
                <a:extLst>
                  <a:ext uri="{0D108BD9-81ED-4DB2-BD59-A6C34878D82A}">
                    <a16:rowId xmlns:a16="http://schemas.microsoft.com/office/drawing/2014/main" val="1963285245"/>
                  </a:ext>
                </a:extLst>
              </a:tr>
            </a:tbl>
          </a:graphicData>
        </a:graphic>
      </p:graphicFrame>
      <p:pic>
        <p:nvPicPr>
          <p:cNvPr id="10" name="Picture 9">
            <a:extLst>
              <a:ext uri="{FF2B5EF4-FFF2-40B4-BE49-F238E27FC236}">
                <a16:creationId xmlns:a16="http://schemas.microsoft.com/office/drawing/2014/main" id="{B3D7C1AD-E76E-414E-BA4D-5D50AFE4F3BB}"/>
              </a:ext>
            </a:extLst>
          </p:cNvPr>
          <p:cNvPicPr>
            <a:picLocks noChangeAspect="1"/>
          </p:cNvPicPr>
          <p:nvPr/>
        </p:nvPicPr>
        <p:blipFill>
          <a:blip r:embed="rId2"/>
          <a:stretch>
            <a:fillRect/>
          </a:stretch>
        </p:blipFill>
        <p:spPr>
          <a:xfrm>
            <a:off x="10055278" y="4001294"/>
            <a:ext cx="1734153" cy="638168"/>
          </a:xfrm>
          <a:prstGeom prst="rect">
            <a:avLst/>
          </a:prstGeom>
        </p:spPr>
      </p:pic>
      <p:pic>
        <p:nvPicPr>
          <p:cNvPr id="12" name="Picture 11">
            <a:extLst>
              <a:ext uri="{FF2B5EF4-FFF2-40B4-BE49-F238E27FC236}">
                <a16:creationId xmlns:a16="http://schemas.microsoft.com/office/drawing/2014/main" id="{BBD5C73D-F130-415A-B704-A2E04FE3EB5B}"/>
              </a:ext>
            </a:extLst>
          </p:cNvPr>
          <p:cNvPicPr>
            <a:picLocks noChangeAspect="1"/>
          </p:cNvPicPr>
          <p:nvPr/>
        </p:nvPicPr>
        <p:blipFill>
          <a:blip r:embed="rId3"/>
          <a:stretch>
            <a:fillRect/>
          </a:stretch>
        </p:blipFill>
        <p:spPr>
          <a:xfrm>
            <a:off x="10036767" y="4860414"/>
            <a:ext cx="1829414" cy="843246"/>
          </a:xfrm>
          <a:prstGeom prst="rect">
            <a:avLst/>
          </a:prstGeom>
        </p:spPr>
      </p:pic>
    </p:spTree>
    <p:extLst>
      <p:ext uri="{BB962C8B-B14F-4D97-AF65-F5344CB8AC3E}">
        <p14:creationId xmlns:p14="http://schemas.microsoft.com/office/powerpoint/2010/main" val="1872158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latin typeface="Abadi MT Condensed Extra Bold" charset="0"/>
                <a:ea typeface="Abadi MT Condensed Extra Bold" charset="0"/>
                <a:cs typeface="Abadi MT Condensed Extra Bold" charset="0"/>
              </a:rPr>
              <a:t>Data Analysis with </a:t>
            </a:r>
            <a:r>
              <a:rPr lang="en-US" dirty="0" err="1">
                <a:latin typeface="Abadi MT Condensed Extra Bold" charset="0"/>
                <a:ea typeface="Abadi MT Condensed Extra Bold" charset="0"/>
                <a:cs typeface="Abadi MT Condensed Extra Bold" charset="0"/>
              </a:rPr>
              <a:t>RapidMiner</a:t>
            </a:r>
            <a:endParaRPr lang="en-US" dirty="0">
              <a:latin typeface="Abadi MT Condensed Extra Bold" charset="0"/>
              <a:ea typeface="Abadi MT Condensed Extra Bold" charset="0"/>
              <a:cs typeface="Abadi MT Condensed Extra Bold" charset="0"/>
            </a:endParaRPr>
          </a:p>
        </p:txBody>
      </p:sp>
      <p:sp>
        <p:nvSpPr>
          <p:cNvPr id="3" name="Content Placeholder 2"/>
          <p:cNvSpPr>
            <a:spLocks noGrp="1"/>
          </p:cNvSpPr>
          <p:nvPr>
            <p:ph idx="1"/>
          </p:nvPr>
        </p:nvSpPr>
        <p:spPr/>
        <p:txBody>
          <a:bodyPr>
            <a:normAutofit lnSpcReduction="10000"/>
          </a:bodyPr>
          <a:lstStyle/>
          <a:p>
            <a:pPr marL="0" indent="0">
              <a:buNone/>
            </a:pPr>
            <a:endParaRPr lang="en-US" dirty="0"/>
          </a:p>
          <a:p>
            <a:pPr marL="0" indent="0">
              <a:buNone/>
            </a:pPr>
            <a:r>
              <a:rPr lang="en-US" dirty="0"/>
              <a:t>RMSE – measures the difference between the actual values and the predicted values</a:t>
            </a:r>
          </a:p>
          <a:p>
            <a:pPr marL="0" indent="0">
              <a:buNone/>
            </a:pPr>
            <a:r>
              <a:rPr lang="en-US" dirty="0"/>
              <a:t>RRSE – compares the predictor used to a simple predictor (one that only uses the average of the actual values for prediction). Values of 0 to 1 represent a useful model.</a:t>
            </a:r>
          </a:p>
          <a:p>
            <a:pPr marL="0" indent="0">
              <a:buNone/>
            </a:pPr>
            <a:endParaRPr lang="en-US" dirty="0"/>
          </a:p>
          <a:p>
            <a:pPr marL="0" indent="0">
              <a:buNone/>
            </a:pPr>
            <a:r>
              <a:rPr lang="en-US" dirty="0"/>
              <a:t>Given this information, all of the models except the Polynomial Regression model are useful being that the Neural Net performs the best out of the 4.</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343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latin typeface="Abadi MT Condensed Extra Bold" charset="0"/>
                <a:ea typeface="Abadi MT Condensed Extra Bold" charset="0"/>
                <a:cs typeface="Abadi MT Condensed Extra Bold" charset="0"/>
              </a:rPr>
              <a:t>Conclusion</a:t>
            </a:r>
          </a:p>
        </p:txBody>
      </p:sp>
      <p:sp>
        <p:nvSpPr>
          <p:cNvPr id="3" name="Content Placeholder 2"/>
          <p:cNvSpPr>
            <a:spLocks noGrp="1"/>
          </p:cNvSpPr>
          <p:nvPr>
            <p:ph idx="1"/>
          </p:nvPr>
        </p:nvSpPr>
        <p:spPr/>
        <p:txBody>
          <a:bodyPr>
            <a:normAutofit lnSpcReduction="10000"/>
          </a:bodyPr>
          <a:lstStyle/>
          <a:p>
            <a:pPr marL="0" indent="0">
              <a:buNone/>
            </a:pPr>
            <a:r>
              <a:rPr lang="en-US" dirty="0"/>
              <a:t>The dataset generated by our software contains data that can be </a:t>
            </a:r>
            <a:r>
              <a:rPr lang="en-US" dirty="0" err="1"/>
              <a:t>analysed</a:t>
            </a:r>
            <a:r>
              <a:rPr lang="en-US" dirty="0"/>
              <a:t> properly using regression models. We conclude that given a sufficiently large set of data, RapidMiner or other machine learning software could reasonably estimate the output of our software without having to run the actual software.</a:t>
            </a:r>
          </a:p>
          <a:p>
            <a:pPr marL="0" indent="0">
              <a:buNone/>
            </a:pPr>
            <a:r>
              <a:rPr lang="en-US" dirty="0"/>
              <a:t>For future work, one could </a:t>
            </a:r>
            <a:r>
              <a:rPr lang="en-US" dirty="0" err="1"/>
              <a:t>analyse</a:t>
            </a:r>
            <a:r>
              <a:rPr lang="en-US" dirty="0"/>
              <a:t> other quality indicators of regression models: different error measurements and correlation coefficients. One could also expand the dataset with new columns relating to desired spot types of the car agents, parking lots’ available spot types and seeing how parking lot vacancy altered the results. For this analysis, parking lots had “infinite” capacity.</a:t>
            </a:r>
          </a:p>
        </p:txBody>
      </p:sp>
    </p:spTree>
    <p:extLst>
      <p:ext uri="{BB962C8B-B14F-4D97-AF65-F5344CB8AC3E}">
        <p14:creationId xmlns:p14="http://schemas.microsoft.com/office/powerpoint/2010/main" val="44458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233</TotalTime>
  <Words>868</Words>
  <Application>Microsoft Office PowerPoint</Application>
  <PresentationFormat>Widescreen</PresentationFormat>
  <Paragraphs>88</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Abadi MT Condensed Extra Bold</vt:lpstr>
      <vt:lpstr>Angsana New</vt:lpstr>
      <vt:lpstr>Arial</vt:lpstr>
      <vt:lpstr>Calibri</vt:lpstr>
      <vt:lpstr>Calibri Light</vt:lpstr>
      <vt:lpstr>Cambria Math</vt:lpstr>
      <vt:lpstr>Office Theme</vt:lpstr>
      <vt:lpstr>Parking Spots Allocation</vt:lpstr>
      <vt:lpstr>Problem Description and Data Analysis</vt:lpstr>
      <vt:lpstr>Performed Experiments</vt:lpstr>
      <vt:lpstr>Gathered Data Statistics</vt:lpstr>
      <vt:lpstr>Gathered Data Statistics</vt:lpstr>
      <vt:lpstr>Gathered Data Statistics</vt:lpstr>
      <vt:lpstr>Data Analysis with RapidMiner</vt:lpstr>
      <vt:lpstr>Data Analysis with RapidMiner</vt:lpstr>
      <vt:lpstr>Conclusion</vt:lpstr>
      <vt:lpstr>PowerPoint Presentation</vt:lpstr>
      <vt:lpstr>RapidMiner Processes</vt:lpstr>
      <vt:lpstr>RapidMiner Processes</vt:lpstr>
      <vt:lpstr>Other Experiments Results</vt:lpstr>
      <vt:lpstr>Other Observations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Eduarda Santos Cunha</dc:creator>
  <cp:lastModifiedBy>EZSPECIAL</cp:lastModifiedBy>
  <cp:revision>21</cp:revision>
  <dcterms:created xsi:type="dcterms:W3CDTF">2018-12-06T14:19:26Z</dcterms:created>
  <dcterms:modified xsi:type="dcterms:W3CDTF">2018-12-16T13:31:39Z</dcterms:modified>
</cp:coreProperties>
</file>