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AF9B52-37D6-466C-90FB-A4124ABE2FED}">
  <a:tblStyle styleId="{34AF9B52-37D6-466C-90FB-A4124ABE2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a2a1bb0d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a2a1bb0d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a2a1bb0d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a2a1bb0d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a6e1058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a6e1058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a6e1058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9a6e1058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a6e10580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a6e10580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a2a1bb0d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a2a1bb0d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a2a1bb0d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9a2a1bb0d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a2a1bb0d1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9a2a1bb0d1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e19b08cd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e19b08cd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e19b08cd5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e19b08cd5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e19b08cd5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e19b08cd5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e19b08cd5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e19b08cd5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a2a1bb0d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a2a1bb0d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a2a1bb0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a2a1bb0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a2a1bb0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a2a1bb0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a2a1bb0d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a2a1bb0d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50" y="4704950"/>
            <a:ext cx="9144000" cy="438600"/>
          </a:xfrm>
          <a:prstGeom prst="rect">
            <a:avLst/>
          </a:prstGeom>
          <a:solidFill>
            <a:srgbClr val="5CA3DE"/>
          </a:solidFill>
          <a:ln w="9525" cap="flat" cmpd="sng">
            <a:solidFill>
              <a:srgbClr val="5CA3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98673" y="296947"/>
            <a:ext cx="433625" cy="573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t-academy.b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jr.it-academy.by/browse/ST336221-112" TargetMode="External"/><Relationship Id="rId3" Type="http://schemas.openxmlformats.org/officeDocument/2006/relationships/hyperlink" Target="https://jr.it-academy.by/browse/ST336221-125" TargetMode="External"/><Relationship Id="rId7" Type="http://schemas.openxmlformats.org/officeDocument/2006/relationships/hyperlink" Target="https://jr.it-academy.by/browse/ST336221-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r.it-academy.by/browse/ST336221-120" TargetMode="External"/><Relationship Id="rId11" Type="http://schemas.openxmlformats.org/officeDocument/2006/relationships/hyperlink" Target="https://jr.it-academy.by/browse/ST336221-105" TargetMode="External"/><Relationship Id="rId5" Type="http://schemas.openxmlformats.org/officeDocument/2006/relationships/hyperlink" Target="https://jr.it-academy.by/browse/ST336221-121" TargetMode="External"/><Relationship Id="rId10" Type="http://schemas.openxmlformats.org/officeDocument/2006/relationships/hyperlink" Target="https://jr.it-academy.by/browse/ST336221-85" TargetMode="External"/><Relationship Id="rId4" Type="http://schemas.openxmlformats.org/officeDocument/2006/relationships/hyperlink" Target="https://jr.it-academy.by/browse/ST336221-122" TargetMode="External"/><Relationship Id="rId9" Type="http://schemas.openxmlformats.org/officeDocument/2006/relationships/hyperlink" Target="https://jr.it-academy.by/browse/ST336221-81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jr.it-academy.by/browse/ST336221-125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jr.it-academy.by/browse/ST336221-75" TargetMode="External"/><Relationship Id="rId4" Type="http://schemas.openxmlformats.org/officeDocument/2006/relationships/hyperlink" Target="https://jr.it-academy.by/browse/ST336221-7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hyperlink" Target="https://jr.it-academy.by/browse/ST336221-5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r.it-academy.by/browse/ST336221-112" TargetMode="External"/><Relationship Id="rId5" Type="http://schemas.openxmlformats.org/officeDocument/2006/relationships/hyperlink" Target="https://jr.it-academy.by/browse/ST336221-120" TargetMode="Externa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hyperlink" Target="https://jr.it-academy.by/browse/ST336221-81" TargetMode="External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hyperlink" Target="https://jr.it-academy.by/browse/ST336221-105" TargetMode="External"/><Relationship Id="rId4" Type="http://schemas.openxmlformats.org/officeDocument/2006/relationships/hyperlink" Target="https://jr.it-academy.by/browse/ST336221-8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-academy.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694650" y="3276996"/>
            <a:ext cx="1754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5CA3DE"/>
                </a:solidFill>
              </a:rPr>
              <a:t>application testing</a:t>
            </a:r>
            <a:endParaRPr sz="1500" dirty="0">
              <a:solidFill>
                <a:srgbClr val="5CA3DE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0550" y="4265875"/>
            <a:ext cx="289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Created by the Team1:</a:t>
            </a:r>
            <a:endParaRPr sz="800"/>
          </a:p>
        </p:txBody>
      </p:sp>
      <p:sp>
        <p:nvSpPr>
          <p:cNvPr id="58" name="Google Shape;58;p13"/>
          <p:cNvSpPr txBox="1"/>
          <p:nvPr/>
        </p:nvSpPr>
        <p:spPr>
          <a:xfrm>
            <a:off x="80550" y="4394325"/>
            <a:ext cx="350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Angelina</a:t>
            </a:r>
            <a:r>
              <a:rPr lang="ru" sz="800"/>
              <a:t> </a:t>
            </a:r>
            <a:r>
              <a:rPr lang="ru" sz="800">
                <a:solidFill>
                  <a:schemeClr val="dk1"/>
                </a:solidFill>
              </a:rPr>
              <a:t>Bolgar, Ekaterina Zakomornaya, Olga Pavlovich</a:t>
            </a:r>
            <a:r>
              <a:rPr lang="ru" sz="1000">
                <a:solidFill>
                  <a:schemeClr val="dk1"/>
                </a:solidFill>
              </a:rPr>
              <a:t>  </a:t>
            </a:r>
            <a:endParaRPr sz="10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863" y="358176"/>
            <a:ext cx="2396275" cy="25232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503100" y="2895175"/>
            <a:ext cx="239627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u="sng" dirty="0">
                <a:solidFill>
                  <a:srgbClr val="5CA3D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www.it-academy.by</a:t>
            </a:r>
            <a:r>
              <a:rPr lang="ru" sz="1200" dirty="0">
                <a:solidFill>
                  <a:schemeClr val="dk1"/>
                </a:solidFill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2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50" y="900775"/>
            <a:ext cx="3057631" cy="10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125" y="2000825"/>
            <a:ext cx="2566676" cy="105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125" y="3061825"/>
            <a:ext cx="2216600" cy="9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5925" y="914275"/>
            <a:ext cx="3180924" cy="13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1100" y="2495850"/>
            <a:ext cx="2849975" cy="14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858050" y="424550"/>
            <a:ext cx="51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Overall Bugs Statistics by Environment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447963" y="4132825"/>
            <a:ext cx="387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4% of failed test cases in Google Chrome, Safari and Firefox. </a:t>
            </a:r>
            <a:endParaRPr sz="1000"/>
          </a:p>
        </p:txBody>
      </p:sp>
      <p:sp>
        <p:nvSpPr>
          <p:cNvPr id="203" name="Google Shape;203;p22"/>
          <p:cNvSpPr txBox="1"/>
          <p:nvPr/>
        </p:nvSpPr>
        <p:spPr>
          <a:xfrm>
            <a:off x="4362500" y="4132825"/>
            <a:ext cx="435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25% of failed test cases in Mobile OS: iOS and Android.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3"/>
          <p:cNvCxnSpPr/>
          <p:nvPr/>
        </p:nvCxnSpPr>
        <p:spPr>
          <a:xfrm>
            <a:off x="858050" y="824750"/>
            <a:ext cx="71028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3"/>
          <p:cNvSpPr txBox="1"/>
          <p:nvPr/>
        </p:nvSpPr>
        <p:spPr>
          <a:xfrm>
            <a:off x="858050" y="424550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 of bugs found:</a:t>
            </a:r>
            <a:endParaRPr/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803525" y="1046225"/>
          <a:ext cx="7232150" cy="3229790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№</a:t>
                      </a:r>
                      <a:endParaRPr sz="8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ID</a:t>
                      </a:r>
                      <a:endParaRPr sz="8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Bugs</a:t>
                      </a:r>
                      <a:endParaRPr sz="8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Severity</a:t>
                      </a:r>
                      <a:endParaRPr sz="8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Who found the bug</a:t>
                      </a:r>
                      <a:endParaRPr sz="8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1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ST336221-125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The number of preparatory courses is not displayed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Medium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Olga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2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ST336221-122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The city is automatically put Minsk, if you do not choose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Olga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3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ST336221-121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chemeClr val="lt1"/>
                          </a:highlight>
                        </a:rPr>
                        <a:t>The menu is not displayed in full after selecting minsk, scrolled down hovering the mouse over the empty space of the menu, scrolled up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Major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Olga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4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ST336221-120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The background is absent in tab </a:t>
                      </a:r>
                      <a:r>
                        <a:rPr lang="ru" sz="800">
                          <a:solidFill>
                            <a:srgbClr val="222222"/>
                          </a:solidFill>
                        </a:rPr>
                        <a:t>"</a:t>
                      </a:r>
                      <a:r>
                        <a:rPr lang="ru" sz="800"/>
                        <a:t>Site</a:t>
                      </a:r>
                      <a:r>
                        <a:rPr lang="ru" sz="800">
                          <a:solidFill>
                            <a:srgbClr val="222222"/>
                          </a:solidFill>
                        </a:rPr>
                        <a:t>'</a:t>
                      </a:r>
                      <a:r>
                        <a:rPr lang="ru" sz="800"/>
                        <a:t>s map</a:t>
                      </a:r>
                      <a:r>
                        <a:rPr lang="ru" sz="800">
                          <a:solidFill>
                            <a:srgbClr val="222222"/>
                          </a:solidFill>
                        </a:rPr>
                        <a:t>" in mobile OS iOS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Ekaterina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5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ST336221-58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Impossible Send your data in the form Consultation and appointment with valid number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Major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Ekaterina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6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ST336221-112</a:t>
                      </a:r>
                      <a:endParaRPr sz="1050" u="sng">
                        <a:solidFill>
                          <a:srgbClr val="0065FF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In menu Hyperlinks "Upcoming start's", "Distance learning", "EPAM trainings", "IT Practicum", "Reviews", "Success stories" don't work in mobile OS iOS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Critical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Ekaterina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7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ST336221-81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Name link does not match its logic '</a:t>
                      </a:r>
                      <a:r>
                        <a:rPr lang="ru" sz="800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</a:rPr>
                        <a:t>работодателей-партнеро</a:t>
                      </a: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в' page 'manual testing'.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Angelina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8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ST336221-85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Link to a wrong name company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Angelina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9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ST336221-105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The text "Системное и сетевое администрирование" in the card is cut off when the window size is reduced.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Angelina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24"/>
          <p:cNvCxnSpPr/>
          <p:nvPr/>
        </p:nvCxnSpPr>
        <p:spPr>
          <a:xfrm>
            <a:off x="858050" y="824750"/>
            <a:ext cx="72363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6" name="Google Shape;216;p24"/>
          <p:cNvGraphicFramePr/>
          <p:nvPr/>
        </p:nvGraphicFramePr>
        <p:xfrm>
          <a:off x="858050" y="934925"/>
          <a:ext cx="7233125" cy="3659620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№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ID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Some of the bugs found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/>
                        <a:t>Severity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Attachments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1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ST336221-125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The number of preparatory courses is not displayed.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Medium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2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ST336221-74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Sub-menu of the news module disappear from the nav-menu after click [СМИ об IT-Академии].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3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ST336221-75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The menu is not displayed in full after selecting minsk, scrolled down hovering the mouse over the empty space of the menu, scrolled up.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Major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7" name="Google Shape;2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2200" y="1124700"/>
            <a:ext cx="1442075" cy="796375"/>
          </a:xfrm>
          <a:prstGeom prst="rect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5000" y="1921079"/>
            <a:ext cx="2306174" cy="1353480"/>
          </a:xfrm>
          <a:prstGeom prst="rect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" name="Google Shape;219;p24"/>
          <p:cNvSpPr txBox="1"/>
          <p:nvPr/>
        </p:nvSpPr>
        <p:spPr>
          <a:xfrm>
            <a:off x="858050" y="424550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Olga Pavlovich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5000" y="3265350"/>
            <a:ext cx="2306179" cy="1160050"/>
          </a:xfrm>
          <a:prstGeom prst="rect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5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5"/>
          <p:cNvSpPr txBox="1"/>
          <p:nvPr/>
        </p:nvSpPr>
        <p:spPr>
          <a:xfrm>
            <a:off x="858050" y="424550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Ekaterina Zakomornaya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t="5073" b="27372"/>
          <a:stretch/>
        </p:blipFill>
        <p:spPr>
          <a:xfrm>
            <a:off x="6706475" y="1072050"/>
            <a:ext cx="837329" cy="111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875" y="3404200"/>
            <a:ext cx="2454964" cy="109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p25"/>
          <p:cNvGraphicFramePr/>
          <p:nvPr/>
        </p:nvGraphicFramePr>
        <p:xfrm>
          <a:off x="478538" y="900950"/>
          <a:ext cx="7839300" cy="3587787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№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Some of the bugs found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Severity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Attachments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4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ST336221-120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The background is absent in tab </a:t>
                      </a:r>
                      <a:r>
                        <a:rPr lang="ru" sz="800">
                          <a:solidFill>
                            <a:srgbClr val="222222"/>
                          </a:solidFill>
                        </a:rPr>
                        <a:t>"</a:t>
                      </a:r>
                      <a:r>
                        <a:rPr lang="ru" sz="800"/>
                        <a:t>Site</a:t>
                      </a:r>
                      <a:r>
                        <a:rPr lang="ru" sz="800">
                          <a:solidFill>
                            <a:srgbClr val="222222"/>
                          </a:solidFill>
                        </a:rPr>
                        <a:t>'</a:t>
                      </a:r>
                      <a:r>
                        <a:rPr lang="ru" sz="800"/>
                        <a:t>s map</a:t>
                      </a:r>
                      <a:r>
                        <a:rPr lang="ru" sz="800">
                          <a:solidFill>
                            <a:srgbClr val="222222"/>
                          </a:solidFill>
                        </a:rPr>
                        <a:t>" in mobile OS iOS.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5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sng">
                        <a:solidFill>
                          <a:srgbClr val="5CA3DE"/>
                        </a:solidFill>
                      </a:endParaRPr>
                    </a:p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ST336221-112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In menu Hyperlinks "Upcoming start's", "Distance learning", "EPAM trainings", "IT Practicum", "Reviews", "Success stories" don't work in mobile OS iOS.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Critical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6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ST336221-58</a:t>
                      </a:r>
                      <a:endParaRPr sz="1050" u="sng">
                        <a:solidFill>
                          <a:srgbClr val="0065FF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Impossible Send your data in the form Consultation and appointment with valid number.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>
                          <a:solidFill>
                            <a:schemeClr val="dk1"/>
                          </a:solidFill>
                        </a:rPr>
                        <a:t>Major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0" name="Google Shape;230;p25"/>
          <p:cNvPicPr preferRelativeResize="0"/>
          <p:nvPr/>
        </p:nvPicPr>
        <p:blipFill rotWithShape="1">
          <a:blip r:embed="rId8">
            <a:alphaModFix/>
          </a:blip>
          <a:srcRect t="1489" b="12916"/>
          <a:stretch/>
        </p:blipFill>
        <p:spPr>
          <a:xfrm>
            <a:off x="6727300" y="2206950"/>
            <a:ext cx="795650" cy="117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26"/>
          <p:cNvCxnSpPr/>
          <p:nvPr/>
        </p:nvCxnSpPr>
        <p:spPr>
          <a:xfrm>
            <a:off x="858050" y="824750"/>
            <a:ext cx="71598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26"/>
          <p:cNvSpPr txBox="1"/>
          <p:nvPr/>
        </p:nvSpPr>
        <p:spPr>
          <a:xfrm>
            <a:off x="858050" y="424550"/>
            <a:ext cx="28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Angelina Bolgar</a:t>
            </a:r>
            <a:endParaRPr/>
          </a:p>
        </p:txBody>
      </p:sp>
      <p:graphicFrame>
        <p:nvGraphicFramePr>
          <p:cNvPr id="237" name="Google Shape;237;p26"/>
          <p:cNvGraphicFramePr/>
          <p:nvPr/>
        </p:nvGraphicFramePr>
        <p:xfrm>
          <a:off x="678850" y="900950"/>
          <a:ext cx="7518200" cy="3781200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27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№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ID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Some of the bugs found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800" b="1">
                          <a:solidFill>
                            <a:schemeClr val="dk1"/>
                          </a:solidFill>
                        </a:rPr>
                        <a:t>Severity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Attachments</a:t>
                      </a: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7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ST336221-81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Name link does not match its logic '</a:t>
                      </a:r>
                      <a:r>
                        <a:rPr lang="ru" sz="800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</a:rPr>
                        <a:t>работодателей-партнеро</a:t>
                      </a: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в' page 'manual testing'.</a:t>
                      </a:r>
                      <a:endParaRPr sz="8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In the inscription "</a:t>
                      </a:r>
                      <a:r>
                        <a:rPr lang="ru" sz="800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</a:rPr>
                        <a:t>работодателей-партнеро</a:t>
                      </a: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в" the letter "в" is not included in the hyperlink.</a:t>
                      </a:r>
                      <a:endParaRPr sz="8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8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ST336221-85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Link to a wrong name company.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22222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22222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22222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The link attached to the “Qulix” company icon has the wrong host.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</a:rPr>
                        <a:t>9</a:t>
                      </a:r>
                      <a:endParaRPr sz="800">
                        <a:solidFill>
                          <a:srgbClr val="172B4D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sng">
                          <a:solidFill>
                            <a:srgbClr val="5CA3DE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ST336221-105</a:t>
                      </a:r>
                      <a:endParaRPr sz="800" u="sng">
                        <a:solidFill>
                          <a:srgbClr val="5CA3DE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</a:rPr>
                        <a:t>The text "Системное и сетевое администрирование" in the card is cut off when the window size is reduced to 1400px.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Minor</a:t>
                      </a:r>
                      <a:endParaRPr sz="8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8" name="Google Shape;238;p26"/>
          <p:cNvPicPr preferRelativeResize="0"/>
          <p:nvPr/>
        </p:nvPicPr>
        <p:blipFill rotWithShape="1">
          <a:blip r:embed="rId6">
            <a:alphaModFix/>
          </a:blip>
          <a:srcRect t="61078" b="461"/>
          <a:stretch/>
        </p:blipFill>
        <p:spPr>
          <a:xfrm>
            <a:off x="5987450" y="3689225"/>
            <a:ext cx="1699150" cy="971876"/>
          </a:xfrm>
          <a:prstGeom prst="rect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200" y="1145850"/>
            <a:ext cx="2457047" cy="1230351"/>
          </a:xfrm>
          <a:prstGeom prst="rect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8">
            <a:alphaModFix/>
          </a:blip>
          <a:srcRect r="17945"/>
          <a:stretch/>
        </p:blipFill>
        <p:spPr>
          <a:xfrm>
            <a:off x="5380325" y="2390250"/>
            <a:ext cx="2816727" cy="1298983"/>
          </a:xfrm>
          <a:prstGeom prst="rect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7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7"/>
          <p:cNvSpPr txBox="1"/>
          <p:nvPr/>
        </p:nvSpPr>
        <p:spPr>
          <a:xfrm>
            <a:off x="858050" y="424550"/>
            <a:ext cx="552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858050" y="824750"/>
            <a:ext cx="55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5CA3DE"/>
                </a:solidFill>
              </a:rPr>
              <a:t>Test Status:</a:t>
            </a:r>
            <a:r>
              <a:rPr lang="ru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  <a:r>
              <a:rPr lang="ru" sz="1200" dirty="0"/>
              <a:t> in connection with </a:t>
            </a:r>
            <a:r>
              <a:rPr lang="ru" sz="1200" dirty="0">
                <a:solidFill>
                  <a:srgbClr val="CC0000"/>
                </a:solidFill>
              </a:rPr>
              <a:t>7 critical bugs</a:t>
            </a:r>
            <a:endParaRPr sz="1200" dirty="0">
              <a:solidFill>
                <a:srgbClr val="CC0000"/>
              </a:solidFill>
            </a:endParaRPr>
          </a:p>
        </p:txBody>
      </p:sp>
      <p:graphicFrame>
        <p:nvGraphicFramePr>
          <p:cNvPr id="248" name="Google Shape;248;p27"/>
          <p:cNvGraphicFramePr/>
          <p:nvPr/>
        </p:nvGraphicFramePr>
        <p:xfrm>
          <a:off x="858050" y="1236475"/>
          <a:ext cx="6656400" cy="1795111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325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Planned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Actual result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Test Run must be completed 100%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Test Run was completed 100%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Determine how many test cases are passed  in %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% of  test cases passed is 75% in Mobile OS and 96% in Web browsers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Determine how many blocker and critical bugs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Blocker bugs were not found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Critical bugs are 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" name="Google Shape;249;p27"/>
          <p:cNvSpPr txBox="1"/>
          <p:nvPr/>
        </p:nvSpPr>
        <p:spPr>
          <a:xfrm>
            <a:off x="858050" y="3314413"/>
            <a:ext cx="665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Blocker bugs were not found. Bugs with </a:t>
            </a:r>
            <a:r>
              <a:rPr lang="ru" sz="1000">
                <a:solidFill>
                  <a:srgbClr val="CC0000"/>
                </a:solidFill>
              </a:rPr>
              <a:t>“Critical”</a:t>
            </a:r>
            <a:r>
              <a:rPr lang="ru" sz="1000"/>
              <a:t> severity are </a:t>
            </a:r>
            <a:r>
              <a:rPr lang="ru" sz="1000">
                <a:solidFill>
                  <a:srgbClr val="CC0000"/>
                </a:solidFill>
              </a:rPr>
              <a:t>7</a:t>
            </a:r>
            <a:r>
              <a:rPr lang="ru" sz="1000"/>
              <a:t>, that is unacceptable. Most of bugs are </a:t>
            </a:r>
            <a:r>
              <a:rPr lang="ru" sz="1000">
                <a:solidFill>
                  <a:srgbClr val="5CA3DE"/>
                </a:solidFill>
              </a:rPr>
              <a:t>“Minor” 39</a:t>
            </a:r>
            <a:r>
              <a:rPr lang="ru" sz="1000"/>
              <a:t>, “Major” 7, "Medium" 11 and this is quite high for the application released into production.</a:t>
            </a:r>
            <a:endParaRPr sz="1000"/>
          </a:p>
        </p:txBody>
      </p:sp>
      <p:sp>
        <p:nvSpPr>
          <p:cNvPr id="250" name="Google Shape;250;p27"/>
          <p:cNvSpPr txBox="1"/>
          <p:nvPr/>
        </p:nvSpPr>
        <p:spPr>
          <a:xfrm>
            <a:off x="858050" y="3807025"/>
            <a:ext cx="665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/>
              <a:t>Most bugs are the same for desktop environments under test </a:t>
            </a:r>
            <a:r>
              <a:rPr lang="ru" sz="1000" dirty="0">
                <a:solidFill>
                  <a:srgbClr val="5CA3DE"/>
                </a:solidFill>
              </a:rPr>
              <a:t>(Google Chrome, Mozilla Firefox, Safari browsers)</a:t>
            </a:r>
            <a:r>
              <a:rPr lang="ru" sz="1000" dirty="0"/>
              <a:t> and  the same for Mobile OS </a:t>
            </a:r>
            <a:r>
              <a:rPr lang="ru" sz="1000" dirty="0">
                <a:solidFill>
                  <a:srgbClr val="5CA3DE"/>
                </a:solidFill>
              </a:rPr>
              <a:t>(Android v.12, iOS v.14.8.1 )</a:t>
            </a:r>
            <a:r>
              <a:rPr lang="ru" sz="1000" dirty="0"/>
              <a:t>. More bugs in the mobile than desktop version of the application.</a:t>
            </a:r>
            <a:endParaRPr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8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8"/>
          <p:cNvSpPr txBox="1"/>
          <p:nvPr/>
        </p:nvSpPr>
        <p:spPr>
          <a:xfrm>
            <a:off x="858050" y="424550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Recommendations</a:t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862650" y="1228775"/>
            <a:ext cx="66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Despite the large number of site modules and the large amount of test verification, the site </a:t>
            </a:r>
            <a:r>
              <a:rPr lang="ru" sz="1200">
                <a:solidFill>
                  <a:srgbClr val="5CA3DE"/>
                </a:solidFill>
              </a:rPr>
              <a:t>https://www.it-academy.by/</a:t>
            </a:r>
            <a:r>
              <a:rPr lang="ru" sz="1200"/>
              <a:t> has been tested to improve its quality.</a:t>
            </a:r>
            <a:endParaRPr sz="1200"/>
          </a:p>
        </p:txBody>
      </p:sp>
      <p:sp>
        <p:nvSpPr>
          <p:cNvPr id="258" name="Google Shape;258;p28"/>
          <p:cNvSpPr txBox="1"/>
          <p:nvPr/>
        </p:nvSpPr>
        <p:spPr>
          <a:xfrm>
            <a:off x="862650" y="1912225"/>
            <a:ext cx="665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We recommend paying attention to the functionality and usability mobile version </a:t>
            </a:r>
            <a:br>
              <a:rPr lang="en-US" sz="1200" dirty="0"/>
            </a:br>
            <a:r>
              <a:rPr lang="ru" sz="1200" u="sng" dirty="0">
                <a:solidFill>
                  <a:srgbClr val="5CA3D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www.it-academy.by</a:t>
            </a:r>
            <a:r>
              <a:rPr lang="ru" sz="1200" dirty="0"/>
              <a:t> associated with:</a:t>
            </a:r>
            <a:endParaRPr sz="1200" dirty="0"/>
          </a:p>
        </p:txBody>
      </p:sp>
      <p:sp>
        <p:nvSpPr>
          <p:cNvPr id="259" name="Google Shape;259;p28"/>
          <p:cNvSpPr txBox="1"/>
          <p:nvPr/>
        </p:nvSpPr>
        <p:spPr>
          <a:xfrm>
            <a:off x="1015525" y="2515775"/>
            <a:ext cx="519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broken links on the main pop-up menu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problem with slow loading on some pages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problem with chat in some cities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a filtering problem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a lot of GUI bugs</a:t>
            </a:r>
            <a:endParaRPr sz="1200"/>
          </a:p>
        </p:txBody>
      </p:sp>
      <p:sp>
        <p:nvSpPr>
          <p:cNvPr id="260" name="Google Shape;260;p28"/>
          <p:cNvSpPr txBox="1"/>
          <p:nvPr/>
        </p:nvSpPr>
        <p:spPr>
          <a:xfrm>
            <a:off x="862650" y="3673425"/>
            <a:ext cx="665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because it is directly affects course sales.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50" y="1292075"/>
            <a:ext cx="3141500" cy="31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3107550" y="424550"/>
            <a:ext cx="29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CA3DE"/>
                </a:solidFill>
              </a:rPr>
              <a:t>Do you have any question for us?</a:t>
            </a:r>
            <a:endParaRPr>
              <a:solidFill>
                <a:srgbClr val="5CA3DE"/>
              </a:solidFill>
            </a:endParaRPr>
          </a:p>
        </p:txBody>
      </p:sp>
      <p:cxnSp>
        <p:nvCxnSpPr>
          <p:cNvPr id="267" name="Google Shape;267;p29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9"/>
          <p:cNvSpPr txBox="1"/>
          <p:nvPr/>
        </p:nvSpPr>
        <p:spPr>
          <a:xfrm>
            <a:off x="3783000" y="898750"/>
            <a:ext cx="157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CA3DE"/>
                </a:solidFill>
              </a:rPr>
              <a:t>Let's discuss them!</a:t>
            </a:r>
            <a:endParaRPr sz="1200">
              <a:solidFill>
                <a:srgbClr val="5CA3D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47350" y="941050"/>
            <a:ext cx="744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The testing durated </a:t>
            </a:r>
            <a:r>
              <a:rPr lang="ru" sz="1200">
                <a:solidFill>
                  <a:srgbClr val="5CA3DE"/>
                </a:solidFill>
              </a:rPr>
              <a:t>4 weeks</a:t>
            </a:r>
            <a:r>
              <a:rPr lang="ru" sz="1200"/>
              <a:t>, during which the team performed the following tasks: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907675" y="3723900"/>
            <a:ext cx="500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The application was tested in </a:t>
            </a:r>
            <a:r>
              <a:rPr lang="ru" sz="1200">
                <a:solidFill>
                  <a:srgbClr val="5CA3DE"/>
                </a:solidFill>
              </a:rPr>
              <a:t>Web browsers</a:t>
            </a:r>
            <a:r>
              <a:rPr lang="ru" sz="1200"/>
              <a:t> and </a:t>
            </a:r>
            <a:r>
              <a:rPr lang="ru" sz="1200">
                <a:solidFill>
                  <a:srgbClr val="5CA3DE"/>
                </a:solidFill>
              </a:rPr>
              <a:t>Mobile OS</a:t>
            </a:r>
            <a:r>
              <a:rPr lang="ru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07675" y="2546900"/>
            <a:ext cx="456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Each team member was in the role of </a:t>
            </a:r>
            <a:r>
              <a:rPr lang="ru" sz="1200">
                <a:solidFill>
                  <a:srgbClr val="5CA3DE"/>
                </a:solidFill>
              </a:rPr>
              <a:t>Team Lead</a:t>
            </a:r>
            <a:r>
              <a:rPr lang="ru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07675" y="3097300"/>
            <a:ext cx="36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We used the next </a:t>
            </a:r>
            <a:r>
              <a:rPr lang="ru" sz="1200">
                <a:solidFill>
                  <a:srgbClr val="5CA3DE"/>
                </a:solidFill>
              </a:rPr>
              <a:t>Test</a:t>
            </a:r>
            <a:r>
              <a:rPr lang="ru" sz="1200"/>
              <a:t> </a:t>
            </a:r>
            <a:r>
              <a:rPr lang="ru" sz="1200">
                <a:solidFill>
                  <a:srgbClr val="5CA3DE"/>
                </a:solidFill>
              </a:rPr>
              <a:t>Management Tools</a:t>
            </a:r>
            <a:r>
              <a:rPr lang="ru" sz="1200"/>
              <a:t>:</a:t>
            </a:r>
            <a:endParaRPr sz="12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50" y="2954988"/>
            <a:ext cx="1369626" cy="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325" y="3175375"/>
            <a:ext cx="660050" cy="1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060075" y="1426638"/>
            <a:ext cx="289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divide app into modules,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creation of checklists,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peer-review implementation, </a:t>
            </a:r>
            <a:endParaRPr sz="1200"/>
          </a:p>
        </p:txBody>
      </p:sp>
      <p:sp>
        <p:nvSpPr>
          <p:cNvPr id="72" name="Google Shape;72;p14"/>
          <p:cNvSpPr txBox="1"/>
          <p:nvPr/>
        </p:nvSpPr>
        <p:spPr>
          <a:xfrm>
            <a:off x="4303150" y="1426650"/>
            <a:ext cx="289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creation of bug reports,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creation of bugs statistics,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creation of recommendations</a:t>
            </a:r>
            <a:endParaRPr sz="12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839" y="3736126"/>
            <a:ext cx="245570" cy="26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1752" y="3741871"/>
            <a:ext cx="293341" cy="26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9543" y="3747603"/>
            <a:ext cx="293350" cy="25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2504" y="3723900"/>
            <a:ext cx="293350" cy="2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59575" y="3736126"/>
            <a:ext cx="268897" cy="268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4"/>
          <p:cNvSpPr txBox="1"/>
          <p:nvPr/>
        </p:nvSpPr>
        <p:spPr>
          <a:xfrm>
            <a:off x="934250" y="424550"/>
            <a:ext cx="66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About </a:t>
            </a:r>
            <a:r>
              <a:rPr lang="ru">
                <a:solidFill>
                  <a:srgbClr val="5CA3DE"/>
                </a:solidFill>
              </a:rPr>
              <a:t>www.it-academy.by</a:t>
            </a:r>
            <a:r>
              <a:rPr lang="ru"/>
              <a:t> application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886800" y="950350"/>
            <a:ext cx="55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Next, we will consider all the following </a:t>
            </a:r>
            <a:r>
              <a:rPr lang="ru" sz="1200">
                <a:solidFill>
                  <a:srgbClr val="5CA3DE"/>
                </a:solidFill>
              </a:rPr>
              <a:t>items</a:t>
            </a:r>
            <a:r>
              <a:rPr lang="ru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968950" y="1559925"/>
            <a:ext cx="35178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Test Team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Testing process description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Timetable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Summary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Blocker bugs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Risks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Overall bugs statistics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Conclusion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Recommendations</a:t>
            </a:r>
            <a:endParaRPr sz="12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150" y="1559925"/>
            <a:ext cx="2401750" cy="238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5"/>
          <p:cNvSpPr txBox="1"/>
          <p:nvPr/>
        </p:nvSpPr>
        <p:spPr>
          <a:xfrm>
            <a:off x="858050" y="424550"/>
            <a:ext cx="65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Result Report </a:t>
            </a:r>
            <a:r>
              <a:rPr lang="ru">
                <a:solidFill>
                  <a:srgbClr val="5CA3DE"/>
                </a:solidFill>
              </a:rPr>
              <a:t>It-Academy.by</a:t>
            </a:r>
            <a:endParaRPr>
              <a:solidFill>
                <a:srgbClr val="5CA3D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58050" y="424550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Test Team</a:t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95" name="Google Shape;95;p16"/>
          <p:cNvGraphicFramePr/>
          <p:nvPr/>
        </p:nvGraphicFramePr>
        <p:xfrm>
          <a:off x="170163" y="981925"/>
          <a:ext cx="8803675" cy="1840725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19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Name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Position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/>
                        <a:t>Module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Angelina Bolgar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Team Lead 2 week, QA specialist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"Education", "Distance learning", "Reviews"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Ekaterina Zakomornaya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Team Lead 1 and 4 weeks, QA specialist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"Footer", "Upcoming starts","Employment", "Success stories", "General"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Olga Pavlovich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Team Lead 3 week, QA specialist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"Start page", "Menu", "EPAM trainings", " IT Practicum", "News", "About the center","Chat with consultant"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" name="Google Shape;96;p16"/>
          <p:cNvGraphicFramePr/>
          <p:nvPr/>
        </p:nvGraphicFramePr>
        <p:xfrm>
          <a:off x="170163" y="3002800"/>
          <a:ext cx="8803675" cy="1544775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10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5CA3DE"/>
                          </a:solidFill>
                        </a:rPr>
                        <a:t>Position</a:t>
                      </a:r>
                      <a:endParaRPr sz="1100" b="1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5CA3DE"/>
                          </a:solidFill>
                        </a:rPr>
                        <a:t>Responsibilities</a:t>
                      </a:r>
                      <a:endParaRPr sz="1100" b="1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5CA3DE"/>
                          </a:solidFill>
                        </a:rPr>
                        <a:t>Team lead</a:t>
                      </a:r>
                      <a:endParaRPr sz="1000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5CA3DE"/>
                          </a:solidFill>
                        </a:rPr>
                        <a:t>Coordinating the work of the team, basic check of builds, revision of test scenarios; Planning, monitoring and controlling the testing activities and tasks; Effectively leading a team of testers to achieve product goals; Creating TRR;</a:t>
                      </a:r>
                      <a:endParaRPr sz="1000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5CA3DE"/>
                          </a:solidFill>
                        </a:rPr>
                        <a:t>QA specialist</a:t>
                      </a:r>
                      <a:endParaRPr sz="1000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5CA3DE"/>
                          </a:solidFill>
                        </a:rPr>
                        <a:t>Collecting the test data; Creating and implementing the test plan, bug report, Preparing, documentation and performing the test cases and test suites; Performing of functional testing.</a:t>
                      </a:r>
                      <a:endParaRPr sz="1000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7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7"/>
          <p:cNvSpPr txBox="1"/>
          <p:nvPr/>
        </p:nvSpPr>
        <p:spPr>
          <a:xfrm>
            <a:off x="858050" y="424550"/>
            <a:ext cx="552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Testing process description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90125" y="989150"/>
            <a:ext cx="1686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CA3DE"/>
                </a:solidFill>
              </a:rPr>
              <a:t>Web application: </a:t>
            </a:r>
            <a:endParaRPr sz="1300">
              <a:solidFill>
                <a:srgbClr val="5CA3D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CA3DE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29125" y="989150"/>
            <a:ext cx="241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https://www.</a:t>
            </a:r>
            <a:r>
              <a:rPr lang="ru" sz="1200">
                <a:solidFill>
                  <a:schemeClr val="dk1"/>
                </a:solidFill>
              </a:rPr>
              <a:t>it-academy</a:t>
            </a:r>
            <a:r>
              <a:rPr lang="ru" sz="1200"/>
              <a:t>.by/</a:t>
            </a:r>
            <a:endParaRPr sz="12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650" y="1499588"/>
            <a:ext cx="357676" cy="3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13" y="1530775"/>
            <a:ext cx="268900" cy="2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90125" y="1471625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5CA3DE"/>
                </a:solidFill>
              </a:rPr>
              <a:t>Test environment:</a:t>
            </a:r>
            <a:r>
              <a:rPr lang="ru">
                <a:solidFill>
                  <a:srgbClr val="5CA3DE"/>
                </a:solidFill>
              </a:rPr>
              <a:t>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934188" y="1780263"/>
            <a:ext cx="82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chemeClr val="dk1"/>
                </a:solidFill>
              </a:rPr>
              <a:t>OC Windows 11</a:t>
            </a:r>
            <a:endParaRPr sz="600"/>
          </a:p>
        </p:txBody>
      </p:sp>
      <p:sp>
        <p:nvSpPr>
          <p:cNvPr id="109" name="Google Shape;109;p17"/>
          <p:cNvSpPr txBox="1"/>
          <p:nvPr/>
        </p:nvSpPr>
        <p:spPr>
          <a:xfrm>
            <a:off x="2277375" y="1793463"/>
            <a:ext cx="77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chemeClr val="dk1"/>
                </a:solidFill>
              </a:rPr>
              <a:t>Mojave 10.14.6</a:t>
            </a:r>
            <a:endParaRPr sz="600"/>
          </a:p>
        </p:txBody>
      </p:sp>
      <p:sp>
        <p:nvSpPr>
          <p:cNvPr id="110" name="Google Shape;110;p17"/>
          <p:cNvSpPr txBox="1"/>
          <p:nvPr/>
        </p:nvSpPr>
        <p:spPr>
          <a:xfrm>
            <a:off x="690125" y="2150150"/>
            <a:ext cx="136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CA3DE"/>
                </a:solidFill>
              </a:rPr>
              <a:t>Web Browsers:</a:t>
            </a:r>
            <a:endParaRPr sz="1300">
              <a:solidFill>
                <a:srgbClr val="5CA3DE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502" y="2213896"/>
            <a:ext cx="293341" cy="26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6093" y="2213891"/>
            <a:ext cx="293350" cy="25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8179" y="2195925"/>
            <a:ext cx="293350" cy="2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226350" y="2461100"/>
            <a:ext cx="77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Google Chrome 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107.0.5304.107</a:t>
            </a:r>
            <a:endParaRPr sz="600"/>
          </a:p>
        </p:txBody>
      </p:sp>
      <p:sp>
        <p:nvSpPr>
          <p:cNvPr id="115" name="Google Shape;115;p17"/>
          <p:cNvSpPr txBox="1"/>
          <p:nvPr/>
        </p:nvSpPr>
        <p:spPr>
          <a:xfrm>
            <a:off x="2881725" y="2461100"/>
            <a:ext cx="74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Mozilla Firefox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107.0</a:t>
            </a:r>
            <a:endParaRPr sz="600"/>
          </a:p>
        </p:txBody>
      </p:sp>
      <p:sp>
        <p:nvSpPr>
          <p:cNvPr id="116" name="Google Shape;116;p17"/>
          <p:cNvSpPr txBox="1"/>
          <p:nvPr/>
        </p:nvSpPr>
        <p:spPr>
          <a:xfrm>
            <a:off x="3460425" y="2453100"/>
            <a:ext cx="82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Safari  14.1.2 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(14611.3.10.1.7)</a:t>
            </a:r>
            <a:endParaRPr sz="600"/>
          </a:p>
        </p:txBody>
      </p:sp>
      <p:sp>
        <p:nvSpPr>
          <p:cNvPr id="117" name="Google Shape;117;p17"/>
          <p:cNvSpPr txBox="1"/>
          <p:nvPr/>
        </p:nvSpPr>
        <p:spPr>
          <a:xfrm>
            <a:off x="690125" y="2912675"/>
            <a:ext cx="111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CA3DE"/>
                </a:solidFill>
              </a:rPr>
              <a:t>Mobile OS:</a:t>
            </a:r>
            <a:endParaRPr sz="1300">
              <a:solidFill>
                <a:srgbClr val="5CA3DE"/>
              </a:solidFill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1389" y="2970676"/>
            <a:ext cx="245570" cy="26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0400" y="2970676"/>
            <a:ext cx="268897" cy="268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2295500" y="3239575"/>
            <a:ext cx="63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 Android v.12</a:t>
            </a:r>
            <a:endParaRPr sz="600"/>
          </a:p>
        </p:txBody>
      </p:sp>
      <p:sp>
        <p:nvSpPr>
          <p:cNvPr id="121" name="Google Shape;121;p17"/>
          <p:cNvSpPr txBox="1"/>
          <p:nvPr/>
        </p:nvSpPr>
        <p:spPr>
          <a:xfrm>
            <a:off x="2964675" y="3239575"/>
            <a:ext cx="57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IOS 14.8.1</a:t>
            </a:r>
            <a:endParaRPr sz="600"/>
          </a:p>
        </p:txBody>
      </p:sp>
      <p:sp>
        <p:nvSpPr>
          <p:cNvPr id="122" name="Google Shape;122;p17"/>
          <p:cNvSpPr txBox="1"/>
          <p:nvPr/>
        </p:nvSpPr>
        <p:spPr>
          <a:xfrm>
            <a:off x="5024400" y="996800"/>
            <a:ext cx="133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CA3DE"/>
                </a:solidFill>
              </a:rPr>
              <a:t>Test Method:</a:t>
            </a:r>
            <a:endParaRPr sz="1200">
              <a:solidFill>
                <a:srgbClr val="5CA3DE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154125" y="989150"/>
            <a:ext cx="8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Manual</a:t>
            </a:r>
            <a:endParaRPr sz="1200"/>
          </a:p>
        </p:txBody>
      </p:sp>
      <p:sp>
        <p:nvSpPr>
          <p:cNvPr id="124" name="Google Shape;124;p17"/>
          <p:cNvSpPr txBox="1"/>
          <p:nvPr/>
        </p:nvSpPr>
        <p:spPr>
          <a:xfrm>
            <a:off x="5058300" y="2157950"/>
            <a:ext cx="127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CA3DE"/>
                </a:solidFill>
              </a:rPr>
              <a:t>Testing </a:t>
            </a:r>
            <a:endParaRPr sz="1200">
              <a:solidFill>
                <a:srgbClr val="5CA3D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CA3DE"/>
                </a:solidFill>
              </a:rPr>
              <a:t>types: </a:t>
            </a:r>
            <a:endParaRPr sz="1200">
              <a:solidFill>
                <a:srgbClr val="5CA3DE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692225" y="2150150"/>
            <a:ext cx="2288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Cross-browser testing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Usability testing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System testing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/>
              <a:t>Functional testing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Localization testing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GUI testing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Positive/negative testing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Black box</a:t>
            </a:r>
            <a:endParaRPr sz="1200"/>
          </a:p>
        </p:txBody>
      </p:sp>
      <p:sp>
        <p:nvSpPr>
          <p:cNvPr id="126" name="Google Shape;126;p17"/>
          <p:cNvSpPr txBox="1"/>
          <p:nvPr/>
        </p:nvSpPr>
        <p:spPr>
          <a:xfrm>
            <a:off x="5024400" y="1487075"/>
            <a:ext cx="98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CA3DE"/>
                </a:solidFill>
              </a:rPr>
              <a:t>Test Level:</a:t>
            </a:r>
            <a:endParaRPr sz="1200">
              <a:solidFill>
                <a:srgbClr val="5CA3DE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90125" y="3631850"/>
            <a:ext cx="127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CA3DE"/>
                </a:solidFill>
              </a:rPr>
              <a:t>Testing Tools:</a:t>
            </a:r>
            <a:endParaRPr sz="1200">
              <a:solidFill>
                <a:srgbClr val="5CA3DE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154125" y="1487063"/>
            <a:ext cx="131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System testing</a:t>
            </a:r>
            <a:endParaRPr sz="12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5348" y="3491873"/>
            <a:ext cx="1200622" cy="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29125" y="3705888"/>
            <a:ext cx="579000" cy="1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6563" y="4064713"/>
            <a:ext cx="334550" cy="3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15162" y="4053138"/>
            <a:ext cx="357676" cy="3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2981025" y="4323050"/>
            <a:ext cx="70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Microsoft Excel</a:t>
            </a:r>
            <a:endParaRPr sz="600"/>
          </a:p>
        </p:txBody>
      </p:sp>
      <p:sp>
        <p:nvSpPr>
          <p:cNvPr id="134" name="Google Shape;134;p17"/>
          <p:cNvSpPr txBox="1"/>
          <p:nvPr/>
        </p:nvSpPr>
        <p:spPr>
          <a:xfrm>
            <a:off x="2329125" y="4323050"/>
            <a:ext cx="70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Microsoft Word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/>
          <p:nvPr/>
        </p:nvSpPr>
        <p:spPr>
          <a:xfrm>
            <a:off x="858050" y="424550"/>
            <a:ext cx="66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Time statistics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00" y="1194053"/>
            <a:ext cx="1149350" cy="11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447" y="1053350"/>
            <a:ext cx="1423253" cy="133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934250" y="824738"/>
            <a:ext cx="161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Angelina Bolgar </a:t>
            </a:r>
            <a:endParaRPr sz="11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774" y="1194061"/>
            <a:ext cx="1221810" cy="11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2446875" y="824750"/>
            <a:ext cx="1857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Ekaterina Zakomornaya </a:t>
            </a:r>
            <a:endParaRPr sz="1100"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5637" y="1172879"/>
            <a:ext cx="1253750" cy="1236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4479175" y="824750"/>
            <a:ext cx="125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Olga Pavlovich </a:t>
            </a:r>
            <a:endParaRPr sz="1100"/>
          </a:p>
        </p:txBody>
      </p:sp>
      <p:sp>
        <p:nvSpPr>
          <p:cNvPr id="148" name="Google Shape;148;p18"/>
          <p:cNvSpPr txBox="1"/>
          <p:nvPr/>
        </p:nvSpPr>
        <p:spPr>
          <a:xfrm>
            <a:off x="1571950" y="1272850"/>
            <a:ext cx="233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lt1"/>
                </a:solidFill>
              </a:rPr>
              <a:t>7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3963" y="2466925"/>
            <a:ext cx="3291274" cy="21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858050" y="3282213"/>
            <a:ext cx="268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Total amount of time spent on tasks</a:t>
            </a:r>
            <a:r>
              <a:rPr lang="ru" sz="1200"/>
              <a:t> </a:t>
            </a:r>
            <a:endParaRPr sz="1200"/>
          </a:p>
        </p:txBody>
      </p:sp>
      <p:sp>
        <p:nvSpPr>
          <p:cNvPr id="151" name="Google Shape;151;p18"/>
          <p:cNvSpPr txBox="1"/>
          <p:nvPr/>
        </p:nvSpPr>
        <p:spPr>
          <a:xfrm>
            <a:off x="5519925" y="4042975"/>
            <a:ext cx="2555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5CA3DE"/>
                </a:solidFill>
              </a:rPr>
              <a:t>The total amount of time </a:t>
            </a:r>
            <a:endParaRPr sz="900">
              <a:solidFill>
                <a:srgbClr val="5CA3D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5CA3DE"/>
                </a:solidFill>
              </a:rPr>
              <a:t>spent on the project </a:t>
            </a:r>
            <a:endParaRPr sz="900">
              <a:solidFill>
                <a:srgbClr val="5CA3D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5CA3DE"/>
                </a:solidFill>
              </a:rPr>
              <a:t>by all team members</a:t>
            </a:r>
            <a:r>
              <a:rPr lang="ru" sz="900"/>
              <a:t> </a:t>
            </a:r>
            <a:endParaRPr sz="900"/>
          </a:p>
        </p:txBody>
      </p:sp>
      <p:sp>
        <p:nvSpPr>
          <p:cNvPr id="152" name="Google Shape;152;p18"/>
          <p:cNvSpPr txBox="1"/>
          <p:nvPr/>
        </p:nvSpPr>
        <p:spPr>
          <a:xfrm>
            <a:off x="6931200" y="4243075"/>
            <a:ext cx="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CA3DE"/>
                </a:solidFill>
              </a:rPr>
              <a:t>208.5h</a:t>
            </a:r>
            <a:endParaRPr>
              <a:solidFill>
                <a:srgbClr val="5CA3DE"/>
              </a:solidFill>
            </a:endParaRPr>
          </a:p>
        </p:txBody>
      </p:sp>
      <p:cxnSp>
        <p:nvCxnSpPr>
          <p:cNvPr id="153" name="Google Shape;153;p18"/>
          <p:cNvCxnSpPr/>
          <p:nvPr/>
        </p:nvCxnSpPr>
        <p:spPr>
          <a:xfrm>
            <a:off x="858050" y="3567950"/>
            <a:ext cx="23502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9"/>
          <p:cNvSpPr txBox="1"/>
          <p:nvPr/>
        </p:nvSpPr>
        <p:spPr>
          <a:xfrm>
            <a:off x="858050" y="424550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Summary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858050" y="844100"/>
            <a:ext cx="665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During the work, the team created </a:t>
            </a:r>
            <a:r>
              <a:rPr lang="ru" sz="1000">
                <a:solidFill>
                  <a:srgbClr val="5CA3DE"/>
                </a:solidFill>
              </a:rPr>
              <a:t>378 test cases</a:t>
            </a:r>
            <a:r>
              <a:rPr lang="ru" sz="1000"/>
              <a:t> in 15 modules.</a:t>
            </a:r>
            <a:endParaRPr sz="1000"/>
          </a:p>
        </p:txBody>
      </p:sp>
      <p:sp>
        <p:nvSpPr>
          <p:cNvPr id="161" name="Google Shape;161;p19"/>
          <p:cNvSpPr txBox="1"/>
          <p:nvPr/>
        </p:nvSpPr>
        <p:spPr>
          <a:xfrm>
            <a:off x="858175" y="1025525"/>
            <a:ext cx="665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Test Cases were created  in the test management tool “Qase”.</a:t>
            </a:r>
            <a:endParaRPr sz="800"/>
          </a:p>
        </p:txBody>
      </p:sp>
      <p:sp>
        <p:nvSpPr>
          <p:cNvPr id="162" name="Google Shape;162;p19"/>
          <p:cNvSpPr txBox="1"/>
          <p:nvPr/>
        </p:nvSpPr>
        <p:spPr>
          <a:xfrm>
            <a:off x="858175" y="1333325"/>
            <a:ext cx="665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5 test runs  were completed.</a:t>
            </a:r>
            <a:endParaRPr sz="1000"/>
          </a:p>
        </p:txBody>
      </p:sp>
      <p:sp>
        <p:nvSpPr>
          <p:cNvPr id="163" name="Google Shape;163;p19"/>
          <p:cNvSpPr txBox="1"/>
          <p:nvPr/>
        </p:nvSpPr>
        <p:spPr>
          <a:xfrm>
            <a:off x="858175" y="1824425"/>
            <a:ext cx="665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900"/>
              <a:buChar char="●"/>
            </a:pPr>
            <a:r>
              <a:rPr lang="ru" sz="900">
                <a:solidFill>
                  <a:srgbClr val="5CA3DE"/>
                </a:solidFill>
              </a:rPr>
              <a:t>94 test cases</a:t>
            </a:r>
            <a:r>
              <a:rPr lang="ru" sz="900"/>
              <a:t> were </a:t>
            </a:r>
            <a:r>
              <a:rPr lang="ru" sz="900">
                <a:solidFill>
                  <a:srgbClr val="CC0000"/>
                </a:solidFill>
              </a:rPr>
              <a:t>failed</a:t>
            </a:r>
            <a:r>
              <a:rPr lang="ru" sz="900"/>
              <a:t> </a:t>
            </a:r>
            <a:r>
              <a:rPr lang="ru" sz="900">
                <a:solidFill>
                  <a:schemeClr val="dk1"/>
                </a:solidFill>
              </a:rPr>
              <a:t>on a mobile device</a:t>
            </a:r>
            <a:r>
              <a:rPr lang="ru" sz="1000">
                <a:solidFill>
                  <a:schemeClr val="dk1"/>
                </a:solidFill>
              </a:rPr>
              <a:t> </a:t>
            </a:r>
            <a:r>
              <a:rPr lang="ru" sz="900"/>
              <a:t>that is 25 % of all Test Cases.</a:t>
            </a:r>
            <a:endParaRPr sz="900"/>
          </a:p>
        </p:txBody>
      </p:sp>
      <p:sp>
        <p:nvSpPr>
          <p:cNvPr id="164" name="Google Shape;164;p19"/>
          <p:cNvSpPr txBox="1"/>
          <p:nvPr/>
        </p:nvSpPr>
        <p:spPr>
          <a:xfrm>
            <a:off x="858375" y="1963388"/>
            <a:ext cx="6656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900"/>
              <a:buChar char="●"/>
            </a:pPr>
            <a:r>
              <a:rPr lang="ru" sz="900">
                <a:solidFill>
                  <a:srgbClr val="5CA3DE"/>
                </a:solidFill>
              </a:rPr>
              <a:t>14 test cases</a:t>
            </a:r>
            <a:r>
              <a:rPr lang="ru" sz="900"/>
              <a:t> were </a:t>
            </a:r>
            <a:r>
              <a:rPr lang="ru" sz="900">
                <a:solidFill>
                  <a:srgbClr val="CC0000"/>
                </a:solidFill>
              </a:rPr>
              <a:t>failed</a:t>
            </a:r>
            <a:r>
              <a:rPr lang="ru" sz="900"/>
              <a:t> in desktop browser testing that is  4 % of all Test Cases.</a:t>
            </a:r>
            <a:endParaRPr sz="900"/>
          </a:p>
        </p:txBody>
      </p:sp>
      <p:sp>
        <p:nvSpPr>
          <p:cNvPr id="165" name="Google Shape;165;p19"/>
          <p:cNvSpPr txBox="1"/>
          <p:nvPr/>
        </p:nvSpPr>
        <p:spPr>
          <a:xfrm>
            <a:off x="858363" y="2115363"/>
            <a:ext cx="6656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900"/>
              <a:buChar char="●"/>
            </a:pPr>
            <a:r>
              <a:rPr lang="ru" sz="900">
                <a:solidFill>
                  <a:srgbClr val="5CA3DE"/>
                </a:solidFill>
              </a:rPr>
              <a:t>7 test cases</a:t>
            </a:r>
            <a:r>
              <a:rPr lang="ru" sz="900"/>
              <a:t> were </a:t>
            </a:r>
            <a:r>
              <a:rPr lang="ru" sz="900">
                <a:solidFill>
                  <a:srgbClr val="666666"/>
                </a:solidFill>
              </a:rPr>
              <a:t>skipped</a:t>
            </a:r>
            <a:r>
              <a:rPr lang="ru" sz="900"/>
              <a:t> on mobile due to irrelevance or can't be passed.</a:t>
            </a:r>
            <a:endParaRPr sz="900"/>
          </a:p>
        </p:txBody>
      </p:sp>
      <p:sp>
        <p:nvSpPr>
          <p:cNvPr id="166" name="Google Shape;166;p19"/>
          <p:cNvSpPr txBox="1"/>
          <p:nvPr/>
        </p:nvSpPr>
        <p:spPr>
          <a:xfrm>
            <a:off x="858038" y="2234200"/>
            <a:ext cx="6656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5CA3DE"/>
              </a:buClr>
              <a:buSzPts val="900"/>
              <a:buChar char="●"/>
            </a:pPr>
            <a:r>
              <a:rPr lang="ru" sz="900">
                <a:solidFill>
                  <a:srgbClr val="5CA3DE"/>
                </a:solidFill>
              </a:rPr>
              <a:t>1 test case</a:t>
            </a:r>
            <a:r>
              <a:rPr lang="ru" sz="900"/>
              <a:t> were </a:t>
            </a:r>
            <a:r>
              <a:rPr lang="ru" sz="900">
                <a:solidFill>
                  <a:srgbClr val="666666"/>
                </a:solidFill>
              </a:rPr>
              <a:t>skipped</a:t>
            </a:r>
            <a:r>
              <a:rPr lang="ru" sz="900"/>
              <a:t> in browser safari due to irrelevance.</a:t>
            </a:r>
            <a:endParaRPr sz="900"/>
          </a:p>
        </p:txBody>
      </p:sp>
      <p:sp>
        <p:nvSpPr>
          <p:cNvPr id="167" name="Google Shape;167;p19"/>
          <p:cNvSpPr txBox="1"/>
          <p:nvPr/>
        </p:nvSpPr>
        <p:spPr>
          <a:xfrm>
            <a:off x="858175" y="2628375"/>
            <a:ext cx="468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CA3DE"/>
                </a:solidFill>
              </a:rPr>
              <a:t>64 bugs</a:t>
            </a:r>
            <a:r>
              <a:rPr lang="ru" sz="1000"/>
              <a:t> were founded in total and reported in Jira Software.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All bugs statistics: </a:t>
            </a:r>
            <a:endParaRPr sz="1000"/>
          </a:p>
        </p:txBody>
      </p:sp>
      <p:graphicFrame>
        <p:nvGraphicFramePr>
          <p:cNvPr id="168" name="Google Shape;168;p19"/>
          <p:cNvGraphicFramePr/>
          <p:nvPr/>
        </p:nvGraphicFramePr>
        <p:xfrm>
          <a:off x="858175" y="3226275"/>
          <a:ext cx="5086350" cy="933360"/>
        </p:xfrm>
        <a:graphic>
          <a:graphicData uri="http://schemas.openxmlformats.org/drawingml/2006/table">
            <a:tbl>
              <a:tblPr>
                <a:noFill/>
                <a:tableStyleId>{34AF9B52-37D6-466C-90FB-A4124ABE2FED}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222222"/>
                          </a:solidFill>
                        </a:rPr>
                        <a:t>Status</a:t>
                      </a:r>
                      <a:endParaRPr sz="800" b="1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222222"/>
                          </a:solidFill>
                        </a:rPr>
                        <a:t>Quantity</a:t>
                      </a:r>
                      <a:endParaRPr sz="800" b="1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222222"/>
                          </a:solidFill>
                        </a:rPr>
                        <a:t>Severity</a:t>
                      </a:r>
                      <a:endParaRPr sz="800" b="1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CC0000"/>
                          </a:solidFill>
                        </a:rPr>
                        <a:t>Critical</a:t>
                      </a:r>
                      <a:endParaRPr sz="800" b="1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222222"/>
                          </a:solidFill>
                        </a:rPr>
                        <a:t>Major</a:t>
                      </a:r>
                      <a:endParaRPr sz="800" b="1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222222"/>
                          </a:solidFill>
                        </a:rPr>
                        <a:t>Medium</a:t>
                      </a:r>
                      <a:endParaRPr sz="800" b="1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>
                          <a:solidFill>
                            <a:srgbClr val="5CA3DE"/>
                          </a:solidFill>
                        </a:rPr>
                        <a:t>Minor</a:t>
                      </a:r>
                      <a:endParaRPr sz="800" b="1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Submitted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64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CC0000"/>
                          </a:solidFill>
                        </a:rPr>
                        <a:t>7</a:t>
                      </a:r>
                      <a:endParaRPr sz="800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7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222222"/>
                          </a:solidFill>
                        </a:rPr>
                        <a:t>11</a:t>
                      </a:r>
                      <a:endParaRPr sz="800">
                        <a:solidFill>
                          <a:srgbClr val="22222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5CA3DE"/>
                          </a:solidFill>
                        </a:rPr>
                        <a:t>39</a:t>
                      </a:r>
                      <a:endParaRPr sz="800">
                        <a:solidFill>
                          <a:srgbClr val="5CA3D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p19"/>
          <p:cNvSpPr txBox="1"/>
          <p:nvPr/>
        </p:nvSpPr>
        <p:spPr>
          <a:xfrm>
            <a:off x="858050" y="1586750"/>
            <a:ext cx="274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When testing: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858050" y="4201975"/>
            <a:ext cx="274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5CA3DE"/>
                </a:solidFill>
              </a:rPr>
              <a:t>Test Status:</a:t>
            </a:r>
            <a:r>
              <a:rPr lang="ru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Red</a:t>
            </a:r>
            <a:endParaRPr sz="1200" dirty="0">
              <a:solidFill>
                <a:srgbClr val="FF0000"/>
              </a:solidFill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125" y="3224800"/>
            <a:ext cx="1475211" cy="9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000" y="1595300"/>
            <a:ext cx="1163450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6182675" y="1296600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988275" y="1204825"/>
            <a:ext cx="17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5CA3DE"/>
                </a:solidFill>
              </a:rPr>
              <a:t>Test run Mobile OS</a:t>
            </a:r>
            <a:endParaRPr>
              <a:solidFill>
                <a:srgbClr val="5CA3D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0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0"/>
          <p:cNvSpPr txBox="1"/>
          <p:nvPr/>
        </p:nvSpPr>
        <p:spPr>
          <a:xfrm>
            <a:off x="858050" y="424550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Blocker bugs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264550" y="977150"/>
            <a:ext cx="379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No blocker bugs were found during testing process.</a:t>
            </a:r>
            <a:endParaRPr sz="12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400" y="1426100"/>
            <a:ext cx="2959700" cy="29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1"/>
          <p:cNvCxnSpPr/>
          <p:nvPr/>
        </p:nvCxnSpPr>
        <p:spPr>
          <a:xfrm>
            <a:off x="858050" y="824750"/>
            <a:ext cx="6656400" cy="0"/>
          </a:xfrm>
          <a:prstGeom prst="straightConnector1">
            <a:avLst/>
          </a:prstGeom>
          <a:noFill/>
          <a:ln w="9525" cap="flat" cmpd="sng">
            <a:solidFill>
              <a:srgbClr val="5CA3D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1"/>
          <p:cNvSpPr txBox="1"/>
          <p:nvPr/>
        </p:nvSpPr>
        <p:spPr>
          <a:xfrm>
            <a:off x="858050" y="424550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Risks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858050" y="867725"/>
            <a:ext cx="6656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/>
              <a:t>The incurred the project risk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"Lack of human resources when testing is to begin </a:t>
            </a:r>
            <a:r>
              <a:rPr lang="ru" sz="1200">
                <a:solidFill>
                  <a:srgbClr val="5CA3DE"/>
                </a:solidFill>
              </a:rPr>
              <a:t>(tester’s illness, absence etc.)</a:t>
            </a:r>
            <a:r>
              <a:rPr lang="ru" sz="1200"/>
              <a:t>"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/>
              <a:t>was mitigated with the help redistribute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5CA3DE"/>
                </a:solidFill>
              </a:rPr>
              <a:t>the high priority work </a:t>
            </a:r>
            <a:r>
              <a:rPr lang="ru" sz="1000"/>
              <a:t>of the absent tester to other team members.</a:t>
            </a:r>
            <a:endParaRPr sz="12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384" y="2111300"/>
            <a:ext cx="2343516" cy="23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1344</Words>
  <Application>Microsoft Office PowerPoint</Application>
  <PresentationFormat>Экран (16:9)</PresentationFormat>
  <Paragraphs>264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Roboto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Katerina</cp:lastModifiedBy>
  <cp:revision>4</cp:revision>
  <dcterms:modified xsi:type="dcterms:W3CDTF">2023-02-10T10:53:19Z</dcterms:modified>
</cp:coreProperties>
</file>