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2AC0E7-01C7-479B-B883-BF97CB2BF028}">
  <a:tblStyle styleId="{032AC0E7-01C7-479B-B883-BF97CB2BF02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C"/>
          </a:solidFill>
        </a:fill>
      </a:tcStyle>
    </a:wholeTbl>
    <a:band1H>
      <a:tcTxStyle/>
      <a:tcStyle>
        <a:fill>
          <a:solidFill>
            <a:srgbClr val="CACCD7"/>
          </a:solidFill>
        </a:fill>
      </a:tcStyle>
    </a:band1H>
    <a:band2H>
      <a:tcTxStyle/>
    </a:band2H>
    <a:band1V>
      <a:tcTxStyle/>
      <a:tcStyle>
        <a:fill>
          <a:solidFill>
            <a:srgbClr val="CACCD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d329ba1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d329ba1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11edb9f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11edb9f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11edb9f8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11edb9f8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cd27326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cd27326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ElasticSearch is based on the apache lucene search engine library. It is able to handle indexing document collections, query parsing and searching. It does so by storing data in JSON object format where the user can specify the fields to be mapped. Indexing a document involves breaking it down into individual terms, and adding these terms to an inverted index which maps each term to documents that contain that term. Queries are also defined in a JSON structure where the specified fields map those presented in the index mapping. Elasticsearch will then compare the query to the indexed document collection. To calculate, relevance, Elasticsearch uses the BM25 </a:t>
            </a:r>
            <a:r>
              <a:rPr lang="en-GB"/>
              <a:t>ranking</a:t>
            </a:r>
            <a:r>
              <a:rPr lang="en-GB"/>
              <a:t> algorithm.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BM25 algorithm assigns a weight to each query term based on its importance in the query. This weight is determined by how often the the term appears in the query (the term frequency) as well as how common it is across all documents in the </a:t>
            </a:r>
            <a:r>
              <a:rPr lang="en-GB"/>
              <a:t>corpus</a:t>
            </a:r>
            <a:r>
              <a:rPr lang="en-GB"/>
              <a:t> (the inverse document frequency). This gives higher scores to documents that contain more occurrences of important query terms. The BM25 also has two parameters that can be tuned: k and b. The K parameter impacts how much the term frequency </a:t>
            </a:r>
            <a:r>
              <a:rPr lang="en-GB"/>
              <a:t>component</a:t>
            </a:r>
            <a:r>
              <a:rPr lang="en-GB"/>
              <a:t> affects the scores, and the b parameters affects how much the document length affects the score.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cd27326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cd27326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Times New Roman"/>
              <a:buChar char="-"/>
            </a:pPr>
            <a:r>
              <a:rPr lang="en-GB"/>
              <a:t>The index mapping is created based on fields defined by the document parsing function. The documents are then indexed using ElasticSearch.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d329ba1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d329ba1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three topics have been chosen in order to perform a series of </a:t>
            </a:r>
            <a:r>
              <a:rPr lang="en-GB"/>
              <a:t>experiments</a:t>
            </a:r>
            <a:r>
              <a:rPr lang="en-GB"/>
              <a:t> to attempt to optimise the evaluation metrics for the search engine. These three topics are patients with a variety of demographics, characteristics and presentations. Especially important are factors like gender and age which form the basis of inclusion and exclusion criteria. The medical history and presentation of each patient may also impact their eligibility for trials.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Topic 1 is a 45 year old male diagnosed with anaplastic astrocytoma</a:t>
            </a:r>
            <a:endParaRPr/>
          </a:p>
          <a:p>
            <a:pPr indent="0" lvl="0" marL="0" rtl="0" algn="l">
              <a:spcBef>
                <a:spcPts val="0"/>
              </a:spcBef>
              <a:spcAft>
                <a:spcPts val="0"/>
              </a:spcAft>
              <a:buNone/>
            </a:pPr>
            <a:r>
              <a:rPr lang="en-GB"/>
              <a:t>Topic 49 is a 12 year old female diagnosed with turner syndrome with additional factors of obesity and mental retardation</a:t>
            </a:r>
            <a:endParaRPr/>
          </a:p>
          <a:p>
            <a:pPr indent="0" lvl="0" marL="0" rtl="0" algn="l">
              <a:spcBef>
                <a:spcPts val="0"/>
              </a:spcBef>
              <a:spcAft>
                <a:spcPts val="0"/>
              </a:spcAft>
              <a:buNone/>
            </a:pPr>
            <a:r>
              <a:rPr lang="en-GB"/>
              <a:t>Topic 73 is a 3 day old female with neonatal jaundice.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cd273263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cd273263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cd27326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cd27326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graphs display the accuracy, precision and recall values for different combinations of KeyBERT terms and top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From the data, we can see that generally, increasing the number of keyBERT terms and top values tends to improve the accuracy and precision however the recall may not always increase.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example, when using 10 keyBERT terms and Top2 results, the accuracy is 97.5% and the precision is 90%, which is higher than when using 3 KeyBERT terms and Top 20 (which gives an accuracy of 96.7%, precision 65%). However when using 10 KeyBERT terms and Top 20, the recall is only 38.3%, which is lower than the recall of 27.7%, when using 3 KeyBERT terms and Top20.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Similarly, when looking at the Top 10 searches, we can see that regardless of the number of KeyBERT terms, the accuracy and precision is generally higher. For example, when using the Control KeyBERT terms we can see that the accuracy and precisions are 96.8% and 90% whereas for top 20 searches it is 96.7% and 65% and for total searches it is 83.9% and 10.1%. However once again the recall does not follow the same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reason for this is when we are only looking at the top values, the search algorithm becomes more specific and only retrieves a smaller subset of relevant documents instead of a broader range of potentially relevant documents.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the purpose of our medical trials, we would prefer a higher precision than recall as we would like a high proportion or relevant documents retrieved by the search engine from all the relevant documents that were retrieved rather than the out of the relevant documents that exist in the collection. Therefore the low recall is not as relevant?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329ba1f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329ba1f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Same as previous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d329ba1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d329ba1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Same as previous slides.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cd27326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cd27326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d329ba1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d329ba1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d329ba1f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d329ba1f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d329ba1f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d329ba1f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graph presents the results from experimenting with different field types using 10 KeyBERT terms and all number of hits.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see that although the title had the highest accuracy of 99.4%, the precision and recall were relatively low compared to the other results. This suggest </a:t>
            </a:r>
            <a:r>
              <a:rPr lang="en-GB"/>
              <a:t>that</a:t>
            </a:r>
            <a:r>
              <a:rPr lang="en-GB"/>
              <a:t> while searching for the query topic by the title field may increase the likelihood of retrieving the documents that were correctly classified, it may not be the most efficient approach to </a:t>
            </a:r>
            <a:r>
              <a:rPr lang="en-GB"/>
              <a:t>retrieving</a:t>
            </a:r>
            <a:r>
              <a:rPr lang="en-GB"/>
              <a:t> all relevant documents. Therefore, it may be more effective to use a combination of different </a:t>
            </a:r>
            <a:r>
              <a:rPr lang="en-GB"/>
              <a:t>search fields to retrieve more relevant documents, rather than relying solely on the title field.</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d329ba1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d329ba1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This next graph presents the results from experimenting with different field types using 10 KeyBERT terms for the top 10 hits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From the results we can see that using only the title or inclusion fields alone result in results which are not very relevant. So similar to the previous experiment we can see that using a single field may not be sufficient in retrieving relevant results. Combining the search criteria from different field is shown here to increase the precision and recall.</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d329ba1f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d329ba1f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d329ba1f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d329ba1f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ElasticSearch also offers a </a:t>
            </a:r>
            <a:r>
              <a:rPr lang="en-GB"/>
              <a:t>parameter</a:t>
            </a:r>
            <a:r>
              <a:rPr lang="en-GB"/>
              <a:t> called min_score </a:t>
            </a:r>
            <a:r>
              <a:rPr lang="en-GB"/>
              <a:t>which</a:t>
            </a:r>
            <a:r>
              <a:rPr lang="en-GB"/>
              <a:t> controls the relevance score threshold needed to produce hits. In order to </a:t>
            </a:r>
            <a:r>
              <a:rPr lang="en-GB"/>
              <a:t>improve</a:t>
            </a:r>
            <a:r>
              <a:rPr lang="en-GB"/>
              <a:t> precision for the results, a minimum score of 10 was used. We can see that the number of hits produced is significantly reduced, and precision improves drastically for all queries. However, for Query 73, only one relevant document is found, resulting in low recall. Overall, </a:t>
            </a:r>
            <a:r>
              <a:rPr lang="en-GB"/>
              <a:t>high</a:t>
            </a:r>
            <a:r>
              <a:rPr lang="en-GB"/>
              <a:t> precision should be paramount to avoid false positives where patients are put forward for trials they are not eligible for, making this an important parameter to include.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d329ba1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d329ba1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GB"/>
              <a:t>Additional </a:t>
            </a:r>
            <a:r>
              <a:rPr lang="en-GB"/>
              <a:t>experiments</a:t>
            </a:r>
            <a:r>
              <a:rPr lang="en-GB"/>
              <a:t> were carried including adjusting the k and b parameters, extracting </a:t>
            </a:r>
            <a:r>
              <a:rPr lang="en-GB"/>
              <a:t>multiple</a:t>
            </a:r>
            <a:r>
              <a:rPr lang="en-GB"/>
              <a:t> word keywords and boosting field </a:t>
            </a:r>
            <a:r>
              <a:rPr lang="en-GB"/>
              <a:t>weights</a:t>
            </a:r>
            <a:r>
              <a:rPr lang="en-GB"/>
              <a:t>. These had negligible impact on evaluation metrics, and boosting fields such as the title or inclusion criteria harmed recall.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cd27326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cd27326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cd27326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cd27326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cd2732631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cd2732631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11edb9f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11edb9f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cd27326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cd27326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11edb9f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11edb9f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d329ba1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d329ba1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cd27326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cd27326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11edb9f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11edb9f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 slide 3">
  <p:cSld name="6_Content slide 3">
    <p:spTree>
      <p:nvGrpSpPr>
        <p:cNvPr id="9" name="Shape 9"/>
        <p:cNvGrpSpPr/>
        <p:nvPr/>
      </p:nvGrpSpPr>
      <p:grpSpPr>
        <a:xfrm>
          <a:off x="0" y="0"/>
          <a:ext cx="0" cy="0"/>
          <a:chOff x="0" y="0"/>
          <a:chExt cx="0" cy="0"/>
        </a:xfrm>
      </p:grpSpPr>
      <p:sp>
        <p:nvSpPr>
          <p:cNvPr id="10" name="Google Shape;10;p2"/>
          <p:cNvSpPr txBox="1"/>
          <p:nvPr>
            <p:ph idx="1"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 name="Google Shape;11;p2"/>
          <p:cNvSpPr txBox="1"/>
          <p:nvPr>
            <p:ph idx="2" type="body"/>
          </p:nvPr>
        </p:nvSpPr>
        <p:spPr>
          <a:xfrm>
            <a:off x="186596" y="1311275"/>
            <a:ext cx="86721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column text + image + caption">
  <p:cSld name="Content slide 1 column text + image + caption">
    <p:spTree>
      <p:nvGrpSpPr>
        <p:cNvPr id="68" name="Shape 68"/>
        <p:cNvGrpSpPr/>
        <p:nvPr/>
      </p:nvGrpSpPr>
      <p:grpSpPr>
        <a:xfrm>
          <a:off x="0" y="0"/>
          <a:ext cx="0" cy="0"/>
          <a:chOff x="0" y="0"/>
          <a:chExt cx="0" cy="0"/>
        </a:xfrm>
      </p:grpSpPr>
      <p:sp>
        <p:nvSpPr>
          <p:cNvPr id="69" name="Google Shape;69;p11"/>
          <p:cNvSpPr/>
          <p:nvPr>
            <p:ph idx="2" type="pic"/>
          </p:nvPr>
        </p:nvSpPr>
        <p:spPr>
          <a:xfrm>
            <a:off x="2496620" y="1309603"/>
            <a:ext cx="6380700" cy="2808300"/>
          </a:xfrm>
          <a:prstGeom prst="rect">
            <a:avLst/>
          </a:prstGeom>
          <a:solidFill>
            <a:srgbClr val="D8D8D8"/>
          </a:solidFill>
          <a:ln>
            <a:noFill/>
          </a:ln>
        </p:spPr>
      </p:sp>
      <p:sp>
        <p:nvSpPr>
          <p:cNvPr id="70" name="Google Shape;70;p11"/>
          <p:cNvSpPr txBox="1"/>
          <p:nvPr>
            <p:ph idx="1" type="body"/>
          </p:nvPr>
        </p:nvSpPr>
        <p:spPr>
          <a:xfrm>
            <a:off x="2496620" y="4176072"/>
            <a:ext cx="63807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1" name="Google Shape;71;p11"/>
          <p:cNvSpPr txBox="1"/>
          <p:nvPr>
            <p:ph idx="3"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4" type="body"/>
          </p:nvPr>
        </p:nvSpPr>
        <p:spPr>
          <a:xfrm>
            <a:off x="186597" y="1311275"/>
            <a:ext cx="21264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hero image + caption">
  <p:cSld name="Title + hero image + caption">
    <p:spTree>
      <p:nvGrpSpPr>
        <p:cNvPr id="73" name="Shape 73"/>
        <p:cNvGrpSpPr/>
        <p:nvPr/>
      </p:nvGrpSpPr>
      <p:grpSpPr>
        <a:xfrm>
          <a:off x="0" y="0"/>
          <a:ext cx="0" cy="0"/>
          <a:chOff x="0" y="0"/>
          <a:chExt cx="0" cy="0"/>
        </a:xfrm>
      </p:grpSpPr>
      <p:sp>
        <p:nvSpPr>
          <p:cNvPr id="74" name="Google Shape;74;p12"/>
          <p:cNvSpPr/>
          <p:nvPr>
            <p:ph idx="2" type="pic"/>
          </p:nvPr>
        </p:nvSpPr>
        <p:spPr>
          <a:xfrm>
            <a:off x="287339" y="1322601"/>
            <a:ext cx="8578800" cy="2792400"/>
          </a:xfrm>
          <a:prstGeom prst="rect">
            <a:avLst/>
          </a:prstGeom>
          <a:solidFill>
            <a:srgbClr val="D8D8D8"/>
          </a:solidFill>
          <a:ln>
            <a:noFill/>
          </a:ln>
        </p:spPr>
      </p:sp>
      <p:sp>
        <p:nvSpPr>
          <p:cNvPr id="75" name="Google Shape;75;p12"/>
          <p:cNvSpPr txBox="1"/>
          <p:nvPr>
            <p:ph idx="1" type="body"/>
          </p:nvPr>
        </p:nvSpPr>
        <p:spPr>
          <a:xfrm>
            <a:off x="287339" y="4177950"/>
            <a:ext cx="857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6" name="Google Shape;76;p12"/>
          <p:cNvSpPr txBox="1"/>
          <p:nvPr>
            <p:ph idx="3"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ro image + caption">
  <p:cSld name="Hero image + caption">
    <p:spTree>
      <p:nvGrpSpPr>
        <p:cNvPr id="77" name="Shape 77"/>
        <p:cNvGrpSpPr/>
        <p:nvPr/>
      </p:nvGrpSpPr>
      <p:grpSpPr>
        <a:xfrm>
          <a:off x="0" y="0"/>
          <a:ext cx="0" cy="0"/>
          <a:chOff x="0" y="0"/>
          <a:chExt cx="0" cy="0"/>
        </a:xfrm>
      </p:grpSpPr>
      <p:sp>
        <p:nvSpPr>
          <p:cNvPr id="78" name="Google Shape;78;p13"/>
          <p:cNvSpPr/>
          <p:nvPr>
            <p:ph idx="2" type="pic"/>
          </p:nvPr>
        </p:nvSpPr>
        <p:spPr>
          <a:xfrm>
            <a:off x="279400" y="250826"/>
            <a:ext cx="8598000" cy="3867000"/>
          </a:xfrm>
          <a:prstGeom prst="rect">
            <a:avLst/>
          </a:prstGeom>
          <a:solidFill>
            <a:srgbClr val="D8D8D8"/>
          </a:solidFill>
          <a:ln>
            <a:noFill/>
          </a:ln>
        </p:spPr>
      </p:sp>
      <p:sp>
        <p:nvSpPr>
          <p:cNvPr id="79" name="Google Shape;79;p13"/>
          <p:cNvSpPr txBox="1"/>
          <p:nvPr>
            <p:ph idx="1" type="body"/>
          </p:nvPr>
        </p:nvSpPr>
        <p:spPr>
          <a:xfrm>
            <a:off x="287339" y="4177950"/>
            <a:ext cx="857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0" name="Shape 80"/>
        <p:cNvGrpSpPr/>
        <p:nvPr/>
      </p:nvGrpSpPr>
      <p:grpSpPr>
        <a:xfrm>
          <a:off x="0" y="0"/>
          <a:ext cx="0" cy="0"/>
          <a:chOff x="0" y="0"/>
          <a:chExt cx="0" cy="0"/>
        </a:xfrm>
      </p:grpSpPr>
      <p:grpSp>
        <p:nvGrpSpPr>
          <p:cNvPr id="81" name="Google Shape;81;p14"/>
          <p:cNvGrpSpPr/>
          <p:nvPr/>
        </p:nvGrpSpPr>
        <p:grpSpPr>
          <a:xfrm>
            <a:off x="203483" y="1234612"/>
            <a:ext cx="2219666" cy="1420427"/>
            <a:chOff x="1985262" y="1786188"/>
            <a:chExt cx="3594600" cy="2714883"/>
          </a:xfrm>
        </p:grpSpPr>
        <p:sp>
          <p:nvSpPr>
            <p:cNvPr id="82" name="Google Shape;82;p14"/>
            <p:cNvSpPr txBox="1"/>
            <p:nvPr/>
          </p:nvSpPr>
          <p:spPr>
            <a:xfrm>
              <a:off x="2401825" y="1786188"/>
              <a:ext cx="2677800" cy="147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4400" u="none" cap="none" strike="noStrike">
                  <a:solidFill>
                    <a:srgbClr val="2DB8C5"/>
                  </a:solidFill>
                  <a:latin typeface="Arial"/>
                  <a:ea typeface="Arial"/>
                  <a:cs typeface="Arial"/>
                  <a:sym typeface="Arial"/>
                </a:rPr>
                <a:t>19%</a:t>
              </a:r>
              <a:endParaRPr/>
            </a:p>
          </p:txBody>
        </p:sp>
        <p:cxnSp>
          <p:nvCxnSpPr>
            <p:cNvPr id="83" name="Google Shape;83;p14"/>
            <p:cNvCxnSpPr/>
            <p:nvPr/>
          </p:nvCxnSpPr>
          <p:spPr>
            <a:xfrm flipH="1" rot="10800000">
              <a:off x="2114979" y="3256992"/>
              <a:ext cx="3407700" cy="10200"/>
            </a:xfrm>
            <a:prstGeom prst="straightConnector1">
              <a:avLst/>
            </a:prstGeom>
            <a:noFill/>
            <a:ln cap="flat" cmpd="sng" w="28575">
              <a:solidFill>
                <a:srgbClr val="2DB8C5"/>
              </a:solidFill>
              <a:prstDash val="solid"/>
              <a:miter lim="800000"/>
              <a:headEnd len="sm" w="sm" type="none"/>
              <a:tailEnd len="sm" w="sm" type="none"/>
            </a:ln>
          </p:spPr>
        </p:cxnSp>
        <p:sp>
          <p:nvSpPr>
            <p:cNvPr id="84" name="Google Shape;84;p14"/>
            <p:cNvSpPr txBox="1"/>
            <p:nvPr/>
          </p:nvSpPr>
          <p:spPr>
            <a:xfrm>
              <a:off x="1985262" y="3500871"/>
              <a:ext cx="3594600" cy="10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rgbClr val="2DB8C5"/>
                  </a:solidFill>
                  <a:latin typeface="Arial"/>
                  <a:ea typeface="Arial"/>
                  <a:cs typeface="Arial"/>
                  <a:sym typeface="Arial"/>
                </a:rPr>
                <a:t>Insert text Insert Text</a:t>
              </a:r>
              <a:endParaRPr/>
            </a:p>
            <a:p>
              <a:pPr indent="0" lvl="0" marL="0" marR="0" rtl="0" algn="ctr">
                <a:spcBef>
                  <a:spcPts val="0"/>
                </a:spcBef>
                <a:spcAft>
                  <a:spcPts val="0"/>
                </a:spcAft>
                <a:buNone/>
              </a:pPr>
              <a:r>
                <a:rPr b="0" i="0" lang="en-GB" sz="1400" u="none" cap="none" strike="noStrike">
                  <a:solidFill>
                    <a:srgbClr val="2DB8C5"/>
                  </a:solidFill>
                  <a:latin typeface="Arial"/>
                  <a:ea typeface="Arial"/>
                  <a:cs typeface="Arial"/>
                  <a:sym typeface="Arial"/>
                </a:rPr>
                <a:t>Insert text Insert Text</a:t>
              </a:r>
              <a:endParaRPr/>
            </a:p>
          </p:txBody>
        </p:sp>
      </p:grpSp>
      <p:grpSp>
        <p:nvGrpSpPr>
          <p:cNvPr id="85" name="Google Shape;85;p14"/>
          <p:cNvGrpSpPr/>
          <p:nvPr/>
        </p:nvGrpSpPr>
        <p:grpSpPr>
          <a:xfrm>
            <a:off x="3299385" y="1210618"/>
            <a:ext cx="2156401" cy="1420427"/>
            <a:chOff x="1985262" y="1786188"/>
            <a:chExt cx="3594600" cy="2714884"/>
          </a:xfrm>
        </p:grpSpPr>
        <p:sp>
          <p:nvSpPr>
            <p:cNvPr id="86" name="Google Shape;86;p14"/>
            <p:cNvSpPr txBox="1"/>
            <p:nvPr/>
          </p:nvSpPr>
          <p:spPr>
            <a:xfrm>
              <a:off x="2401825" y="1786188"/>
              <a:ext cx="2677800" cy="1470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4400" u="none" cap="none" strike="noStrike">
                  <a:solidFill>
                    <a:srgbClr val="8D3786"/>
                  </a:solidFill>
                  <a:latin typeface="Arial"/>
                  <a:ea typeface="Arial"/>
                  <a:cs typeface="Arial"/>
                  <a:sym typeface="Arial"/>
                </a:rPr>
                <a:t>19%</a:t>
              </a:r>
              <a:endParaRPr/>
            </a:p>
          </p:txBody>
        </p:sp>
        <p:cxnSp>
          <p:nvCxnSpPr>
            <p:cNvPr id="87" name="Google Shape;87;p14"/>
            <p:cNvCxnSpPr/>
            <p:nvPr/>
          </p:nvCxnSpPr>
          <p:spPr>
            <a:xfrm flipH="1" rot="10800000">
              <a:off x="2114979" y="3256992"/>
              <a:ext cx="3407700" cy="10200"/>
            </a:xfrm>
            <a:prstGeom prst="straightConnector1">
              <a:avLst/>
            </a:prstGeom>
            <a:noFill/>
            <a:ln cap="flat" cmpd="sng" w="28575">
              <a:solidFill>
                <a:srgbClr val="8D3786"/>
              </a:solidFill>
              <a:prstDash val="solid"/>
              <a:miter lim="800000"/>
              <a:headEnd len="sm" w="sm" type="none"/>
              <a:tailEnd len="sm" w="sm" type="none"/>
            </a:ln>
          </p:spPr>
        </p:cxnSp>
        <p:sp>
          <p:nvSpPr>
            <p:cNvPr id="88" name="Google Shape;88;p14"/>
            <p:cNvSpPr txBox="1"/>
            <p:nvPr/>
          </p:nvSpPr>
          <p:spPr>
            <a:xfrm>
              <a:off x="1985262" y="3500872"/>
              <a:ext cx="3594600" cy="10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rgbClr val="8D3786"/>
                  </a:solidFill>
                  <a:latin typeface="Arial"/>
                  <a:ea typeface="Arial"/>
                  <a:cs typeface="Arial"/>
                  <a:sym typeface="Arial"/>
                </a:rPr>
                <a:t>Insert text Insert Text</a:t>
              </a:r>
              <a:endParaRPr/>
            </a:p>
            <a:p>
              <a:pPr indent="0" lvl="0" marL="0" marR="0" rtl="0" algn="ctr">
                <a:spcBef>
                  <a:spcPts val="0"/>
                </a:spcBef>
                <a:spcAft>
                  <a:spcPts val="0"/>
                </a:spcAft>
                <a:buNone/>
              </a:pPr>
              <a:r>
                <a:rPr b="0" i="0" lang="en-GB" sz="1400" u="none" cap="none" strike="noStrike">
                  <a:solidFill>
                    <a:srgbClr val="8D3786"/>
                  </a:solidFill>
                  <a:latin typeface="Arial"/>
                  <a:ea typeface="Arial"/>
                  <a:cs typeface="Arial"/>
                  <a:sym typeface="Arial"/>
                </a:rPr>
                <a:t>Insert text Insert Text</a:t>
              </a:r>
              <a:endParaRPr/>
            </a:p>
          </p:txBody>
        </p:sp>
      </p:grpSp>
      <p:grpSp>
        <p:nvGrpSpPr>
          <p:cNvPr id="89" name="Google Shape;89;p14"/>
          <p:cNvGrpSpPr/>
          <p:nvPr/>
        </p:nvGrpSpPr>
        <p:grpSpPr>
          <a:xfrm>
            <a:off x="6395411" y="1210618"/>
            <a:ext cx="2184798" cy="1420427"/>
            <a:chOff x="1985262" y="1786188"/>
            <a:chExt cx="3594600" cy="2714884"/>
          </a:xfrm>
        </p:grpSpPr>
        <p:sp>
          <p:nvSpPr>
            <p:cNvPr id="90" name="Google Shape;90;p14"/>
            <p:cNvSpPr txBox="1"/>
            <p:nvPr/>
          </p:nvSpPr>
          <p:spPr>
            <a:xfrm>
              <a:off x="2401825" y="1786188"/>
              <a:ext cx="2677800" cy="1470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4400" u="none" cap="none" strike="noStrike">
                  <a:solidFill>
                    <a:srgbClr val="10746A"/>
                  </a:solidFill>
                  <a:latin typeface="Arial"/>
                  <a:ea typeface="Arial"/>
                  <a:cs typeface="Arial"/>
                  <a:sym typeface="Arial"/>
                </a:rPr>
                <a:t>19%</a:t>
              </a:r>
              <a:endParaRPr/>
            </a:p>
          </p:txBody>
        </p:sp>
        <p:cxnSp>
          <p:nvCxnSpPr>
            <p:cNvPr id="91" name="Google Shape;91;p14"/>
            <p:cNvCxnSpPr/>
            <p:nvPr/>
          </p:nvCxnSpPr>
          <p:spPr>
            <a:xfrm flipH="1" rot="10800000">
              <a:off x="2114979" y="3256992"/>
              <a:ext cx="3407700" cy="10200"/>
            </a:xfrm>
            <a:prstGeom prst="straightConnector1">
              <a:avLst/>
            </a:prstGeom>
            <a:noFill/>
            <a:ln cap="flat" cmpd="sng" w="28575">
              <a:solidFill>
                <a:srgbClr val="10746A"/>
              </a:solidFill>
              <a:prstDash val="solid"/>
              <a:miter lim="800000"/>
              <a:headEnd len="sm" w="sm" type="none"/>
              <a:tailEnd len="sm" w="sm" type="none"/>
            </a:ln>
          </p:spPr>
        </p:cxnSp>
        <p:sp>
          <p:nvSpPr>
            <p:cNvPr id="92" name="Google Shape;92;p14"/>
            <p:cNvSpPr txBox="1"/>
            <p:nvPr/>
          </p:nvSpPr>
          <p:spPr>
            <a:xfrm>
              <a:off x="1985262" y="3500872"/>
              <a:ext cx="3594600" cy="10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rgbClr val="10746A"/>
                  </a:solidFill>
                  <a:latin typeface="Arial"/>
                  <a:ea typeface="Arial"/>
                  <a:cs typeface="Arial"/>
                  <a:sym typeface="Arial"/>
                </a:rPr>
                <a:t>Insert text Insert Text</a:t>
              </a:r>
              <a:endParaRPr/>
            </a:p>
            <a:p>
              <a:pPr indent="0" lvl="0" marL="0" marR="0" rtl="0" algn="ctr">
                <a:spcBef>
                  <a:spcPts val="0"/>
                </a:spcBef>
                <a:spcAft>
                  <a:spcPts val="0"/>
                </a:spcAft>
                <a:buNone/>
              </a:pPr>
              <a:r>
                <a:rPr b="0" i="0" lang="en-GB" sz="1400" u="none" cap="none" strike="noStrike">
                  <a:solidFill>
                    <a:srgbClr val="10746A"/>
                  </a:solidFill>
                  <a:latin typeface="Arial"/>
                  <a:ea typeface="Arial"/>
                  <a:cs typeface="Arial"/>
                  <a:sym typeface="Arial"/>
                </a:rPr>
                <a:t>Insert text Insert Text</a:t>
              </a:r>
              <a:endParaRPr/>
            </a:p>
          </p:txBody>
        </p:sp>
      </p:grpSp>
      <p:grpSp>
        <p:nvGrpSpPr>
          <p:cNvPr id="93" name="Google Shape;93;p14"/>
          <p:cNvGrpSpPr/>
          <p:nvPr/>
        </p:nvGrpSpPr>
        <p:grpSpPr>
          <a:xfrm>
            <a:off x="1800897" y="2785602"/>
            <a:ext cx="2268193" cy="1420427"/>
            <a:chOff x="1985262" y="1786188"/>
            <a:chExt cx="3594600" cy="2714884"/>
          </a:xfrm>
        </p:grpSpPr>
        <p:sp>
          <p:nvSpPr>
            <p:cNvPr id="94" name="Google Shape;94;p14"/>
            <p:cNvSpPr txBox="1"/>
            <p:nvPr/>
          </p:nvSpPr>
          <p:spPr>
            <a:xfrm>
              <a:off x="2401825" y="1786188"/>
              <a:ext cx="2677800" cy="147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4400" u="none" cap="none" strike="noStrike">
                  <a:solidFill>
                    <a:srgbClr val="F18500"/>
                  </a:solidFill>
                  <a:latin typeface="Arial"/>
                  <a:ea typeface="Arial"/>
                  <a:cs typeface="Arial"/>
                  <a:sym typeface="Arial"/>
                </a:rPr>
                <a:t>19%</a:t>
              </a:r>
              <a:endParaRPr/>
            </a:p>
          </p:txBody>
        </p:sp>
        <p:cxnSp>
          <p:nvCxnSpPr>
            <p:cNvPr id="95" name="Google Shape;95;p14"/>
            <p:cNvCxnSpPr/>
            <p:nvPr/>
          </p:nvCxnSpPr>
          <p:spPr>
            <a:xfrm flipH="1" rot="10800000">
              <a:off x="2114979" y="3256992"/>
              <a:ext cx="3407700" cy="10200"/>
            </a:xfrm>
            <a:prstGeom prst="straightConnector1">
              <a:avLst/>
            </a:prstGeom>
            <a:noFill/>
            <a:ln cap="flat" cmpd="sng" w="28575">
              <a:solidFill>
                <a:srgbClr val="F18500"/>
              </a:solidFill>
              <a:prstDash val="solid"/>
              <a:miter lim="800000"/>
              <a:headEnd len="sm" w="sm" type="none"/>
              <a:tailEnd len="sm" w="sm" type="none"/>
            </a:ln>
          </p:spPr>
        </p:cxnSp>
        <p:sp>
          <p:nvSpPr>
            <p:cNvPr id="96" name="Google Shape;96;p14"/>
            <p:cNvSpPr txBox="1"/>
            <p:nvPr/>
          </p:nvSpPr>
          <p:spPr>
            <a:xfrm>
              <a:off x="1985262" y="3500872"/>
              <a:ext cx="3594600" cy="10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rgbClr val="F18500"/>
                  </a:solidFill>
                  <a:latin typeface="Arial"/>
                  <a:ea typeface="Arial"/>
                  <a:cs typeface="Arial"/>
                  <a:sym typeface="Arial"/>
                </a:rPr>
                <a:t>Insert text Insert Text</a:t>
              </a:r>
              <a:endParaRPr/>
            </a:p>
            <a:p>
              <a:pPr indent="0" lvl="0" marL="0" marR="0" rtl="0" algn="ctr">
                <a:spcBef>
                  <a:spcPts val="0"/>
                </a:spcBef>
                <a:spcAft>
                  <a:spcPts val="0"/>
                </a:spcAft>
                <a:buNone/>
              </a:pPr>
              <a:r>
                <a:rPr b="0" i="0" lang="en-GB" sz="1400" u="none" cap="none" strike="noStrike">
                  <a:solidFill>
                    <a:srgbClr val="F18500"/>
                  </a:solidFill>
                  <a:latin typeface="Arial"/>
                  <a:ea typeface="Arial"/>
                  <a:cs typeface="Arial"/>
                  <a:sym typeface="Arial"/>
                </a:rPr>
                <a:t>Insert text Insert Text</a:t>
              </a:r>
              <a:endParaRPr/>
            </a:p>
          </p:txBody>
        </p:sp>
      </p:grpSp>
      <p:grpSp>
        <p:nvGrpSpPr>
          <p:cNvPr id="97" name="Google Shape;97;p14"/>
          <p:cNvGrpSpPr/>
          <p:nvPr/>
        </p:nvGrpSpPr>
        <p:grpSpPr>
          <a:xfrm>
            <a:off x="4949658" y="2785602"/>
            <a:ext cx="2289401" cy="1420427"/>
            <a:chOff x="1985262" y="1786188"/>
            <a:chExt cx="3594600" cy="2714884"/>
          </a:xfrm>
        </p:grpSpPr>
        <p:sp>
          <p:nvSpPr>
            <p:cNvPr id="98" name="Google Shape;98;p14"/>
            <p:cNvSpPr txBox="1"/>
            <p:nvPr/>
          </p:nvSpPr>
          <p:spPr>
            <a:xfrm>
              <a:off x="2401825" y="1786188"/>
              <a:ext cx="2677800" cy="147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4400" u="none" cap="none" strike="noStrike">
                  <a:solidFill>
                    <a:srgbClr val="73B82B"/>
                  </a:solidFill>
                  <a:latin typeface="Arial"/>
                  <a:ea typeface="Arial"/>
                  <a:cs typeface="Arial"/>
                  <a:sym typeface="Arial"/>
                </a:rPr>
                <a:t>19%</a:t>
              </a:r>
              <a:endParaRPr/>
            </a:p>
          </p:txBody>
        </p:sp>
        <p:cxnSp>
          <p:nvCxnSpPr>
            <p:cNvPr id="99" name="Google Shape;99;p14"/>
            <p:cNvCxnSpPr/>
            <p:nvPr/>
          </p:nvCxnSpPr>
          <p:spPr>
            <a:xfrm flipH="1" rot="10800000">
              <a:off x="2114979" y="3272058"/>
              <a:ext cx="3407700" cy="10200"/>
            </a:xfrm>
            <a:prstGeom prst="straightConnector1">
              <a:avLst/>
            </a:prstGeom>
            <a:noFill/>
            <a:ln cap="flat" cmpd="sng" w="28575">
              <a:solidFill>
                <a:srgbClr val="73B82B"/>
              </a:solidFill>
              <a:prstDash val="solid"/>
              <a:miter lim="800000"/>
              <a:headEnd len="sm" w="sm" type="none"/>
              <a:tailEnd len="sm" w="sm" type="none"/>
            </a:ln>
          </p:spPr>
        </p:cxnSp>
        <p:sp>
          <p:nvSpPr>
            <p:cNvPr id="100" name="Google Shape;100;p14"/>
            <p:cNvSpPr txBox="1"/>
            <p:nvPr/>
          </p:nvSpPr>
          <p:spPr>
            <a:xfrm>
              <a:off x="1985262" y="3500872"/>
              <a:ext cx="3594600" cy="10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400" u="none" cap="none" strike="noStrike">
                  <a:solidFill>
                    <a:srgbClr val="73B82B"/>
                  </a:solidFill>
                  <a:latin typeface="Arial"/>
                  <a:ea typeface="Arial"/>
                  <a:cs typeface="Arial"/>
                  <a:sym typeface="Arial"/>
                </a:rPr>
                <a:t>Insert text Insert Text</a:t>
              </a:r>
              <a:endParaRPr/>
            </a:p>
            <a:p>
              <a:pPr indent="0" lvl="0" marL="0" marR="0" rtl="0" algn="ctr">
                <a:spcBef>
                  <a:spcPts val="0"/>
                </a:spcBef>
                <a:spcAft>
                  <a:spcPts val="0"/>
                </a:spcAft>
                <a:buNone/>
              </a:pPr>
              <a:r>
                <a:rPr b="0" i="0" lang="en-GB" sz="1400" u="none" cap="none" strike="noStrike">
                  <a:solidFill>
                    <a:srgbClr val="73B82B"/>
                  </a:solidFill>
                  <a:latin typeface="Arial"/>
                  <a:ea typeface="Arial"/>
                  <a:cs typeface="Arial"/>
                  <a:sym typeface="Arial"/>
                </a:rPr>
                <a:t>Insert text Insert Text</a:t>
              </a:r>
              <a:endParaRPr/>
            </a:p>
          </p:txBody>
        </p:sp>
      </p:grpSp>
      <p:sp>
        <p:nvSpPr>
          <p:cNvPr id="101" name="Google Shape;101;p14"/>
          <p:cNvSpPr txBox="1"/>
          <p:nvPr>
            <p:ph idx="1" type="body"/>
          </p:nvPr>
        </p:nvSpPr>
        <p:spPr>
          <a:xfrm>
            <a:off x="186596" y="211096"/>
            <a:ext cx="8672100" cy="117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slide 3">
  <p:cSld name="2_Content slide 3">
    <p:spTree>
      <p:nvGrpSpPr>
        <p:cNvPr id="102" name="Shape 102"/>
        <p:cNvGrpSpPr/>
        <p:nvPr/>
      </p:nvGrpSpPr>
      <p:grpSpPr>
        <a:xfrm>
          <a:off x="0" y="0"/>
          <a:ext cx="0" cy="0"/>
          <a:chOff x="0" y="0"/>
          <a:chExt cx="0" cy="0"/>
        </a:xfrm>
      </p:grpSpPr>
      <p:pic>
        <p:nvPicPr>
          <p:cNvPr id="103" name="Google Shape;103;p15"/>
          <p:cNvPicPr preferRelativeResize="0"/>
          <p:nvPr/>
        </p:nvPicPr>
        <p:blipFill rotWithShape="1">
          <a:blip r:embed="rId2">
            <a:alphaModFix/>
          </a:blip>
          <a:srcRect b="0" l="0" r="0" t="0"/>
          <a:stretch/>
        </p:blipFill>
        <p:spPr>
          <a:xfrm>
            <a:off x="2925649" y="1218723"/>
            <a:ext cx="4923900" cy="3149100"/>
          </a:xfrm>
          <a:prstGeom prst="rect">
            <a:avLst/>
          </a:prstGeom>
          <a:noFill/>
          <a:ln>
            <a:noFill/>
          </a:ln>
        </p:spPr>
      </p:pic>
      <p:sp>
        <p:nvSpPr>
          <p:cNvPr id="104" name="Google Shape;104;p15"/>
          <p:cNvSpPr txBox="1"/>
          <p:nvPr>
            <p:ph idx="1"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5" name="Google Shape;105;p15"/>
          <p:cNvSpPr txBox="1"/>
          <p:nvPr>
            <p:ph idx="2" type="body"/>
          </p:nvPr>
        </p:nvSpPr>
        <p:spPr>
          <a:xfrm>
            <a:off x="186597" y="1311275"/>
            <a:ext cx="22965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 slide 3">
  <p:cSld name="3_Content slide 3">
    <p:spTree>
      <p:nvGrpSpPr>
        <p:cNvPr id="106" name="Shape 106"/>
        <p:cNvGrpSpPr/>
        <p:nvPr/>
      </p:nvGrpSpPr>
      <p:grpSpPr>
        <a:xfrm>
          <a:off x="0" y="0"/>
          <a:ext cx="0" cy="0"/>
          <a:chOff x="0" y="0"/>
          <a:chExt cx="0" cy="0"/>
        </a:xfrm>
      </p:grpSpPr>
      <p:pic>
        <p:nvPicPr>
          <p:cNvPr id="107" name="Google Shape;107;p16"/>
          <p:cNvPicPr preferRelativeResize="0"/>
          <p:nvPr/>
        </p:nvPicPr>
        <p:blipFill rotWithShape="1">
          <a:blip r:embed="rId2">
            <a:alphaModFix/>
          </a:blip>
          <a:srcRect b="0" l="0" r="0" t="0"/>
          <a:stretch/>
        </p:blipFill>
        <p:spPr>
          <a:xfrm>
            <a:off x="3380198" y="1259540"/>
            <a:ext cx="5003400" cy="3295800"/>
          </a:xfrm>
          <a:prstGeom prst="rect">
            <a:avLst/>
          </a:prstGeom>
          <a:noFill/>
          <a:ln>
            <a:noFill/>
          </a:ln>
        </p:spPr>
      </p:pic>
      <p:sp>
        <p:nvSpPr>
          <p:cNvPr id="108" name="Google Shape;108;p16"/>
          <p:cNvSpPr txBox="1"/>
          <p:nvPr>
            <p:ph idx="1"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9" name="Google Shape;109;p16"/>
          <p:cNvSpPr txBox="1"/>
          <p:nvPr>
            <p:ph idx="2" type="body"/>
          </p:nvPr>
        </p:nvSpPr>
        <p:spPr>
          <a:xfrm>
            <a:off x="186597" y="1311275"/>
            <a:ext cx="22965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 slide 3">
  <p:cSld name="4_Content slide 3">
    <p:spTree>
      <p:nvGrpSpPr>
        <p:cNvPr id="110" name="Shape 110"/>
        <p:cNvGrpSpPr/>
        <p:nvPr/>
      </p:nvGrpSpPr>
      <p:grpSpPr>
        <a:xfrm>
          <a:off x="0" y="0"/>
          <a:ext cx="0" cy="0"/>
          <a:chOff x="0" y="0"/>
          <a:chExt cx="0" cy="0"/>
        </a:xfrm>
      </p:grpSpPr>
      <p:pic>
        <p:nvPicPr>
          <p:cNvPr id="111" name="Google Shape;111;p17"/>
          <p:cNvPicPr preferRelativeResize="0"/>
          <p:nvPr/>
        </p:nvPicPr>
        <p:blipFill rotWithShape="1">
          <a:blip r:embed="rId2">
            <a:alphaModFix/>
          </a:blip>
          <a:srcRect b="0" l="0" r="0" t="0"/>
          <a:stretch/>
        </p:blipFill>
        <p:spPr>
          <a:xfrm>
            <a:off x="2586555" y="1209354"/>
            <a:ext cx="5805000" cy="3027600"/>
          </a:xfrm>
          <a:prstGeom prst="rect">
            <a:avLst/>
          </a:prstGeom>
          <a:noFill/>
          <a:ln>
            <a:noFill/>
          </a:ln>
        </p:spPr>
      </p:pic>
      <p:sp>
        <p:nvSpPr>
          <p:cNvPr id="112" name="Google Shape;112;p17"/>
          <p:cNvSpPr txBox="1"/>
          <p:nvPr>
            <p:ph idx="1"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3" name="Google Shape;113;p17"/>
          <p:cNvSpPr txBox="1"/>
          <p:nvPr>
            <p:ph idx="2" type="body"/>
          </p:nvPr>
        </p:nvSpPr>
        <p:spPr>
          <a:xfrm>
            <a:off x="186597" y="1311275"/>
            <a:ext cx="22965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 slide 3">
  <p:cSld name="5_Content slide 3">
    <p:spTree>
      <p:nvGrpSpPr>
        <p:cNvPr id="114" name="Shape 114"/>
        <p:cNvGrpSpPr/>
        <p:nvPr/>
      </p:nvGrpSpPr>
      <p:grpSpPr>
        <a:xfrm>
          <a:off x="0" y="0"/>
          <a:ext cx="0" cy="0"/>
          <a:chOff x="0" y="0"/>
          <a:chExt cx="0" cy="0"/>
        </a:xfrm>
      </p:grpSpPr>
      <p:graphicFrame>
        <p:nvGraphicFramePr>
          <p:cNvPr id="115" name="Google Shape;115;p18"/>
          <p:cNvGraphicFramePr/>
          <p:nvPr/>
        </p:nvGraphicFramePr>
        <p:xfrm>
          <a:off x="287338" y="1689652"/>
          <a:ext cx="3000000" cy="3000000"/>
        </p:xfrm>
        <a:graphic>
          <a:graphicData uri="http://schemas.openxmlformats.org/drawingml/2006/table">
            <a:tbl>
              <a:tblPr bandRow="1" firstRow="1">
                <a:noFill/>
                <a:tableStyleId>{032AC0E7-01C7-479B-B883-BF97CB2BF028}</a:tableStyleId>
              </a:tblPr>
              <a:tblGrid>
                <a:gridCol w="1189525"/>
                <a:gridCol w="1189525"/>
                <a:gridCol w="1189525"/>
                <a:gridCol w="1189525"/>
                <a:gridCol w="1189525"/>
                <a:gridCol w="1189525"/>
              </a:tblGrid>
              <a:tr h="276575">
                <a:tc>
                  <a:txBody>
                    <a:bodyPr/>
                    <a:lstStyle/>
                    <a:p>
                      <a:pPr indent="0" lvl="0" marL="0" marR="0" rtl="0" algn="ctr">
                        <a:spcBef>
                          <a:spcPts val="0"/>
                        </a:spcBef>
                        <a:spcAft>
                          <a:spcPts val="0"/>
                        </a:spcAft>
                        <a:buNone/>
                      </a:pPr>
                      <a:r>
                        <a:rPr b="0" i="0" lang="en-GB" sz="800" u="none" cap="none" strike="noStrike">
                          <a:latin typeface="Arial"/>
                          <a:ea typeface="Arial"/>
                          <a:cs typeface="Arial"/>
                          <a:sym typeface="Arial"/>
                        </a:rPr>
                        <a:t>XXXXXXXXXXXXX</a:t>
                      </a:r>
                      <a:endParaRPr/>
                    </a:p>
                  </a:txBody>
                  <a:tcPr marT="49050" marB="49050" marR="32700" marL="32700" anchor="ctr">
                    <a:lnL cap="flat" cmpd="sng" w="12700">
                      <a:solidFill>
                        <a:srgbClr val="1C3D74"/>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rgbClr val="1C3D74"/>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a:t>
                      </a:r>
                      <a:endParaRPr sz="800" u="none" cap="none" strike="noStrike">
                        <a:latin typeface="Arial"/>
                        <a:ea typeface="Arial"/>
                        <a:cs typeface="Arial"/>
                        <a:sym typeface="Arial"/>
                      </a:endParaRPr>
                    </a:p>
                  </a:txBody>
                  <a:tcPr marT="49050" marB="49050" marR="32700" marL="327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rgbClr val="1C3D74"/>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XXXXXXXXXXXXX</a:t>
                      </a:r>
                      <a:endParaRPr b="1" i="0" sz="800" u="none" cap="none" strike="noStrike">
                        <a:solidFill>
                          <a:srgbClr val="FFFFFF"/>
                        </a:solidFill>
                        <a:latin typeface="Arial"/>
                        <a:ea typeface="Arial"/>
                        <a:cs typeface="Arial"/>
                        <a:sym typeface="Arial"/>
                      </a:endParaRPr>
                    </a:p>
                  </a:txBody>
                  <a:tcPr marT="49050" marB="49050" marR="32700" marL="327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rgbClr val="1C3D74"/>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XXXXXXXXXXXXX</a:t>
                      </a:r>
                      <a:endParaRPr b="1" i="0" sz="800" u="none" cap="none" strike="noStrike">
                        <a:solidFill>
                          <a:srgbClr val="FFFFFF"/>
                        </a:solidFill>
                        <a:latin typeface="Arial"/>
                        <a:ea typeface="Arial"/>
                        <a:cs typeface="Arial"/>
                        <a:sym typeface="Arial"/>
                      </a:endParaRPr>
                    </a:p>
                  </a:txBody>
                  <a:tcPr marT="49050" marB="49050" marR="32700" marL="327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rgbClr val="1C3D74"/>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XXXXXXXXXXXXX</a:t>
                      </a:r>
                      <a:endParaRPr b="1" i="0" sz="800" u="none" cap="none" strike="noStrike">
                        <a:solidFill>
                          <a:srgbClr val="FFFFFF"/>
                        </a:solidFill>
                        <a:latin typeface="Arial"/>
                        <a:ea typeface="Arial"/>
                        <a:cs typeface="Arial"/>
                        <a:sym typeface="Arial"/>
                      </a:endParaRPr>
                    </a:p>
                  </a:txBody>
                  <a:tcPr marT="49050" marB="49050" marR="32700" marL="327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rgbClr val="1C3D74"/>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XXXXXXXXXXXXX</a:t>
                      </a:r>
                      <a:endParaRPr b="1" i="0" sz="800" u="none" cap="none" strike="noStrike">
                        <a:solidFill>
                          <a:srgbClr val="FFFFFF"/>
                        </a:solidFill>
                        <a:latin typeface="Arial"/>
                        <a:ea typeface="Arial"/>
                        <a:cs typeface="Arial"/>
                        <a:sym typeface="Arial"/>
                      </a:endParaRPr>
                    </a:p>
                  </a:txBody>
                  <a:tcPr marT="49050" marB="49050" marR="32700" marL="32700" anchor="ctr">
                    <a:lnL cap="flat" cmpd="sng" w="12700">
                      <a:solidFill>
                        <a:schemeClr val="lt1"/>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rgbClr val="1C3D74"/>
                    </a:solidFill>
                  </a:tcPr>
                </a:tc>
              </a:tr>
              <a:tr h="276575">
                <a:tc>
                  <a:txBody>
                    <a:bodyPr/>
                    <a:lstStyle/>
                    <a:p>
                      <a:pPr indent="0" lvl="0" marL="0" marR="0" rtl="0" algn="ctr">
                        <a:spcBef>
                          <a:spcPts val="0"/>
                        </a:spcBef>
                        <a:spcAft>
                          <a:spcPts val="0"/>
                        </a:spcAft>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001B71"/>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001B7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r>
              <a:tr h="276575">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001B71"/>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001B71"/>
                      </a:solidFill>
                      <a:prstDash val="solid"/>
                      <a:round/>
                      <a:headEnd len="sm" w="sm" type="none"/>
                      <a:tailEnd len="sm" w="sm" type="none"/>
                    </a:lnT>
                    <a:lnB cap="flat" cmpd="sng" w="12700">
                      <a:solidFill>
                        <a:srgbClr val="001B7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r>
              <a:tr h="276575">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001B71"/>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001B71"/>
                      </a:solidFill>
                      <a:prstDash val="solid"/>
                      <a:round/>
                      <a:headEnd len="sm" w="sm" type="none"/>
                      <a:tailEnd len="sm" w="sm" type="none"/>
                    </a:lnT>
                    <a:lnB cap="flat" cmpd="sng" w="12700">
                      <a:solidFill>
                        <a:srgbClr val="001B7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1C3D74"/>
                      </a:solidFill>
                      <a:prstDash val="solid"/>
                      <a:round/>
                      <a:headEnd len="sm" w="sm" type="none"/>
                      <a:tailEnd len="sm" w="sm" type="none"/>
                    </a:lnL>
                    <a:lnR cap="flat" cmpd="sng" w="12700">
                      <a:solidFill>
                        <a:srgbClr val="1C3D74"/>
                      </a:solidFill>
                      <a:prstDash val="solid"/>
                      <a:round/>
                      <a:headEnd len="sm" w="sm" type="none"/>
                      <a:tailEnd len="sm" w="sm" type="none"/>
                    </a:lnR>
                    <a:lnT cap="flat" cmpd="sng" w="12700">
                      <a:solidFill>
                        <a:srgbClr val="1C3D74"/>
                      </a:solidFill>
                      <a:prstDash val="solid"/>
                      <a:round/>
                      <a:headEnd len="sm" w="sm" type="none"/>
                      <a:tailEnd len="sm" w="sm" type="none"/>
                    </a:lnT>
                    <a:lnB cap="flat" cmpd="sng" w="12700">
                      <a:solidFill>
                        <a:srgbClr val="1C3D74"/>
                      </a:solidFill>
                      <a:prstDash val="solid"/>
                      <a:round/>
                      <a:headEnd len="sm" w="sm" type="none"/>
                      <a:tailEnd len="sm" w="sm" type="none"/>
                    </a:lnB>
                    <a:solidFill>
                      <a:schemeClr val="lt1"/>
                    </a:solidFill>
                  </a:tcPr>
                </a:tc>
              </a:tr>
            </a:tbl>
          </a:graphicData>
        </a:graphic>
      </p:graphicFrame>
      <p:graphicFrame>
        <p:nvGraphicFramePr>
          <p:cNvPr id="116" name="Google Shape;116;p18"/>
          <p:cNvGraphicFramePr/>
          <p:nvPr/>
        </p:nvGraphicFramePr>
        <p:xfrm>
          <a:off x="287338" y="3153802"/>
          <a:ext cx="3000000" cy="3000000"/>
        </p:xfrm>
        <a:graphic>
          <a:graphicData uri="http://schemas.openxmlformats.org/drawingml/2006/table">
            <a:tbl>
              <a:tblPr bandRow="1" firstRow="1">
                <a:noFill/>
                <a:tableStyleId>{032AC0E7-01C7-479B-B883-BF97CB2BF028}</a:tableStyleId>
              </a:tblPr>
              <a:tblGrid>
                <a:gridCol w="1189525"/>
                <a:gridCol w="1189525"/>
                <a:gridCol w="1189525"/>
                <a:gridCol w="1189525"/>
                <a:gridCol w="1189525"/>
                <a:gridCol w="1189525"/>
              </a:tblGrid>
              <a:tr h="276575">
                <a:tc>
                  <a:txBody>
                    <a:bodyPr/>
                    <a:lstStyle/>
                    <a:p>
                      <a:pPr indent="0" lvl="0" marL="0" marR="0" rtl="0" algn="ctr">
                        <a:spcBef>
                          <a:spcPts val="0"/>
                        </a:spcBef>
                        <a:spcAft>
                          <a:spcPts val="0"/>
                        </a:spcAft>
                        <a:buNone/>
                      </a:pPr>
                      <a:r>
                        <a:rPr b="0" i="0" lang="en-GB" sz="800" u="none" cap="none" strike="noStrike">
                          <a:latin typeface="Arial"/>
                          <a:ea typeface="Arial"/>
                          <a:cs typeface="Arial"/>
                          <a:sym typeface="Arial"/>
                        </a:rPr>
                        <a:t>XXXXXXXXXXXXX</a:t>
                      </a:r>
                      <a:endParaRPr/>
                    </a:p>
                  </a:txBody>
                  <a:tcPr marT="49050" marB="49050" marR="32700" marL="32700" anchor="ctr">
                    <a:lnL cap="flat" cmpd="sng" w="12700">
                      <a:solidFill>
                        <a:srgbClr val="2DB8C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rgbClr val="2DB8C5"/>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a:t>
                      </a:r>
                      <a:endParaRPr sz="800" u="none" cap="none" strike="noStrike">
                        <a:latin typeface="Arial"/>
                        <a:ea typeface="Arial"/>
                        <a:cs typeface="Arial"/>
                        <a:sym typeface="Arial"/>
                      </a:endParaRPr>
                    </a:p>
                  </a:txBody>
                  <a:tcPr marT="49050" marB="49050" marR="32700" marL="3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rgbClr val="2DB8C5"/>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XXXXXXXXXXXXX</a:t>
                      </a:r>
                      <a:endParaRPr b="1" i="0" sz="800" u="none" cap="none" strike="noStrike">
                        <a:solidFill>
                          <a:srgbClr val="FFFFFF"/>
                        </a:solidFill>
                        <a:latin typeface="Arial"/>
                        <a:ea typeface="Arial"/>
                        <a:cs typeface="Arial"/>
                        <a:sym typeface="Arial"/>
                      </a:endParaRPr>
                    </a:p>
                  </a:txBody>
                  <a:tcPr marT="49050" marB="49050" marR="32700" marL="3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rgbClr val="2DB8C5"/>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XXXXXXXXXXXXX</a:t>
                      </a:r>
                      <a:endParaRPr b="1" i="0" sz="800" u="none" cap="none" strike="noStrike">
                        <a:solidFill>
                          <a:srgbClr val="FFFFFF"/>
                        </a:solidFill>
                        <a:latin typeface="Arial"/>
                        <a:ea typeface="Arial"/>
                        <a:cs typeface="Arial"/>
                        <a:sym typeface="Arial"/>
                      </a:endParaRPr>
                    </a:p>
                  </a:txBody>
                  <a:tcPr marT="49050" marB="49050" marR="32700" marL="3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rgbClr val="2DB8C5"/>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XXXXXXXXXXXXX</a:t>
                      </a:r>
                      <a:endParaRPr b="1" i="0" sz="800" u="none" cap="none" strike="noStrike">
                        <a:solidFill>
                          <a:srgbClr val="FFFFFF"/>
                        </a:solidFill>
                        <a:latin typeface="Arial"/>
                        <a:ea typeface="Arial"/>
                        <a:cs typeface="Arial"/>
                        <a:sym typeface="Arial"/>
                      </a:endParaRPr>
                    </a:p>
                  </a:txBody>
                  <a:tcPr marT="49050" marB="49050" marR="32700" marL="3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rgbClr val="2DB8C5"/>
                    </a:solidFill>
                  </a:tcPr>
                </a:tc>
                <a:tc>
                  <a:txBody>
                    <a:bodyPr/>
                    <a:lstStyle/>
                    <a:p>
                      <a:pPr indent="0" lvl="0" marL="0" marR="0" rtl="0" algn="ctr">
                        <a:lnSpc>
                          <a:spcPct val="100000"/>
                        </a:lnSpc>
                        <a:spcBef>
                          <a:spcPts val="0"/>
                        </a:spcBef>
                        <a:spcAft>
                          <a:spcPts val="0"/>
                        </a:spcAft>
                        <a:buClr>
                          <a:srgbClr val="FFFFFF"/>
                        </a:buClr>
                        <a:buSzPts val="800"/>
                        <a:buFont typeface="Arial"/>
                        <a:buNone/>
                      </a:pPr>
                      <a:r>
                        <a:rPr b="0" i="0" lang="en-GB" sz="800" u="none" cap="none" strike="noStrike">
                          <a:solidFill>
                            <a:srgbClr val="FFFFFF"/>
                          </a:solidFill>
                          <a:latin typeface="Arial"/>
                          <a:ea typeface="Arial"/>
                          <a:cs typeface="Arial"/>
                          <a:sym typeface="Arial"/>
                        </a:rPr>
                        <a:t>XXXXXXXXXXXXX</a:t>
                      </a:r>
                      <a:endParaRPr b="1" i="0" sz="800" u="none" cap="none" strike="noStrike">
                        <a:solidFill>
                          <a:srgbClr val="FFFFFF"/>
                        </a:solidFill>
                        <a:latin typeface="Arial"/>
                        <a:ea typeface="Arial"/>
                        <a:cs typeface="Arial"/>
                        <a:sym typeface="Arial"/>
                      </a:endParaRPr>
                    </a:p>
                  </a:txBody>
                  <a:tcPr marT="49050" marB="49050" marR="32700" marL="32700" anchor="ctr">
                    <a:lnL cap="flat" cmpd="sng" w="9525">
                      <a:solidFill>
                        <a:srgbClr val="000000">
                          <a:alpha val="0"/>
                        </a:srgbClr>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rgbClr val="2DB8C5"/>
                    </a:solidFill>
                  </a:tcPr>
                </a:tc>
              </a:tr>
              <a:tr h="276575">
                <a:tc>
                  <a:txBody>
                    <a:bodyPr/>
                    <a:lstStyle/>
                    <a:p>
                      <a:pPr indent="0" lvl="0" marL="0" marR="0" rtl="0" algn="ctr">
                        <a:spcBef>
                          <a:spcPts val="0"/>
                        </a:spcBef>
                        <a:spcAft>
                          <a:spcPts val="0"/>
                        </a:spcAft>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r>
              <a:tr h="276575">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r>
              <a:tr h="276575">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GB" sz="800" u="none" cap="none" strike="noStrike">
                          <a:solidFill>
                            <a:schemeClr val="dk1"/>
                          </a:solidFill>
                          <a:latin typeface="Arial"/>
                          <a:ea typeface="Arial"/>
                          <a:cs typeface="Arial"/>
                          <a:sym typeface="Arial"/>
                        </a:rPr>
                        <a:t>xxxxxxxxxx</a:t>
                      </a:r>
                      <a:endParaRPr b="0" i="0" sz="800" u="none" cap="none" strike="noStrike">
                        <a:solidFill>
                          <a:schemeClr val="dk1"/>
                        </a:solidFill>
                        <a:latin typeface="Arial"/>
                        <a:ea typeface="Arial"/>
                        <a:cs typeface="Arial"/>
                        <a:sym typeface="Arial"/>
                      </a:endParaRPr>
                    </a:p>
                  </a:txBody>
                  <a:tcPr marT="49050" marB="49050" marR="32700" marL="32700" anchor="ctr">
                    <a:lnL cap="flat" cmpd="sng" w="12700">
                      <a:solidFill>
                        <a:srgbClr val="2DB8C5"/>
                      </a:solidFill>
                      <a:prstDash val="solid"/>
                      <a:round/>
                      <a:headEnd len="sm" w="sm" type="none"/>
                      <a:tailEnd len="sm" w="sm" type="none"/>
                    </a:lnL>
                    <a:lnR cap="flat" cmpd="sng" w="12700">
                      <a:solidFill>
                        <a:srgbClr val="2DB8C5"/>
                      </a:solidFill>
                      <a:prstDash val="solid"/>
                      <a:round/>
                      <a:headEnd len="sm" w="sm" type="none"/>
                      <a:tailEnd len="sm" w="sm" type="none"/>
                    </a:lnR>
                    <a:lnT cap="flat" cmpd="sng" w="12700">
                      <a:solidFill>
                        <a:srgbClr val="2DB8C5"/>
                      </a:solidFill>
                      <a:prstDash val="solid"/>
                      <a:round/>
                      <a:headEnd len="sm" w="sm" type="none"/>
                      <a:tailEnd len="sm" w="sm" type="none"/>
                    </a:lnT>
                    <a:lnB cap="flat" cmpd="sng" w="12700">
                      <a:solidFill>
                        <a:srgbClr val="2DB8C5"/>
                      </a:solidFill>
                      <a:prstDash val="solid"/>
                      <a:round/>
                      <a:headEnd len="sm" w="sm" type="none"/>
                      <a:tailEnd len="sm" w="sm" type="none"/>
                    </a:lnB>
                    <a:solidFill>
                      <a:schemeClr val="lt1"/>
                    </a:solidFill>
                  </a:tcPr>
                </a:tc>
              </a:tr>
            </a:tbl>
          </a:graphicData>
        </a:graphic>
      </p:graphicFrame>
      <p:sp>
        <p:nvSpPr>
          <p:cNvPr id="117" name="Google Shape;117;p18"/>
          <p:cNvSpPr txBox="1"/>
          <p:nvPr>
            <p:ph idx="1"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8" name="Google Shape;118;p18"/>
          <p:cNvSpPr txBox="1"/>
          <p:nvPr>
            <p:ph idx="2" type="body"/>
          </p:nvPr>
        </p:nvSpPr>
        <p:spPr>
          <a:xfrm>
            <a:off x="186596" y="1311275"/>
            <a:ext cx="86721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_1">
    <p:bg>
      <p:bgPr>
        <a:gradFill>
          <a:gsLst>
            <a:gs pos="0">
              <a:srgbClr val="1C3D74"/>
            </a:gs>
            <a:gs pos="12000">
              <a:srgbClr val="1C3D74"/>
            </a:gs>
            <a:gs pos="100000">
              <a:srgbClr val="2DB8C5"/>
            </a:gs>
          </a:gsLst>
          <a:lin ang="19800047" scaled="0"/>
        </a:gradFill>
      </p:bgPr>
    </p:bg>
    <p:spTree>
      <p:nvGrpSpPr>
        <p:cNvPr id="119" name="Shape 119"/>
        <p:cNvGrpSpPr/>
        <p:nvPr/>
      </p:nvGrpSpPr>
      <p:grpSpPr>
        <a:xfrm>
          <a:off x="0" y="0"/>
          <a:ext cx="0" cy="0"/>
          <a:chOff x="0" y="0"/>
          <a:chExt cx="0" cy="0"/>
        </a:xfrm>
      </p:grpSpPr>
      <p:sp>
        <p:nvSpPr>
          <p:cNvPr id="120" name="Google Shape;120;p19"/>
          <p:cNvSpPr txBox="1"/>
          <p:nvPr>
            <p:ph idx="1" type="body"/>
          </p:nvPr>
        </p:nvSpPr>
        <p:spPr>
          <a:xfrm>
            <a:off x="943599" y="1751595"/>
            <a:ext cx="7870800" cy="117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1" name="Google Shape;121;p19"/>
          <p:cNvSpPr txBox="1"/>
          <p:nvPr>
            <p:ph idx="2" type="body"/>
          </p:nvPr>
        </p:nvSpPr>
        <p:spPr>
          <a:xfrm>
            <a:off x="943598" y="2973637"/>
            <a:ext cx="7870800" cy="117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2" name="Shape 122"/>
        <p:cNvGrpSpPr/>
        <p:nvPr/>
      </p:nvGrpSpPr>
      <p:grpSpPr>
        <a:xfrm>
          <a:off x="0" y="0"/>
          <a:ext cx="0" cy="0"/>
          <a:chOff x="0" y="0"/>
          <a:chExt cx="0" cy="0"/>
        </a:xfrm>
      </p:grpSpPr>
      <p:sp>
        <p:nvSpPr>
          <p:cNvPr id="123" name="Google Shape;123;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4" name="Google Shape;124;p2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text + image + caption">
  <p:cSld name="Content slide text + image + caption">
    <p:spTree>
      <p:nvGrpSpPr>
        <p:cNvPr id="12" name="Shape 12"/>
        <p:cNvGrpSpPr/>
        <p:nvPr/>
      </p:nvGrpSpPr>
      <p:grpSpPr>
        <a:xfrm>
          <a:off x="0" y="0"/>
          <a:ext cx="0" cy="0"/>
          <a:chOff x="0" y="0"/>
          <a:chExt cx="0" cy="0"/>
        </a:xfrm>
      </p:grpSpPr>
      <p:sp>
        <p:nvSpPr>
          <p:cNvPr id="13" name="Google Shape;13;p3"/>
          <p:cNvSpPr/>
          <p:nvPr>
            <p:ph idx="2" type="pic"/>
          </p:nvPr>
        </p:nvSpPr>
        <p:spPr>
          <a:xfrm>
            <a:off x="4679950" y="1311276"/>
            <a:ext cx="4186200" cy="2792100"/>
          </a:xfrm>
          <a:prstGeom prst="rect">
            <a:avLst/>
          </a:prstGeom>
          <a:solidFill>
            <a:srgbClr val="D8D8D8"/>
          </a:solidFill>
          <a:ln>
            <a:noFill/>
          </a:ln>
        </p:spPr>
      </p:sp>
      <p:sp>
        <p:nvSpPr>
          <p:cNvPr id="14" name="Google Shape;14;p3"/>
          <p:cNvSpPr txBox="1"/>
          <p:nvPr>
            <p:ph idx="1" type="body"/>
          </p:nvPr>
        </p:nvSpPr>
        <p:spPr>
          <a:xfrm>
            <a:off x="4679950" y="4176072"/>
            <a:ext cx="41862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3"/>
          <p:cNvSpPr txBox="1"/>
          <p:nvPr>
            <p:ph idx="3"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3"/>
          <p:cNvSpPr txBox="1"/>
          <p:nvPr>
            <p:ph idx="4" type="body"/>
          </p:nvPr>
        </p:nvSpPr>
        <p:spPr>
          <a:xfrm>
            <a:off x="186596" y="1311275"/>
            <a:ext cx="43854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8" name="Google Shape;128;p2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9" name="Google Shape;1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slide 3">
  <p:cSld name="1_Content slide 3">
    <p:spTree>
      <p:nvGrpSpPr>
        <p:cNvPr id="17" name="Shape 17"/>
        <p:cNvGrpSpPr/>
        <p:nvPr/>
      </p:nvGrpSpPr>
      <p:grpSpPr>
        <a:xfrm>
          <a:off x="0" y="0"/>
          <a:ext cx="0" cy="0"/>
          <a:chOff x="0" y="0"/>
          <a:chExt cx="0" cy="0"/>
        </a:xfrm>
      </p:grpSpPr>
      <p:sp>
        <p:nvSpPr>
          <p:cNvPr id="18" name="Google Shape;18;p4"/>
          <p:cNvSpPr txBox="1"/>
          <p:nvPr>
            <p:ph idx="1"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2" type="body"/>
          </p:nvPr>
        </p:nvSpPr>
        <p:spPr>
          <a:xfrm>
            <a:off x="186596" y="1311275"/>
            <a:ext cx="42774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4"/>
          <p:cNvSpPr txBox="1"/>
          <p:nvPr>
            <p:ph idx="3" type="body"/>
          </p:nvPr>
        </p:nvSpPr>
        <p:spPr>
          <a:xfrm>
            <a:off x="4580865" y="1311275"/>
            <a:ext cx="42774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text + image + caption 3 ">
  <p:cSld name="Content slide text + image + caption 3 ">
    <p:spTree>
      <p:nvGrpSpPr>
        <p:cNvPr id="21" name="Shape 21"/>
        <p:cNvGrpSpPr/>
        <p:nvPr/>
      </p:nvGrpSpPr>
      <p:grpSpPr>
        <a:xfrm>
          <a:off x="0" y="0"/>
          <a:ext cx="0" cy="0"/>
          <a:chOff x="0" y="0"/>
          <a:chExt cx="0" cy="0"/>
        </a:xfrm>
      </p:grpSpPr>
      <p:sp>
        <p:nvSpPr>
          <p:cNvPr id="22" name="Google Shape;22;p5"/>
          <p:cNvSpPr/>
          <p:nvPr>
            <p:ph idx="2" type="pic"/>
          </p:nvPr>
        </p:nvSpPr>
        <p:spPr>
          <a:xfrm>
            <a:off x="6767512" y="2874141"/>
            <a:ext cx="2098800" cy="1240800"/>
          </a:xfrm>
          <a:prstGeom prst="rect">
            <a:avLst/>
          </a:prstGeom>
          <a:solidFill>
            <a:srgbClr val="D8D8D8"/>
          </a:solidFill>
          <a:ln>
            <a:noFill/>
          </a:ln>
        </p:spPr>
      </p:sp>
      <p:sp>
        <p:nvSpPr>
          <p:cNvPr id="23" name="Google Shape;23;p5"/>
          <p:cNvSpPr/>
          <p:nvPr>
            <p:ph idx="3" type="pic"/>
          </p:nvPr>
        </p:nvSpPr>
        <p:spPr>
          <a:xfrm>
            <a:off x="6767513" y="1311274"/>
            <a:ext cx="2098800" cy="1242000"/>
          </a:xfrm>
          <a:prstGeom prst="rect">
            <a:avLst/>
          </a:prstGeom>
          <a:solidFill>
            <a:srgbClr val="D8D8D8"/>
          </a:solidFill>
          <a:ln>
            <a:noFill/>
          </a:ln>
        </p:spPr>
      </p:sp>
      <p:sp>
        <p:nvSpPr>
          <p:cNvPr id="24" name="Google Shape;24;p5"/>
          <p:cNvSpPr txBox="1"/>
          <p:nvPr>
            <p:ph idx="1" type="body"/>
          </p:nvPr>
        </p:nvSpPr>
        <p:spPr>
          <a:xfrm>
            <a:off x="6767511" y="2607606"/>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4" type="body"/>
          </p:nvPr>
        </p:nvSpPr>
        <p:spPr>
          <a:xfrm>
            <a:off x="6767513" y="4176072"/>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5"/>
          <p:cNvSpPr txBox="1"/>
          <p:nvPr>
            <p:ph idx="5"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5"/>
          <p:cNvSpPr txBox="1"/>
          <p:nvPr>
            <p:ph idx="6" type="body"/>
          </p:nvPr>
        </p:nvSpPr>
        <p:spPr>
          <a:xfrm>
            <a:off x="186596" y="1311275"/>
            <a:ext cx="64473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text + image + caption 2">
  <p:cSld name="Content slide text + image + caption 2">
    <p:spTree>
      <p:nvGrpSpPr>
        <p:cNvPr id="28" name="Shape 28"/>
        <p:cNvGrpSpPr/>
        <p:nvPr/>
      </p:nvGrpSpPr>
      <p:grpSpPr>
        <a:xfrm>
          <a:off x="0" y="0"/>
          <a:ext cx="0" cy="0"/>
          <a:chOff x="0" y="0"/>
          <a:chExt cx="0" cy="0"/>
        </a:xfrm>
      </p:grpSpPr>
      <p:sp>
        <p:nvSpPr>
          <p:cNvPr id="29" name="Google Shape;29;p6"/>
          <p:cNvSpPr/>
          <p:nvPr>
            <p:ph idx="2" type="pic"/>
          </p:nvPr>
        </p:nvSpPr>
        <p:spPr>
          <a:xfrm>
            <a:off x="6767512" y="1311276"/>
            <a:ext cx="2098800" cy="2773800"/>
          </a:xfrm>
          <a:prstGeom prst="rect">
            <a:avLst/>
          </a:prstGeom>
          <a:solidFill>
            <a:srgbClr val="D8D8D8"/>
          </a:solidFill>
          <a:ln>
            <a:noFill/>
          </a:ln>
        </p:spPr>
      </p:sp>
      <p:sp>
        <p:nvSpPr>
          <p:cNvPr id="30" name="Google Shape;30;p6"/>
          <p:cNvSpPr txBox="1"/>
          <p:nvPr>
            <p:ph idx="1" type="body"/>
          </p:nvPr>
        </p:nvSpPr>
        <p:spPr>
          <a:xfrm>
            <a:off x="6767512" y="4176072"/>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3"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6"/>
          <p:cNvSpPr txBox="1"/>
          <p:nvPr>
            <p:ph idx="4" type="body"/>
          </p:nvPr>
        </p:nvSpPr>
        <p:spPr>
          <a:xfrm>
            <a:off x="186596" y="1311275"/>
            <a:ext cx="64473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pos="419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text + image + caption 4">
  <p:cSld name="Content slide text + image + caption 4">
    <p:spTree>
      <p:nvGrpSpPr>
        <p:cNvPr id="33" name="Shape 33"/>
        <p:cNvGrpSpPr/>
        <p:nvPr/>
      </p:nvGrpSpPr>
      <p:grpSpPr>
        <a:xfrm>
          <a:off x="0" y="0"/>
          <a:ext cx="0" cy="0"/>
          <a:chOff x="0" y="0"/>
          <a:chExt cx="0" cy="0"/>
        </a:xfrm>
      </p:grpSpPr>
      <p:sp>
        <p:nvSpPr>
          <p:cNvPr id="34" name="Google Shape;34;p7"/>
          <p:cNvSpPr/>
          <p:nvPr>
            <p:ph idx="2" type="pic"/>
          </p:nvPr>
        </p:nvSpPr>
        <p:spPr>
          <a:xfrm>
            <a:off x="6767513" y="1311275"/>
            <a:ext cx="2098800" cy="1242000"/>
          </a:xfrm>
          <a:prstGeom prst="rect">
            <a:avLst/>
          </a:prstGeom>
          <a:solidFill>
            <a:srgbClr val="D8D8D8"/>
          </a:solidFill>
          <a:ln>
            <a:noFill/>
          </a:ln>
        </p:spPr>
      </p:sp>
      <p:sp>
        <p:nvSpPr>
          <p:cNvPr id="35" name="Google Shape;35;p7"/>
          <p:cNvSpPr/>
          <p:nvPr>
            <p:ph idx="3" type="pic"/>
          </p:nvPr>
        </p:nvSpPr>
        <p:spPr>
          <a:xfrm>
            <a:off x="4572001" y="1322602"/>
            <a:ext cx="2098800" cy="1242000"/>
          </a:xfrm>
          <a:prstGeom prst="rect">
            <a:avLst/>
          </a:prstGeom>
          <a:solidFill>
            <a:srgbClr val="D8D8D8"/>
          </a:solidFill>
          <a:ln>
            <a:noFill/>
          </a:ln>
        </p:spPr>
      </p:sp>
      <p:sp>
        <p:nvSpPr>
          <p:cNvPr id="36" name="Google Shape;36;p7"/>
          <p:cNvSpPr txBox="1"/>
          <p:nvPr>
            <p:ph idx="1" type="body"/>
          </p:nvPr>
        </p:nvSpPr>
        <p:spPr>
          <a:xfrm>
            <a:off x="6767511" y="2607606"/>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4" type="body"/>
          </p:nvPr>
        </p:nvSpPr>
        <p:spPr>
          <a:xfrm>
            <a:off x="6767513" y="4176072"/>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7"/>
          <p:cNvSpPr/>
          <p:nvPr>
            <p:ph idx="5" type="pic"/>
          </p:nvPr>
        </p:nvSpPr>
        <p:spPr>
          <a:xfrm>
            <a:off x="6767512" y="2874141"/>
            <a:ext cx="2098800" cy="1240800"/>
          </a:xfrm>
          <a:prstGeom prst="rect">
            <a:avLst/>
          </a:prstGeom>
          <a:solidFill>
            <a:srgbClr val="D8D8D8"/>
          </a:solidFill>
          <a:ln>
            <a:noFill/>
          </a:ln>
        </p:spPr>
      </p:sp>
      <p:sp>
        <p:nvSpPr>
          <p:cNvPr id="39" name="Google Shape;39;p7"/>
          <p:cNvSpPr/>
          <p:nvPr>
            <p:ph idx="6" type="pic"/>
          </p:nvPr>
        </p:nvSpPr>
        <p:spPr>
          <a:xfrm>
            <a:off x="4572001" y="2874141"/>
            <a:ext cx="2098800" cy="1240800"/>
          </a:xfrm>
          <a:prstGeom prst="rect">
            <a:avLst/>
          </a:prstGeom>
          <a:solidFill>
            <a:srgbClr val="D8D8D8"/>
          </a:solidFill>
          <a:ln>
            <a:noFill/>
          </a:ln>
        </p:spPr>
      </p:sp>
      <p:sp>
        <p:nvSpPr>
          <p:cNvPr id="40" name="Google Shape;40;p7"/>
          <p:cNvSpPr txBox="1"/>
          <p:nvPr>
            <p:ph idx="7" type="body"/>
          </p:nvPr>
        </p:nvSpPr>
        <p:spPr>
          <a:xfrm>
            <a:off x="4571999" y="2607606"/>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7"/>
          <p:cNvSpPr txBox="1"/>
          <p:nvPr>
            <p:ph idx="8" type="body"/>
          </p:nvPr>
        </p:nvSpPr>
        <p:spPr>
          <a:xfrm>
            <a:off x="4571999" y="4173000"/>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7"/>
          <p:cNvSpPr txBox="1"/>
          <p:nvPr>
            <p:ph idx="9"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Google Shape;43;p7"/>
          <p:cNvSpPr txBox="1"/>
          <p:nvPr>
            <p:ph idx="13" type="body"/>
          </p:nvPr>
        </p:nvSpPr>
        <p:spPr>
          <a:xfrm>
            <a:off x="186597" y="1311275"/>
            <a:ext cx="42885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text + image + caption 5">
  <p:cSld name="Content slide text + image + caption 5">
    <p:spTree>
      <p:nvGrpSpPr>
        <p:cNvPr id="44" name="Shape 44"/>
        <p:cNvGrpSpPr/>
        <p:nvPr/>
      </p:nvGrpSpPr>
      <p:grpSpPr>
        <a:xfrm>
          <a:off x="0" y="0"/>
          <a:ext cx="0" cy="0"/>
          <a:chOff x="0" y="0"/>
          <a:chExt cx="0" cy="0"/>
        </a:xfrm>
      </p:grpSpPr>
      <p:sp>
        <p:nvSpPr>
          <p:cNvPr id="45" name="Google Shape;45;p8"/>
          <p:cNvSpPr/>
          <p:nvPr>
            <p:ph idx="2" type="pic"/>
          </p:nvPr>
        </p:nvSpPr>
        <p:spPr>
          <a:xfrm>
            <a:off x="4572001" y="1322602"/>
            <a:ext cx="2098800" cy="1242000"/>
          </a:xfrm>
          <a:prstGeom prst="rect">
            <a:avLst/>
          </a:prstGeom>
          <a:solidFill>
            <a:srgbClr val="D8D8D8"/>
          </a:solidFill>
          <a:ln>
            <a:noFill/>
          </a:ln>
        </p:spPr>
      </p:sp>
      <p:sp>
        <p:nvSpPr>
          <p:cNvPr id="46" name="Google Shape;46;p8"/>
          <p:cNvSpPr/>
          <p:nvPr>
            <p:ph idx="3" type="pic"/>
          </p:nvPr>
        </p:nvSpPr>
        <p:spPr>
          <a:xfrm>
            <a:off x="4572001" y="2874141"/>
            <a:ext cx="2098800" cy="1240800"/>
          </a:xfrm>
          <a:prstGeom prst="rect">
            <a:avLst/>
          </a:prstGeom>
          <a:solidFill>
            <a:srgbClr val="D8D8D8"/>
          </a:solidFill>
          <a:ln>
            <a:noFill/>
          </a:ln>
        </p:spPr>
      </p:sp>
      <p:sp>
        <p:nvSpPr>
          <p:cNvPr id="47" name="Google Shape;47;p8"/>
          <p:cNvSpPr txBox="1"/>
          <p:nvPr>
            <p:ph idx="1" type="body"/>
          </p:nvPr>
        </p:nvSpPr>
        <p:spPr>
          <a:xfrm>
            <a:off x="4571999" y="2607606"/>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8"/>
          <p:cNvSpPr txBox="1"/>
          <p:nvPr>
            <p:ph idx="4" type="body"/>
          </p:nvPr>
        </p:nvSpPr>
        <p:spPr>
          <a:xfrm>
            <a:off x="4571999" y="4173000"/>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8"/>
          <p:cNvSpPr/>
          <p:nvPr>
            <p:ph idx="5" type="pic"/>
          </p:nvPr>
        </p:nvSpPr>
        <p:spPr>
          <a:xfrm>
            <a:off x="6767513" y="1322601"/>
            <a:ext cx="2098800" cy="2792400"/>
          </a:xfrm>
          <a:prstGeom prst="rect">
            <a:avLst/>
          </a:prstGeom>
          <a:solidFill>
            <a:srgbClr val="D8D8D8"/>
          </a:solidFill>
          <a:ln>
            <a:noFill/>
          </a:ln>
        </p:spPr>
      </p:sp>
      <p:sp>
        <p:nvSpPr>
          <p:cNvPr id="50" name="Google Shape;50;p8"/>
          <p:cNvSpPr txBox="1"/>
          <p:nvPr>
            <p:ph idx="6" type="body"/>
          </p:nvPr>
        </p:nvSpPr>
        <p:spPr>
          <a:xfrm>
            <a:off x="6767512" y="4177950"/>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8"/>
          <p:cNvSpPr txBox="1"/>
          <p:nvPr>
            <p:ph idx="7"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8" type="body"/>
          </p:nvPr>
        </p:nvSpPr>
        <p:spPr>
          <a:xfrm>
            <a:off x="186597" y="1311275"/>
            <a:ext cx="42885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text + image + caption 6">
  <p:cSld name="Content slide text + image + caption 6">
    <p:spTree>
      <p:nvGrpSpPr>
        <p:cNvPr id="53" name="Shape 53"/>
        <p:cNvGrpSpPr/>
        <p:nvPr/>
      </p:nvGrpSpPr>
      <p:grpSpPr>
        <a:xfrm>
          <a:off x="0" y="0"/>
          <a:ext cx="0" cy="0"/>
          <a:chOff x="0" y="0"/>
          <a:chExt cx="0" cy="0"/>
        </a:xfrm>
      </p:grpSpPr>
      <p:sp>
        <p:nvSpPr>
          <p:cNvPr id="54" name="Google Shape;54;p9"/>
          <p:cNvSpPr/>
          <p:nvPr>
            <p:ph idx="2" type="pic"/>
          </p:nvPr>
        </p:nvSpPr>
        <p:spPr>
          <a:xfrm>
            <a:off x="4572001" y="1322602"/>
            <a:ext cx="4305300" cy="1242000"/>
          </a:xfrm>
          <a:prstGeom prst="rect">
            <a:avLst/>
          </a:prstGeom>
          <a:solidFill>
            <a:srgbClr val="D8D8D8"/>
          </a:solidFill>
          <a:ln>
            <a:noFill/>
          </a:ln>
        </p:spPr>
      </p:sp>
      <p:sp>
        <p:nvSpPr>
          <p:cNvPr id="55" name="Google Shape;55;p9"/>
          <p:cNvSpPr txBox="1"/>
          <p:nvPr>
            <p:ph idx="1" type="body"/>
          </p:nvPr>
        </p:nvSpPr>
        <p:spPr>
          <a:xfrm>
            <a:off x="4571999" y="2607606"/>
            <a:ext cx="43053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Google Shape;56;p9"/>
          <p:cNvSpPr/>
          <p:nvPr>
            <p:ph idx="3" type="pic"/>
          </p:nvPr>
        </p:nvSpPr>
        <p:spPr>
          <a:xfrm>
            <a:off x="4572001" y="2874141"/>
            <a:ext cx="2098800" cy="1240800"/>
          </a:xfrm>
          <a:prstGeom prst="rect">
            <a:avLst/>
          </a:prstGeom>
          <a:solidFill>
            <a:srgbClr val="D8D8D8"/>
          </a:solidFill>
          <a:ln>
            <a:noFill/>
          </a:ln>
        </p:spPr>
      </p:sp>
      <p:sp>
        <p:nvSpPr>
          <p:cNvPr id="57" name="Google Shape;57;p9"/>
          <p:cNvSpPr txBox="1"/>
          <p:nvPr>
            <p:ph idx="4" type="body"/>
          </p:nvPr>
        </p:nvSpPr>
        <p:spPr>
          <a:xfrm>
            <a:off x="4571999" y="4173000"/>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8" name="Google Shape;58;p9"/>
          <p:cNvSpPr/>
          <p:nvPr>
            <p:ph idx="5" type="pic"/>
          </p:nvPr>
        </p:nvSpPr>
        <p:spPr>
          <a:xfrm>
            <a:off x="6778626" y="2877213"/>
            <a:ext cx="2098800" cy="1240800"/>
          </a:xfrm>
          <a:prstGeom prst="rect">
            <a:avLst/>
          </a:prstGeom>
          <a:solidFill>
            <a:srgbClr val="D8D8D8"/>
          </a:solidFill>
          <a:ln>
            <a:noFill/>
          </a:ln>
        </p:spPr>
      </p:sp>
      <p:sp>
        <p:nvSpPr>
          <p:cNvPr id="59" name="Google Shape;59;p9"/>
          <p:cNvSpPr txBox="1"/>
          <p:nvPr>
            <p:ph idx="6" type="body"/>
          </p:nvPr>
        </p:nvSpPr>
        <p:spPr>
          <a:xfrm>
            <a:off x="6778624" y="4176072"/>
            <a:ext cx="20988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7"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1" name="Google Shape;61;p9"/>
          <p:cNvSpPr txBox="1"/>
          <p:nvPr>
            <p:ph idx="8" type="body"/>
          </p:nvPr>
        </p:nvSpPr>
        <p:spPr>
          <a:xfrm>
            <a:off x="186597" y="1311275"/>
            <a:ext cx="42885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column text + image + caption 1">
  <p:cSld name="Content slide 2 column text + image + caption 1">
    <p:spTree>
      <p:nvGrpSpPr>
        <p:cNvPr id="62" name="Shape 62"/>
        <p:cNvGrpSpPr/>
        <p:nvPr/>
      </p:nvGrpSpPr>
      <p:grpSpPr>
        <a:xfrm>
          <a:off x="0" y="0"/>
          <a:ext cx="0" cy="0"/>
          <a:chOff x="0" y="0"/>
          <a:chExt cx="0" cy="0"/>
        </a:xfrm>
      </p:grpSpPr>
      <p:sp>
        <p:nvSpPr>
          <p:cNvPr id="63" name="Google Shape;63;p10"/>
          <p:cNvSpPr/>
          <p:nvPr>
            <p:ph idx="2" type="pic"/>
          </p:nvPr>
        </p:nvSpPr>
        <p:spPr>
          <a:xfrm>
            <a:off x="6102847" y="1322601"/>
            <a:ext cx="2763300" cy="2792400"/>
          </a:xfrm>
          <a:prstGeom prst="rect">
            <a:avLst/>
          </a:prstGeom>
          <a:solidFill>
            <a:srgbClr val="D8D8D8"/>
          </a:solidFill>
          <a:ln>
            <a:noFill/>
          </a:ln>
        </p:spPr>
      </p:sp>
      <p:sp>
        <p:nvSpPr>
          <p:cNvPr id="64" name="Google Shape;64;p10"/>
          <p:cNvSpPr txBox="1"/>
          <p:nvPr>
            <p:ph idx="1" type="body"/>
          </p:nvPr>
        </p:nvSpPr>
        <p:spPr>
          <a:xfrm>
            <a:off x="6102847" y="4177950"/>
            <a:ext cx="2763300" cy="8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4pPr>
            <a:lvl5pPr indent="-228600" lvl="4" marL="2286000" marR="0" rtl="0" algn="l">
              <a:lnSpc>
                <a:spcPct val="90000"/>
              </a:lnSpc>
              <a:spcBef>
                <a:spcPts val="500"/>
              </a:spcBef>
              <a:spcAft>
                <a:spcPts val="0"/>
              </a:spcAft>
              <a:buClr>
                <a:schemeClr val="accent5"/>
              </a:buClr>
              <a:buSzPts val="1000"/>
              <a:buFont typeface="Arial"/>
              <a:buNone/>
              <a:defRPr b="0" i="0" sz="1000" u="none" cap="none" strike="noStrike">
                <a:solidFill>
                  <a:schemeClr val="accent5"/>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 name="Google Shape;65;p10"/>
          <p:cNvSpPr txBox="1"/>
          <p:nvPr>
            <p:ph idx="3" type="body"/>
          </p:nvPr>
        </p:nvSpPr>
        <p:spPr>
          <a:xfrm>
            <a:off x="186596" y="262396"/>
            <a:ext cx="8672100" cy="103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C3D74"/>
              </a:buClr>
              <a:buSzPts val="2500"/>
              <a:buFont typeface="Arial"/>
              <a:buNone/>
              <a:defRPr b="1" i="0" sz="2500" u="none" cap="none" strike="noStrike">
                <a:solidFill>
                  <a:srgbClr val="1C3D7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4" type="body"/>
          </p:nvPr>
        </p:nvSpPr>
        <p:spPr>
          <a:xfrm>
            <a:off x="3144721" y="1311275"/>
            <a:ext cx="28545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228600" lvl="1" marL="914400" marR="0" rtl="0" algn="l">
              <a:lnSpc>
                <a:spcPct val="90000"/>
              </a:lnSpc>
              <a:spcBef>
                <a:spcPts val="500"/>
              </a:spcBef>
              <a:spcAft>
                <a:spcPts val="0"/>
              </a:spcAft>
              <a:buClr>
                <a:srgbClr val="1C3D74"/>
              </a:buClr>
              <a:buSzPts val="1400"/>
              <a:buFont typeface="Arial"/>
              <a:buNone/>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5" type="body"/>
          </p:nvPr>
        </p:nvSpPr>
        <p:spPr>
          <a:xfrm>
            <a:off x="186595" y="1311275"/>
            <a:ext cx="2854500" cy="29526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90000"/>
              </a:lnSpc>
              <a:spcBef>
                <a:spcPts val="10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1pPr>
            <a:lvl2pPr indent="-317500" lvl="1" marL="914400" marR="0" rtl="0" algn="l">
              <a:lnSpc>
                <a:spcPct val="90000"/>
              </a:lnSpc>
              <a:spcBef>
                <a:spcPts val="500"/>
              </a:spcBef>
              <a:spcAft>
                <a:spcPts val="0"/>
              </a:spcAft>
              <a:buClr>
                <a:srgbClr val="1C3D74"/>
              </a:buClr>
              <a:buSzPts val="1400"/>
              <a:buFont typeface="Arial"/>
              <a:buChar char="-"/>
              <a:defRPr b="0" i="0" sz="1400" u="none" cap="none" strike="noStrike">
                <a:solidFill>
                  <a:srgbClr val="1C3D74"/>
                </a:solidFill>
                <a:latin typeface="Arial"/>
                <a:ea typeface="Arial"/>
                <a:cs typeface="Arial"/>
                <a:sym typeface="Arial"/>
              </a:defRPr>
            </a:lvl2pPr>
            <a:lvl3pPr indent="-355600" lvl="2" marL="1371600" marR="0" rtl="0" algn="l">
              <a:lnSpc>
                <a:spcPct val="90000"/>
              </a:lnSpc>
              <a:spcBef>
                <a:spcPts val="500"/>
              </a:spcBef>
              <a:spcAft>
                <a:spcPts val="0"/>
              </a:spcAft>
              <a:buClr>
                <a:srgbClr val="1C3D74"/>
              </a:buClr>
              <a:buSzPts val="2000"/>
              <a:buFont typeface="Arial"/>
              <a:buChar char="•"/>
              <a:defRPr b="0" i="0" sz="2000" u="none" cap="none" strike="noStrike">
                <a:solidFill>
                  <a:srgbClr val="1C3D74"/>
                </a:solidFill>
                <a:latin typeface="Arial"/>
                <a:ea typeface="Arial"/>
                <a:cs typeface="Arial"/>
                <a:sym typeface="Arial"/>
              </a:defRPr>
            </a:lvl3pPr>
            <a:lvl4pPr indent="-342900" lvl="3" marL="18288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4pPr>
            <a:lvl5pPr indent="-342900" lvl="4" marL="2286000" marR="0" rtl="0" algn="l">
              <a:lnSpc>
                <a:spcPct val="90000"/>
              </a:lnSpc>
              <a:spcBef>
                <a:spcPts val="500"/>
              </a:spcBef>
              <a:spcAft>
                <a:spcPts val="0"/>
              </a:spcAft>
              <a:buClr>
                <a:srgbClr val="1C3D74"/>
              </a:buClr>
              <a:buSzPts val="1800"/>
              <a:buFont typeface="Arial"/>
              <a:buChar char="•"/>
              <a:defRPr b="0" i="0" sz="1800" u="none" cap="none" strike="noStrike">
                <a:solidFill>
                  <a:srgbClr val="1C3D7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slideLayout" Target="../slideLayouts/slideLayout20.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23" Type="http://schemas.openxmlformats.org/officeDocument/2006/relationships/theme" Target="../theme/theme1.xml"/><Relationship Id="rId1" Type="http://schemas.openxmlformats.org/officeDocument/2006/relationships/image" Target="../media/image5.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86937"/>
          <a:stretch/>
        </p:blipFill>
        <p:spPr>
          <a:xfrm>
            <a:off x="0" y="4471626"/>
            <a:ext cx="9144000" cy="671873"/>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298188" y="4539884"/>
            <a:ext cx="1760102" cy="470442"/>
          </a:xfrm>
          <a:prstGeom prst="rect">
            <a:avLst/>
          </a:prstGeom>
          <a:noFill/>
          <a:ln>
            <a:noFill/>
          </a:ln>
        </p:spPr>
      </p:pic>
      <p:sp>
        <p:nvSpPr>
          <p:cNvPr id="8" name="Google Shape;8;p1"/>
          <p:cNvSpPr txBox="1"/>
          <p:nvPr/>
        </p:nvSpPr>
        <p:spPr>
          <a:xfrm>
            <a:off x="7926850" y="4846638"/>
            <a:ext cx="939300" cy="1386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fld id="{00000000-1234-1234-1234-123412341234}" type="slidenum">
              <a:rPr b="0" i="0" lang="en-GB" sz="900" u="none" cap="none" strike="noStrike">
                <a:solidFill>
                  <a:schemeClr val="lt1"/>
                </a:solidFill>
                <a:latin typeface="Arial"/>
                <a:ea typeface="Arial"/>
                <a:cs typeface="Arial"/>
                <a:sym typeface="Arial"/>
              </a:rPr>
              <a:t>‹#›</a:t>
            </a:fld>
            <a:endParaRPr b="0" i="0" sz="9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686">
          <p15:clr>
            <a:srgbClr val="F26B43"/>
          </p15:clr>
        </p15:guide>
        <p15:guide id="2" pos="1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45.png"/><Relationship Id="rId4" Type="http://schemas.openxmlformats.org/officeDocument/2006/relationships/image" Target="../media/image43.png"/><Relationship Id="rId5" Type="http://schemas.openxmlformats.org/officeDocument/2006/relationships/image" Target="../media/image41.png"/><Relationship Id="rId6" Type="http://schemas.openxmlformats.org/officeDocument/2006/relationships/image" Target="../media/image35.png"/><Relationship Id="rId7"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539D"/>
            </a:gs>
            <a:gs pos="100000">
              <a:srgbClr val="151F36"/>
            </a:gs>
          </a:gsLst>
          <a:lin ang="5400012" scaled="0"/>
        </a:gradFill>
      </p:bgPr>
    </p:bg>
    <p:spTree>
      <p:nvGrpSpPr>
        <p:cNvPr id="133" name="Shape 133"/>
        <p:cNvGrpSpPr/>
        <p:nvPr/>
      </p:nvGrpSpPr>
      <p:grpSpPr>
        <a:xfrm>
          <a:off x="0" y="0"/>
          <a:ext cx="0" cy="0"/>
          <a:chOff x="0" y="0"/>
          <a:chExt cx="0" cy="0"/>
        </a:xfrm>
      </p:grpSpPr>
      <p:sp>
        <p:nvSpPr>
          <p:cNvPr id="134" name="Google Shape;134;p22"/>
          <p:cNvSpPr txBox="1"/>
          <p:nvPr>
            <p:ph idx="1" type="body"/>
          </p:nvPr>
        </p:nvSpPr>
        <p:spPr>
          <a:xfrm>
            <a:off x="943599" y="1751595"/>
            <a:ext cx="7870800" cy="117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GB">
                <a:latin typeface="Times New Roman"/>
                <a:ea typeface="Times New Roman"/>
                <a:cs typeface="Times New Roman"/>
                <a:sym typeface="Times New Roman"/>
              </a:rPr>
              <a:t>Information Retrieval CW3</a:t>
            </a:r>
            <a:endParaRPr>
              <a:latin typeface="Times New Roman"/>
              <a:ea typeface="Times New Roman"/>
              <a:cs typeface="Times New Roman"/>
              <a:sym typeface="Times New Roman"/>
            </a:endParaRPr>
          </a:p>
        </p:txBody>
      </p:sp>
      <p:sp>
        <p:nvSpPr>
          <p:cNvPr id="135" name="Google Shape;135;p22"/>
          <p:cNvSpPr txBox="1"/>
          <p:nvPr>
            <p:ph idx="2" type="body"/>
          </p:nvPr>
        </p:nvSpPr>
        <p:spPr>
          <a:xfrm>
            <a:off x="943598" y="2973637"/>
            <a:ext cx="7870800" cy="117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GB">
                <a:latin typeface="Times New Roman"/>
                <a:ea typeface="Times New Roman"/>
                <a:cs typeface="Times New Roman"/>
                <a:sym typeface="Times New Roman"/>
              </a:rPr>
              <a:t>Search Engine Implementation</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1402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QUERY EXAMPLE: CONTROL</a:t>
            </a:r>
            <a:endParaRPr/>
          </a:p>
        </p:txBody>
      </p:sp>
      <p:sp>
        <p:nvSpPr>
          <p:cNvPr id="201" name="Google Shape;201;p31"/>
          <p:cNvSpPr txBox="1"/>
          <p:nvPr>
            <p:ph idx="1" type="body"/>
          </p:nvPr>
        </p:nvSpPr>
        <p:spPr>
          <a:xfrm>
            <a:off x="254550" y="863550"/>
            <a:ext cx="86349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800">
                <a:latin typeface="Times New Roman"/>
                <a:ea typeface="Times New Roman"/>
                <a:cs typeface="Times New Roman"/>
                <a:sym typeface="Times New Roman"/>
              </a:rPr>
              <a:t>“Control” condition uses the entire query rather than keywords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Offers comparison for performance of keyword search vs verbose query</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latin typeface="Times New Roman"/>
                <a:ea typeface="Times New Roman"/>
                <a:cs typeface="Times New Roman"/>
                <a:sym typeface="Times New Roman"/>
              </a:rPr>
              <a:t>Topics undergo following processes: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Tokenization: sentences are split into words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Stopword removal: removing words which appear commonly across the </a:t>
            </a:r>
            <a:r>
              <a:rPr lang="en-GB" sz="1800">
                <a:latin typeface="Times New Roman"/>
                <a:ea typeface="Times New Roman"/>
                <a:cs typeface="Times New Roman"/>
                <a:sym typeface="Times New Roman"/>
              </a:rPr>
              <a:t>corpus</a:t>
            </a:r>
            <a:r>
              <a:rPr lang="en-GB" sz="1800">
                <a:latin typeface="Times New Roman"/>
                <a:ea typeface="Times New Roman"/>
                <a:cs typeface="Times New Roman"/>
                <a:sym typeface="Times New Roman"/>
              </a:rPr>
              <a:t>. </a:t>
            </a:r>
            <a:r>
              <a:rPr lang="en-GB" sz="1800">
                <a:latin typeface="Times New Roman"/>
                <a:ea typeface="Times New Roman"/>
                <a:cs typeface="Times New Roman"/>
                <a:sym typeface="Times New Roman"/>
              </a:rPr>
              <a:t>Standard</a:t>
            </a:r>
            <a:r>
              <a:rPr lang="en-GB" sz="1800">
                <a:latin typeface="Times New Roman"/>
                <a:ea typeface="Times New Roman"/>
                <a:cs typeface="Times New Roman"/>
                <a:sym typeface="Times New Roman"/>
              </a:rPr>
              <a:t> english stopword dictionary is used from the nltk toolkit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Lemmatization: each word is broken into its root meaning to identify similarities </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E.g. “changing”, “changes”, “changed” are all lemmatized to “change”</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1217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RELEVANCE</a:t>
            </a:r>
            <a:endParaRPr b="1" sz="2000" u="sng">
              <a:latin typeface="Times New Roman"/>
              <a:ea typeface="Times New Roman"/>
              <a:cs typeface="Times New Roman"/>
              <a:sym typeface="Times New Roman"/>
            </a:endParaRPr>
          </a:p>
        </p:txBody>
      </p:sp>
      <p:pic>
        <p:nvPicPr>
          <p:cNvPr id="207" name="Google Shape;207;p32"/>
          <p:cNvPicPr preferRelativeResize="0"/>
          <p:nvPr/>
        </p:nvPicPr>
        <p:blipFill>
          <a:blip r:embed="rId3">
            <a:alphaModFix/>
          </a:blip>
          <a:stretch>
            <a:fillRect/>
          </a:stretch>
        </p:blipFill>
        <p:spPr>
          <a:xfrm>
            <a:off x="169075" y="696625"/>
            <a:ext cx="5106460" cy="1838525"/>
          </a:xfrm>
          <a:prstGeom prst="rect">
            <a:avLst/>
          </a:prstGeom>
          <a:noFill/>
          <a:ln cap="flat" cmpd="sng" w="9525">
            <a:solidFill>
              <a:schemeClr val="dk2"/>
            </a:solidFill>
            <a:prstDash val="solid"/>
            <a:round/>
            <a:headEnd len="sm" w="sm" type="none"/>
            <a:tailEnd len="sm" w="sm" type="none"/>
          </a:ln>
        </p:spPr>
      </p:pic>
      <p:sp>
        <p:nvSpPr>
          <p:cNvPr id="208" name="Google Shape;208;p32"/>
          <p:cNvSpPr txBox="1"/>
          <p:nvPr/>
        </p:nvSpPr>
        <p:spPr>
          <a:xfrm>
            <a:off x="311700" y="2611350"/>
            <a:ext cx="8520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latin typeface="Times New Roman"/>
                <a:ea typeface="Times New Roman"/>
                <a:cs typeface="Times New Roman"/>
                <a:sym typeface="Times New Roman"/>
              </a:rPr>
              <a:t>Ground</a:t>
            </a:r>
            <a:r>
              <a:rPr b="1" i="1" lang="en-GB">
                <a:latin typeface="Times New Roman"/>
                <a:ea typeface="Times New Roman"/>
                <a:cs typeface="Times New Roman"/>
                <a:sym typeface="Times New Roman"/>
              </a:rPr>
              <a:t> Truth Processing</a:t>
            </a:r>
            <a:endParaRPr b="1" i="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The qrels2021 file was saved as a CSV and read into a function that extracts the 35k truths into a dataframe with columns for the various parameters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The parser function accepts a number as a parameter which retrieves a “relevant” dataframe based on the given relevance number, and also an additional “non-relevance” dataframe which is everything that is not the given relevance number</a:t>
            </a:r>
            <a:endParaRPr>
              <a:latin typeface="Times New Roman"/>
              <a:ea typeface="Times New Roman"/>
              <a:cs typeface="Times New Roman"/>
              <a:sym typeface="Times New Roman"/>
            </a:endParaRPr>
          </a:p>
        </p:txBody>
      </p:sp>
      <p:pic>
        <p:nvPicPr>
          <p:cNvPr id="209" name="Google Shape;209;p32"/>
          <p:cNvPicPr preferRelativeResize="0"/>
          <p:nvPr/>
        </p:nvPicPr>
        <p:blipFill>
          <a:blip r:embed="rId4">
            <a:alphaModFix/>
          </a:blip>
          <a:stretch>
            <a:fillRect/>
          </a:stretch>
        </p:blipFill>
        <p:spPr>
          <a:xfrm>
            <a:off x="5463277" y="696625"/>
            <a:ext cx="3520573" cy="183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374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UTILISATION OF RELEVANCE</a:t>
            </a:r>
            <a:endParaRPr b="1" sz="2000" u="sng">
              <a:latin typeface="Times New Roman"/>
              <a:ea typeface="Times New Roman"/>
              <a:cs typeface="Times New Roman"/>
              <a:sym typeface="Times New Roman"/>
            </a:endParaRPr>
          </a:p>
        </p:txBody>
      </p:sp>
      <p:pic>
        <p:nvPicPr>
          <p:cNvPr id="215" name="Google Shape;215;p33"/>
          <p:cNvPicPr preferRelativeResize="0"/>
          <p:nvPr/>
        </p:nvPicPr>
        <p:blipFill rotWithShape="1">
          <a:blip r:embed="rId3">
            <a:alphaModFix/>
          </a:blip>
          <a:srcRect b="27425" l="0" r="0" t="0"/>
          <a:stretch/>
        </p:blipFill>
        <p:spPr>
          <a:xfrm>
            <a:off x="311700" y="610150"/>
            <a:ext cx="4114476" cy="3034426"/>
          </a:xfrm>
          <a:prstGeom prst="rect">
            <a:avLst/>
          </a:prstGeom>
          <a:noFill/>
          <a:ln>
            <a:noFill/>
          </a:ln>
        </p:spPr>
      </p:pic>
      <p:pic>
        <p:nvPicPr>
          <p:cNvPr id="216" name="Google Shape;216;p33"/>
          <p:cNvPicPr preferRelativeResize="0"/>
          <p:nvPr/>
        </p:nvPicPr>
        <p:blipFill>
          <a:blip r:embed="rId4">
            <a:alphaModFix/>
          </a:blip>
          <a:stretch>
            <a:fillRect/>
          </a:stretch>
        </p:blipFill>
        <p:spPr>
          <a:xfrm>
            <a:off x="4572001" y="610150"/>
            <a:ext cx="4268725" cy="3690774"/>
          </a:xfrm>
          <a:prstGeom prst="rect">
            <a:avLst/>
          </a:prstGeom>
          <a:noFill/>
          <a:ln>
            <a:noFill/>
          </a:ln>
        </p:spPr>
      </p:pic>
      <p:cxnSp>
        <p:nvCxnSpPr>
          <p:cNvPr id="217" name="Google Shape;217;p33"/>
          <p:cNvCxnSpPr/>
          <p:nvPr/>
        </p:nvCxnSpPr>
        <p:spPr>
          <a:xfrm>
            <a:off x="3977850" y="3961550"/>
            <a:ext cx="448800" cy="16200"/>
          </a:xfrm>
          <a:prstGeom prst="straightConnector1">
            <a:avLst/>
          </a:prstGeom>
          <a:noFill/>
          <a:ln cap="flat" cmpd="sng" w="28575">
            <a:solidFill>
              <a:schemeClr val="dk2"/>
            </a:solidFill>
            <a:prstDash val="solid"/>
            <a:round/>
            <a:headEnd len="med" w="med" type="none"/>
            <a:tailEnd len="med" w="med" type="triangle"/>
          </a:ln>
        </p:spPr>
      </p:cxnSp>
      <p:sp>
        <p:nvSpPr>
          <p:cNvPr id="218" name="Google Shape;218;p33"/>
          <p:cNvSpPr txBox="1"/>
          <p:nvPr/>
        </p:nvSpPr>
        <p:spPr>
          <a:xfrm>
            <a:off x="311700" y="3644575"/>
            <a:ext cx="352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The relevant/non-relevant dataframes are used to retrieve a list of topic IDs given the specific topic query chosen</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1402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BACKGROUND: ELASTICSEARCH</a:t>
            </a:r>
            <a:endParaRPr/>
          </a:p>
        </p:txBody>
      </p:sp>
      <p:sp>
        <p:nvSpPr>
          <p:cNvPr id="224" name="Google Shape;224;p34"/>
          <p:cNvSpPr txBox="1"/>
          <p:nvPr>
            <p:ph idx="1" type="body"/>
          </p:nvPr>
        </p:nvSpPr>
        <p:spPr>
          <a:xfrm>
            <a:off x="188175" y="720750"/>
            <a:ext cx="8520600" cy="34164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Based on Apache Lucene search engine library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Indexing, searching and querying capabilities</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Stores data in JSON object format with chosen field mappings</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Indexing a document involves:</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Breaking down into individual terms </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Adding each term to an inverted index (maps each term to documents that contain this term)</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Queries are presented in a JSON query structure which specifies which fields to be searched</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Relevance scores are calculated using BM25 algorithm:</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Uses term-frequency and inverse document-frequency </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k: nonlinear term frequency saturation</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b: normalisation of document length</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p>
        </p:txBody>
      </p:sp>
      <p:pic>
        <p:nvPicPr>
          <p:cNvPr id="225" name="Google Shape;225;p34"/>
          <p:cNvPicPr preferRelativeResize="0"/>
          <p:nvPr/>
        </p:nvPicPr>
        <p:blipFill>
          <a:blip r:embed="rId3">
            <a:alphaModFix/>
          </a:blip>
          <a:stretch>
            <a:fillRect/>
          </a:stretch>
        </p:blipFill>
        <p:spPr>
          <a:xfrm>
            <a:off x="4704304" y="3381248"/>
            <a:ext cx="3872594" cy="572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713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INDEXING DOCUMENT COLLECTION</a:t>
            </a:r>
            <a:endParaRPr/>
          </a:p>
        </p:txBody>
      </p:sp>
      <p:pic>
        <p:nvPicPr>
          <p:cNvPr id="231" name="Google Shape;231;p35"/>
          <p:cNvPicPr preferRelativeResize="0"/>
          <p:nvPr/>
        </p:nvPicPr>
        <p:blipFill>
          <a:blip r:embed="rId3">
            <a:alphaModFix/>
          </a:blip>
          <a:stretch>
            <a:fillRect/>
          </a:stretch>
        </p:blipFill>
        <p:spPr>
          <a:xfrm>
            <a:off x="4901373" y="644050"/>
            <a:ext cx="3189277" cy="3576400"/>
          </a:xfrm>
          <a:prstGeom prst="rect">
            <a:avLst/>
          </a:prstGeom>
          <a:noFill/>
          <a:ln cap="flat" cmpd="sng" w="9525">
            <a:solidFill>
              <a:schemeClr val="dk2"/>
            </a:solidFill>
            <a:prstDash val="solid"/>
            <a:round/>
            <a:headEnd len="sm" w="sm" type="none"/>
            <a:tailEnd len="sm" w="sm" type="none"/>
          </a:ln>
        </p:spPr>
      </p:pic>
      <p:sp>
        <p:nvSpPr>
          <p:cNvPr id="232" name="Google Shape;232;p35"/>
          <p:cNvSpPr txBox="1"/>
          <p:nvPr/>
        </p:nvSpPr>
        <p:spPr>
          <a:xfrm>
            <a:off x="790575" y="1525050"/>
            <a:ext cx="38328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Index mapping created based on fields defined by document parsing function</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Indexed using ElasticSearch</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EXPERIMENT TOPICS</a:t>
            </a:r>
            <a:endParaRPr/>
          </a:p>
        </p:txBody>
      </p:sp>
      <p:sp>
        <p:nvSpPr>
          <p:cNvPr id="238" name="Google Shape;238;p36"/>
          <p:cNvSpPr txBox="1"/>
          <p:nvPr/>
        </p:nvSpPr>
        <p:spPr>
          <a:xfrm>
            <a:off x="159900" y="481975"/>
            <a:ext cx="89841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Times New Roman"/>
                <a:ea typeface="Times New Roman"/>
                <a:cs typeface="Times New Roman"/>
                <a:sym typeface="Times New Roman"/>
              </a:rPr>
              <a:t>Topic 1</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Demographics</a:t>
            </a:r>
            <a:r>
              <a:rPr lang="en-GB" sz="1300">
                <a:latin typeface="Times New Roman"/>
                <a:ea typeface="Times New Roman"/>
                <a:cs typeface="Times New Roman"/>
                <a:sym typeface="Times New Roman"/>
              </a:rPr>
              <a:t>: 45 year-old male</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History</a:t>
            </a:r>
            <a:r>
              <a:rPr lang="en-GB" sz="1300">
                <a:latin typeface="Times New Roman"/>
                <a:ea typeface="Times New Roman"/>
                <a:cs typeface="Times New Roman"/>
                <a:sym typeface="Times New Roman"/>
              </a:rPr>
              <a:t>: anaplastic astrocytoma of the spine complicated by severe lower extremity weakness and urinary retention. Complicated by progressive lower extremity weakness and urinary retention.</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Presentation</a:t>
            </a:r>
            <a:r>
              <a:rPr lang="en-GB" sz="1300">
                <a:latin typeface="Times New Roman"/>
                <a:ea typeface="Times New Roman"/>
                <a:cs typeface="Times New Roman"/>
                <a:sym typeface="Times New Roman"/>
              </a:rPr>
              <a:t>: initially presented with RLE weakness where his right knee gave out with difficulty walking and right anterior thigh numbness.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Diagnosis</a:t>
            </a:r>
            <a:r>
              <a:rPr lang="en-GB" sz="1300">
                <a:latin typeface="Times New Roman"/>
                <a:ea typeface="Times New Roman"/>
                <a:cs typeface="Times New Roman"/>
                <a:sym typeface="Times New Roman"/>
              </a:rPr>
              <a:t>: </a:t>
            </a:r>
            <a:r>
              <a:rPr lang="en-GB" sz="1300">
                <a:latin typeface="Times New Roman"/>
                <a:ea typeface="Times New Roman"/>
                <a:cs typeface="Times New Roman"/>
                <a:sym typeface="Times New Roman"/>
              </a:rPr>
              <a:t>anaplastic</a:t>
            </a:r>
            <a:r>
              <a:rPr lang="en-GB" sz="1300">
                <a:latin typeface="Times New Roman"/>
                <a:ea typeface="Times New Roman"/>
                <a:cs typeface="Times New Roman"/>
                <a:sym typeface="Times New Roman"/>
              </a:rPr>
              <a:t> astrocytoma</a:t>
            </a:r>
            <a:endParaRPr sz="1300">
              <a:latin typeface="Times New Roman"/>
              <a:ea typeface="Times New Roman"/>
              <a:cs typeface="Times New Roman"/>
              <a:sym typeface="Times New Roman"/>
            </a:endParaRPr>
          </a:p>
          <a:p>
            <a:pPr indent="0" lvl="0" marL="45720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Topic 49</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Demographics</a:t>
            </a:r>
            <a:r>
              <a:rPr lang="en-GB" sz="1300">
                <a:latin typeface="Times New Roman"/>
                <a:ea typeface="Times New Roman"/>
                <a:cs typeface="Times New Roman"/>
                <a:sym typeface="Times New Roman"/>
              </a:rPr>
              <a:t>: 12 year-old female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Presentation</a:t>
            </a:r>
            <a:r>
              <a:rPr lang="en-GB" sz="1300">
                <a:latin typeface="Times New Roman"/>
                <a:ea typeface="Times New Roman"/>
                <a:cs typeface="Times New Roman"/>
                <a:sym typeface="Times New Roman"/>
              </a:rPr>
              <a:t>: short stature, delayed in puberty and developmental delay</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Diagnosis</a:t>
            </a:r>
            <a:r>
              <a:rPr lang="en-GB" sz="1300">
                <a:latin typeface="Times New Roman"/>
                <a:ea typeface="Times New Roman"/>
                <a:cs typeface="Times New Roman"/>
                <a:sym typeface="Times New Roman"/>
              </a:rPr>
              <a:t>: Turner syndrome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Additional factors:</a:t>
            </a:r>
            <a:r>
              <a:rPr lang="en-GB" sz="1300">
                <a:latin typeface="Times New Roman"/>
                <a:ea typeface="Times New Roman"/>
                <a:cs typeface="Times New Roman"/>
                <a:sym typeface="Times New Roman"/>
              </a:rPr>
              <a:t> obese, mentally retarded </a:t>
            </a:r>
            <a:endParaRPr sz="1300">
              <a:latin typeface="Times New Roman"/>
              <a:ea typeface="Times New Roman"/>
              <a:cs typeface="Times New Roman"/>
              <a:sym typeface="Times New Roman"/>
            </a:endParaRPr>
          </a:p>
          <a:p>
            <a:pPr indent="0" lvl="0" marL="45720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Topic 73</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Demographics</a:t>
            </a:r>
            <a:r>
              <a:rPr lang="en-GB" sz="1300">
                <a:latin typeface="Times New Roman"/>
                <a:ea typeface="Times New Roman"/>
                <a:cs typeface="Times New Roman"/>
                <a:sym typeface="Times New Roman"/>
              </a:rPr>
              <a:t>: 3-day-old female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History</a:t>
            </a:r>
            <a:r>
              <a:rPr lang="en-GB" sz="1300">
                <a:latin typeface="Times New Roman"/>
                <a:ea typeface="Times New Roman"/>
                <a:cs typeface="Times New Roman"/>
                <a:sym typeface="Times New Roman"/>
              </a:rPr>
              <a:t>: born at 34w of gestation</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Presentation</a:t>
            </a:r>
            <a:r>
              <a:rPr lang="en-GB" sz="1300">
                <a:latin typeface="Times New Roman"/>
                <a:ea typeface="Times New Roman"/>
                <a:cs typeface="Times New Roman"/>
                <a:sym typeface="Times New Roman"/>
              </a:rPr>
              <a:t>: yellow sclera and icteric body</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b="1" lang="en-GB" sz="1300">
                <a:latin typeface="Times New Roman"/>
                <a:ea typeface="Times New Roman"/>
                <a:cs typeface="Times New Roman"/>
                <a:sym typeface="Times New Roman"/>
              </a:rPr>
              <a:t>Diagnosis</a:t>
            </a:r>
            <a:r>
              <a:rPr lang="en-GB" sz="1300">
                <a:latin typeface="Times New Roman"/>
                <a:ea typeface="Times New Roman"/>
                <a:cs typeface="Times New Roman"/>
                <a:sym typeface="Times New Roman"/>
              </a:rPr>
              <a:t>: neonatal jaundice</a:t>
            </a:r>
            <a:endParaRPr sz="13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287350" y="19990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highlight>
                  <a:srgbClr val="D5A6BD"/>
                </a:highlight>
                <a:latin typeface="Times New Roman"/>
                <a:ea typeface="Times New Roman"/>
                <a:cs typeface="Times New Roman"/>
                <a:sym typeface="Times New Roman"/>
              </a:rPr>
              <a:t>EXPERIMENT 1 </a:t>
            </a:r>
            <a:endParaRPr b="1" sz="3500">
              <a:highlight>
                <a:srgbClr val="D5A6BD"/>
              </a:highlight>
              <a:latin typeface="Times New Roman"/>
              <a:ea typeface="Times New Roman"/>
              <a:cs typeface="Times New Roman"/>
              <a:sym typeface="Times New Roman"/>
            </a:endParaRPr>
          </a:p>
          <a:p>
            <a:pPr indent="0" lvl="0" marL="0" rtl="0" algn="ctr">
              <a:spcBef>
                <a:spcPts val="0"/>
              </a:spcBef>
              <a:spcAft>
                <a:spcPts val="0"/>
              </a:spcAft>
              <a:buNone/>
            </a:pPr>
            <a:r>
              <a:rPr b="1" lang="en-GB" sz="3500">
                <a:highlight>
                  <a:srgbClr val="D5A6BD"/>
                </a:highlight>
                <a:latin typeface="Times New Roman"/>
                <a:ea typeface="Times New Roman"/>
                <a:cs typeface="Times New Roman"/>
                <a:sym typeface="Times New Roman"/>
              </a:rPr>
              <a:t>KEYBERT TERM NUMBERS + NUMBER OF HITS</a:t>
            </a:r>
            <a:endParaRPr sz="2900">
              <a:highlight>
                <a:srgbClr val="D5A6BD"/>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3058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highlight>
                  <a:srgbClr val="D5A6BD"/>
                </a:highlight>
                <a:latin typeface="Times New Roman"/>
                <a:ea typeface="Times New Roman"/>
                <a:cs typeface="Times New Roman"/>
                <a:sym typeface="Times New Roman"/>
              </a:rPr>
              <a:t>EXPERIMENT 1 RESULTS: TOPIC 1</a:t>
            </a:r>
            <a:endParaRPr>
              <a:highlight>
                <a:srgbClr val="D5A6BD"/>
              </a:highlight>
            </a:endParaRPr>
          </a:p>
        </p:txBody>
      </p:sp>
      <p:pic>
        <p:nvPicPr>
          <p:cNvPr id="249" name="Google Shape;249;p38"/>
          <p:cNvPicPr preferRelativeResize="0"/>
          <p:nvPr/>
        </p:nvPicPr>
        <p:blipFill>
          <a:blip r:embed="rId3">
            <a:alphaModFix/>
          </a:blip>
          <a:stretch>
            <a:fillRect/>
          </a:stretch>
        </p:blipFill>
        <p:spPr>
          <a:xfrm>
            <a:off x="169247" y="1296700"/>
            <a:ext cx="2883828" cy="2291725"/>
          </a:xfrm>
          <a:prstGeom prst="rect">
            <a:avLst/>
          </a:prstGeom>
          <a:noFill/>
          <a:ln>
            <a:noFill/>
          </a:ln>
        </p:spPr>
      </p:pic>
      <p:pic>
        <p:nvPicPr>
          <p:cNvPr id="250" name="Google Shape;250;p38"/>
          <p:cNvPicPr preferRelativeResize="0"/>
          <p:nvPr/>
        </p:nvPicPr>
        <p:blipFill>
          <a:blip r:embed="rId4">
            <a:alphaModFix/>
          </a:blip>
          <a:stretch>
            <a:fillRect/>
          </a:stretch>
        </p:blipFill>
        <p:spPr>
          <a:xfrm>
            <a:off x="3125325" y="1296700"/>
            <a:ext cx="2883825" cy="2291723"/>
          </a:xfrm>
          <a:prstGeom prst="rect">
            <a:avLst/>
          </a:prstGeom>
          <a:noFill/>
          <a:ln>
            <a:noFill/>
          </a:ln>
        </p:spPr>
      </p:pic>
      <p:pic>
        <p:nvPicPr>
          <p:cNvPr id="251" name="Google Shape;251;p38"/>
          <p:cNvPicPr preferRelativeResize="0"/>
          <p:nvPr/>
        </p:nvPicPr>
        <p:blipFill>
          <a:blip r:embed="rId5">
            <a:alphaModFix/>
          </a:blip>
          <a:stretch>
            <a:fillRect/>
          </a:stretch>
        </p:blipFill>
        <p:spPr>
          <a:xfrm>
            <a:off x="6081400" y="1290175"/>
            <a:ext cx="2883825" cy="23048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2472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highlight>
                  <a:srgbClr val="D5A6BD"/>
                </a:highlight>
                <a:latin typeface="Times New Roman"/>
                <a:ea typeface="Times New Roman"/>
                <a:cs typeface="Times New Roman"/>
                <a:sym typeface="Times New Roman"/>
              </a:rPr>
              <a:t>EXPERIMENT 1 RESULTS: TOPIC 49</a:t>
            </a:r>
            <a:endParaRPr>
              <a:highlight>
                <a:srgbClr val="D5A6BD"/>
              </a:highlight>
            </a:endParaRPr>
          </a:p>
        </p:txBody>
      </p:sp>
      <p:sp>
        <p:nvSpPr>
          <p:cNvPr id="257" name="Google Shape;257;p3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pic>
        <p:nvPicPr>
          <p:cNvPr id="258" name="Google Shape;258;p39"/>
          <p:cNvPicPr preferRelativeResize="0"/>
          <p:nvPr/>
        </p:nvPicPr>
        <p:blipFill>
          <a:blip r:embed="rId3">
            <a:alphaModFix/>
          </a:blip>
          <a:stretch>
            <a:fillRect/>
          </a:stretch>
        </p:blipFill>
        <p:spPr>
          <a:xfrm>
            <a:off x="97250" y="1230513"/>
            <a:ext cx="2944250" cy="2549450"/>
          </a:xfrm>
          <a:prstGeom prst="rect">
            <a:avLst/>
          </a:prstGeom>
          <a:noFill/>
          <a:ln>
            <a:noFill/>
          </a:ln>
        </p:spPr>
      </p:pic>
      <p:pic>
        <p:nvPicPr>
          <p:cNvPr id="259" name="Google Shape;259;p39"/>
          <p:cNvPicPr preferRelativeResize="0"/>
          <p:nvPr/>
        </p:nvPicPr>
        <p:blipFill>
          <a:blip r:embed="rId4">
            <a:alphaModFix/>
          </a:blip>
          <a:stretch>
            <a:fillRect/>
          </a:stretch>
        </p:blipFill>
        <p:spPr>
          <a:xfrm>
            <a:off x="3083138" y="1224877"/>
            <a:ext cx="2944250" cy="2560722"/>
          </a:xfrm>
          <a:prstGeom prst="rect">
            <a:avLst/>
          </a:prstGeom>
          <a:noFill/>
          <a:ln>
            <a:noFill/>
          </a:ln>
        </p:spPr>
      </p:pic>
      <p:pic>
        <p:nvPicPr>
          <p:cNvPr id="260" name="Google Shape;260;p39"/>
          <p:cNvPicPr preferRelativeResize="0"/>
          <p:nvPr/>
        </p:nvPicPr>
        <p:blipFill>
          <a:blip r:embed="rId5">
            <a:alphaModFix/>
          </a:blip>
          <a:stretch>
            <a:fillRect/>
          </a:stretch>
        </p:blipFill>
        <p:spPr>
          <a:xfrm>
            <a:off x="6069025" y="1230535"/>
            <a:ext cx="2944250" cy="25494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2501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highlight>
                  <a:srgbClr val="D5A6BD"/>
                </a:highlight>
                <a:latin typeface="Times New Roman"/>
                <a:ea typeface="Times New Roman"/>
                <a:cs typeface="Times New Roman"/>
                <a:sym typeface="Times New Roman"/>
              </a:rPr>
              <a:t>EXPERIMENT 1 RESULTS: TOPIC 73</a:t>
            </a:r>
            <a:endParaRPr>
              <a:highlight>
                <a:srgbClr val="D5A6BD"/>
              </a:highlight>
            </a:endParaRPr>
          </a:p>
        </p:txBody>
      </p:sp>
      <p:sp>
        <p:nvSpPr>
          <p:cNvPr id="266" name="Google Shape;266;p4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pic>
        <p:nvPicPr>
          <p:cNvPr id="267" name="Google Shape;267;p40"/>
          <p:cNvPicPr preferRelativeResize="0"/>
          <p:nvPr/>
        </p:nvPicPr>
        <p:blipFill>
          <a:blip r:embed="rId3">
            <a:alphaModFix/>
          </a:blip>
          <a:stretch>
            <a:fillRect/>
          </a:stretch>
        </p:blipFill>
        <p:spPr>
          <a:xfrm>
            <a:off x="95550" y="1302888"/>
            <a:ext cx="2913375" cy="2344100"/>
          </a:xfrm>
          <a:prstGeom prst="rect">
            <a:avLst/>
          </a:prstGeom>
          <a:noFill/>
          <a:ln>
            <a:noFill/>
          </a:ln>
        </p:spPr>
      </p:pic>
      <p:pic>
        <p:nvPicPr>
          <p:cNvPr id="268" name="Google Shape;268;p40"/>
          <p:cNvPicPr preferRelativeResize="0"/>
          <p:nvPr/>
        </p:nvPicPr>
        <p:blipFill>
          <a:blip r:embed="rId4">
            <a:alphaModFix/>
          </a:blip>
          <a:stretch>
            <a:fillRect/>
          </a:stretch>
        </p:blipFill>
        <p:spPr>
          <a:xfrm>
            <a:off x="3143987" y="1307363"/>
            <a:ext cx="2913375" cy="2335142"/>
          </a:xfrm>
          <a:prstGeom prst="rect">
            <a:avLst/>
          </a:prstGeom>
          <a:noFill/>
          <a:ln>
            <a:noFill/>
          </a:ln>
        </p:spPr>
      </p:pic>
      <p:pic>
        <p:nvPicPr>
          <p:cNvPr id="269" name="Google Shape;269;p40"/>
          <p:cNvPicPr preferRelativeResize="0"/>
          <p:nvPr/>
        </p:nvPicPr>
        <p:blipFill>
          <a:blip r:embed="rId5">
            <a:alphaModFix/>
          </a:blip>
          <a:stretch>
            <a:fillRect/>
          </a:stretch>
        </p:blipFill>
        <p:spPr>
          <a:xfrm>
            <a:off x="6128725" y="1312925"/>
            <a:ext cx="2913374" cy="23240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2926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BACKGROUND</a:t>
            </a:r>
            <a:endParaRPr b="1" sz="2000" u="sng">
              <a:latin typeface="Times New Roman"/>
              <a:ea typeface="Times New Roman"/>
              <a:cs typeface="Times New Roman"/>
              <a:sym typeface="Times New Roman"/>
            </a:endParaRPr>
          </a:p>
        </p:txBody>
      </p:sp>
      <p:sp>
        <p:nvSpPr>
          <p:cNvPr id="141" name="Google Shape;141;p23"/>
          <p:cNvSpPr txBox="1"/>
          <p:nvPr/>
        </p:nvSpPr>
        <p:spPr>
          <a:xfrm>
            <a:off x="311700" y="988800"/>
            <a:ext cx="8434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latin typeface="Times New Roman"/>
                <a:ea typeface="Times New Roman"/>
                <a:cs typeface="Times New Roman"/>
                <a:sym typeface="Times New Roman"/>
              </a:rPr>
              <a:t>Aim</a:t>
            </a:r>
            <a:endParaRPr i="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A large amount of clinical trials do not meet their requirement criteria for patient uptakes due to the lengthy unstructured documents and large amount of time it takes for researchers to review trials physically. Therefore, this project establishes a search engine that utilises a patient-to-trial paradigm to retrieve relevant trials given a patient profile.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i="1" lang="en-GB">
                <a:latin typeface="Times New Roman"/>
                <a:ea typeface="Times New Roman"/>
                <a:cs typeface="Times New Roman"/>
                <a:sym typeface="Times New Roman"/>
              </a:rPr>
              <a:t>Dataset</a:t>
            </a:r>
            <a:endParaRPr b="1" i="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The project utilised the Clinical Trials 2021 TREC:</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GB">
                <a:latin typeface="Times New Roman"/>
                <a:ea typeface="Times New Roman"/>
                <a:cs typeface="Times New Roman"/>
                <a:sym typeface="Times New Roman"/>
              </a:rPr>
              <a:t>Database</a:t>
            </a:r>
            <a:r>
              <a:rPr lang="en-GB">
                <a:latin typeface="Times New Roman"/>
                <a:ea typeface="Times New Roman"/>
                <a:cs typeface="Times New Roman"/>
                <a:sym typeface="Times New Roman"/>
              </a:rPr>
              <a:t>: ClinicalTrials 2021 part 1 - NCT0075 to NCT0099 (16k clinical trials)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GB">
                <a:latin typeface="Times New Roman"/>
                <a:ea typeface="Times New Roman"/>
                <a:cs typeface="Times New Roman"/>
                <a:sym typeface="Times New Roman"/>
              </a:rPr>
              <a:t>Query</a:t>
            </a:r>
            <a:r>
              <a:rPr lang="en-GB">
                <a:latin typeface="Times New Roman"/>
                <a:ea typeface="Times New Roman"/>
                <a:cs typeface="Times New Roman"/>
                <a:sym typeface="Times New Roman"/>
              </a:rPr>
              <a:t>: Patient profiles given in the ClinicalTrials 2021 (75 patient profiles)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GB">
                <a:latin typeface="Times New Roman"/>
                <a:ea typeface="Times New Roman"/>
                <a:cs typeface="Times New Roman"/>
                <a:sym typeface="Times New Roman"/>
              </a:rPr>
              <a:t>Relevance</a:t>
            </a:r>
            <a:r>
              <a:rPr lang="en-GB">
                <a:latin typeface="Times New Roman"/>
                <a:ea typeface="Times New Roman"/>
                <a:cs typeface="Times New Roman"/>
                <a:sym typeface="Times New Roman"/>
              </a:rPr>
              <a:t>: The Qrels2021 document (35k ground truths for various files)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252350" y="19806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highlight>
                  <a:srgbClr val="B4A7D6"/>
                </a:highlight>
                <a:latin typeface="Times New Roman"/>
                <a:ea typeface="Times New Roman"/>
                <a:cs typeface="Times New Roman"/>
                <a:sym typeface="Times New Roman"/>
              </a:rPr>
              <a:t>EXPERIMENT 2 </a:t>
            </a:r>
            <a:endParaRPr b="1" sz="3500">
              <a:highlight>
                <a:srgbClr val="B4A7D6"/>
              </a:highlight>
              <a:latin typeface="Times New Roman"/>
              <a:ea typeface="Times New Roman"/>
              <a:cs typeface="Times New Roman"/>
              <a:sym typeface="Times New Roman"/>
            </a:endParaRPr>
          </a:p>
          <a:p>
            <a:pPr indent="0" lvl="0" marL="0" rtl="0" algn="ctr">
              <a:spcBef>
                <a:spcPts val="0"/>
              </a:spcBef>
              <a:spcAft>
                <a:spcPts val="0"/>
              </a:spcAft>
              <a:buNone/>
            </a:pPr>
            <a:r>
              <a:rPr b="1" lang="en-GB" sz="3500">
                <a:highlight>
                  <a:srgbClr val="B4A7D6"/>
                </a:highlight>
                <a:latin typeface="Times New Roman"/>
                <a:ea typeface="Times New Roman"/>
                <a:cs typeface="Times New Roman"/>
                <a:sym typeface="Times New Roman"/>
              </a:rPr>
              <a:t>QUERY STRUCTURE</a:t>
            </a:r>
            <a:r>
              <a:rPr b="1" lang="en-GB" sz="3500" u="sng">
                <a:latin typeface="Times New Roman"/>
                <a:ea typeface="Times New Roman"/>
                <a:cs typeface="Times New Roman"/>
                <a:sym typeface="Times New Roman"/>
              </a:rPr>
              <a:t> </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highlight>
                  <a:srgbClr val="B4A7D6"/>
                </a:highlight>
                <a:latin typeface="Times New Roman"/>
                <a:ea typeface="Times New Roman"/>
                <a:cs typeface="Times New Roman"/>
                <a:sym typeface="Times New Roman"/>
              </a:rPr>
              <a:t>EXPERIMENT 2 - DIFFERENT QUERY STRUCTURES</a:t>
            </a:r>
            <a:r>
              <a:rPr b="1" lang="en-GB" sz="2000" u="sng">
                <a:highlight>
                  <a:srgbClr val="B4A7D6"/>
                </a:highlight>
                <a:latin typeface="Times New Roman"/>
                <a:ea typeface="Times New Roman"/>
                <a:cs typeface="Times New Roman"/>
                <a:sym typeface="Times New Roman"/>
              </a:rPr>
              <a:t> </a:t>
            </a:r>
            <a:endParaRPr>
              <a:highlight>
                <a:srgbClr val="B4A7D6"/>
              </a:highlight>
            </a:endParaRPr>
          </a:p>
          <a:p>
            <a:pPr indent="0" lvl="0" marL="0" rtl="0" algn="l">
              <a:spcBef>
                <a:spcPts val="0"/>
              </a:spcBef>
              <a:spcAft>
                <a:spcPts val="0"/>
              </a:spcAft>
              <a:buNone/>
            </a:pPr>
            <a:r>
              <a:t/>
            </a:r>
            <a:endParaRPr/>
          </a:p>
        </p:txBody>
      </p:sp>
      <p:pic>
        <p:nvPicPr>
          <p:cNvPr id="280" name="Google Shape;280;p42"/>
          <p:cNvPicPr preferRelativeResize="0"/>
          <p:nvPr/>
        </p:nvPicPr>
        <p:blipFill rotWithShape="1">
          <a:blip r:embed="rId3">
            <a:alphaModFix/>
          </a:blip>
          <a:srcRect b="0" l="0" r="9074" t="0"/>
          <a:stretch/>
        </p:blipFill>
        <p:spPr>
          <a:xfrm>
            <a:off x="3475875" y="1077075"/>
            <a:ext cx="1691875" cy="944425"/>
          </a:xfrm>
          <a:prstGeom prst="rect">
            <a:avLst/>
          </a:prstGeom>
          <a:noFill/>
          <a:ln cap="flat" cmpd="sng" w="9525">
            <a:solidFill>
              <a:schemeClr val="dk2"/>
            </a:solidFill>
            <a:prstDash val="solid"/>
            <a:round/>
            <a:headEnd len="sm" w="sm" type="none"/>
            <a:tailEnd len="sm" w="sm" type="none"/>
          </a:ln>
        </p:spPr>
      </p:pic>
      <p:pic>
        <p:nvPicPr>
          <p:cNvPr id="281" name="Google Shape;281;p42"/>
          <p:cNvPicPr preferRelativeResize="0"/>
          <p:nvPr/>
        </p:nvPicPr>
        <p:blipFill>
          <a:blip r:embed="rId4">
            <a:alphaModFix/>
          </a:blip>
          <a:stretch>
            <a:fillRect/>
          </a:stretch>
        </p:blipFill>
        <p:spPr>
          <a:xfrm>
            <a:off x="1897806" y="1077075"/>
            <a:ext cx="1605943" cy="944425"/>
          </a:xfrm>
          <a:prstGeom prst="rect">
            <a:avLst/>
          </a:prstGeom>
          <a:noFill/>
          <a:ln cap="flat" cmpd="sng" w="9525">
            <a:solidFill>
              <a:schemeClr val="dk2"/>
            </a:solidFill>
            <a:prstDash val="solid"/>
            <a:round/>
            <a:headEnd len="sm" w="sm" type="none"/>
            <a:tailEnd len="sm" w="sm" type="none"/>
          </a:ln>
        </p:spPr>
      </p:pic>
      <p:pic>
        <p:nvPicPr>
          <p:cNvPr id="282" name="Google Shape;282;p42"/>
          <p:cNvPicPr preferRelativeResize="0"/>
          <p:nvPr/>
        </p:nvPicPr>
        <p:blipFill>
          <a:blip r:embed="rId5">
            <a:alphaModFix/>
          </a:blip>
          <a:stretch>
            <a:fillRect/>
          </a:stretch>
        </p:blipFill>
        <p:spPr>
          <a:xfrm>
            <a:off x="2456402" y="2888424"/>
            <a:ext cx="2711351" cy="1015000"/>
          </a:xfrm>
          <a:prstGeom prst="rect">
            <a:avLst/>
          </a:prstGeom>
          <a:noFill/>
          <a:ln cap="flat" cmpd="sng" w="9525">
            <a:solidFill>
              <a:schemeClr val="dk2"/>
            </a:solidFill>
            <a:prstDash val="solid"/>
            <a:round/>
            <a:headEnd len="sm" w="sm" type="none"/>
            <a:tailEnd len="sm" w="sm" type="none"/>
          </a:ln>
        </p:spPr>
      </p:pic>
      <p:pic>
        <p:nvPicPr>
          <p:cNvPr id="283" name="Google Shape;283;p42"/>
          <p:cNvPicPr preferRelativeResize="0"/>
          <p:nvPr/>
        </p:nvPicPr>
        <p:blipFill>
          <a:blip r:embed="rId6">
            <a:alphaModFix/>
          </a:blip>
          <a:stretch>
            <a:fillRect/>
          </a:stretch>
        </p:blipFill>
        <p:spPr>
          <a:xfrm>
            <a:off x="7193100" y="1230200"/>
            <a:ext cx="1770050" cy="2673224"/>
          </a:xfrm>
          <a:prstGeom prst="rect">
            <a:avLst/>
          </a:prstGeom>
          <a:noFill/>
          <a:ln cap="flat" cmpd="sng" w="9525">
            <a:solidFill>
              <a:schemeClr val="dk2"/>
            </a:solidFill>
            <a:prstDash val="solid"/>
            <a:round/>
            <a:headEnd len="sm" w="sm" type="none"/>
            <a:tailEnd len="sm" w="sm" type="none"/>
          </a:ln>
        </p:spPr>
      </p:pic>
      <p:sp>
        <p:nvSpPr>
          <p:cNvPr id="284" name="Google Shape;284;p42"/>
          <p:cNvSpPr txBox="1"/>
          <p:nvPr/>
        </p:nvSpPr>
        <p:spPr>
          <a:xfrm>
            <a:off x="311700" y="961975"/>
            <a:ext cx="1586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Structure 1</a:t>
            </a:r>
            <a:r>
              <a:rPr lang="en-GB"/>
              <a:t> </a:t>
            </a:r>
            <a:endParaRPr/>
          </a:p>
          <a:p>
            <a:pPr indent="0" lvl="0" marL="0" rtl="0" algn="l">
              <a:spcBef>
                <a:spcPts val="0"/>
              </a:spcBef>
              <a:spcAft>
                <a:spcPts val="0"/>
              </a:spcAft>
              <a:buNone/>
            </a:pPr>
            <a:r>
              <a:rPr lang="en-GB"/>
              <a:t>One field only </a:t>
            </a:r>
            <a:endParaRPr/>
          </a:p>
          <a:p>
            <a:pPr indent="-317500" lvl="0" marL="457200" rtl="0" algn="l">
              <a:spcBef>
                <a:spcPts val="0"/>
              </a:spcBef>
              <a:spcAft>
                <a:spcPts val="0"/>
              </a:spcAft>
              <a:buSzPts val="1400"/>
              <a:buChar char="●"/>
            </a:pPr>
            <a:r>
              <a:rPr lang="en-GB"/>
              <a:t>Title</a:t>
            </a:r>
            <a:endParaRPr/>
          </a:p>
          <a:p>
            <a:pPr indent="-317500" lvl="0" marL="457200" rtl="0" algn="l">
              <a:spcBef>
                <a:spcPts val="0"/>
              </a:spcBef>
              <a:spcAft>
                <a:spcPts val="0"/>
              </a:spcAft>
              <a:buSzPts val="1400"/>
              <a:buChar char="●"/>
            </a:pPr>
            <a:r>
              <a:rPr lang="en-GB"/>
              <a:t>Inclusion</a:t>
            </a:r>
            <a:endParaRPr/>
          </a:p>
          <a:p>
            <a:pPr indent="0" lvl="0" marL="0" rtl="0" algn="l">
              <a:spcBef>
                <a:spcPts val="0"/>
              </a:spcBef>
              <a:spcAft>
                <a:spcPts val="0"/>
              </a:spcAft>
              <a:buNone/>
            </a:pPr>
            <a:r>
              <a:t/>
            </a:r>
            <a:endParaRPr/>
          </a:p>
        </p:txBody>
      </p:sp>
      <p:sp>
        <p:nvSpPr>
          <p:cNvPr id="285" name="Google Shape;285;p42"/>
          <p:cNvSpPr txBox="1"/>
          <p:nvPr/>
        </p:nvSpPr>
        <p:spPr>
          <a:xfrm>
            <a:off x="287350" y="2549325"/>
            <a:ext cx="2336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Structure 2 </a:t>
            </a:r>
            <a:endParaRPr b="1"/>
          </a:p>
          <a:p>
            <a:pPr indent="0" lvl="0" marL="0" rtl="0" algn="l">
              <a:spcBef>
                <a:spcPts val="0"/>
              </a:spcBef>
              <a:spcAft>
                <a:spcPts val="0"/>
              </a:spcAft>
              <a:buNone/>
            </a:pPr>
            <a:r>
              <a:rPr lang="en-GB"/>
              <a:t>Multi-match for </a:t>
            </a:r>
            <a:r>
              <a:rPr lang="en-GB"/>
              <a:t>multiple</a:t>
            </a:r>
            <a:r>
              <a:rPr lang="en-GB"/>
              <a:t> fields </a:t>
            </a:r>
            <a:endParaRPr/>
          </a:p>
          <a:p>
            <a:pPr indent="-317500" lvl="0" marL="457200" rtl="0" algn="l">
              <a:spcBef>
                <a:spcPts val="0"/>
              </a:spcBef>
              <a:spcAft>
                <a:spcPts val="0"/>
              </a:spcAft>
              <a:buSzPts val="1400"/>
              <a:buChar char="●"/>
            </a:pPr>
            <a:r>
              <a:rPr lang="en-GB"/>
              <a:t>Title</a:t>
            </a:r>
            <a:endParaRPr/>
          </a:p>
          <a:p>
            <a:pPr indent="-317500" lvl="0" marL="457200" rtl="0" algn="l">
              <a:spcBef>
                <a:spcPts val="0"/>
              </a:spcBef>
              <a:spcAft>
                <a:spcPts val="0"/>
              </a:spcAft>
              <a:buSzPts val="1400"/>
              <a:buChar char="●"/>
            </a:pPr>
            <a:r>
              <a:rPr lang="en-GB"/>
              <a:t>Inclusion</a:t>
            </a:r>
            <a:endParaRPr/>
          </a:p>
          <a:p>
            <a:pPr indent="-317500" lvl="0" marL="457200" rtl="0" algn="l">
              <a:spcBef>
                <a:spcPts val="0"/>
              </a:spcBef>
              <a:spcAft>
                <a:spcPts val="0"/>
              </a:spcAft>
              <a:buSzPts val="1400"/>
              <a:buChar char="●"/>
            </a:pPr>
            <a:r>
              <a:rPr lang="en-GB"/>
              <a:t>Intervention </a:t>
            </a:r>
            <a:endParaRPr/>
          </a:p>
          <a:p>
            <a:pPr indent="0" lvl="0" marL="0" rtl="0" algn="l">
              <a:spcBef>
                <a:spcPts val="0"/>
              </a:spcBef>
              <a:spcAft>
                <a:spcPts val="0"/>
              </a:spcAft>
              <a:buNone/>
            </a:pPr>
            <a:r>
              <a:t/>
            </a:r>
            <a:endParaRPr/>
          </a:p>
        </p:txBody>
      </p:sp>
      <p:sp>
        <p:nvSpPr>
          <p:cNvPr id="286" name="Google Shape;286;p42"/>
          <p:cNvSpPr txBox="1"/>
          <p:nvPr/>
        </p:nvSpPr>
        <p:spPr>
          <a:xfrm>
            <a:off x="5380777" y="1017725"/>
            <a:ext cx="1846200" cy="37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Structure 3</a:t>
            </a:r>
            <a:endParaRPr b="1"/>
          </a:p>
          <a:p>
            <a:pPr indent="0" lvl="0" marL="0" rtl="0" algn="l">
              <a:spcBef>
                <a:spcPts val="0"/>
              </a:spcBef>
              <a:spcAft>
                <a:spcPts val="0"/>
              </a:spcAft>
              <a:buNone/>
            </a:pPr>
            <a:r>
              <a:rPr lang="en-GB" sz="1100"/>
              <a:t>Multi-match for multiple fields </a:t>
            </a:r>
            <a:endParaRPr sz="1100"/>
          </a:p>
          <a:p>
            <a:pPr indent="-298450" lvl="0" marL="457200" rtl="0" algn="l">
              <a:spcBef>
                <a:spcPts val="0"/>
              </a:spcBef>
              <a:spcAft>
                <a:spcPts val="0"/>
              </a:spcAft>
              <a:buSzPts val="1100"/>
              <a:buChar char="●"/>
            </a:pPr>
            <a:r>
              <a:rPr lang="en-GB" sz="1100"/>
              <a:t>Title</a:t>
            </a:r>
            <a:endParaRPr sz="1100"/>
          </a:p>
          <a:p>
            <a:pPr indent="-298450" lvl="0" marL="457200" rtl="0" algn="l">
              <a:spcBef>
                <a:spcPts val="0"/>
              </a:spcBef>
              <a:spcAft>
                <a:spcPts val="0"/>
              </a:spcAft>
              <a:buSzPts val="1100"/>
              <a:buChar char="●"/>
            </a:pPr>
            <a:r>
              <a:rPr lang="en-GB" sz="1100"/>
              <a:t>Inclusion</a:t>
            </a:r>
            <a:endParaRPr sz="1100"/>
          </a:p>
          <a:p>
            <a:pPr indent="-298450" lvl="0" marL="457200" rtl="0" algn="l">
              <a:spcBef>
                <a:spcPts val="0"/>
              </a:spcBef>
              <a:spcAft>
                <a:spcPts val="0"/>
              </a:spcAft>
              <a:buSzPts val="1100"/>
              <a:buChar char="●"/>
            </a:pPr>
            <a:r>
              <a:rPr lang="en-GB" sz="1100"/>
              <a:t>Intervention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Must match (boolean):</a:t>
            </a:r>
            <a:endParaRPr sz="1100"/>
          </a:p>
          <a:p>
            <a:pPr indent="-298450" lvl="0" marL="457200" rtl="0" algn="l">
              <a:spcBef>
                <a:spcPts val="0"/>
              </a:spcBef>
              <a:spcAft>
                <a:spcPts val="0"/>
              </a:spcAft>
              <a:buSzPts val="1100"/>
              <a:buChar char="●"/>
            </a:pPr>
            <a:r>
              <a:rPr lang="en-GB" sz="1100"/>
              <a:t>Range: </a:t>
            </a:r>
            <a:endParaRPr sz="1100"/>
          </a:p>
          <a:p>
            <a:pPr indent="-298450" lvl="0" marL="457200" rtl="0" algn="l">
              <a:spcBef>
                <a:spcPts val="0"/>
              </a:spcBef>
              <a:spcAft>
                <a:spcPts val="0"/>
              </a:spcAft>
              <a:buSzPts val="1100"/>
              <a:buChar char="●"/>
            </a:pPr>
            <a:r>
              <a:rPr lang="en-GB" sz="1100"/>
              <a:t>Minimum age        ⋜ patient age</a:t>
            </a:r>
            <a:endParaRPr sz="1100"/>
          </a:p>
          <a:p>
            <a:pPr indent="-298450" lvl="0" marL="457200" rtl="0" algn="l">
              <a:spcBef>
                <a:spcPts val="0"/>
              </a:spcBef>
              <a:spcAft>
                <a:spcPts val="0"/>
              </a:spcAft>
              <a:buSzPts val="1100"/>
              <a:buChar char="●"/>
            </a:pPr>
            <a:r>
              <a:rPr lang="en-GB" sz="1100"/>
              <a:t>Maximum age       ⋝ patient age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Must not match( boolean)</a:t>
            </a:r>
            <a:endParaRPr sz="1100"/>
          </a:p>
          <a:p>
            <a:pPr indent="-298450" lvl="0" marL="457200" rtl="0" algn="l">
              <a:spcBef>
                <a:spcPts val="0"/>
              </a:spcBef>
              <a:spcAft>
                <a:spcPts val="0"/>
              </a:spcAft>
              <a:buSzPts val="1100"/>
              <a:buChar char="●"/>
            </a:pPr>
            <a:r>
              <a:rPr lang="en-GB" sz="1100"/>
              <a:t>Exclusion criteria</a:t>
            </a:r>
            <a:endParaRPr sz="1100"/>
          </a:p>
          <a:p>
            <a:pPr indent="-298450" lvl="0" marL="457200" rtl="0" algn="l">
              <a:spcBef>
                <a:spcPts val="0"/>
              </a:spcBef>
              <a:spcAft>
                <a:spcPts val="0"/>
              </a:spcAft>
              <a:buSzPts val="1100"/>
              <a:buChar char="●"/>
            </a:pPr>
            <a:r>
              <a:rPr lang="en-GB" sz="1100"/>
              <a:t>Opposite gender of patient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87" name="Google Shape;287;p42"/>
          <p:cNvCxnSpPr/>
          <p:nvPr/>
        </p:nvCxnSpPr>
        <p:spPr>
          <a:xfrm>
            <a:off x="317977" y="2373925"/>
            <a:ext cx="5019000" cy="72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42"/>
          <p:cNvCxnSpPr/>
          <p:nvPr/>
        </p:nvCxnSpPr>
        <p:spPr>
          <a:xfrm>
            <a:off x="5341338" y="930525"/>
            <a:ext cx="7500" cy="3414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311700" y="1078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highlight>
                  <a:srgbClr val="B4A7D6"/>
                </a:highlight>
                <a:latin typeface="Times New Roman"/>
                <a:ea typeface="Times New Roman"/>
                <a:cs typeface="Times New Roman"/>
                <a:sym typeface="Times New Roman"/>
              </a:rPr>
              <a:t>EXPERIMENT 2 RESULTS: ALL HITS</a:t>
            </a:r>
            <a:endParaRPr>
              <a:highlight>
                <a:srgbClr val="B4A7D6"/>
              </a:highlight>
            </a:endParaRPr>
          </a:p>
        </p:txBody>
      </p:sp>
      <p:pic>
        <p:nvPicPr>
          <p:cNvPr id="294" name="Google Shape;294;p43"/>
          <p:cNvPicPr preferRelativeResize="0"/>
          <p:nvPr/>
        </p:nvPicPr>
        <p:blipFill>
          <a:blip r:embed="rId3">
            <a:alphaModFix/>
          </a:blip>
          <a:stretch>
            <a:fillRect/>
          </a:stretch>
        </p:blipFill>
        <p:spPr>
          <a:xfrm>
            <a:off x="2271077" y="593463"/>
            <a:ext cx="4601851" cy="3809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4"/>
          <p:cNvPicPr preferRelativeResize="0"/>
          <p:nvPr/>
        </p:nvPicPr>
        <p:blipFill>
          <a:blip r:embed="rId3">
            <a:alphaModFix/>
          </a:blip>
          <a:stretch>
            <a:fillRect/>
          </a:stretch>
        </p:blipFill>
        <p:spPr>
          <a:xfrm>
            <a:off x="1801463" y="700050"/>
            <a:ext cx="5541054" cy="3743401"/>
          </a:xfrm>
          <a:prstGeom prst="rect">
            <a:avLst/>
          </a:prstGeom>
          <a:noFill/>
          <a:ln>
            <a:noFill/>
          </a:ln>
        </p:spPr>
      </p:pic>
      <p:sp>
        <p:nvSpPr>
          <p:cNvPr id="300" name="Google Shape;300;p44"/>
          <p:cNvSpPr txBox="1"/>
          <p:nvPr>
            <p:ph type="title"/>
          </p:nvPr>
        </p:nvSpPr>
        <p:spPr>
          <a:xfrm>
            <a:off x="311700" y="1078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highlight>
                  <a:srgbClr val="B4A7D6"/>
                </a:highlight>
                <a:latin typeface="Times New Roman"/>
                <a:ea typeface="Times New Roman"/>
                <a:cs typeface="Times New Roman"/>
                <a:sym typeface="Times New Roman"/>
              </a:rPr>
              <a:t>EXPERIMENT 2 RESULTS: TOP 10 HITS</a:t>
            </a:r>
            <a:endParaRPr>
              <a:highlight>
                <a:srgbClr val="B4A7D6"/>
              </a:highlight>
            </a:endParaRPr>
          </a:p>
        </p:txBody>
      </p:sp>
      <p:sp>
        <p:nvSpPr>
          <p:cNvPr id="301" name="Google Shape;301;p44"/>
          <p:cNvSpPr txBox="1"/>
          <p:nvPr/>
        </p:nvSpPr>
        <p:spPr>
          <a:xfrm>
            <a:off x="7579225" y="1816525"/>
            <a:ext cx="146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**Precision and Recall are 0 for “only title” and    “only inclusion”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311700" y="20415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highlight>
                  <a:srgbClr val="B6D7A8"/>
                </a:highlight>
                <a:latin typeface="Times New Roman"/>
                <a:ea typeface="Times New Roman"/>
                <a:cs typeface="Times New Roman"/>
                <a:sym typeface="Times New Roman"/>
              </a:rPr>
              <a:t>EXPERIMENT 3</a:t>
            </a:r>
            <a:endParaRPr b="1" sz="3500">
              <a:highlight>
                <a:srgbClr val="B6D7A8"/>
              </a:highlight>
              <a:latin typeface="Times New Roman"/>
              <a:ea typeface="Times New Roman"/>
              <a:cs typeface="Times New Roman"/>
              <a:sym typeface="Times New Roman"/>
            </a:endParaRPr>
          </a:p>
          <a:p>
            <a:pPr indent="0" lvl="0" marL="0" rtl="0" algn="ctr">
              <a:spcBef>
                <a:spcPts val="0"/>
              </a:spcBef>
              <a:spcAft>
                <a:spcPts val="0"/>
              </a:spcAft>
              <a:buNone/>
            </a:pPr>
            <a:r>
              <a:rPr b="1" lang="en-GB" sz="3500">
                <a:highlight>
                  <a:srgbClr val="B6D7A8"/>
                </a:highlight>
                <a:latin typeface="Times New Roman"/>
                <a:ea typeface="Times New Roman"/>
                <a:cs typeface="Times New Roman"/>
                <a:sym typeface="Times New Roman"/>
              </a:rPr>
              <a:t>MINIMUM SCORE THRESHOLD </a:t>
            </a:r>
            <a:endParaRPr sz="3500">
              <a:highlight>
                <a:srgbClr val="B6D7A8"/>
              </a:highlight>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311700" y="979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highlight>
                  <a:srgbClr val="B6D7A8"/>
                </a:highlight>
                <a:latin typeface="Times New Roman"/>
                <a:ea typeface="Times New Roman"/>
                <a:cs typeface="Times New Roman"/>
                <a:sym typeface="Times New Roman"/>
              </a:rPr>
              <a:t>EXPERIMENT 3 - RESULTS </a:t>
            </a:r>
            <a:endParaRPr>
              <a:highlight>
                <a:srgbClr val="B6D7A8"/>
              </a:highlight>
            </a:endParaRPr>
          </a:p>
        </p:txBody>
      </p:sp>
      <p:sp>
        <p:nvSpPr>
          <p:cNvPr id="312" name="Google Shape;312;p4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pic>
        <p:nvPicPr>
          <p:cNvPr id="313" name="Google Shape;313;p46"/>
          <p:cNvPicPr preferRelativeResize="0"/>
          <p:nvPr/>
        </p:nvPicPr>
        <p:blipFill>
          <a:blip r:embed="rId3">
            <a:alphaModFix/>
          </a:blip>
          <a:stretch>
            <a:fillRect/>
          </a:stretch>
        </p:blipFill>
        <p:spPr>
          <a:xfrm>
            <a:off x="126918" y="1238100"/>
            <a:ext cx="4445082" cy="2575875"/>
          </a:xfrm>
          <a:prstGeom prst="rect">
            <a:avLst/>
          </a:prstGeom>
          <a:noFill/>
          <a:ln>
            <a:noFill/>
          </a:ln>
        </p:spPr>
      </p:pic>
      <p:pic>
        <p:nvPicPr>
          <p:cNvPr id="314" name="Google Shape;314;p46"/>
          <p:cNvPicPr preferRelativeResize="0"/>
          <p:nvPr/>
        </p:nvPicPr>
        <p:blipFill>
          <a:blip r:embed="rId4">
            <a:alphaModFix/>
          </a:blip>
          <a:stretch>
            <a:fillRect/>
          </a:stretch>
        </p:blipFill>
        <p:spPr>
          <a:xfrm>
            <a:off x="4747775" y="1238100"/>
            <a:ext cx="4285200" cy="257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311700" y="64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ADDITIONAL EXPERIMENTS</a:t>
            </a:r>
            <a:endParaRPr/>
          </a:p>
        </p:txBody>
      </p:sp>
      <p:sp>
        <p:nvSpPr>
          <p:cNvPr id="320" name="Google Shape;320;p47"/>
          <p:cNvSpPr txBox="1"/>
          <p:nvPr/>
        </p:nvSpPr>
        <p:spPr>
          <a:xfrm>
            <a:off x="120125" y="828700"/>
            <a:ext cx="30726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highlight>
                  <a:srgbClr val="9FC5E8"/>
                </a:highlight>
                <a:latin typeface="Times New Roman"/>
                <a:ea typeface="Times New Roman"/>
                <a:cs typeface="Times New Roman"/>
                <a:sym typeface="Times New Roman"/>
              </a:rPr>
              <a:t>Adjusting k and b parameters</a:t>
            </a:r>
            <a:endParaRPr>
              <a:highlight>
                <a:srgbClr val="9FC5E8"/>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GB" u="sng">
                <a:latin typeface="Times New Roman"/>
                <a:ea typeface="Times New Roman"/>
                <a:cs typeface="Times New Roman"/>
                <a:sym typeface="Times New Roman"/>
              </a:rPr>
              <a:t>Negligible differences</a:t>
            </a:r>
            <a:endParaRPr u="sng">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Kept at default (b = 0.75, k = 1.2)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321" name="Google Shape;321;p47"/>
          <p:cNvPicPr preferRelativeResize="0"/>
          <p:nvPr/>
        </p:nvPicPr>
        <p:blipFill>
          <a:blip r:embed="rId3">
            <a:alphaModFix/>
          </a:blip>
          <a:stretch>
            <a:fillRect/>
          </a:stretch>
        </p:blipFill>
        <p:spPr>
          <a:xfrm>
            <a:off x="812850" y="2387525"/>
            <a:ext cx="2154349" cy="1919326"/>
          </a:xfrm>
          <a:prstGeom prst="rect">
            <a:avLst/>
          </a:prstGeom>
          <a:noFill/>
          <a:ln>
            <a:noFill/>
          </a:ln>
        </p:spPr>
      </p:pic>
      <p:pic>
        <p:nvPicPr>
          <p:cNvPr id="322" name="Google Shape;322;p47"/>
          <p:cNvPicPr preferRelativeResize="0"/>
          <p:nvPr/>
        </p:nvPicPr>
        <p:blipFill>
          <a:blip r:embed="rId4">
            <a:alphaModFix/>
          </a:blip>
          <a:stretch>
            <a:fillRect/>
          </a:stretch>
        </p:blipFill>
        <p:spPr>
          <a:xfrm>
            <a:off x="5948528" y="885990"/>
            <a:ext cx="1295700" cy="1578600"/>
          </a:xfrm>
          <a:prstGeom prst="rect">
            <a:avLst/>
          </a:prstGeom>
          <a:noFill/>
          <a:ln>
            <a:noFill/>
          </a:ln>
        </p:spPr>
      </p:pic>
      <p:pic>
        <p:nvPicPr>
          <p:cNvPr id="323" name="Google Shape;323;p47"/>
          <p:cNvPicPr preferRelativeResize="0"/>
          <p:nvPr/>
        </p:nvPicPr>
        <p:blipFill>
          <a:blip r:embed="rId5">
            <a:alphaModFix/>
          </a:blip>
          <a:stretch>
            <a:fillRect/>
          </a:stretch>
        </p:blipFill>
        <p:spPr>
          <a:xfrm>
            <a:off x="7395375" y="885991"/>
            <a:ext cx="1551125" cy="925325"/>
          </a:xfrm>
          <a:prstGeom prst="rect">
            <a:avLst/>
          </a:prstGeom>
          <a:noFill/>
          <a:ln>
            <a:noFill/>
          </a:ln>
        </p:spPr>
      </p:pic>
      <p:sp>
        <p:nvSpPr>
          <p:cNvPr id="324" name="Google Shape;324;p47"/>
          <p:cNvSpPr txBox="1"/>
          <p:nvPr/>
        </p:nvSpPr>
        <p:spPr>
          <a:xfrm>
            <a:off x="3487625" y="865325"/>
            <a:ext cx="23403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highlight>
                  <a:srgbClr val="9FC5E8"/>
                </a:highlight>
                <a:latin typeface="Times New Roman"/>
                <a:ea typeface="Times New Roman"/>
                <a:cs typeface="Times New Roman"/>
                <a:sym typeface="Times New Roman"/>
              </a:rPr>
              <a:t>N-gram keyword extraction [1, 2-gram, 3-gram]</a:t>
            </a:r>
            <a:endParaRPr>
              <a:highlight>
                <a:srgbClr val="9FC5E8"/>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Char char="●"/>
            </a:pPr>
            <a:r>
              <a:rPr lang="en-GB" u="sng">
                <a:latin typeface="Times New Roman"/>
                <a:ea typeface="Times New Roman"/>
                <a:cs typeface="Times New Roman"/>
                <a:sym typeface="Times New Roman"/>
              </a:rPr>
              <a:t>Negligible differences</a:t>
            </a:r>
            <a:r>
              <a:rPr lang="en-GB" u="sng"/>
              <a:t> </a:t>
            </a:r>
            <a:endParaRPr u="sng"/>
          </a:p>
        </p:txBody>
      </p:sp>
      <p:sp>
        <p:nvSpPr>
          <p:cNvPr id="325" name="Google Shape;325;p47"/>
          <p:cNvSpPr txBox="1"/>
          <p:nvPr/>
        </p:nvSpPr>
        <p:spPr>
          <a:xfrm>
            <a:off x="3487624" y="2729825"/>
            <a:ext cx="23034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highlight>
                  <a:srgbClr val="A4C2F4"/>
                </a:highlight>
              </a:rPr>
              <a:t>Boosting fields</a:t>
            </a:r>
            <a:endParaRPr>
              <a:highlight>
                <a:srgbClr val="A4C2F4"/>
              </a:highlight>
            </a:endParaRPr>
          </a:p>
          <a:p>
            <a:pPr indent="-317500" lvl="1" marL="9144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Title</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Inclusion</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Exclusion</a:t>
            </a:r>
            <a:endParaRPr>
              <a:latin typeface="Times New Roman"/>
              <a:ea typeface="Times New Roman"/>
              <a:cs typeface="Times New Roman"/>
              <a:sym typeface="Times New Roman"/>
            </a:endParaRPr>
          </a:p>
          <a:p>
            <a:pPr indent="-317500" lvl="0" marL="914400" rtl="0" algn="l">
              <a:lnSpc>
                <a:spcPct val="150000"/>
              </a:lnSpc>
              <a:spcBef>
                <a:spcPts val="0"/>
              </a:spcBef>
              <a:spcAft>
                <a:spcPts val="0"/>
              </a:spcAft>
              <a:buSzPts val="1400"/>
              <a:buFont typeface="Times New Roman"/>
              <a:buChar char="●"/>
            </a:pPr>
            <a:r>
              <a:rPr lang="en-GB" u="sng">
                <a:latin typeface="Times New Roman"/>
                <a:ea typeface="Times New Roman"/>
                <a:cs typeface="Times New Roman"/>
                <a:sym typeface="Times New Roman"/>
              </a:rPr>
              <a:t>Harmed recall </a:t>
            </a:r>
            <a:endParaRPr u="sng">
              <a:latin typeface="Times New Roman"/>
              <a:ea typeface="Times New Roman"/>
              <a:cs typeface="Times New Roman"/>
              <a:sym typeface="Times New Roman"/>
            </a:endParaRPr>
          </a:p>
        </p:txBody>
      </p:sp>
      <p:pic>
        <p:nvPicPr>
          <p:cNvPr id="326" name="Google Shape;326;p47"/>
          <p:cNvPicPr preferRelativeResize="0"/>
          <p:nvPr/>
        </p:nvPicPr>
        <p:blipFill>
          <a:blip r:embed="rId6">
            <a:alphaModFix/>
          </a:blip>
          <a:stretch>
            <a:fillRect/>
          </a:stretch>
        </p:blipFill>
        <p:spPr>
          <a:xfrm>
            <a:off x="5948525" y="2923025"/>
            <a:ext cx="2838600" cy="496750"/>
          </a:xfrm>
          <a:prstGeom prst="rect">
            <a:avLst/>
          </a:prstGeom>
          <a:noFill/>
          <a:ln>
            <a:noFill/>
          </a:ln>
        </p:spPr>
      </p:pic>
      <p:pic>
        <p:nvPicPr>
          <p:cNvPr id="327" name="Google Shape;327;p47"/>
          <p:cNvPicPr preferRelativeResize="0"/>
          <p:nvPr/>
        </p:nvPicPr>
        <p:blipFill>
          <a:blip r:embed="rId7">
            <a:alphaModFix/>
          </a:blip>
          <a:stretch>
            <a:fillRect/>
          </a:stretch>
        </p:blipFill>
        <p:spPr>
          <a:xfrm>
            <a:off x="5948525" y="3509775"/>
            <a:ext cx="2183586" cy="496750"/>
          </a:xfrm>
          <a:prstGeom prst="rect">
            <a:avLst/>
          </a:prstGeom>
          <a:noFill/>
          <a:ln>
            <a:noFill/>
          </a:ln>
        </p:spPr>
      </p:pic>
      <p:cxnSp>
        <p:nvCxnSpPr>
          <p:cNvPr id="328" name="Google Shape;328;p47"/>
          <p:cNvCxnSpPr/>
          <p:nvPr/>
        </p:nvCxnSpPr>
        <p:spPr>
          <a:xfrm flipH="1">
            <a:off x="3320425" y="790250"/>
            <a:ext cx="6900" cy="3583800"/>
          </a:xfrm>
          <a:prstGeom prst="straightConnector1">
            <a:avLst/>
          </a:prstGeom>
          <a:noFill/>
          <a:ln cap="flat" cmpd="sng" w="28575">
            <a:solidFill>
              <a:schemeClr val="dk2"/>
            </a:solidFill>
            <a:prstDash val="solid"/>
            <a:round/>
            <a:headEnd len="med" w="med" type="none"/>
            <a:tailEnd len="med" w="med" type="none"/>
          </a:ln>
        </p:spPr>
      </p:cxnSp>
      <p:cxnSp>
        <p:nvCxnSpPr>
          <p:cNvPr id="329" name="Google Shape;329;p47"/>
          <p:cNvCxnSpPr/>
          <p:nvPr/>
        </p:nvCxnSpPr>
        <p:spPr>
          <a:xfrm rot="10800000">
            <a:off x="3327425" y="2537225"/>
            <a:ext cx="5490000" cy="2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311700" y="64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USER INTERFACE</a:t>
            </a:r>
            <a:r>
              <a:rPr b="1" lang="en-GB" sz="2000">
                <a:latin typeface="Times New Roman"/>
                <a:ea typeface="Times New Roman"/>
                <a:cs typeface="Times New Roman"/>
                <a:sym typeface="Times New Roman"/>
              </a:rPr>
              <a:t> </a:t>
            </a:r>
            <a:endParaRPr/>
          </a:p>
        </p:txBody>
      </p:sp>
      <p:sp>
        <p:nvSpPr>
          <p:cNvPr id="335" name="Google Shape;335;p48"/>
          <p:cNvSpPr txBox="1"/>
          <p:nvPr/>
        </p:nvSpPr>
        <p:spPr>
          <a:xfrm>
            <a:off x="379475" y="810288"/>
            <a:ext cx="85206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latin typeface="Times New Roman"/>
                <a:ea typeface="Times New Roman"/>
                <a:cs typeface="Times New Roman"/>
                <a:sym typeface="Times New Roman"/>
              </a:rPr>
              <a:t>Users can enter ID number from a retrieved document to access more information about the topic</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Useful for medical professionals who want to validate patient’s suitability for trial</a:t>
            </a:r>
            <a:endParaRPr>
              <a:latin typeface="Times New Roman"/>
              <a:ea typeface="Times New Roman"/>
              <a:cs typeface="Times New Roman"/>
              <a:sym typeface="Times New Roman"/>
            </a:endParaRPr>
          </a:p>
        </p:txBody>
      </p:sp>
      <p:pic>
        <p:nvPicPr>
          <p:cNvPr id="336" name="Google Shape;336;p48"/>
          <p:cNvPicPr preferRelativeResize="0"/>
          <p:nvPr/>
        </p:nvPicPr>
        <p:blipFill>
          <a:blip r:embed="rId3">
            <a:alphaModFix/>
          </a:blip>
          <a:stretch>
            <a:fillRect/>
          </a:stretch>
        </p:blipFill>
        <p:spPr>
          <a:xfrm>
            <a:off x="220175" y="1707159"/>
            <a:ext cx="8839199" cy="638041"/>
          </a:xfrm>
          <a:prstGeom prst="rect">
            <a:avLst/>
          </a:prstGeom>
          <a:noFill/>
          <a:ln>
            <a:noFill/>
          </a:ln>
        </p:spPr>
      </p:pic>
      <p:pic>
        <p:nvPicPr>
          <p:cNvPr id="337" name="Google Shape;337;p48"/>
          <p:cNvPicPr preferRelativeResize="0"/>
          <p:nvPr/>
        </p:nvPicPr>
        <p:blipFill>
          <a:blip r:embed="rId4">
            <a:alphaModFix/>
          </a:blip>
          <a:stretch>
            <a:fillRect/>
          </a:stretch>
        </p:blipFill>
        <p:spPr>
          <a:xfrm>
            <a:off x="1884413" y="2571750"/>
            <a:ext cx="5510724" cy="1755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11700" y="2577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LIMITATIONS</a:t>
            </a:r>
            <a:endParaRPr/>
          </a:p>
          <a:p>
            <a:pPr indent="0" lvl="0" marL="0" rtl="0" algn="l">
              <a:spcBef>
                <a:spcPts val="0"/>
              </a:spcBef>
              <a:spcAft>
                <a:spcPts val="0"/>
              </a:spcAft>
              <a:buNone/>
            </a:pPr>
            <a:r>
              <a:t/>
            </a:r>
            <a:endParaRPr/>
          </a:p>
        </p:txBody>
      </p:sp>
      <p:sp>
        <p:nvSpPr>
          <p:cNvPr id="343" name="Google Shape;343;p49"/>
          <p:cNvSpPr txBox="1"/>
          <p:nvPr>
            <p:ph idx="1" type="body"/>
          </p:nvPr>
        </p:nvSpPr>
        <p:spPr>
          <a:xfrm>
            <a:off x="311700" y="583900"/>
            <a:ext cx="8520600" cy="3416400"/>
          </a:xfrm>
          <a:prstGeom prst="rect">
            <a:avLst/>
          </a:prstGeom>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Missing ground truth for many documents and resulting limited sample size</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Limited computational power for parsing entire document collection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Potential loss of semantic meaning in search queries e.g. negatives “pregnant” vs “not pregnant”</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Inconsistency of document fields e.g. lack of inclusion/ exclusion criteria for some trials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Need for “minimum threshold” of relevance to produce hits with high precision</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Need for domain experts to validate search results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1152847" y="660260"/>
            <a:ext cx="3610551" cy="3022800"/>
          </a:xfrm>
          <a:prstGeom prst="rect">
            <a:avLst/>
          </a:prstGeom>
          <a:noFill/>
          <a:ln cap="flat" cmpd="sng" w="9525">
            <a:solidFill>
              <a:srgbClr val="000000"/>
            </a:solidFill>
            <a:prstDash val="solid"/>
            <a:miter lim="8000"/>
            <a:headEnd len="sm" w="sm" type="none"/>
            <a:tailEnd len="sm" w="sm" type="none"/>
          </a:ln>
        </p:spPr>
      </p:pic>
      <p:pic>
        <p:nvPicPr>
          <p:cNvPr id="147" name="Google Shape;147;p24"/>
          <p:cNvPicPr preferRelativeResize="0"/>
          <p:nvPr/>
        </p:nvPicPr>
        <p:blipFill>
          <a:blip r:embed="rId4">
            <a:alphaModFix/>
          </a:blip>
          <a:stretch>
            <a:fillRect/>
          </a:stretch>
        </p:blipFill>
        <p:spPr>
          <a:xfrm>
            <a:off x="4918299" y="660260"/>
            <a:ext cx="3546550" cy="3022801"/>
          </a:xfrm>
          <a:prstGeom prst="rect">
            <a:avLst/>
          </a:prstGeom>
          <a:noFill/>
          <a:ln cap="flat" cmpd="sng" w="9525">
            <a:solidFill>
              <a:schemeClr val="dk2"/>
            </a:solidFill>
            <a:prstDash val="solid"/>
            <a:round/>
            <a:headEnd len="sm" w="sm" type="none"/>
            <a:tailEnd len="sm" w="sm" type="none"/>
          </a:ln>
        </p:spPr>
      </p:pic>
      <p:sp>
        <p:nvSpPr>
          <p:cNvPr id="148" name="Google Shape;148;p24"/>
          <p:cNvSpPr txBox="1"/>
          <p:nvPr>
            <p:ph type="title"/>
          </p:nvPr>
        </p:nvSpPr>
        <p:spPr>
          <a:xfrm>
            <a:off x="235500" y="8638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MODIFICATIONS OF PROPOSED PLAN</a:t>
            </a:r>
            <a:endParaRPr b="1" sz="2000" u="sng">
              <a:latin typeface="Times New Roman"/>
              <a:ea typeface="Times New Roman"/>
              <a:cs typeface="Times New Roman"/>
              <a:sym typeface="Times New Roman"/>
            </a:endParaRPr>
          </a:p>
        </p:txBody>
      </p:sp>
      <p:sp>
        <p:nvSpPr>
          <p:cNvPr id="149" name="Google Shape;149;p24"/>
          <p:cNvSpPr txBox="1"/>
          <p:nvPr/>
        </p:nvSpPr>
        <p:spPr>
          <a:xfrm>
            <a:off x="1457650" y="3738625"/>
            <a:ext cx="7311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No tokenization of files - ElasticSearch automatically tokenizes the database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Relevance and Performance Evaluation was conducted after results were gathered</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217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HTML FILES</a:t>
            </a:r>
            <a:endParaRPr b="1" sz="2000" u="sng">
              <a:latin typeface="Times New Roman"/>
              <a:ea typeface="Times New Roman"/>
              <a:cs typeface="Times New Roman"/>
              <a:sym typeface="Times New Roman"/>
            </a:endParaRPr>
          </a:p>
        </p:txBody>
      </p:sp>
      <p:pic>
        <p:nvPicPr>
          <p:cNvPr id="155" name="Google Shape;155;p25"/>
          <p:cNvPicPr preferRelativeResize="0"/>
          <p:nvPr/>
        </p:nvPicPr>
        <p:blipFill>
          <a:blip r:embed="rId3">
            <a:alphaModFix/>
          </a:blip>
          <a:stretch>
            <a:fillRect/>
          </a:stretch>
        </p:blipFill>
        <p:spPr>
          <a:xfrm>
            <a:off x="287350" y="560525"/>
            <a:ext cx="6578289" cy="3703499"/>
          </a:xfrm>
          <a:prstGeom prst="rect">
            <a:avLst/>
          </a:prstGeom>
          <a:noFill/>
          <a:ln>
            <a:noFill/>
          </a:ln>
        </p:spPr>
      </p:pic>
      <p:sp>
        <p:nvSpPr>
          <p:cNvPr id="156" name="Google Shape;156;p25"/>
          <p:cNvSpPr txBox="1"/>
          <p:nvPr/>
        </p:nvSpPr>
        <p:spPr>
          <a:xfrm>
            <a:off x="6977525" y="919175"/>
            <a:ext cx="1997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latin typeface="Times New Roman"/>
                <a:ea typeface="Times New Roman"/>
                <a:cs typeface="Times New Roman"/>
                <a:sym typeface="Times New Roman"/>
              </a:rPr>
              <a:t>Relevant Fields</a:t>
            </a:r>
            <a:endParaRPr b="1" i="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T</a:t>
            </a:r>
            <a:r>
              <a:rPr lang="en-GB">
                <a:latin typeface="Times New Roman"/>
                <a:ea typeface="Times New Roman"/>
                <a:cs typeface="Times New Roman"/>
                <a:sym typeface="Times New Roman"/>
              </a:rPr>
              <a:t>itle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ID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Brief</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Description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Gender</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Healthy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Minage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Maxage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Condition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Intervention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211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DATABASE</a:t>
            </a:r>
            <a:endParaRPr b="1" sz="2000" u="sng">
              <a:latin typeface="Times New Roman"/>
              <a:ea typeface="Times New Roman"/>
              <a:cs typeface="Times New Roman"/>
              <a:sym typeface="Times New Roman"/>
            </a:endParaRPr>
          </a:p>
        </p:txBody>
      </p:sp>
      <p:sp>
        <p:nvSpPr>
          <p:cNvPr id="162" name="Google Shape;162;p26"/>
          <p:cNvSpPr txBox="1"/>
          <p:nvPr/>
        </p:nvSpPr>
        <p:spPr>
          <a:xfrm>
            <a:off x="311700" y="865325"/>
            <a:ext cx="4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i="1">
              <a:latin typeface="Times New Roman"/>
              <a:ea typeface="Times New Roman"/>
              <a:cs typeface="Times New Roman"/>
              <a:sym typeface="Times New Roman"/>
            </a:endParaRPr>
          </a:p>
        </p:txBody>
      </p:sp>
      <p:pic>
        <p:nvPicPr>
          <p:cNvPr id="163" name="Google Shape;163;p26"/>
          <p:cNvPicPr preferRelativeResize="0"/>
          <p:nvPr/>
        </p:nvPicPr>
        <p:blipFill rotWithShape="1">
          <a:blip r:embed="rId3">
            <a:alphaModFix/>
          </a:blip>
          <a:srcRect b="0" l="0" r="0" t="22360"/>
          <a:stretch/>
        </p:blipFill>
        <p:spPr>
          <a:xfrm>
            <a:off x="2286537" y="955001"/>
            <a:ext cx="4570927" cy="1616750"/>
          </a:xfrm>
          <a:prstGeom prst="rect">
            <a:avLst/>
          </a:prstGeom>
          <a:noFill/>
          <a:ln cap="flat" cmpd="sng" w="9525">
            <a:solidFill>
              <a:schemeClr val="dk2"/>
            </a:solidFill>
            <a:prstDash val="solid"/>
            <a:round/>
            <a:headEnd len="sm" w="sm" type="none"/>
            <a:tailEnd len="sm" w="sm" type="none"/>
          </a:ln>
        </p:spPr>
      </p:pic>
      <p:sp>
        <p:nvSpPr>
          <p:cNvPr id="164" name="Google Shape;164;p26"/>
          <p:cNvSpPr txBox="1"/>
          <p:nvPr/>
        </p:nvSpPr>
        <p:spPr>
          <a:xfrm>
            <a:off x="448325" y="2658415"/>
            <a:ext cx="838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latin typeface="Times New Roman"/>
                <a:ea typeface="Times New Roman"/>
                <a:cs typeface="Times New Roman"/>
                <a:sym typeface="Times New Roman"/>
              </a:rPr>
              <a:t>Database Preprocessing</a:t>
            </a:r>
            <a:endParaRPr b="1" i="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Beautiful Soup and Regex were used to create a function that was able to parse through all the folders and extract these features: title, id, brief, description, gender, healthy, minage, maxage, condition, intervention, and criteria.</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The features were combined as tuples and stored in a list resulting in &gt; 16k items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The list was stored in a CSV file which is the basis for the final search engine index - it is uploaded as a dataframe and parsed as a list of tuples for ElasticSearch</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35500" y="3688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DATABASE PARSER</a:t>
            </a:r>
            <a:endParaRPr b="1" sz="2000" u="sng">
              <a:latin typeface="Times New Roman"/>
              <a:ea typeface="Times New Roman"/>
              <a:cs typeface="Times New Roman"/>
              <a:sym typeface="Times New Roman"/>
            </a:endParaRPr>
          </a:p>
        </p:txBody>
      </p:sp>
      <p:sp>
        <p:nvSpPr>
          <p:cNvPr id="170" name="Google Shape;170;p27"/>
          <p:cNvSpPr/>
          <p:nvPr/>
        </p:nvSpPr>
        <p:spPr>
          <a:xfrm>
            <a:off x="163025" y="1190100"/>
            <a:ext cx="8844300" cy="25269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7"/>
          <p:cNvPicPr preferRelativeResize="0"/>
          <p:nvPr/>
        </p:nvPicPr>
        <p:blipFill>
          <a:blip r:embed="rId3">
            <a:alphaModFix/>
          </a:blip>
          <a:stretch>
            <a:fillRect/>
          </a:stretch>
        </p:blipFill>
        <p:spPr>
          <a:xfrm>
            <a:off x="235500" y="1255300"/>
            <a:ext cx="3929851" cy="2402450"/>
          </a:xfrm>
          <a:prstGeom prst="rect">
            <a:avLst/>
          </a:prstGeom>
          <a:noFill/>
          <a:ln cap="flat" cmpd="sng" w="9525">
            <a:solidFill>
              <a:schemeClr val="dk2"/>
            </a:solidFill>
            <a:prstDash val="solid"/>
            <a:round/>
            <a:headEnd len="sm" w="sm" type="none"/>
            <a:tailEnd len="sm" w="sm" type="none"/>
          </a:ln>
        </p:spPr>
      </p:pic>
      <p:pic>
        <p:nvPicPr>
          <p:cNvPr id="172" name="Google Shape;172;p27"/>
          <p:cNvPicPr preferRelativeResize="0"/>
          <p:nvPr/>
        </p:nvPicPr>
        <p:blipFill>
          <a:blip r:embed="rId4">
            <a:alphaModFix/>
          </a:blip>
          <a:stretch>
            <a:fillRect/>
          </a:stretch>
        </p:blipFill>
        <p:spPr>
          <a:xfrm>
            <a:off x="4257384" y="1255300"/>
            <a:ext cx="4659308" cy="2402450"/>
          </a:xfrm>
          <a:prstGeom prst="rect">
            <a:avLst/>
          </a:prstGeom>
          <a:noFill/>
          <a:ln cap="flat" cmpd="sng" w="9525">
            <a:solidFill>
              <a:schemeClr val="dk2"/>
            </a:solidFill>
            <a:prstDash val="solid"/>
            <a:round/>
            <a:headEnd len="sm" w="sm" type="none"/>
            <a:tailEnd len="sm" w="sm" type="none"/>
          </a:ln>
        </p:spPr>
      </p:pic>
      <p:sp>
        <p:nvSpPr>
          <p:cNvPr id="173" name="Google Shape;173;p27"/>
          <p:cNvSpPr txBox="1"/>
          <p:nvPr/>
        </p:nvSpPr>
        <p:spPr>
          <a:xfrm>
            <a:off x="1997100" y="3889375"/>
            <a:ext cx="51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A2C4C9"/>
                </a:highlight>
                <a:latin typeface="Times New Roman"/>
                <a:ea typeface="Times New Roman"/>
                <a:cs typeface="Times New Roman"/>
                <a:sym typeface="Times New Roman"/>
              </a:rPr>
              <a:t>This original parser will not be included in the final submission</a:t>
            </a:r>
            <a:endParaRPr>
              <a:highlight>
                <a:srgbClr val="A2C4C9"/>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204075"/>
            <a:ext cx="8520600" cy="57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QUERIES</a:t>
            </a:r>
            <a:endParaRPr b="1"/>
          </a:p>
        </p:txBody>
      </p:sp>
      <p:sp>
        <p:nvSpPr>
          <p:cNvPr id="179" name="Google Shape;179;p28"/>
          <p:cNvSpPr txBox="1"/>
          <p:nvPr>
            <p:ph idx="1" type="body"/>
          </p:nvPr>
        </p:nvSpPr>
        <p:spPr>
          <a:xfrm>
            <a:off x="443050" y="881850"/>
            <a:ext cx="6244200" cy="2177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Verbose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Intended to emulate doctor notes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Complex terminology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Include treatment outline</a:t>
            </a:r>
            <a:endParaRPr>
              <a:latin typeface="Times New Roman"/>
              <a:ea typeface="Times New Roman"/>
              <a:cs typeface="Times New Roman"/>
              <a:sym typeface="Times New Roman"/>
            </a:endParaRPr>
          </a:p>
        </p:txBody>
      </p:sp>
      <p:pic>
        <p:nvPicPr>
          <p:cNvPr id="180" name="Google Shape;180;p28"/>
          <p:cNvPicPr preferRelativeResize="0"/>
          <p:nvPr/>
        </p:nvPicPr>
        <p:blipFill>
          <a:blip r:embed="rId3">
            <a:alphaModFix/>
          </a:blip>
          <a:stretch>
            <a:fillRect/>
          </a:stretch>
        </p:blipFill>
        <p:spPr>
          <a:xfrm>
            <a:off x="443050" y="3157725"/>
            <a:ext cx="8389248" cy="1011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QUERIES</a:t>
            </a:r>
            <a:endParaRPr b="1" sz="2000" u="sng">
              <a:latin typeface="Times New Roman"/>
              <a:ea typeface="Times New Roman"/>
              <a:cs typeface="Times New Roman"/>
              <a:sym typeface="Times New Roman"/>
            </a:endParaRPr>
          </a:p>
        </p:txBody>
      </p:sp>
      <p:pic>
        <p:nvPicPr>
          <p:cNvPr id="186" name="Google Shape;186;p29"/>
          <p:cNvPicPr preferRelativeResize="0"/>
          <p:nvPr/>
        </p:nvPicPr>
        <p:blipFill>
          <a:blip r:embed="rId3">
            <a:alphaModFix/>
          </a:blip>
          <a:stretch>
            <a:fillRect/>
          </a:stretch>
        </p:blipFill>
        <p:spPr>
          <a:xfrm>
            <a:off x="1771414" y="958363"/>
            <a:ext cx="5601173" cy="1897838"/>
          </a:xfrm>
          <a:prstGeom prst="rect">
            <a:avLst/>
          </a:prstGeom>
          <a:noFill/>
          <a:ln cap="flat" cmpd="sng" w="9525">
            <a:solidFill>
              <a:schemeClr val="dk2"/>
            </a:solidFill>
            <a:prstDash val="solid"/>
            <a:round/>
            <a:headEnd len="sm" w="sm" type="none"/>
            <a:tailEnd len="sm" w="sm" type="none"/>
          </a:ln>
        </p:spPr>
      </p:pic>
      <p:sp>
        <p:nvSpPr>
          <p:cNvPr id="187" name="Google Shape;187;p29"/>
          <p:cNvSpPr txBox="1"/>
          <p:nvPr/>
        </p:nvSpPr>
        <p:spPr>
          <a:xfrm>
            <a:off x="538000" y="3025450"/>
            <a:ext cx="8020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latin typeface="Times New Roman"/>
                <a:ea typeface="Times New Roman"/>
                <a:cs typeface="Times New Roman"/>
                <a:sym typeface="Times New Roman"/>
              </a:rPr>
              <a:t>Query Preprocessing</a:t>
            </a:r>
            <a:endParaRPr b="1" i="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The topic file is parsed with a function that transforms it into a list of topics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A random topic can be chosen using </a:t>
            </a:r>
            <a:r>
              <a:rPr lang="en-GB">
                <a:highlight>
                  <a:srgbClr val="CCCCCC"/>
                </a:highlight>
                <a:latin typeface="Times New Roman"/>
                <a:ea typeface="Times New Roman"/>
                <a:cs typeface="Times New Roman"/>
                <a:sym typeface="Times New Roman"/>
              </a:rPr>
              <a:t>random.choice</a:t>
            </a:r>
            <a:r>
              <a:rPr lang="en-GB">
                <a:latin typeface="Times New Roman"/>
                <a:ea typeface="Times New Roman"/>
                <a:cs typeface="Times New Roman"/>
                <a:sym typeface="Times New Roman"/>
              </a:rPr>
              <a:t> or a custom topic can be chosen to go through KeyBERT which will extract the most important keywords as specified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These keywords will act as the query for ElasticSearch</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64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u="sng">
                <a:latin typeface="Times New Roman"/>
                <a:ea typeface="Times New Roman"/>
                <a:cs typeface="Times New Roman"/>
                <a:sym typeface="Times New Roman"/>
              </a:rPr>
              <a:t>QUERY EXAMPLE</a:t>
            </a:r>
            <a:endParaRPr b="1" sz="2000" u="sng">
              <a:latin typeface="Times New Roman"/>
              <a:ea typeface="Times New Roman"/>
              <a:cs typeface="Times New Roman"/>
              <a:sym typeface="Times New Roman"/>
            </a:endParaRPr>
          </a:p>
        </p:txBody>
      </p:sp>
      <p:pic>
        <p:nvPicPr>
          <p:cNvPr id="193" name="Google Shape;193;p30"/>
          <p:cNvPicPr preferRelativeResize="0"/>
          <p:nvPr/>
        </p:nvPicPr>
        <p:blipFill rotWithShape="1">
          <a:blip r:embed="rId3">
            <a:alphaModFix/>
          </a:blip>
          <a:srcRect b="29814" l="0" r="0" t="0"/>
          <a:stretch/>
        </p:blipFill>
        <p:spPr>
          <a:xfrm>
            <a:off x="122257" y="775300"/>
            <a:ext cx="4851777" cy="3488725"/>
          </a:xfrm>
          <a:prstGeom prst="rect">
            <a:avLst/>
          </a:prstGeom>
          <a:noFill/>
          <a:ln>
            <a:noFill/>
          </a:ln>
        </p:spPr>
      </p:pic>
      <p:pic>
        <p:nvPicPr>
          <p:cNvPr id="194" name="Google Shape;194;p30"/>
          <p:cNvPicPr preferRelativeResize="0"/>
          <p:nvPr/>
        </p:nvPicPr>
        <p:blipFill rotWithShape="1">
          <a:blip r:embed="rId3">
            <a:alphaModFix/>
          </a:blip>
          <a:srcRect b="0" l="0" r="0" t="69990"/>
          <a:stretch/>
        </p:blipFill>
        <p:spPr>
          <a:xfrm>
            <a:off x="5023725" y="775300"/>
            <a:ext cx="4000500" cy="1229927"/>
          </a:xfrm>
          <a:prstGeom prst="rect">
            <a:avLst/>
          </a:prstGeom>
          <a:noFill/>
          <a:ln>
            <a:noFill/>
          </a:ln>
        </p:spPr>
      </p:pic>
      <p:sp>
        <p:nvSpPr>
          <p:cNvPr id="195" name="Google Shape;195;p30"/>
          <p:cNvSpPr txBox="1"/>
          <p:nvPr/>
        </p:nvSpPr>
        <p:spPr>
          <a:xfrm>
            <a:off x="5023725" y="1977950"/>
            <a:ext cx="39429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300">
                <a:latin typeface="Times New Roman"/>
                <a:ea typeface="Times New Roman"/>
                <a:cs typeface="Times New Roman"/>
                <a:sym typeface="Times New Roman"/>
              </a:rPr>
              <a:t>Input Parameters</a:t>
            </a:r>
            <a:endParaRPr b="1" i="1"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sz="1300">
                <a:latin typeface="Times New Roman"/>
                <a:ea typeface="Times New Roman"/>
                <a:cs typeface="Times New Roman"/>
                <a:sym typeface="Times New Roman"/>
              </a:rPr>
              <a:t>Topics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sz="1300">
                <a:latin typeface="Times New Roman"/>
                <a:ea typeface="Times New Roman"/>
                <a:cs typeface="Times New Roman"/>
                <a:sym typeface="Times New Roman"/>
              </a:rPr>
              <a:t>Number of keywords retrieved</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sz="1300">
                <a:latin typeface="Times New Roman"/>
                <a:ea typeface="Times New Roman"/>
                <a:cs typeface="Times New Roman"/>
                <a:sym typeface="Times New Roman"/>
              </a:rPr>
              <a:t>Relevance/Non-Relevance Dataframe</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i="1" lang="en-GB" sz="1300">
                <a:latin typeface="Times New Roman"/>
                <a:ea typeface="Times New Roman"/>
                <a:cs typeface="Times New Roman"/>
                <a:sym typeface="Times New Roman"/>
              </a:rPr>
              <a:t>Output</a:t>
            </a:r>
            <a:endParaRPr b="1" i="1"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sz="1300">
                <a:latin typeface="Times New Roman"/>
                <a:ea typeface="Times New Roman"/>
                <a:cs typeface="Times New Roman"/>
                <a:sym typeface="Times New Roman"/>
              </a:rPr>
              <a:t>Keywords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sz="1300">
                <a:latin typeface="Times New Roman"/>
                <a:ea typeface="Times New Roman"/>
                <a:cs typeface="Times New Roman"/>
                <a:sym typeface="Times New Roman"/>
              </a:rPr>
              <a:t>Topic number</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sz="1300">
                <a:latin typeface="Times New Roman"/>
                <a:ea typeface="Times New Roman"/>
                <a:cs typeface="Times New Roman"/>
                <a:sym typeface="Times New Roman"/>
              </a:rPr>
              <a:t>Age of patient query (mapped)</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sz="1300">
                <a:latin typeface="Times New Roman"/>
                <a:ea typeface="Times New Roman"/>
                <a:cs typeface="Times New Roman"/>
                <a:sym typeface="Times New Roman"/>
              </a:rPr>
              <a:t>Gender of patient query (mapped)</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sz="1300">
                <a:latin typeface="Times New Roman"/>
                <a:ea typeface="Times New Roman"/>
                <a:cs typeface="Times New Roman"/>
                <a:sym typeface="Times New Roman"/>
              </a:rPr>
              <a:t>Reldoc/Nonrel_doc</a:t>
            </a:r>
            <a:endParaRPr sz="1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Queen Mary">
      <a:dk1>
        <a:srgbClr val="21386A"/>
      </a:dk1>
      <a:lt1>
        <a:srgbClr val="FFFFFF"/>
      </a:lt1>
      <a:dk2>
        <a:srgbClr val="21386A"/>
      </a:dk2>
      <a:lt2>
        <a:srgbClr val="D8D8D8"/>
      </a:lt2>
      <a:accent1>
        <a:srgbClr val="123181"/>
      </a:accent1>
      <a:accent2>
        <a:srgbClr val="792273"/>
      </a:accent2>
      <a:accent3>
        <a:srgbClr val="2DB8C5"/>
      </a:accent3>
      <a:accent4>
        <a:srgbClr val="CDA60C"/>
      </a:accent4>
      <a:accent5>
        <a:srgbClr val="BD1C1C"/>
      </a:accent5>
      <a:accent6>
        <a:srgbClr val="73B82B"/>
      </a:accent6>
      <a:hlink>
        <a:srgbClr val="E6007E"/>
      </a:hlink>
      <a:folHlink>
        <a:srgbClr val="2DB8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