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312" r:id="rId5"/>
    <p:sldId id="304" r:id="rId6"/>
    <p:sldId id="324" r:id="rId7"/>
    <p:sldId id="343" r:id="rId8"/>
    <p:sldId id="323" r:id="rId9"/>
    <p:sldId id="328" r:id="rId10"/>
    <p:sldId id="307" r:id="rId11"/>
    <p:sldId id="325" r:id="rId12"/>
    <p:sldId id="326" r:id="rId13"/>
    <p:sldId id="327" r:id="rId14"/>
    <p:sldId id="329" r:id="rId15"/>
    <p:sldId id="342" r:id="rId16"/>
    <p:sldId id="330" r:id="rId17"/>
    <p:sldId id="331" r:id="rId18"/>
    <p:sldId id="332" r:id="rId19"/>
    <p:sldId id="333" r:id="rId20"/>
    <p:sldId id="334" r:id="rId21"/>
    <p:sldId id="336" r:id="rId22"/>
    <p:sldId id="344" r:id="rId23"/>
    <p:sldId id="339" r:id="rId24"/>
    <p:sldId id="340" r:id="rId25"/>
    <p:sldId id="341" r:id="rId26"/>
    <p:sldId id="345" r:id="rId27"/>
    <p:sldId id="292" r:id="rId28"/>
    <p:sldId id="297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58D53B2-EBBC-47EF-95F0-1D78CAE00FC7}">
          <p14:sldIdLst>
            <p14:sldId id="312"/>
            <p14:sldId id="304"/>
          </p14:sldIdLst>
        </p14:section>
        <p14:section name="Intro to VDCs" id="{F5F09CFD-EAC2-44FE-9DF3-FB04ADA9248B}">
          <p14:sldIdLst>
            <p14:sldId id="324"/>
            <p14:sldId id="343"/>
            <p14:sldId id="323"/>
            <p14:sldId id="328"/>
          </p14:sldIdLst>
        </p14:section>
        <p14:section name="Exponentiable Virtual Double Categories" id="{B0C91E94-A2E3-47C8-95AB-C873D648A816}">
          <p14:sldIdLst>
            <p14:sldId id="307"/>
            <p14:sldId id="325"/>
            <p14:sldId id="326"/>
            <p14:sldId id="327"/>
            <p14:sldId id="329"/>
            <p14:sldId id="342"/>
            <p14:sldId id="330"/>
            <p14:sldId id="331"/>
            <p14:sldId id="332"/>
            <p14:sldId id="333"/>
            <p14:sldId id="334"/>
            <p14:sldId id="336"/>
          </p14:sldIdLst>
        </p14:section>
        <p14:section name="Representability" id="{497516D3-C645-44E9-B589-E9DBBA91891B}">
          <p14:sldIdLst>
            <p14:sldId id="344"/>
            <p14:sldId id="339"/>
            <p14:sldId id="340"/>
            <p14:sldId id="341"/>
            <p14:sldId id="345"/>
          </p14:sldIdLst>
        </p14:section>
        <p14:section name="Conclusions" id="{AB83D6F6-BAEC-4011-99DB-BACBA1C37B8E}">
          <p14:sldIdLst>
            <p14:sldId id="292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FFFFF"/>
    <a:srgbClr val="5CA100"/>
    <a:srgbClr val="DF8C8C"/>
    <a:srgbClr val="FDFBF6"/>
    <a:srgbClr val="AAC4E9"/>
    <a:srgbClr val="F5CDCE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5388" autoAdjust="0"/>
  </p:normalViewPr>
  <p:slideViewPr>
    <p:cSldViewPr snapToGrid="0" snapToObjects="1">
      <p:cViewPr>
        <p:scale>
          <a:sx n="85" d="100"/>
          <a:sy n="85" d="100"/>
        </p:scale>
        <p:origin x="442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8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7DB8-564D-CFD1-60E4-F1BE5866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47E3D-86EA-8C35-23B8-A7F431945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182BE-E665-A100-7D2E-B77DBDF5C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6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6448-A24A-79C7-BBFB-F725B776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5558-38C3-8332-AD1D-F19A353F5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C8281-BA8C-5843-25E3-969E3B04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9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BC827-52E6-695A-F3A2-C0888044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0C1ED-D6DC-1DFF-EB17-380BF0ED5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00F9E-E2B2-9536-8A41-5DF5583B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6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864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  <p:sldLayoutId id="2147483693" r:id="rId18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slide" Target="slide24.xml"/><Relationship Id="rId3" Type="http://schemas.openxmlformats.org/officeDocument/2006/relationships/image" Target="../media/image13.png"/><Relationship Id="rId7" Type="http://schemas.openxmlformats.org/officeDocument/2006/relationships/slide" Target="slide7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0.png"/><Relationship Id="rId5" Type="http://schemas.openxmlformats.org/officeDocument/2006/relationships/image" Target="../media/image130.png"/><Relationship Id="rId10" Type="http://schemas.openxmlformats.org/officeDocument/2006/relationships/slide" Target="slide20.xml"/><Relationship Id="rId4" Type="http://schemas.openxmlformats.org/officeDocument/2006/relationships/slide" Target="slide3.xml"/><Relationship Id="rId9" Type="http://schemas.openxmlformats.org/officeDocument/2006/relationships/image" Target="../media/image15.png"/><Relationship Id="rId14" Type="http://schemas.openxmlformats.org/officeDocument/2006/relationships/image" Target="../media/image1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8550/arXiv.2504.11099" TargetMode="External"/><Relationship Id="rId3" Type="http://schemas.openxmlformats.org/officeDocument/2006/relationships/hyperlink" Target="https://doi.org/10.48550/arXiv.1402.0253" TargetMode="External"/><Relationship Id="rId7" Type="http://schemas.openxmlformats.org/officeDocument/2006/relationships/hyperlink" Target="https://arkor.co/files/Virtual%20double%20categories%20(SIC%202025)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i.org/10.48550/arXiv.2507.05529" TargetMode="External"/><Relationship Id="rId11" Type="http://schemas.openxmlformats.org/officeDocument/2006/relationships/hyperlink" Target="https://doi.org/10.48550/arXiv.2505.18329" TargetMode="External"/><Relationship Id="rId5" Type="http://schemas.openxmlformats.org/officeDocument/2006/relationships/hyperlink" Target="https://doi.org/10.1016/j.aim.2024.109630" TargetMode="External"/><Relationship Id="rId10" Type="http://schemas.openxmlformats.org/officeDocument/2006/relationships/hyperlink" Target="https://doi.org/10.48550/arXiv.2205.04890" TargetMode="External"/><Relationship Id="rId4" Type="http://schemas.openxmlformats.org/officeDocument/2006/relationships/hyperlink" Target="https://doi.org/10.48550/arXiv.0907.2460" TargetMode="External"/><Relationship Id="rId9" Type="http://schemas.openxmlformats.org/officeDocument/2006/relationships/hyperlink" Target="https://doi.org/10.48550/arXiv.1910.1118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364" y="166576"/>
            <a:ext cx="8025271" cy="3831221"/>
          </a:xfrm>
        </p:spPr>
        <p:txBody>
          <a:bodyPr anchor="ctr"/>
          <a:lstStyle/>
          <a:p>
            <a:r>
              <a:rPr lang="en-US" sz="4400" dirty="0"/>
              <a:t>Exponentiable Virtual Double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2DD6C-AE1E-504E-B89B-430B4C61BD58}"/>
              </a:ext>
            </a:extLst>
          </p:cNvPr>
          <p:cNvSpPr txBox="1"/>
          <p:nvPr/>
        </p:nvSpPr>
        <p:spPr>
          <a:xfrm>
            <a:off x="4246586" y="3201836"/>
            <a:ext cx="369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By: Ea E T (they/she)</a:t>
            </a:r>
            <a:r>
              <a:rPr lang="en-CA" baseline="30000" dirty="0"/>
              <a:t>1</a:t>
            </a:r>
            <a:endParaRPr lang="en-CA" dirty="0"/>
          </a:p>
          <a:p>
            <a:pPr algn="ctr"/>
            <a:r>
              <a:rPr lang="en-CA" dirty="0"/>
              <a:t> (joint work with Kevin Carlson</a:t>
            </a:r>
            <a:r>
              <a:rPr lang="en-CA" baseline="30000" dirty="0"/>
              <a:t>2</a:t>
            </a:r>
            <a:r>
              <a:rPr lang="en-CA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CDBAD-8C69-4C52-8C53-ED1F4DFDB9D4}"/>
              </a:ext>
            </a:extLst>
          </p:cNvPr>
          <p:cNvSpPr txBox="1"/>
          <p:nvPr/>
        </p:nvSpPr>
        <p:spPr>
          <a:xfrm>
            <a:off x="4246587" y="4387321"/>
            <a:ext cx="3698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aseline="30000" dirty="0"/>
              <a:t>1</a:t>
            </a:r>
            <a:r>
              <a:rPr lang="en-CA" sz="1600" dirty="0"/>
              <a:t>Department of Mathematics</a:t>
            </a:r>
          </a:p>
          <a:p>
            <a:pPr algn="ctr"/>
            <a:r>
              <a:rPr lang="en-CA" sz="1600" dirty="0"/>
              <a:t>University of Illinois Urbana-Champaign</a:t>
            </a:r>
          </a:p>
          <a:p>
            <a:pPr algn="ctr"/>
            <a:r>
              <a:rPr lang="en-CA" sz="1600" baseline="30000" dirty="0"/>
              <a:t>2</a:t>
            </a:r>
            <a:r>
              <a:rPr lang="en-CA" sz="1600" dirty="0"/>
              <a:t>Topos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B4B5280-7D8E-8125-238F-9335C67DC68D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1</a:t>
            </a:fld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46670-9121-F05E-2145-D7BEE6D7E3E3}"/>
              </a:ext>
            </a:extLst>
          </p:cNvPr>
          <p:cNvSpPr txBox="1"/>
          <p:nvPr/>
        </p:nvSpPr>
        <p:spPr>
          <a:xfrm>
            <a:off x="4246587" y="5607842"/>
            <a:ext cx="369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2025 Category Theory Octoberfest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F08047-8744-778B-841D-B4F2CE6B204E}"/>
                  </a:ext>
                </a:extLst>
              </p:cNvPr>
              <p:cNvSpPr txBox="1"/>
              <p:nvPr/>
            </p:nvSpPr>
            <p:spPr>
              <a:xfrm>
                <a:off x="2949193" y="2916348"/>
                <a:ext cx="8367735" cy="2407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For a VDC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the following are equivalent: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VDC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exponentiable</a:t>
                </a:r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The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in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admit essentially unique decompositions up to associativity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in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admit essentially unique decompositions up to associativity through binary, unary, and nullary 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The exponential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exists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F08047-8744-778B-841D-B4F2CE6B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193" y="2916348"/>
                <a:ext cx="8367735" cy="2407454"/>
              </a:xfrm>
              <a:prstGeom prst="rect">
                <a:avLst/>
              </a:prstGeom>
              <a:blipFill>
                <a:blip r:embed="rId2"/>
                <a:stretch>
                  <a:fillRect l="-656" t="-1266" r="-364" b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C750D14-6135-DCCF-9246-846FF96A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87997"/>
            <a:ext cx="7965461" cy="994164"/>
          </a:xfrm>
        </p:spPr>
        <p:txBody>
          <a:bodyPr/>
          <a:lstStyle/>
          <a:p>
            <a:r>
              <a:rPr lang="en-CA" dirty="0"/>
              <a:t>Exponentiable VDCs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00C1-524E-EF67-2B9B-B068E37AC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082BF6-2CDC-6569-3D63-EC6509B90518}"/>
              </a:ext>
            </a:extLst>
          </p:cNvPr>
          <p:cNvSpPr/>
          <p:nvPr/>
        </p:nvSpPr>
        <p:spPr>
          <a:xfrm>
            <a:off x="2937983" y="1871493"/>
            <a:ext cx="8499256" cy="371351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4E6EEBD-A1B2-DF38-3B1A-35D90355665F}"/>
              </a:ext>
            </a:extLst>
          </p:cNvPr>
          <p:cNvSpPr/>
          <p:nvPr/>
        </p:nvSpPr>
        <p:spPr>
          <a:xfrm>
            <a:off x="2937982" y="1871494"/>
            <a:ext cx="8499257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Theorem: Characterization of Exponentiable VDCs</a:t>
            </a:r>
          </a:p>
        </p:txBody>
      </p:sp>
    </p:spTree>
    <p:extLst>
      <p:ext uri="{BB962C8B-B14F-4D97-AF65-F5344CB8AC3E}">
        <p14:creationId xmlns:p14="http://schemas.microsoft.com/office/powerpoint/2010/main" val="1223447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22C67-4C02-9DEE-D34F-236C7D9C9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3D2C90-189D-32F2-8677-3B53DE8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87997"/>
            <a:ext cx="7965461" cy="994164"/>
          </a:xfrm>
        </p:spPr>
        <p:txBody>
          <a:bodyPr/>
          <a:lstStyle/>
          <a:p>
            <a:r>
              <a:rPr lang="en-CA" dirty="0"/>
              <a:t>Exponentiable VDCs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DEE9A-B9CF-B789-F0F0-4A9E7FD7E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BD464F-BA05-1802-00AD-D87BCBD94B6D}"/>
              </a:ext>
            </a:extLst>
          </p:cNvPr>
          <p:cNvSpPr/>
          <p:nvPr/>
        </p:nvSpPr>
        <p:spPr>
          <a:xfrm>
            <a:off x="457200" y="1394985"/>
            <a:ext cx="11312015" cy="5375018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C60E3D1-FFE6-E0DB-B803-F9D1F36DC752}"/>
              </a:ext>
            </a:extLst>
          </p:cNvPr>
          <p:cNvSpPr/>
          <p:nvPr/>
        </p:nvSpPr>
        <p:spPr>
          <a:xfrm>
            <a:off x="457200" y="1405632"/>
            <a:ext cx="11312015" cy="824370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Explication: Characterization of Pro-representable VDCs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DFEE15-8537-EDDE-D8F9-041E4C1FF3CD}"/>
                  </a:ext>
                </a:extLst>
              </p:cNvPr>
              <p:cNvSpPr txBox="1"/>
              <p:nvPr/>
            </p:nvSpPr>
            <p:spPr>
              <a:xfrm>
                <a:off x="457199" y="2291945"/>
                <a:ext cx="113120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In terms of pasting diagrams, condition (2) says that a VDC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exponentiable precisely when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and any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-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decompose as vertical pastings: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DFEE15-8537-EDDE-D8F9-041E4C1F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291945"/>
                <a:ext cx="11312016" cy="646331"/>
              </a:xfrm>
              <a:prstGeom prst="rect">
                <a:avLst/>
              </a:prstGeom>
              <a:blipFill>
                <a:blip r:embed="rId2"/>
                <a:stretch>
                  <a:fillRect l="-43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AEBCA4-F916-651A-DB00-986D407ECD1D}"/>
                  </a:ext>
                </a:extLst>
              </p:cNvPr>
              <p:cNvSpPr txBox="1"/>
              <p:nvPr/>
            </p:nvSpPr>
            <p:spPr>
              <a:xfrm>
                <a:off x="4865510" y="4082494"/>
                <a:ext cx="1879104" cy="3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AEBCA4-F916-651A-DB00-986D407E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510" y="4082494"/>
                <a:ext cx="1879104" cy="377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AFD5E9-AA11-5F7C-6464-E2D851266CFD}"/>
              </a:ext>
            </a:extLst>
          </p:cNvPr>
          <p:cNvSpPr txBox="1"/>
          <p:nvPr/>
        </p:nvSpPr>
        <p:spPr>
          <a:xfrm>
            <a:off x="543034" y="5881405"/>
            <a:ext cx="1131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  <a:ea typeface="Cambria Math" panose="02040503050406030204" pitchFamily="18" charset="0"/>
              </a:rPr>
              <a:t>and any two decompositions are equivalent up to associativity of pasting with cells in the center of the decomposition.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1FAC4EC-3148-AA86-F774-52CA9556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54365" y="3251100"/>
            <a:ext cx="7692053" cy="181962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7EBD998-BA94-EB3A-A867-621465E61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5510" y="2827413"/>
            <a:ext cx="7761113" cy="28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D635-3537-D21C-36A8-89BC86BFD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3CE7-126B-ABB2-2250-3FD520B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87997"/>
            <a:ext cx="7965461" cy="994164"/>
          </a:xfrm>
        </p:spPr>
        <p:txBody>
          <a:bodyPr/>
          <a:lstStyle/>
          <a:p>
            <a:r>
              <a:rPr lang="en-CA" dirty="0"/>
              <a:t>Exponentiable VDCs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7B73F-D7E5-CEB9-5374-EB3E0CA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2BB2C3-6F67-6023-E4E7-F8F15DD19A8E}"/>
              </a:ext>
            </a:extLst>
          </p:cNvPr>
          <p:cNvSpPr/>
          <p:nvPr/>
        </p:nvSpPr>
        <p:spPr>
          <a:xfrm>
            <a:off x="1084729" y="1394985"/>
            <a:ext cx="9734645" cy="4629297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0794785D-2FBE-D3DF-F88C-740C81E4149B}"/>
              </a:ext>
            </a:extLst>
          </p:cNvPr>
          <p:cNvSpPr/>
          <p:nvPr/>
        </p:nvSpPr>
        <p:spPr>
          <a:xfrm>
            <a:off x="1084729" y="1381986"/>
            <a:ext cx="9734645" cy="829762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Explication: Yoneda Characterization of Exponentiable VDCs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7B20C-2FE3-9FB3-6435-C0FE7F918EE5}"/>
              </a:ext>
            </a:extLst>
          </p:cNvPr>
          <p:cNvSpPr txBox="1"/>
          <p:nvPr/>
        </p:nvSpPr>
        <p:spPr>
          <a:xfrm>
            <a:off x="1243071" y="2307715"/>
            <a:ext cx="929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latin typeface="Inter"/>
                <a:ea typeface="Cambria Math" panose="02040503050406030204" pitchFamily="18" charset="0"/>
              </a:rPr>
              <a:t>Condition (5) hints at, and follows from, </a:t>
            </a:r>
            <a:r>
              <a:rPr lang="en-CA" dirty="0">
                <a:latin typeface="Inter"/>
                <a:ea typeface="Cambria Math" panose="02040503050406030204" pitchFamily="18" charset="0"/>
              </a:rPr>
              <a:t>the</a:t>
            </a:r>
            <a:r>
              <a:rPr lang="en-CA" b="0" dirty="0">
                <a:latin typeface="Inter"/>
                <a:ea typeface="Cambria Math" panose="02040503050406030204" pitchFamily="18" charset="0"/>
              </a:rPr>
              <a:t> Yoneda theory of VDCs: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DA41CC-A205-69A7-E936-5B98C5381B52}"/>
                  </a:ext>
                </a:extLst>
              </p:cNvPr>
              <p:cNvSpPr txBox="1"/>
              <p:nvPr/>
            </p:nvSpPr>
            <p:spPr>
              <a:xfrm>
                <a:off x="2100150" y="3890612"/>
                <a:ext cx="7330722" cy="150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For any VDC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there is a fully-faithful embedding of VDCs</a:t>
                </a:r>
              </a:p>
              <a:p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𝕊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𝔻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sup>
                      </m:sSup>
                    </m:oMath>
                  </m:oMathPara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the free strict double category generated by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DA41CC-A205-69A7-E936-5B98C538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50" y="3890612"/>
                <a:ext cx="7330722" cy="1502591"/>
              </a:xfrm>
              <a:prstGeom prst="rect">
                <a:avLst/>
              </a:prstGeom>
              <a:blipFill>
                <a:blip r:embed="rId2"/>
                <a:stretch>
                  <a:fillRect l="-749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9BC42C-0FB6-EF7D-41D3-BDDD4FE6628B}"/>
              </a:ext>
            </a:extLst>
          </p:cNvPr>
          <p:cNvSpPr/>
          <p:nvPr/>
        </p:nvSpPr>
        <p:spPr>
          <a:xfrm>
            <a:off x="2088939" y="2938601"/>
            <a:ext cx="7435049" cy="266434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EDBB5AE-B831-7205-16B4-C8F04421B3EA}"/>
              </a:ext>
            </a:extLst>
          </p:cNvPr>
          <p:cNvSpPr/>
          <p:nvPr/>
        </p:nvSpPr>
        <p:spPr>
          <a:xfrm>
            <a:off x="2088939" y="2938601"/>
            <a:ext cx="7435050" cy="858019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Yoneda Lemma for VDCs</a:t>
            </a:r>
          </a:p>
        </p:txBody>
      </p:sp>
    </p:spTree>
    <p:extLst>
      <p:ext uri="{BB962C8B-B14F-4D97-AF65-F5344CB8AC3E}">
        <p14:creationId xmlns:p14="http://schemas.microsoft.com/office/powerpoint/2010/main" val="215789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46D41-2F00-4CD4-B483-4DEF360B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12" y="-42674"/>
            <a:ext cx="9875463" cy="999746"/>
          </a:xfrm>
        </p:spPr>
        <p:txBody>
          <a:bodyPr/>
          <a:lstStyle/>
          <a:p>
            <a:r>
              <a:rPr lang="en-CA" dirty="0"/>
              <a:t>Representable VDCs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6281-877B-9DB4-6DFB-F614B12E4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BD1D3-B4A7-82C8-9CEC-C13761669BB9}"/>
              </a:ext>
            </a:extLst>
          </p:cNvPr>
          <p:cNvSpPr txBox="1"/>
          <p:nvPr/>
        </p:nvSpPr>
        <p:spPr>
          <a:xfrm>
            <a:off x="845090" y="2188761"/>
            <a:ext cx="836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</a:rPr>
              <a:t>Representable VDCs (i.e. pseudo-double categories) are exponentiable.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2BC7CB-AA72-6AD0-BE57-2BB2AE98312F}"/>
              </a:ext>
            </a:extLst>
          </p:cNvPr>
          <p:cNvSpPr/>
          <p:nvPr/>
        </p:nvSpPr>
        <p:spPr>
          <a:xfrm>
            <a:off x="833880" y="1143907"/>
            <a:ext cx="7435049" cy="175660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A8D46B8B-A643-296B-76F5-011B2FDE1C48}"/>
                  </a:ext>
                </a:extLst>
              </p:cNvPr>
              <p:cNvSpPr/>
              <p:nvPr/>
            </p:nvSpPr>
            <p:spPr>
              <a:xfrm>
                <a:off x="833880" y="1143907"/>
                <a:ext cx="7435050" cy="858019"/>
              </a:xfrm>
              <a:prstGeom prst="round2SameRect">
                <a:avLst/>
              </a:prstGeom>
              <a:solidFill>
                <a:srgbClr val="DF8C8C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Corollary: Representable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rgbClr val="202C8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 Exponentiable</a:t>
                </a:r>
              </a:p>
            </p:txBody>
          </p:sp>
        </mc:Choice>
        <mc:Fallback xmlns=""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A8D46B8B-A643-296B-76F5-011B2FDE1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80" y="1143907"/>
                <a:ext cx="7435050" cy="858019"/>
              </a:xfrm>
              <a:prstGeom prst="round2SameRect">
                <a:avLst/>
              </a:prstGeom>
              <a:blipFill>
                <a:blip r:embed="rId2"/>
                <a:stretch>
                  <a:fillRect l="-4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8C8AC8C-FD09-3948-458D-495024FA13B4}"/>
              </a:ext>
            </a:extLst>
          </p:cNvPr>
          <p:cNvSpPr/>
          <p:nvPr/>
        </p:nvSpPr>
        <p:spPr>
          <a:xfrm>
            <a:off x="845090" y="3087351"/>
            <a:ext cx="1504820" cy="548448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35BE86-8C89-2FCA-F76F-FDED7F6ED65B}"/>
                  </a:ext>
                </a:extLst>
              </p:cNvPr>
              <p:cNvSpPr txBox="1"/>
              <p:nvPr/>
            </p:nvSpPr>
            <p:spPr>
              <a:xfrm>
                <a:off x="2494311" y="3206592"/>
                <a:ext cx="8437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be a representable VDC. Then any cell admits a canonical decomposition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35BE86-8C89-2FCA-F76F-FDED7F6ED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11" y="3206592"/>
                <a:ext cx="8437940" cy="369332"/>
              </a:xfrm>
              <a:prstGeom prst="rect">
                <a:avLst/>
              </a:prstGeom>
              <a:blipFill>
                <a:blip r:embed="rId3"/>
                <a:stretch>
                  <a:fillRect l="-57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052A8A33-A4A8-6A44-6C61-2B0886123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72" y="3721126"/>
            <a:ext cx="12059215" cy="24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3E1B9-575B-768E-66DD-F8460C63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5B0EF9-4797-5BBE-BDB3-416CAF75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12" y="-42674"/>
            <a:ext cx="9875463" cy="999746"/>
          </a:xfrm>
        </p:spPr>
        <p:txBody>
          <a:bodyPr/>
          <a:lstStyle/>
          <a:p>
            <a:r>
              <a:rPr lang="en-CA" dirty="0"/>
              <a:t>Representable VDCs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5C25F-63C3-61B4-01BF-3B509EAD5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66CDA-41EC-5D98-2888-58D1415A91DC}"/>
              </a:ext>
            </a:extLst>
          </p:cNvPr>
          <p:cNvSpPr txBox="1"/>
          <p:nvPr/>
        </p:nvSpPr>
        <p:spPr>
          <a:xfrm>
            <a:off x="845090" y="2188761"/>
            <a:ext cx="836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</a:rPr>
              <a:t>Representable VDCs (i.e. pseudo-double categories) are exponentiable.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F5AC9A-72B9-4736-933D-940FC943FC0D}"/>
              </a:ext>
            </a:extLst>
          </p:cNvPr>
          <p:cNvSpPr/>
          <p:nvPr/>
        </p:nvSpPr>
        <p:spPr>
          <a:xfrm>
            <a:off x="833880" y="1143907"/>
            <a:ext cx="7435049" cy="175660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74A27FAD-959E-F846-11F7-1ED9542AE210}"/>
                  </a:ext>
                </a:extLst>
              </p:cNvPr>
              <p:cNvSpPr/>
              <p:nvPr/>
            </p:nvSpPr>
            <p:spPr>
              <a:xfrm>
                <a:off x="833880" y="1143907"/>
                <a:ext cx="7435050" cy="858019"/>
              </a:xfrm>
              <a:prstGeom prst="round2SameRect">
                <a:avLst/>
              </a:prstGeom>
              <a:solidFill>
                <a:srgbClr val="DF8C8C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Corollary: Representable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rgbClr val="202C8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 Exponentiable</a:t>
                </a:r>
              </a:p>
            </p:txBody>
          </p:sp>
        </mc:Choice>
        <mc:Fallback xmlns=""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74A27FAD-959E-F846-11F7-1ED9542AE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80" y="1143907"/>
                <a:ext cx="7435050" cy="858019"/>
              </a:xfrm>
              <a:prstGeom prst="round2SameRect">
                <a:avLst/>
              </a:prstGeom>
              <a:blipFill>
                <a:blip r:embed="rId2"/>
                <a:stretch>
                  <a:fillRect l="-49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A54070B-0206-ACBF-3CEA-A10F65D5EA21}"/>
              </a:ext>
            </a:extLst>
          </p:cNvPr>
          <p:cNvSpPr/>
          <p:nvPr/>
        </p:nvSpPr>
        <p:spPr>
          <a:xfrm>
            <a:off x="845090" y="3087351"/>
            <a:ext cx="2281568" cy="548448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Idea: (cont.)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9165F-5AF0-AD3E-65D2-07C7EE111341}"/>
              </a:ext>
            </a:extLst>
          </p:cNvPr>
          <p:cNvSpPr txBox="1"/>
          <p:nvPr/>
        </p:nvSpPr>
        <p:spPr>
          <a:xfrm>
            <a:off x="3191022" y="3066037"/>
            <a:ext cx="8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latin typeface="Inter"/>
                <a:ea typeface="Cambria Math" panose="02040503050406030204" pitchFamily="18" charset="0"/>
              </a:rPr>
              <a:t>Any other decomposition below left can be canonically factored through the composition cells: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9B81BD-FCE6-742A-7B18-DD8816C05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764" y="3429000"/>
            <a:ext cx="11677299" cy="32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51E4EF-20C2-E3B9-735A-39C911E0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18048"/>
            <a:ext cx="9879437" cy="674895"/>
          </a:xfrm>
        </p:spPr>
        <p:txBody>
          <a:bodyPr/>
          <a:lstStyle/>
          <a:p>
            <a:r>
              <a:rPr lang="en-CA" dirty="0" err="1"/>
              <a:t>Cospans</a:t>
            </a:r>
            <a:r>
              <a:rPr lang="en-CA" dirty="0"/>
              <a:t> are Exponentiable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005C-EAEF-F392-7C9E-826F621B3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EAFDE3-0C9F-EF03-243A-2EB6FAF12BD6}"/>
              </a:ext>
            </a:extLst>
          </p:cNvPr>
          <p:cNvSpPr/>
          <p:nvPr/>
        </p:nvSpPr>
        <p:spPr>
          <a:xfrm>
            <a:off x="833880" y="943979"/>
            <a:ext cx="7435049" cy="175660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4CCA92B-2E88-EB13-BFA3-87311C5E2F92}"/>
              </a:ext>
            </a:extLst>
          </p:cNvPr>
          <p:cNvSpPr/>
          <p:nvPr/>
        </p:nvSpPr>
        <p:spPr>
          <a:xfrm>
            <a:off x="833880" y="943979"/>
            <a:ext cx="7435050" cy="858019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Proposition: </a:t>
            </a:r>
            <a:r>
              <a:rPr lang="en-CA" sz="2400" b="1" dirty="0" err="1">
                <a:solidFill>
                  <a:srgbClr val="202C8F"/>
                </a:solidFill>
                <a:latin typeface="Inter"/>
              </a:rPr>
              <a:t>Cospan</a:t>
            </a:r>
            <a:r>
              <a:rPr lang="en-CA" sz="2400" b="1" dirty="0">
                <a:solidFill>
                  <a:srgbClr val="202C8F"/>
                </a:solidFill>
                <a:latin typeface="Inter"/>
              </a:rPr>
              <a:t> VDCs are Exponentiable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17D3B7-23DD-A35E-6345-C2F58D129773}"/>
                  </a:ext>
                </a:extLst>
              </p:cNvPr>
              <p:cNvSpPr txBox="1"/>
              <p:nvPr/>
            </p:nvSpPr>
            <p:spPr>
              <a:xfrm>
                <a:off x="845091" y="1914462"/>
                <a:ext cx="7237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For any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dirty="0">
                    <a:latin typeface="Inter"/>
                  </a:rPr>
                  <a:t> the VDC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latin typeface="Inter"/>
                  </a:rPr>
                  <a:t>ospan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Inter"/>
                  </a:rPr>
                  <a:t> is exponentiable, and it is representable if and only 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dirty="0">
                    <a:latin typeface="Inter"/>
                  </a:rPr>
                  <a:t> has finite pushouts. 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17D3B7-23DD-A35E-6345-C2F58D129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91" y="1914462"/>
                <a:ext cx="7237026" cy="646331"/>
              </a:xfrm>
              <a:prstGeom prst="rect">
                <a:avLst/>
              </a:prstGeom>
              <a:blipFill>
                <a:blip r:embed="rId2"/>
                <a:stretch>
                  <a:fillRect l="-75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BAE2C98-FB0D-794C-B3A9-9E847DAC2174}"/>
              </a:ext>
            </a:extLst>
          </p:cNvPr>
          <p:cNvSpPr/>
          <p:nvPr/>
        </p:nvSpPr>
        <p:spPr>
          <a:xfrm>
            <a:off x="845090" y="3087351"/>
            <a:ext cx="1445826" cy="548448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Idea: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8E819ED-1D2C-8E5C-4CCE-997E27716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1595" y="2762615"/>
            <a:ext cx="7788220" cy="1557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7FB82F-78AD-AC3E-1EDB-FF77F9ABD15E}"/>
              </a:ext>
            </a:extLst>
          </p:cNvPr>
          <p:cNvSpPr txBox="1"/>
          <p:nvPr/>
        </p:nvSpPr>
        <p:spPr>
          <a:xfrm>
            <a:off x="2290916" y="3223079"/>
            <a:ext cx="38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</a:rPr>
              <a:t>An arbitrary multicell: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1E6174-4144-C2A6-D684-E7C13AB4A5BC}"/>
              </a:ext>
            </a:extLst>
          </p:cNvPr>
          <p:cNvSpPr txBox="1"/>
          <p:nvPr/>
        </p:nvSpPr>
        <p:spPr>
          <a:xfrm>
            <a:off x="845090" y="4059679"/>
            <a:ext cx="387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  <a:ea typeface="Cambria Math" panose="02040503050406030204" pitchFamily="18" charset="0"/>
              </a:rPr>
              <a:t>a</a:t>
            </a:r>
            <a:r>
              <a:rPr lang="en-CA" b="0" dirty="0">
                <a:latin typeface="Inter"/>
                <a:ea typeface="Cambria Math" panose="02040503050406030204" pitchFamily="18" charset="0"/>
              </a:rPr>
              <a:t>dmits a canonical decomposition: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3F7620DE-AEAC-5204-E5E6-D6B40FAE5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9216" y="4414747"/>
            <a:ext cx="8491219" cy="1796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083376-11A2-6F74-C148-3CE42E84A61D}"/>
                  </a:ext>
                </a:extLst>
              </p:cNvPr>
              <p:cNvSpPr txBox="1"/>
              <p:nvPr/>
            </p:nvSpPr>
            <p:spPr>
              <a:xfrm>
                <a:off x="833879" y="6234752"/>
                <a:ext cx="8113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partition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(the case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shown for simplicity).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083376-11A2-6F74-C148-3CE42E84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79" y="6234752"/>
                <a:ext cx="8113475" cy="369332"/>
              </a:xfrm>
              <a:prstGeom prst="rect">
                <a:avLst/>
              </a:prstGeom>
              <a:blipFill>
                <a:blip r:embed="rId7"/>
                <a:stretch>
                  <a:fillRect l="-676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58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53CF-E26E-5F24-F5C0-90928F3D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CCC5F3-9364-BB1F-0654-8E724D88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18048"/>
            <a:ext cx="9879437" cy="674895"/>
          </a:xfrm>
        </p:spPr>
        <p:txBody>
          <a:bodyPr/>
          <a:lstStyle/>
          <a:p>
            <a:r>
              <a:rPr lang="en-CA" dirty="0" err="1"/>
              <a:t>Cospans</a:t>
            </a:r>
            <a:r>
              <a:rPr lang="en-CA" dirty="0"/>
              <a:t> are exponentiable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CFA10-A321-6D80-95E0-A3C45F57B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213C02AF-F842-CC34-1BE5-A5DE5DE439F4}"/>
              </a:ext>
            </a:extLst>
          </p:cNvPr>
          <p:cNvSpPr/>
          <p:nvPr/>
        </p:nvSpPr>
        <p:spPr>
          <a:xfrm>
            <a:off x="143435" y="1290066"/>
            <a:ext cx="2147481" cy="548448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Idea (</a:t>
            </a:r>
            <a:r>
              <a:rPr lang="en-CA" b="1" dirty="0" err="1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CA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32578C-C1BD-4A53-ACCE-E34E2631C1DC}"/>
                  </a:ext>
                </a:extLst>
              </p:cNvPr>
              <p:cNvSpPr txBox="1"/>
              <p:nvPr/>
            </p:nvSpPr>
            <p:spPr>
              <a:xfrm>
                <a:off x="2290915" y="1102625"/>
                <a:ext cx="91351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For uniqueness consider the case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as an example. Then an arbitrary decomposition, below left, can be seen to be equivalent to the canonical decomposition via sliding cells: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32578C-C1BD-4A53-ACCE-E34E2631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5" y="1102625"/>
                <a:ext cx="9135111" cy="923330"/>
              </a:xfrm>
              <a:prstGeom prst="rect">
                <a:avLst/>
              </a:prstGeom>
              <a:blipFill>
                <a:blip r:embed="rId2"/>
                <a:stretch>
                  <a:fillRect l="-601" t="-3974" r="-66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88831BB1-15D8-D306-ABA2-DAB2779E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39072" y="1800035"/>
            <a:ext cx="20457276" cy="40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D6BE52-B2C5-62C8-B373-630C65F0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417871"/>
            <a:ext cx="8917858" cy="614209"/>
          </a:xfrm>
        </p:spPr>
        <p:txBody>
          <a:bodyPr/>
          <a:lstStyle/>
          <a:p>
            <a:r>
              <a:rPr lang="en-CA" dirty="0"/>
              <a:t>Non-exponentiable VDC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CE52A-B8BF-9AA4-2407-DFD10C34777C}"/>
              </a:ext>
            </a:extLst>
          </p:cNvPr>
          <p:cNvSpPr/>
          <p:nvPr/>
        </p:nvSpPr>
        <p:spPr>
          <a:xfrm>
            <a:off x="1415873" y="1184132"/>
            <a:ext cx="9530033" cy="5503539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62E582C-552A-4926-BCC8-8CBF8ACD4F41}"/>
              </a:ext>
            </a:extLst>
          </p:cNvPr>
          <p:cNvSpPr/>
          <p:nvPr/>
        </p:nvSpPr>
        <p:spPr>
          <a:xfrm>
            <a:off x="1415873" y="1194779"/>
            <a:ext cx="9530033" cy="806116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Non-example: Non-unital Walking Loose Arrow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452BB-34B5-E8B8-F1C8-2D57B3AB7283}"/>
                  </a:ext>
                </a:extLst>
              </p:cNvPr>
              <p:cNvSpPr txBox="1"/>
              <p:nvPr/>
            </p:nvSpPr>
            <p:spPr>
              <a:xfrm>
                <a:off x="1415872" y="2140370"/>
                <a:ext cx="8966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VDC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oose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consisting of two objects 0 and 1 and a single loose arrow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0↛1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not exponentiable. Consider the diagram and colimit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in VDC depicted below: 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F452BB-34B5-E8B8-F1C8-2D57B3AB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872" y="2140370"/>
                <a:ext cx="8966994" cy="646331"/>
              </a:xfrm>
              <a:prstGeom prst="rect">
                <a:avLst/>
              </a:prstGeom>
              <a:blipFill>
                <a:blip r:embed="rId2"/>
                <a:stretch>
                  <a:fillRect l="-54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77194E-ADF5-7804-276E-6B25B663D2E1}"/>
                  </a:ext>
                </a:extLst>
              </p:cNvPr>
              <p:cNvSpPr txBox="1"/>
              <p:nvPr/>
            </p:nvSpPr>
            <p:spPr>
              <a:xfrm>
                <a:off x="1612503" y="5788337"/>
                <a:ext cx="8966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oose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has two non-identity cells, while the VDC obtained by applying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</m:oMath>
                </a14:m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oose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to the diagram before taking the colimit only has one.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77194E-ADF5-7804-276E-6B25B663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03" y="5788337"/>
                <a:ext cx="8966994" cy="646331"/>
              </a:xfrm>
              <a:prstGeom prst="rect">
                <a:avLst/>
              </a:prstGeom>
              <a:blipFill>
                <a:blip r:embed="rId3"/>
                <a:stretch>
                  <a:fillRect l="-61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9B192D60-9C81-2344-73FF-11F2DBFA734F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17</a:t>
            </a:fld>
            <a:endParaRPr lang="en-US" dirty="0">
              <a:latin typeface="+mj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299AE92-0903-880C-9BE5-53CF72B3A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9541" y="2526199"/>
            <a:ext cx="7319655" cy="321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2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5D6A-DD43-C025-9CF6-68CC29F55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BD363DF0-0AE7-B2B6-4370-64505830C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F708BE-07A8-74FE-33CB-7BE3006D229D}"/>
              </a:ext>
            </a:extLst>
          </p:cNvPr>
          <p:cNvSpPr/>
          <p:nvPr/>
        </p:nvSpPr>
        <p:spPr>
          <a:xfrm>
            <a:off x="1032388" y="1420567"/>
            <a:ext cx="8229599" cy="4689371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C1509AC-6171-FA40-00E8-E7A1184685A2}"/>
              </a:ext>
            </a:extLst>
          </p:cNvPr>
          <p:cNvSpPr/>
          <p:nvPr/>
        </p:nvSpPr>
        <p:spPr>
          <a:xfrm>
            <a:off x="1032388" y="1368363"/>
            <a:ext cx="8229599" cy="806116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Explication: Modules in 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F246A5-F759-F737-6F89-05C8C08EA1A4}"/>
                  </a:ext>
                </a:extLst>
              </p:cNvPr>
              <p:cNvSpPr txBox="1"/>
              <p:nvPr/>
            </p:nvSpPr>
            <p:spPr>
              <a:xfrm>
                <a:off x="1160232" y="2372248"/>
                <a:ext cx="7698633" cy="3156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are VDCs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exists, then the VDC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consists of the following 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An object is a virtual double functor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 tight arrow is a tight transformation between virtual double functors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A loose arrow is a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virtual double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functor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the unital walking loose arrow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An n-multicell is a virtual double functor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𝕊</m:t>
                    </m:r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the unital walking n-multicell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F246A5-F759-F737-6F89-05C8C08EA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2" y="2372248"/>
                <a:ext cx="7698633" cy="3156442"/>
              </a:xfrm>
              <a:prstGeom prst="rect">
                <a:avLst/>
              </a:prstGeom>
              <a:blipFill>
                <a:blip r:embed="rId3"/>
                <a:stretch>
                  <a:fillRect l="-633" t="-772" b="-2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5">
            <a:extLst>
              <a:ext uri="{FF2B5EF4-FFF2-40B4-BE49-F238E27FC236}">
                <a16:creationId xmlns:a16="http://schemas.microsoft.com/office/drawing/2014/main" id="{BB60EB1D-717A-9229-1011-2113F5180F3E}"/>
              </a:ext>
            </a:extLst>
          </p:cNvPr>
          <p:cNvSpPr txBox="1">
            <a:spLocks/>
          </p:cNvSpPr>
          <p:nvPr/>
        </p:nvSpPr>
        <p:spPr>
          <a:xfrm>
            <a:off x="206477" y="375828"/>
            <a:ext cx="8917858" cy="61420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Modules in Exponential VDC</a:t>
            </a:r>
          </a:p>
        </p:txBody>
      </p:sp>
    </p:spTree>
    <p:extLst>
      <p:ext uri="{BB962C8B-B14F-4D97-AF65-F5344CB8AC3E}">
        <p14:creationId xmlns:p14="http://schemas.microsoft.com/office/powerpoint/2010/main" val="294557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F6913-9298-7AD3-CB43-9BED6E52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C9C9-AE72-8BAA-661D-AABA59AE2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8BA5A1-3900-5924-A7A5-DC5C98AF12B2}"/>
              </a:ext>
            </a:extLst>
          </p:cNvPr>
          <p:cNvSpPr txBox="1">
            <a:spLocks/>
          </p:cNvSpPr>
          <p:nvPr/>
        </p:nvSpPr>
        <p:spPr>
          <a:xfrm>
            <a:off x="3479697" y="276619"/>
            <a:ext cx="6878740" cy="76809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Representability</a:t>
            </a:r>
            <a:endParaRPr lang="en-US" sz="4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B4554-037A-B54E-0A20-7D737CA781DF}"/>
              </a:ext>
            </a:extLst>
          </p:cNvPr>
          <p:cNvSpPr txBox="1"/>
          <p:nvPr/>
        </p:nvSpPr>
        <p:spPr>
          <a:xfrm>
            <a:off x="-9832" y="6304002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  <a:hlinkClick r:id="rId3" action="ppaction://hlinksldjump"/>
              </a:rPr>
              <a:t>Roadmap:</a:t>
            </a:r>
            <a:endParaRPr lang="en-CA" b="1" dirty="0">
              <a:solidFill>
                <a:schemeClr val="accent6"/>
              </a:solidFill>
              <a:latin typeface="Inter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3CEFC2-76C8-80CB-B06A-A6FA280A226C}"/>
              </a:ext>
            </a:extLst>
          </p:cNvPr>
          <p:cNvSpPr/>
          <p:nvPr/>
        </p:nvSpPr>
        <p:spPr>
          <a:xfrm>
            <a:off x="3227293" y="1937558"/>
            <a:ext cx="8610745" cy="2903384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A163351-042F-3B74-B25B-3C08C07368F4}"/>
              </a:ext>
            </a:extLst>
          </p:cNvPr>
          <p:cNvSpPr/>
          <p:nvPr/>
        </p:nvSpPr>
        <p:spPr>
          <a:xfrm>
            <a:off x="3227293" y="1937558"/>
            <a:ext cx="8610746" cy="806116"/>
          </a:xfrm>
          <a:prstGeom prst="round2Same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Motivating Question: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5243A-12D3-BEBF-7F61-23EC55671B8B}"/>
                  </a:ext>
                </a:extLst>
              </p:cNvPr>
              <p:cNvSpPr txBox="1"/>
              <p:nvPr/>
            </p:nvSpPr>
            <p:spPr>
              <a:xfrm>
                <a:off x="3878832" y="3093483"/>
                <a:ext cx="7307666" cy="1086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Inter"/>
                    <a:ea typeface="Cambria Math" panose="02040503050406030204" pitchFamily="18" charset="0"/>
                  </a:rPr>
                  <a:t>Under what conditions is the exponential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</m:oMath>
                </a14:m>
                <a:r>
                  <a:rPr lang="en-CA" sz="3200" b="0" dirty="0">
                    <a:latin typeface="Inter"/>
                    <a:ea typeface="Cambria Math" panose="02040503050406030204" pitchFamily="18" charset="0"/>
                  </a:rPr>
                  <a:t> representable? What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𝕄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200" b="0" dirty="0">
                    <a:latin typeface="Inter"/>
                    <a:ea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5243A-12D3-BEBF-7F61-23EC5567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32" y="3093483"/>
                <a:ext cx="7307666" cy="1086067"/>
              </a:xfrm>
              <a:prstGeom prst="rect">
                <a:avLst/>
              </a:prstGeom>
              <a:blipFill>
                <a:blip r:embed="rId4"/>
                <a:stretch>
                  <a:fillRect l="-2085" t="-7263" r="-1668" b="-17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67736D-2CE9-B2C8-6FC7-80D7A59CAC8E}"/>
                  </a:ext>
                </a:extLst>
              </p:cNvPr>
              <p:cNvSpPr/>
              <p:nvPr/>
            </p:nvSpPr>
            <p:spPr>
              <a:xfrm>
                <a:off x="3490453" y="5342177"/>
                <a:ext cx="8280206" cy="783216"/>
              </a:xfrm>
              <a:prstGeom prst="roundRect">
                <a:avLst/>
              </a:prstGeom>
              <a:solidFill>
                <a:srgbClr val="DF8C8C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dirty="0">
                    <a:solidFill>
                      <a:schemeClr val="accent6"/>
                    </a:solidFill>
                    <a:latin typeface="+mj-lt"/>
                  </a:rPr>
                  <a:t>Note: </a:t>
                </a:r>
                <a:r>
                  <a:rPr lang="en-CA" dirty="0">
                    <a:solidFill>
                      <a:schemeClr val="accent6"/>
                    </a:solidFill>
                    <a:latin typeface="Inter"/>
                  </a:rPr>
                  <a:t>When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dirty="0">
                    <a:solidFill>
                      <a:schemeClr val="accent6"/>
                    </a:solidFill>
                    <a:latin typeface="+mj-lt"/>
                  </a:rPr>
                  <a:t> </a:t>
                </a:r>
                <a:r>
                  <a:rPr lang="en-CA" dirty="0">
                    <a:solidFill>
                      <a:schemeClr val="accent6"/>
                    </a:solidFill>
                    <a:latin typeface="Inter"/>
                  </a:rPr>
                  <a:t>arises from a multicategory, this is equivalent to asking when these are symmetric monoidal categories.</a:t>
                </a:r>
                <a:r>
                  <a:rPr lang="en-CA" dirty="0">
                    <a:solidFill>
                      <a:schemeClr val="accent6"/>
                    </a:solidFill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C67736D-2CE9-B2C8-6FC7-80D7A59C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53" y="5342177"/>
                <a:ext cx="8280206" cy="783216"/>
              </a:xfrm>
              <a:prstGeom prst="roundRect">
                <a:avLst/>
              </a:prstGeom>
              <a:blipFill>
                <a:blip r:embed="rId5"/>
                <a:stretch>
                  <a:fillRect b="-74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4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326CCD-DFCA-F5B6-832C-09AFB9AD1E25}"/>
              </a:ext>
            </a:extLst>
          </p:cNvPr>
          <p:cNvSpPr txBox="1">
            <a:spLocks/>
          </p:cNvSpPr>
          <p:nvPr/>
        </p:nvSpPr>
        <p:spPr>
          <a:xfrm>
            <a:off x="4591664" y="-171491"/>
            <a:ext cx="5693664" cy="76809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Roadmap</a:t>
            </a:r>
            <a:endParaRPr lang="en-US" sz="4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 descr="Link to intro section">
                <a:extLst>
                  <a:ext uri="{FF2B5EF4-FFF2-40B4-BE49-F238E27FC236}">
                    <a16:creationId xmlns:a16="http://schemas.microsoft.com/office/drawing/2014/main" id="{B6C8CC77-9A67-18DF-572D-332CF15FD0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0171636"/>
                  </p:ext>
                </p:extLst>
              </p:nvPr>
            </p:nvGraphicFramePr>
            <p:xfrm>
              <a:off x="1067685" y="937860"/>
              <a:ext cx="4020804" cy="2261702"/>
            </p:xfrm>
            <a:graphic>
              <a:graphicData uri="http://schemas.microsoft.com/office/powerpoint/2016/sectionzoom">
                <psez:sectionZm>
                  <psez:sectionZmObj sectionId="{F5F09CFD-EAC2-44FE-9DF3-FB04ADA9248B}">
                    <psez:zmPr id="{A3A2E7C7-9D8A-4503-AA05-F1CF428353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20804" cy="22617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 descr="Link to intro section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6C8CC77-9A67-18DF-572D-332CF15FD0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85" y="937860"/>
                <a:ext cx="4020804" cy="22617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8" name="Section Zoom 17" descr="Link to exponentiability section">
                <a:extLst>
                  <a:ext uri="{FF2B5EF4-FFF2-40B4-BE49-F238E27FC236}">
                    <a16:creationId xmlns:a16="http://schemas.microsoft.com/office/drawing/2014/main" id="{23C2FD8C-CBCA-57F4-4E6C-DBC703A2BF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5123533"/>
                  </p:ext>
                </p:extLst>
              </p:nvPr>
            </p:nvGraphicFramePr>
            <p:xfrm>
              <a:off x="1072306" y="4139099"/>
              <a:ext cx="4020804" cy="2261702"/>
            </p:xfrm>
            <a:graphic>
              <a:graphicData uri="http://schemas.microsoft.com/office/powerpoint/2016/sectionzoom">
                <psez:sectionZm>
                  <psez:sectionZmObj sectionId="{B0C91E94-A2E3-47C8-95AB-C873D648A816}">
                    <psez:zmPr id="{3298F3CF-2C40-4DAB-82D3-62F80613F35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20804" cy="22617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8" name="Section Zoom 17" descr="Link to exponentiability section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3C2FD8C-CBCA-57F4-4E6C-DBC703A2BF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2306" y="4139099"/>
                <a:ext cx="4020804" cy="22617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on Zoom 19" descr="Link to appendices">
                <a:extLst>
                  <a:ext uri="{FF2B5EF4-FFF2-40B4-BE49-F238E27FC236}">
                    <a16:creationId xmlns:a16="http://schemas.microsoft.com/office/drawing/2014/main" id="{8A644A0E-9CC4-DFF0-F701-662FA8C128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0211807"/>
                  </p:ext>
                </p:extLst>
              </p:nvPr>
            </p:nvGraphicFramePr>
            <p:xfrm>
              <a:off x="7098891" y="937860"/>
              <a:ext cx="4020803" cy="2261702"/>
            </p:xfrm>
            <a:graphic>
              <a:graphicData uri="http://schemas.microsoft.com/office/powerpoint/2016/sectionzoom">
                <psez:sectionZm>
                  <psez:sectionZmObj sectionId="{497516D3-C645-44E9-B589-E9DBBA91891B}">
                    <psez:zmPr id="{7DD08645-6891-4064-B0C5-1B2EA9409E4B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20803" cy="22617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on Zoom 19" descr="Link to appendices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A644A0E-9CC4-DFF0-F701-662FA8C128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8891" y="937860"/>
                <a:ext cx="4020803" cy="22617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on Zoom 21" descr="Link to Conclusion">
                <a:extLst>
                  <a:ext uri="{FF2B5EF4-FFF2-40B4-BE49-F238E27FC236}">
                    <a16:creationId xmlns:a16="http://schemas.microsoft.com/office/drawing/2014/main" id="{018E162B-F07F-45C5-803D-39F41C93DD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9758745"/>
                  </p:ext>
                </p:extLst>
              </p:nvPr>
            </p:nvGraphicFramePr>
            <p:xfrm>
              <a:off x="7098892" y="4088992"/>
              <a:ext cx="4109882" cy="2311809"/>
            </p:xfrm>
            <a:graphic>
              <a:graphicData uri="http://schemas.microsoft.com/office/powerpoint/2016/sectionzoom">
                <psez:sectionZm>
                  <psez:sectionZmObj sectionId="{AB83D6F6-BAEC-4011-99DB-BACBA1C37B8E}">
                    <psez:zmPr id="{386A86CA-9B69-4B65-93EA-FE7C9DDB08C2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09882" cy="23118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on Zoom 21" descr="Link to Conclusion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18E162B-F07F-45C5-803D-39F41C93DD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98892" y="4088992"/>
                <a:ext cx="4109882" cy="23118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BF23E0F-2CB7-6784-DEF8-EE5814E767EF}"/>
              </a:ext>
            </a:extLst>
          </p:cNvPr>
          <p:cNvSpPr txBox="1"/>
          <p:nvPr/>
        </p:nvSpPr>
        <p:spPr>
          <a:xfrm>
            <a:off x="1072306" y="609639"/>
            <a:ext cx="48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</a:rPr>
              <a:t>Intro to VDCs: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059FB-C3A3-D6C8-EE70-226EC4B11E29}"/>
              </a:ext>
            </a:extLst>
          </p:cNvPr>
          <p:cNvSpPr txBox="1"/>
          <p:nvPr/>
        </p:nvSpPr>
        <p:spPr>
          <a:xfrm>
            <a:off x="1072306" y="3816245"/>
            <a:ext cx="48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chemeClr val="accent6"/>
                </a:solidFill>
                <a:latin typeface="Inter"/>
                <a:ea typeface="Cambria Math" panose="02040503050406030204" pitchFamily="18" charset="0"/>
              </a:rPr>
              <a:t>Exponentiability</a:t>
            </a:r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161DF-F93C-CA6D-1F9B-C4B27A2B50CA}"/>
              </a:ext>
            </a:extLst>
          </p:cNvPr>
          <p:cNvSpPr txBox="1"/>
          <p:nvPr/>
        </p:nvSpPr>
        <p:spPr>
          <a:xfrm>
            <a:off x="7098891" y="605777"/>
            <a:ext cx="48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</a:rPr>
              <a:t>Representability: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DC79D-AB69-1507-6915-E1E97EDD2036}"/>
              </a:ext>
            </a:extLst>
          </p:cNvPr>
          <p:cNvSpPr txBox="1"/>
          <p:nvPr/>
        </p:nvSpPr>
        <p:spPr>
          <a:xfrm>
            <a:off x="7098891" y="3710488"/>
            <a:ext cx="487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</a:rPr>
              <a:t>Conclusions and Future Work: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EB1C-9879-E1AC-A670-C988DE4C1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3DB4E-3801-5CA0-03A4-35C41D050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F750A1-5940-3969-C689-86A4AA8879AF}"/>
              </a:ext>
            </a:extLst>
          </p:cNvPr>
          <p:cNvSpPr txBox="1">
            <a:spLocks/>
          </p:cNvSpPr>
          <p:nvPr/>
        </p:nvSpPr>
        <p:spPr>
          <a:xfrm>
            <a:off x="3479697" y="0"/>
            <a:ext cx="6878740" cy="768096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Representability</a:t>
            </a:r>
            <a:endParaRPr lang="en-US" sz="44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0597E-E16C-7679-ED61-AB9C92945069}"/>
              </a:ext>
            </a:extLst>
          </p:cNvPr>
          <p:cNvSpPr txBox="1"/>
          <p:nvPr/>
        </p:nvSpPr>
        <p:spPr>
          <a:xfrm>
            <a:off x="-9832" y="6304002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  <a:latin typeface="Inter"/>
                <a:ea typeface="Cambria Math" panose="02040503050406030204" pitchFamily="18" charset="0"/>
                <a:hlinkClick r:id="rId3" action="ppaction://hlinksldjump"/>
              </a:rPr>
              <a:t>Roadmap:</a:t>
            </a:r>
            <a:endParaRPr lang="en-CA" b="1" dirty="0">
              <a:solidFill>
                <a:schemeClr val="accent6"/>
              </a:solidFill>
              <a:latin typeface="Inter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0F323C-B220-2CEA-BCB4-B7FA7E484D2A}"/>
              </a:ext>
            </a:extLst>
          </p:cNvPr>
          <p:cNvSpPr/>
          <p:nvPr/>
        </p:nvSpPr>
        <p:spPr>
          <a:xfrm>
            <a:off x="570319" y="1099789"/>
            <a:ext cx="11267720" cy="4710628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B80BFB1-7B4A-CA02-8DF8-EC234DB58C1C}"/>
              </a:ext>
            </a:extLst>
          </p:cNvPr>
          <p:cNvSpPr/>
          <p:nvPr/>
        </p:nvSpPr>
        <p:spPr>
          <a:xfrm>
            <a:off x="570319" y="1047584"/>
            <a:ext cx="11267720" cy="806116"/>
          </a:xfrm>
          <a:prstGeom prst="round2SameRect">
            <a:avLst/>
          </a:prstGeom>
          <a:solidFill>
            <a:srgbClr val="202C8F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AFP Conditions (c.f. [Par13] for pseudo case)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3B68C3-12BC-52D1-668A-6C1C24F93819}"/>
                  </a:ext>
                </a:extLst>
              </p:cNvPr>
              <p:cNvSpPr txBox="1"/>
              <p:nvPr/>
            </p:nvSpPr>
            <p:spPr>
              <a:xfrm>
                <a:off x="658811" y="1950261"/>
                <a:ext cx="40476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A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AFP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if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-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multicell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3B68C3-12BC-52D1-668A-6C1C24F93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1" y="1950261"/>
                <a:ext cx="4047660" cy="646331"/>
              </a:xfrm>
              <a:prstGeom prst="rect">
                <a:avLst/>
              </a:prstGeom>
              <a:blipFill>
                <a:blip r:embed="rId4"/>
                <a:stretch>
                  <a:fillRect l="-1205" t="-5660" r="-9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317BA4-5B77-907E-9723-A5E8532F4D91}"/>
                  </a:ext>
                </a:extLst>
              </p:cNvPr>
              <p:cNvSpPr txBox="1"/>
              <p:nvPr/>
            </p:nvSpPr>
            <p:spPr>
              <a:xfrm>
                <a:off x="5094803" y="1972596"/>
                <a:ext cx="6022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dmits a unique up to associativity decomposition through a special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-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multicell 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317BA4-5B77-907E-9723-A5E8532F4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03" y="1972596"/>
                <a:ext cx="6022863" cy="646331"/>
              </a:xfrm>
              <a:prstGeom prst="rect">
                <a:avLst/>
              </a:prstGeom>
              <a:blipFill>
                <a:blip r:embed="rId5"/>
                <a:stretch>
                  <a:fillRect l="-91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0FFCE-F6EC-FD1B-C8A9-68D58071F4A2}"/>
              </a:ext>
            </a:extLst>
          </p:cNvPr>
          <p:cNvCxnSpPr>
            <a:cxnSpLocks/>
          </p:cNvCxnSpPr>
          <p:nvPr/>
        </p:nvCxnSpPr>
        <p:spPr>
          <a:xfrm>
            <a:off x="4828507" y="1951821"/>
            <a:ext cx="0" cy="361621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FCC952F0-2199-A4CD-1BD5-3DF73E62F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098" y="2367625"/>
            <a:ext cx="9865803" cy="30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8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2DA1-E9B7-EC4C-8757-69ADE0AD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444-751C-9653-45CA-4E4F11C8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19404"/>
            <a:ext cx="10138001" cy="767177"/>
          </a:xfrm>
        </p:spPr>
        <p:txBody>
          <a:bodyPr/>
          <a:lstStyle/>
          <a:p>
            <a:r>
              <a:rPr lang="en-US" dirty="0"/>
              <a:t>Representability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B004F02A-8175-1D08-F4B8-C385DED436CF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1725E8-64DD-00F5-0B94-A741031E93BC}"/>
              </a:ext>
            </a:extLst>
          </p:cNvPr>
          <p:cNvSpPr/>
          <p:nvPr/>
        </p:nvSpPr>
        <p:spPr>
          <a:xfrm>
            <a:off x="1788917" y="1875592"/>
            <a:ext cx="6664801" cy="3094585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AC57D76-90D9-259C-1A86-91AB9D46C34A}"/>
              </a:ext>
            </a:extLst>
          </p:cNvPr>
          <p:cNvSpPr/>
          <p:nvPr/>
        </p:nvSpPr>
        <p:spPr>
          <a:xfrm>
            <a:off x="1788917" y="1741197"/>
            <a:ext cx="6664801" cy="759819"/>
          </a:xfrm>
          <a:prstGeom prst="round2SameRect">
            <a:avLst/>
          </a:prstGeom>
          <a:solidFill>
            <a:srgbClr val="5CA1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VDCs Satisfying AFP Conditions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3FEB9-D745-CAD9-E775-71D793054910}"/>
                  </a:ext>
                </a:extLst>
              </p:cNvPr>
              <p:cNvSpPr txBox="1"/>
              <p:nvPr/>
            </p:nvSpPr>
            <p:spPr>
              <a:xfrm>
                <a:off x="1877408" y="2643874"/>
                <a:ext cx="6576310" cy="2403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following VDCs always satisfy the AFP conditions: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The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cospan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VDC,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ospan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, for any category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VDC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associated to an arbitrary multicategory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The VDC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oose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for any bicategory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33FEB9-D745-CAD9-E775-71D793054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08" y="2643874"/>
                <a:ext cx="6576310" cy="2403863"/>
              </a:xfrm>
              <a:prstGeom prst="rect">
                <a:avLst/>
              </a:prstGeom>
              <a:blipFill>
                <a:blip r:embed="rId3"/>
                <a:stretch>
                  <a:fillRect l="-834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26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7C431-07FF-1F78-EBDA-7CEF3A9C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621" y="0"/>
            <a:ext cx="7374192" cy="806116"/>
          </a:xfrm>
        </p:spPr>
        <p:txBody>
          <a:bodyPr/>
          <a:lstStyle/>
          <a:p>
            <a:r>
              <a:rPr lang="en-CA" dirty="0"/>
              <a:t>Representability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F6F54FB-431F-347A-8A76-3D88BC8EDBCA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22</a:t>
            </a:fld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441A9-9776-5524-ABFC-00BB6342DA8B}"/>
                  </a:ext>
                </a:extLst>
              </p:cNvPr>
              <p:cNvSpPr txBox="1"/>
              <p:nvPr/>
            </p:nvSpPr>
            <p:spPr>
              <a:xfrm>
                <a:off x="3561842" y="2161546"/>
                <a:ext cx="7292972" cy="1295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an exponentiable VDC satisfying the AFP conditions,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 (weakly) locally cocomplete VDC with (weak) non-nullary composites, then the exponential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has (weak) non-nullary composites.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441A9-9776-5524-ABFC-00BB6342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42" y="2161546"/>
                <a:ext cx="7292972" cy="1295868"/>
              </a:xfrm>
              <a:prstGeom prst="rect">
                <a:avLst/>
              </a:prstGeom>
              <a:blipFill>
                <a:blip r:embed="rId2"/>
                <a:stretch>
                  <a:fillRect l="-66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50EC95-7177-28CB-5F3D-DE604CD321AA}"/>
              </a:ext>
            </a:extLst>
          </p:cNvPr>
          <p:cNvSpPr/>
          <p:nvPr/>
        </p:nvSpPr>
        <p:spPr>
          <a:xfrm>
            <a:off x="3550631" y="1355429"/>
            <a:ext cx="7394737" cy="232045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3F95D0F0-96E6-0B2D-2DD8-817127F4552D}"/>
              </a:ext>
            </a:extLst>
          </p:cNvPr>
          <p:cNvSpPr/>
          <p:nvPr/>
        </p:nvSpPr>
        <p:spPr>
          <a:xfrm>
            <a:off x="3550631" y="1355430"/>
            <a:ext cx="7394738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Theorem: Non-nullary composites for Exponentials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5C491-C0F6-8AB9-B5BB-BBBA9FD72CC3}"/>
                  </a:ext>
                </a:extLst>
              </p:cNvPr>
              <p:cNvSpPr txBox="1"/>
              <p:nvPr/>
            </p:nvSpPr>
            <p:spPr>
              <a:xfrm>
                <a:off x="3623688" y="4886459"/>
                <a:ext cx="7292972" cy="1299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an exponentiable VDC satisfying the AFP conditions,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a (weakly) locally cocomplete VDC with (weak) non-nullary composites, then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CA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  <m:r>
                      <a:rPr lang="en-CA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is (weakly) representable.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5C491-C0F6-8AB9-B5BB-BBBA9FD7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688" y="4886459"/>
                <a:ext cx="7292972" cy="1299458"/>
              </a:xfrm>
              <a:prstGeom prst="rect">
                <a:avLst/>
              </a:prstGeom>
              <a:blipFill>
                <a:blip r:embed="rId3"/>
                <a:stretch>
                  <a:fillRect l="-66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CC5EA8-6290-ECE4-CE4A-B34A7F71D705}"/>
              </a:ext>
            </a:extLst>
          </p:cNvPr>
          <p:cNvSpPr/>
          <p:nvPr/>
        </p:nvSpPr>
        <p:spPr>
          <a:xfrm>
            <a:off x="3612477" y="4080342"/>
            <a:ext cx="7394737" cy="232045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40B3631B-4F1E-A061-FE4B-0A8B6AB50183}"/>
                  </a:ext>
                </a:extLst>
              </p:cNvPr>
              <p:cNvSpPr/>
              <p:nvPr/>
            </p:nvSpPr>
            <p:spPr>
              <a:xfrm>
                <a:off x="3612477" y="4080343"/>
                <a:ext cx="7394738" cy="806116"/>
              </a:xfrm>
              <a:prstGeom prst="round2SameRect">
                <a:avLst/>
              </a:prstGeom>
              <a:solidFill>
                <a:srgbClr val="DF8C8C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Corollary: Representability of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202C8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sz="2400" dirty="0">
                    <a:solidFill>
                      <a:srgbClr val="202C8F"/>
                    </a:solidFill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srgbClr val="202C8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400" i="1" dirty="0">
                            <a:solidFill>
                              <a:srgbClr val="202C8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solidFill>
                              <a:srgbClr val="202C8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CA" sz="2400" i="1" dirty="0">
                            <a:solidFill>
                              <a:srgbClr val="202C8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  <m:r>
                      <a:rPr lang="en-CA" sz="2400" i="1" dirty="0">
                        <a:solidFill>
                          <a:srgbClr val="202C8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b="1" dirty="0">
                    <a:solidFill>
                      <a:srgbClr val="202C8F"/>
                    </a:solidFill>
                    <a:latin typeface="Inter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40B3631B-4F1E-A061-FE4B-0A8B6AB50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477" y="4080343"/>
                <a:ext cx="7394738" cy="806116"/>
              </a:xfrm>
              <a:prstGeom prst="round2SameRect">
                <a:avLst/>
              </a:prstGeom>
              <a:blipFill>
                <a:blip r:embed="rId4"/>
                <a:stretch>
                  <a:fillRect l="-492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35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E83C-9D93-D910-9D43-A49F56F8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59F61-D187-0298-5D4F-79D4D7B1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9" y="-181768"/>
            <a:ext cx="7843837" cy="1012782"/>
          </a:xfrm>
        </p:spPr>
        <p:txBody>
          <a:bodyPr/>
          <a:lstStyle/>
          <a:p>
            <a:r>
              <a:rPr lang="en-CA" dirty="0"/>
              <a:t>Representability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E9CF790-3E46-C313-C610-9D5EEA2EE65C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23</a:t>
            </a:fld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DE703-6D1D-6FD2-DC94-7D7BCD0BB7C0}"/>
                  </a:ext>
                </a:extLst>
              </p:cNvPr>
              <p:cNvSpPr txBox="1"/>
              <p:nvPr/>
            </p:nvSpPr>
            <p:spPr>
              <a:xfrm>
                <a:off x="371430" y="2179421"/>
                <a:ext cx="7292972" cy="92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an exponentiable VDC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 locally cocomplete VDC with discrete tight category and weak composites, then the exponential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has (weak) non-nullary composites.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DE703-6D1D-6FD2-DC94-7D7BCD0BB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0" y="2179421"/>
                <a:ext cx="7292972" cy="928844"/>
              </a:xfrm>
              <a:prstGeom prst="rect">
                <a:avLst/>
              </a:prstGeom>
              <a:blipFill>
                <a:blip r:embed="rId2"/>
                <a:stretch>
                  <a:fillRect l="-753" t="-3947" r="-1171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24D8FB-0DF6-9522-5D53-6504EE25207C}"/>
              </a:ext>
            </a:extLst>
          </p:cNvPr>
          <p:cNvSpPr/>
          <p:nvPr/>
        </p:nvSpPr>
        <p:spPr>
          <a:xfrm>
            <a:off x="360219" y="1235543"/>
            <a:ext cx="7394737" cy="204883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6A5AA85F-3E5C-54C3-D18F-19556C614D07}"/>
              </a:ext>
            </a:extLst>
          </p:cNvPr>
          <p:cNvSpPr/>
          <p:nvPr/>
        </p:nvSpPr>
        <p:spPr>
          <a:xfrm>
            <a:off x="360219" y="1235543"/>
            <a:ext cx="7394738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Theorem: (Weak) composites for Exponentials into Tightly Discrete VDCs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55B76B-B767-EB6D-17EA-473E458A5A34}"/>
              </a:ext>
            </a:extLst>
          </p:cNvPr>
          <p:cNvSpPr/>
          <p:nvPr/>
        </p:nvSpPr>
        <p:spPr>
          <a:xfrm>
            <a:off x="2694081" y="3429000"/>
            <a:ext cx="9053160" cy="3077749"/>
          </a:xfrm>
          <a:prstGeom prst="roundRect">
            <a:avLst/>
          </a:prstGeom>
          <a:solidFill>
            <a:srgbClr val="FFFFFF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60727222-4946-B76A-9D6F-0103D589B1F8}"/>
              </a:ext>
            </a:extLst>
          </p:cNvPr>
          <p:cNvSpPr/>
          <p:nvPr/>
        </p:nvSpPr>
        <p:spPr>
          <a:xfrm>
            <a:off x="2694081" y="3422139"/>
            <a:ext cx="9053160" cy="625178"/>
          </a:xfrm>
          <a:prstGeom prst="round2SameRect">
            <a:avLst/>
          </a:prstGeom>
          <a:solidFill>
            <a:srgbClr val="5CA1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CA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Colax</a:t>
            </a:r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Monoidal Convolution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F43469-7A66-572D-53F9-0207B8DD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95" y="5189074"/>
            <a:ext cx="7196798" cy="1173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2110E-EBA4-7512-4D06-8CAAF56CBC55}"/>
                  </a:ext>
                </a:extLst>
              </p:cNvPr>
              <p:cNvSpPr txBox="1"/>
              <p:nvPr/>
            </p:nvSpPr>
            <p:spPr>
              <a:xfrm>
                <a:off x="2694081" y="4254266"/>
                <a:ext cx="8755069" cy="934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an exponentiable VDC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,⊗,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is a cocomplete 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colax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monoidal category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preserving colimits in either variable,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Sq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has a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colax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monoidal convolution structure induced by the weak representability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oose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𝔸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2110E-EBA4-7512-4D06-8CAAF56C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81" y="4254266"/>
                <a:ext cx="8755069" cy="934808"/>
              </a:xfrm>
              <a:prstGeom prst="rect">
                <a:avLst/>
              </a:prstGeom>
              <a:blipFill>
                <a:blip r:embed="rId4"/>
                <a:stretch>
                  <a:fillRect l="-627" t="-3922" b="-10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41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70" y="317654"/>
            <a:ext cx="6766560" cy="768096"/>
          </a:xfrm>
        </p:spPr>
        <p:txBody>
          <a:bodyPr/>
          <a:lstStyle/>
          <a:p>
            <a:r>
              <a:rPr lang="en-US" sz="2800" dirty="0"/>
              <a:t>Key Takeaways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CF0E4A-1DB7-5BE9-3A13-EB64E5F8E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274" y="1085750"/>
            <a:ext cx="5693664" cy="213692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VDCs provide the necessary flexibility to characterize universal properties of double categorical constructions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Exponentiable VDCs are those admitting essentially unique cell decompositions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AF4215-4485-8E0F-F61A-0008A04E54AD}"/>
              </a:ext>
            </a:extLst>
          </p:cNvPr>
          <p:cNvSpPr txBox="1">
            <a:spLocks/>
          </p:cNvSpPr>
          <p:nvPr/>
        </p:nvSpPr>
        <p:spPr>
          <a:xfrm>
            <a:off x="1420270" y="2908454"/>
            <a:ext cx="6766560" cy="7680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Upcoming/Future Directions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205E3-0E09-700D-A458-022CCDE664F0}"/>
              </a:ext>
            </a:extLst>
          </p:cNvPr>
          <p:cNvSpPr txBox="1">
            <a:spLocks/>
          </p:cNvSpPr>
          <p:nvPr/>
        </p:nvSpPr>
        <p:spPr>
          <a:xfrm>
            <a:off x="1578274" y="3635327"/>
            <a:ext cx="5693664" cy="2136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Paper in progress with Kevin Carlson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 the proof techniques to pseudo and lax tight transformations appearing in [LP24]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sufficient conditions for virtual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equipments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be exponentiable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F1CDADB-B8F6-9AD8-2331-ED1B8F0F9B5B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24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50" y="27380"/>
            <a:ext cx="5715000" cy="68404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BC0283-BC43-35AB-0017-ECB40B61C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50" y="862617"/>
            <a:ext cx="7433188" cy="5734828"/>
          </a:xfrm>
        </p:spPr>
        <p:txBody>
          <a:bodyPr>
            <a:normAutofit fontScale="92500" lnSpcReduction="10000"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[P14] Pisani, C. (2014, February 2). Sequential multicategories. </a:t>
            </a:r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https://doi.org/10.48550/arXiv.1402.0253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[CS10]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Cruttwell, G. S. H., &amp; Shulman, M. A. (2010, December 8). A unified framework for generalized multicategories.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https://doi.org/10.48550/arXiv.0907.2460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[LP24] Lambert, M., &amp; Patterson, E. (2024). Cartesian double theories: A double-categorical framework for categorical doctrines. Advances in Mathematics, 444, 109630.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https://doi.org/10.1016/j.aim.2024.109630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[FL25] Fujii, S., &amp; Lack, S. (2025, July 7). The familial nature of enrichment over virtual double categories.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https://doi.org/10.48550/arXiv.2507.05529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[Ark25]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Arkor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N. (2025, June 6). Virtual Double Categories: Past, Present, and Future.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Séminaire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Itinérant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Catégories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hlinkClick r:id="rId7"/>
              </a:rPr>
              <a:t>Virtual double categories (SIC 2025).pdf</a:t>
            </a:r>
            <a:endParaRPr lang="en-US" sz="1600" dirty="0"/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[Par13] Pare, R.: Composition of modules for lax functors. Theory and Applications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ofCategories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27(16), 393–444 (2013) 1, 2, 58, 60, 61</a:t>
            </a: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[Kaw25]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Kawase, Y. (2025, April 26). Double categories of profunctors.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https://doi.org/10.48550/arXiv.2504.11099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[Kou25]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Koudenburg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 R. (2025, March 3). Augmented virtual double categories.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https://doi.org/10.48550/arXiv.1910.11189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[Kou24]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Koudenburg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 R. (2024, April 2). Formal category theory in augmented virtual double categories.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https://doi.org/10.48550/arXiv.2205.04890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[LM25]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Libkind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S., &amp; Myers, D. J. (2025, May 28). Towards a double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operadic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theory of systems.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https://doi.org/10.48550/arXiv.2505.18329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[DPP10] Dawson, R., Paré, R., &amp; Pronk, D. (2010). The span construction. In: Theory and Applications of Categories 24.13, p. 302-377.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69D433-BAE8-C527-8673-1C1CC92948BD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25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A3E43-2A65-4A7B-EB31-7B8A2436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78" y="-331548"/>
            <a:ext cx="9879437" cy="980844"/>
          </a:xfrm>
        </p:spPr>
        <p:txBody>
          <a:bodyPr/>
          <a:lstStyle/>
          <a:p>
            <a:r>
              <a:rPr lang="en-CA" dirty="0"/>
              <a:t>Virtual Double Categories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7963B8-123B-7E89-E721-88E2C61B7C5B}"/>
              </a:ext>
            </a:extLst>
          </p:cNvPr>
          <p:cNvSpPr/>
          <p:nvPr/>
        </p:nvSpPr>
        <p:spPr>
          <a:xfrm>
            <a:off x="570319" y="1099789"/>
            <a:ext cx="11267720" cy="4710628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83354D49-2190-218A-BEC4-D8DD7413CB3D}"/>
              </a:ext>
            </a:extLst>
          </p:cNvPr>
          <p:cNvSpPr/>
          <p:nvPr/>
        </p:nvSpPr>
        <p:spPr>
          <a:xfrm>
            <a:off x="570319" y="1047584"/>
            <a:ext cx="11267720" cy="806116"/>
          </a:xfrm>
          <a:prstGeom prst="round2SameRect">
            <a:avLst/>
          </a:prstGeom>
          <a:solidFill>
            <a:srgbClr val="202C8F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VDCs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0A09C-FED8-3C50-E1C0-286A3E14BEFB}"/>
                  </a:ext>
                </a:extLst>
              </p:cNvPr>
              <p:cNvSpPr txBox="1"/>
              <p:nvPr/>
            </p:nvSpPr>
            <p:spPr>
              <a:xfrm>
                <a:off x="658810" y="1950261"/>
                <a:ext cx="47882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A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</a:rPr>
                  <a:t> consists of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>
                    <a:latin typeface="Inter"/>
                  </a:rPr>
                  <a:t>A category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ight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e>
                    </m:d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of objects and tight, or vertical arrows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every pair of objects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 collection of loose arrows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every boundary of loose and tight arrows a collection of cells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60A09C-FED8-3C50-E1C0-286A3E14B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0" y="1950261"/>
                <a:ext cx="4788261" cy="2031325"/>
              </a:xfrm>
              <a:prstGeom prst="rect">
                <a:avLst/>
              </a:prstGeom>
              <a:blipFill>
                <a:blip r:embed="rId2"/>
                <a:stretch>
                  <a:fillRect l="-1018" t="-1802" r="-382" b="-39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580FB1E8-0296-6685-2A4E-BE7B0E28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3961" y="3918887"/>
            <a:ext cx="7417654" cy="17441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8FD37A-28FC-CB12-70E7-20B7596B4908}"/>
              </a:ext>
            </a:extLst>
          </p:cNvPr>
          <p:cNvSpPr txBox="1"/>
          <p:nvPr/>
        </p:nvSpPr>
        <p:spPr>
          <a:xfrm>
            <a:off x="6371351" y="1951821"/>
            <a:ext cx="487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latin typeface="Inter"/>
                <a:ea typeface="Cambria Math" panose="02040503050406030204" pitchFamily="18" charset="0"/>
              </a:rPr>
              <a:t>Along with an associative and unital composition of cells: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9ECFC8-B522-823B-2DB8-0AD16F6F7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7468" y="2598152"/>
            <a:ext cx="7375315" cy="2801201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EE180022-2D78-D7B6-5DCD-F511E790BD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BCE9EC-08B4-B5D1-387B-9749F374E64D}"/>
              </a:ext>
            </a:extLst>
          </p:cNvPr>
          <p:cNvCxnSpPr>
            <a:cxnSpLocks/>
          </p:cNvCxnSpPr>
          <p:nvPr/>
        </p:nvCxnSpPr>
        <p:spPr>
          <a:xfrm>
            <a:off x="6076336" y="1950261"/>
            <a:ext cx="0" cy="361621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A2CDFC-8BF2-D651-C07E-4A3C3F73939B}"/>
              </a:ext>
            </a:extLst>
          </p:cNvPr>
          <p:cNvSpPr/>
          <p:nvPr/>
        </p:nvSpPr>
        <p:spPr>
          <a:xfrm>
            <a:off x="1922207" y="5951908"/>
            <a:ext cx="8347586" cy="783216"/>
          </a:xfrm>
          <a:prstGeom prst="round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accent6"/>
                </a:solidFill>
                <a:latin typeface="+mj-lt"/>
              </a:rPr>
              <a:t>Note: </a:t>
            </a:r>
            <a:r>
              <a:rPr lang="en-CA" dirty="0">
                <a:solidFill>
                  <a:schemeClr val="accent6"/>
                </a:solidFill>
                <a:latin typeface="Inter"/>
              </a:rPr>
              <a:t>Together with VD functors and tight transformations, VDCs form a (co)complete 2-category with finitely presentable underlying category </a:t>
            </a:r>
            <a:endParaRPr lang="en-CA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144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6E1D-1378-48C9-DD3C-86AE7BD1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6D266ED6-40DF-4783-DF69-CF0FB50B7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FBA36A-2D36-5ED9-6652-2F6EEA18536E}"/>
              </a:ext>
            </a:extLst>
          </p:cNvPr>
          <p:cNvSpPr/>
          <p:nvPr/>
        </p:nvSpPr>
        <p:spPr>
          <a:xfrm>
            <a:off x="462140" y="1575233"/>
            <a:ext cx="11267720" cy="4710628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7B0422D-0945-F06A-C08F-B06AC2A63205}"/>
              </a:ext>
            </a:extLst>
          </p:cNvPr>
          <p:cNvSpPr/>
          <p:nvPr/>
        </p:nvSpPr>
        <p:spPr>
          <a:xfrm>
            <a:off x="462140" y="1440838"/>
            <a:ext cx="11267720" cy="806116"/>
          </a:xfrm>
          <a:prstGeom prst="round2SameRect">
            <a:avLst/>
          </a:prstGeom>
          <a:solidFill>
            <a:srgbClr val="5CA1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Multicategories as VDCs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57999-E9C0-501F-5E10-783E682AE101}"/>
              </a:ext>
            </a:extLst>
          </p:cNvPr>
          <p:cNvSpPr txBox="1"/>
          <p:nvPr/>
        </p:nvSpPr>
        <p:spPr>
          <a:xfrm>
            <a:off x="550631" y="2343515"/>
            <a:ext cx="50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  <a:ea typeface="Cambria Math" panose="02040503050406030204" pitchFamily="18" charset="0"/>
              </a:rPr>
              <a:t>Multicategories embed fully-faithfully into VDCs: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5DDE4-CE79-C1E2-402D-20E808D40B0B}"/>
              </a:ext>
            </a:extLst>
          </p:cNvPr>
          <p:cNvCxnSpPr>
            <a:cxnSpLocks/>
          </p:cNvCxnSpPr>
          <p:nvPr/>
        </p:nvCxnSpPr>
        <p:spPr>
          <a:xfrm>
            <a:off x="5968157" y="2343515"/>
            <a:ext cx="0" cy="361621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444E83A7-AD5B-01EF-8C40-729480603402}"/>
              </a:ext>
            </a:extLst>
          </p:cNvPr>
          <p:cNvSpPr txBox="1">
            <a:spLocks/>
          </p:cNvSpPr>
          <p:nvPr/>
        </p:nvSpPr>
        <p:spPr>
          <a:xfrm>
            <a:off x="612554" y="120384"/>
            <a:ext cx="10711205" cy="98084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Multicategories as VDCs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B37A392-1540-3011-5D8C-24698B40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92012" y="3226041"/>
            <a:ext cx="9748850" cy="14169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83A4D-14D3-C80D-0229-B2A274820455}"/>
              </a:ext>
            </a:extLst>
          </p:cNvPr>
          <p:cNvSpPr txBox="1"/>
          <p:nvPr/>
        </p:nvSpPr>
        <p:spPr>
          <a:xfrm>
            <a:off x="682919" y="4944521"/>
            <a:ext cx="506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latin typeface="Inter"/>
                <a:ea typeface="Cambria Math" panose="02040503050406030204" pitchFamily="18" charset="0"/>
              </a:rPr>
              <a:t>as the VDCs with trivial underlying tight category.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21EFB54-ACED-B17F-D2FC-34C77D154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855" y="3507340"/>
            <a:ext cx="9245104" cy="1505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998446-5FF6-DC42-4B60-0113595140B3}"/>
                  </a:ext>
                </a:extLst>
              </p:cNvPr>
              <p:cNvSpPr txBox="1"/>
              <p:nvPr/>
            </p:nvSpPr>
            <p:spPr>
              <a:xfrm>
                <a:off x="6361446" y="2343515"/>
                <a:ext cx="5063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That is, for a multicategory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are precisely 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multimorphisms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998446-5FF6-DC42-4B60-011359514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446" y="2343515"/>
                <a:ext cx="5063565" cy="646331"/>
              </a:xfrm>
              <a:prstGeom prst="rect">
                <a:avLst/>
              </a:prstGeom>
              <a:blipFill>
                <a:blip r:embed="rId6"/>
                <a:stretch>
                  <a:fillRect l="-1084" t="-4717" r="-7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4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833A1-5351-5053-F5E0-FB6E8295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7" y="324205"/>
            <a:ext cx="10245481" cy="688519"/>
          </a:xfrm>
        </p:spPr>
        <p:txBody>
          <a:bodyPr/>
          <a:lstStyle/>
          <a:p>
            <a:r>
              <a:rPr lang="en-CA" dirty="0"/>
              <a:t>Pseudo vs. Virtual Constructions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4D7847-9703-B9DA-3972-05913DA1A55B}"/>
              </a:ext>
            </a:extLst>
          </p:cNvPr>
          <p:cNvSpPr/>
          <p:nvPr/>
        </p:nvSpPr>
        <p:spPr>
          <a:xfrm>
            <a:off x="991116" y="1674849"/>
            <a:ext cx="4593607" cy="38260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3AC2F4B-43C9-C149-9BAC-2568AA22DECB}"/>
              </a:ext>
            </a:extLst>
          </p:cNvPr>
          <p:cNvSpPr/>
          <p:nvPr/>
        </p:nvSpPr>
        <p:spPr>
          <a:xfrm>
            <a:off x="991116" y="1674849"/>
            <a:ext cx="4593607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(Pseudo-)Double Categories: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BABCD16-6210-86B9-91CE-DE00877D6944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5</a:t>
            </a:fld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76076-81FE-59B0-3244-914C2D00745A}"/>
                  </a:ext>
                </a:extLst>
              </p:cNvPr>
              <p:cNvSpPr txBox="1"/>
              <p:nvPr/>
            </p:nvSpPr>
            <p:spPr>
              <a:xfrm>
                <a:off x="1081597" y="2572207"/>
                <a:ext cx="441463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a category with pushouts, we have a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ospan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,⊗,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 monoidal category with finite coproducts that are preserved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then we have a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at</a:t>
                </a:r>
              </a:p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a double category with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local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reflexive co-equalizers, we have a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of modules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76076-81FE-59B0-3244-914C2D007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97" y="2572207"/>
                <a:ext cx="4414635" cy="2862322"/>
              </a:xfrm>
              <a:prstGeom prst="rect">
                <a:avLst/>
              </a:prstGeom>
              <a:blipFill>
                <a:blip r:embed="rId2"/>
                <a:stretch>
                  <a:fillRect l="-828" t="-1279" r="-2345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7D4619-4E9F-80EB-997D-876083C93964}"/>
              </a:ext>
            </a:extLst>
          </p:cNvPr>
          <p:cNvSpPr/>
          <p:nvPr/>
        </p:nvSpPr>
        <p:spPr>
          <a:xfrm>
            <a:off x="6516796" y="1674849"/>
            <a:ext cx="4593607" cy="382604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5D413CF-D63D-C07C-F4C2-A4D4A9B6B9F1}"/>
              </a:ext>
            </a:extLst>
          </p:cNvPr>
          <p:cNvSpPr/>
          <p:nvPr/>
        </p:nvSpPr>
        <p:spPr>
          <a:xfrm>
            <a:off x="6516796" y="1674849"/>
            <a:ext cx="4593607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Virtual Double Categories: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5CDCC9-5CB6-352C-8378-B15D5866E180}"/>
                  </a:ext>
                </a:extLst>
              </p:cNvPr>
              <p:cNvSpPr txBox="1"/>
              <p:nvPr/>
            </p:nvSpPr>
            <p:spPr>
              <a:xfrm>
                <a:off x="6607277" y="2572207"/>
                <a:ext cx="441463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, we have a virtual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ospan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we have a virtual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at</a:t>
                </a:r>
              </a:p>
              <a:p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</a:p>
              <a:p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we have a unital virtual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of modules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5CDCC9-5CB6-352C-8378-B15D5866E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277" y="2572207"/>
                <a:ext cx="4414635" cy="2862322"/>
              </a:xfrm>
              <a:prstGeom prst="rect">
                <a:avLst/>
              </a:prstGeom>
              <a:blipFill>
                <a:blip r:embed="rId3"/>
                <a:stretch>
                  <a:fillRect l="-967" t="-1279" r="-2072" b="-2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37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0404-263F-8ABC-A9A8-AD02574C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2898B-E161-A1AE-C153-3963EA92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7" y="324205"/>
            <a:ext cx="10245481" cy="688519"/>
          </a:xfrm>
        </p:spPr>
        <p:txBody>
          <a:bodyPr/>
          <a:lstStyle/>
          <a:p>
            <a:r>
              <a:rPr lang="en-CA" dirty="0"/>
              <a:t>Universality of Virtual Constructions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4E331F6-F126-F489-BB48-D3600CFC8F76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6</a:t>
            </a:fld>
            <a:endParaRPr lang="en-US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0765BB-FEBC-8426-08E9-672395EC38FD}"/>
              </a:ext>
            </a:extLst>
          </p:cNvPr>
          <p:cNvSpPr/>
          <p:nvPr/>
        </p:nvSpPr>
        <p:spPr>
          <a:xfrm>
            <a:off x="1268362" y="1674848"/>
            <a:ext cx="7973961" cy="439165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202C8F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797F66AC-B27C-DCFA-3A1D-225AADF3F56A}"/>
              </a:ext>
            </a:extLst>
          </p:cNvPr>
          <p:cNvSpPr/>
          <p:nvPr/>
        </p:nvSpPr>
        <p:spPr>
          <a:xfrm>
            <a:off x="1268362" y="1674849"/>
            <a:ext cx="7973961" cy="806116"/>
          </a:xfrm>
          <a:prstGeom prst="round2SameRect">
            <a:avLst/>
          </a:prstGeom>
          <a:solidFill>
            <a:srgbClr val="DF8C8C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rgbClr val="202C8F"/>
                </a:solidFill>
                <a:latin typeface="Inter"/>
              </a:rPr>
              <a:t>Universality of Constructions on Virtual Double Categories: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10D9-2CF6-F0D5-9E51-DB87162C7739}"/>
                  </a:ext>
                </a:extLst>
              </p:cNvPr>
              <p:cNvSpPr txBox="1"/>
              <p:nvPr/>
            </p:nvSpPr>
            <p:spPr>
              <a:xfrm>
                <a:off x="1479779" y="2572207"/>
                <a:ext cx="714311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, the virtual double category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ospan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the free virtual equipment on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[DPP10]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the virtual double category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at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the free coproduct completion of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[Ark25]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is the cofree normal completion of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[CS10]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For any virtual double category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𝔻ℙ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rof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od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𝔻𝕄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at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is the free collage cocompletion of</a:t>
                </a:r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[Ark25]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10D9-2CF6-F0D5-9E51-DB87162C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779" y="2572207"/>
                <a:ext cx="7143111" cy="3139321"/>
              </a:xfrm>
              <a:prstGeom prst="rect">
                <a:avLst/>
              </a:prstGeom>
              <a:blipFill>
                <a:blip r:embed="rId2"/>
                <a:stretch>
                  <a:fillRect l="-597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76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19404"/>
            <a:ext cx="10138001" cy="767177"/>
          </a:xfrm>
        </p:spPr>
        <p:txBody>
          <a:bodyPr/>
          <a:lstStyle/>
          <a:p>
            <a:r>
              <a:rPr lang="en-US" dirty="0"/>
              <a:t>Exponentiable VDCs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4BB068-A02D-35D8-D951-970BFCCB0FD2}"/>
              </a:ext>
            </a:extLst>
          </p:cNvPr>
          <p:cNvSpPr/>
          <p:nvPr/>
        </p:nvSpPr>
        <p:spPr>
          <a:xfrm>
            <a:off x="1012771" y="1419006"/>
            <a:ext cx="8131229" cy="345112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AD478DC-ABDC-81B0-62A5-AF30F1789EE4}"/>
              </a:ext>
            </a:extLst>
          </p:cNvPr>
          <p:cNvSpPr/>
          <p:nvPr/>
        </p:nvSpPr>
        <p:spPr>
          <a:xfrm>
            <a:off x="1012771" y="1366802"/>
            <a:ext cx="8131229" cy="806116"/>
          </a:xfrm>
          <a:prstGeom prst="round2SameRect">
            <a:avLst/>
          </a:prstGeom>
          <a:solidFill>
            <a:srgbClr val="202C8F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Definition: Exponentiable VDCs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EEB18-5DC6-2B61-4478-2E9288BEC3AE}"/>
                  </a:ext>
                </a:extLst>
              </p:cNvPr>
              <p:cNvSpPr txBox="1"/>
              <p:nvPr/>
            </p:nvSpPr>
            <p:spPr>
              <a:xfrm>
                <a:off x="1101261" y="2269479"/>
                <a:ext cx="8131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A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is said to be exponentiable if the functor given by 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sending a virtual double category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admits a right adjoint: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CEEB18-5DC6-2B61-4478-2E9288BEC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61" y="2269479"/>
                <a:ext cx="8131229" cy="646331"/>
              </a:xfrm>
              <a:prstGeom prst="rect">
                <a:avLst/>
              </a:prstGeom>
              <a:blipFill>
                <a:blip r:embed="rId3"/>
                <a:stretch>
                  <a:fillRect l="-67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20B0B37B-6E90-1AF6-593F-88ECB343A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906" y="2915810"/>
            <a:ext cx="7078958" cy="1667488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7E4972CC-6509-CB76-40BA-FE607FABF1DE}"/>
              </a:ext>
            </a:extLst>
          </p:cNvPr>
          <p:cNvSpPr txBox="1">
            <a:spLocks/>
          </p:cNvSpPr>
          <p:nvPr/>
        </p:nvSpPr>
        <p:spPr>
          <a:xfrm>
            <a:off x="10358437" y="457199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mtClean="0">
                <a:latin typeface="+mj-lt"/>
              </a:rPr>
              <a:pPr algn="r"/>
              <a:t>7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3E53D-4AAA-6874-391C-0314CD6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BC902-AE37-3961-9B31-399DD372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78" y="-331548"/>
            <a:ext cx="9879437" cy="980844"/>
          </a:xfrm>
        </p:spPr>
        <p:txBody>
          <a:bodyPr/>
          <a:lstStyle/>
          <a:p>
            <a:r>
              <a:rPr lang="en-CA" dirty="0"/>
              <a:t>Exponentials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D6CECD-5FF6-B0F8-74AD-F2A4CE237410}"/>
              </a:ext>
            </a:extLst>
          </p:cNvPr>
          <p:cNvSpPr/>
          <p:nvPr/>
        </p:nvSpPr>
        <p:spPr>
          <a:xfrm>
            <a:off x="1041353" y="1168166"/>
            <a:ext cx="10421648" cy="4689371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D658414-43B0-3CC2-6FE1-11621E0B6D9F}"/>
              </a:ext>
            </a:extLst>
          </p:cNvPr>
          <p:cNvSpPr/>
          <p:nvPr/>
        </p:nvSpPr>
        <p:spPr>
          <a:xfrm>
            <a:off x="1032388" y="1000463"/>
            <a:ext cx="10421647" cy="806116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Explication: Exponential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68F29-9B5D-25BF-A056-F15F543694AA}"/>
                  </a:ext>
                </a:extLst>
              </p:cNvPr>
              <p:cNvSpPr txBox="1"/>
              <p:nvPr/>
            </p:nvSpPr>
            <p:spPr>
              <a:xfrm>
                <a:off x="1160232" y="2004348"/>
                <a:ext cx="4788261" cy="1482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Inter"/>
                  </a:rPr>
                  <a:t>If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are VDCs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sup>
                    </m:sSup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exists, then it must consist of the following data: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Objects are functors Tight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𝔻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Tight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Inter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Tight arrows are natural transformations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Loose arrows are maps of spans </a:t>
                </a:r>
                <a:endParaRPr lang="en-CA" b="0" dirty="0">
                  <a:latin typeface="Inter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868F29-9B5D-25BF-A056-F15F54369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2" y="2004348"/>
                <a:ext cx="4788261" cy="1482265"/>
              </a:xfrm>
              <a:prstGeom prst="rect">
                <a:avLst/>
              </a:prstGeom>
              <a:blipFill>
                <a:blip r:embed="rId2"/>
                <a:stretch>
                  <a:fillRect l="-1018" t="-2058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28789A3C-C009-F10D-4889-1B559DBB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392" y="3932040"/>
            <a:ext cx="6371056" cy="1318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40C7F5-C42C-A5F4-8CF6-B73B09F3ABA5}"/>
                  </a:ext>
                </a:extLst>
              </p:cNvPr>
              <p:cNvSpPr txBox="1"/>
              <p:nvPr/>
            </p:nvSpPr>
            <p:spPr>
              <a:xfrm>
                <a:off x="6371056" y="2039453"/>
                <a:ext cx="47882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n-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multicells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assign to each n-</a:t>
                </a:r>
                <a:r>
                  <a:rPr lang="en-CA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dirty="0">
                    <a:latin typeface="Inter"/>
                    <a:ea typeface="Cambria Math" panose="02040503050406030204" pitchFamily="18" charset="0"/>
                  </a:rPr>
                  <a:t> multicell in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an n-</a:t>
                </a:r>
                <a:r>
                  <a:rPr lang="en-CA" b="0" dirty="0" err="1">
                    <a:latin typeface="Inter"/>
                    <a:ea typeface="Cambria Math" panose="02040503050406030204" pitchFamily="18" charset="0"/>
                  </a:rPr>
                  <a:t>ary</a:t>
                </a:r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multicell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CA" b="0" dirty="0">
                    <a:latin typeface="Inter"/>
                    <a:ea typeface="Cambria Math" panose="02040503050406030204" pitchFamily="18" charset="0"/>
                  </a:rPr>
                  <a:t> with the following boundary: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40C7F5-C42C-A5F4-8CF6-B73B09F3A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56" y="2039453"/>
                <a:ext cx="4788261" cy="923330"/>
              </a:xfrm>
              <a:prstGeom prst="rect">
                <a:avLst/>
              </a:prstGeom>
              <a:blipFill>
                <a:blip r:embed="rId5"/>
                <a:stretch>
                  <a:fillRect l="-763" t="-3974" r="-3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>
            <a:extLst>
              <a:ext uri="{FF2B5EF4-FFF2-40B4-BE49-F238E27FC236}">
                <a16:creationId xmlns:a16="http://schemas.microsoft.com/office/drawing/2014/main" id="{D56B2364-F600-6BB4-8ED5-B70D83A3E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1373" y="3013952"/>
            <a:ext cx="7607625" cy="2087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61D5E-2DEA-8AF5-45E6-38FF21B3D62F}"/>
              </a:ext>
            </a:extLst>
          </p:cNvPr>
          <p:cNvSpPr txBox="1"/>
          <p:nvPr/>
        </p:nvSpPr>
        <p:spPr>
          <a:xfrm>
            <a:off x="6430296" y="5184851"/>
            <a:ext cx="478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  <a:ea typeface="Cambria Math" panose="02040503050406030204" pitchFamily="18" charset="0"/>
              </a:rPr>
              <a:t>… (cont. on next slide) </a:t>
            </a:r>
            <a:endParaRPr lang="en-CA" b="0" dirty="0">
              <a:latin typeface="Inter"/>
              <a:ea typeface="Cambria Math" panose="020405030504060302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5F6E1-1999-AEB4-318C-E3920E90E332}"/>
              </a:ext>
            </a:extLst>
          </p:cNvPr>
          <p:cNvCxnSpPr>
            <a:cxnSpLocks/>
          </p:cNvCxnSpPr>
          <p:nvPr/>
        </p:nvCxnSpPr>
        <p:spPr>
          <a:xfrm>
            <a:off x="6105833" y="2004348"/>
            <a:ext cx="0" cy="3616216"/>
          </a:xfrm>
          <a:prstGeom prst="line">
            <a:avLst/>
          </a:pr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F19B3EA-5677-C3A6-ADD1-5499EDB5E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9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0911-AE54-B2FF-15F5-92214ED3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760F6B-7CC9-B5B4-545D-3F5586CF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78" y="-331548"/>
            <a:ext cx="9879437" cy="980844"/>
          </a:xfrm>
        </p:spPr>
        <p:txBody>
          <a:bodyPr/>
          <a:lstStyle/>
          <a:p>
            <a:r>
              <a:rPr lang="en-CA" dirty="0"/>
              <a:t>Exponentials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2E0C9-D463-50DC-16BF-808E2A0F5633}"/>
              </a:ext>
            </a:extLst>
          </p:cNvPr>
          <p:cNvSpPr/>
          <p:nvPr/>
        </p:nvSpPr>
        <p:spPr>
          <a:xfrm>
            <a:off x="481782" y="1104899"/>
            <a:ext cx="11287432" cy="5315565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CA" sz="2000" dirty="0">
              <a:solidFill>
                <a:schemeClr val="bg2"/>
              </a:solidFill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C3DB678B-F84B-15B6-6E6F-8460DA195DC9}"/>
              </a:ext>
            </a:extLst>
          </p:cNvPr>
          <p:cNvSpPr/>
          <p:nvPr/>
        </p:nvSpPr>
        <p:spPr>
          <a:xfrm>
            <a:off x="481783" y="1052696"/>
            <a:ext cx="11287432" cy="806116"/>
          </a:xfrm>
          <a:prstGeom prst="round2SameRect">
            <a:avLst/>
          </a:prstGeom>
          <a:solidFill>
            <a:schemeClr val="tx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400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Explication: Exponential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706A-5F3D-183A-D26D-2AB09A718838}"/>
              </a:ext>
            </a:extLst>
          </p:cNvPr>
          <p:cNvSpPr txBox="1"/>
          <p:nvPr/>
        </p:nvSpPr>
        <p:spPr>
          <a:xfrm>
            <a:off x="766943" y="1957696"/>
            <a:ext cx="896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Inter"/>
                <a:ea typeface="Cambria Math" panose="02040503050406030204" pitchFamily="18" charset="0"/>
              </a:rPr>
              <a:t>The assignment on </a:t>
            </a:r>
            <a:r>
              <a:rPr lang="en-CA" dirty="0" err="1">
                <a:latin typeface="Inter"/>
                <a:ea typeface="Cambria Math" panose="02040503050406030204" pitchFamily="18" charset="0"/>
              </a:rPr>
              <a:t>multicells</a:t>
            </a:r>
            <a:r>
              <a:rPr lang="en-CA" dirty="0">
                <a:latin typeface="Inter"/>
                <a:ea typeface="Cambria Math" panose="02040503050406030204" pitchFamily="18" charset="0"/>
              </a:rPr>
              <a:t> is</a:t>
            </a:r>
            <a:r>
              <a:rPr lang="en-CA" b="0" dirty="0">
                <a:latin typeface="Inter"/>
                <a:ea typeface="Cambria Math" panose="02040503050406030204" pitchFamily="18" charset="0"/>
              </a:rPr>
              <a:t> subject to functoriality with respect to vertical pasting: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6B0E92D-4262-D88F-CB8F-7FF1CB4E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6262" y="2425914"/>
            <a:ext cx="13164524" cy="3535615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903D081-6593-D8F4-3C3F-E9554C0F5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141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{48A5838E-F6E5-4A5B-9329-7FDFCF651D38}tf78438558_win32</Template>
  <TotalTime>1751</TotalTime>
  <Words>1945</Words>
  <Application>Microsoft Office PowerPoint</Application>
  <PresentationFormat>Widescreen</PresentationFormat>
  <Paragraphs>188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Inter</vt:lpstr>
      <vt:lpstr>Sabon Next LT</vt:lpstr>
      <vt:lpstr>Custom</vt:lpstr>
      <vt:lpstr>Exponentiable Virtual Double Categories</vt:lpstr>
      <vt:lpstr>PowerPoint Presentation</vt:lpstr>
      <vt:lpstr>Virtual Double Categories</vt:lpstr>
      <vt:lpstr>PowerPoint Presentation</vt:lpstr>
      <vt:lpstr>Pseudo vs. Virtual Constructions</vt:lpstr>
      <vt:lpstr>Universality of Virtual Constructions</vt:lpstr>
      <vt:lpstr>Exponentiable VDCs</vt:lpstr>
      <vt:lpstr>Exponentials</vt:lpstr>
      <vt:lpstr>Exponentials</vt:lpstr>
      <vt:lpstr>Exponentiable VDCs</vt:lpstr>
      <vt:lpstr>Exponentiable VDCs</vt:lpstr>
      <vt:lpstr>Exponentiable VDCs</vt:lpstr>
      <vt:lpstr>Representable VDCs</vt:lpstr>
      <vt:lpstr>Representable VDCs</vt:lpstr>
      <vt:lpstr>Cospans are Exponentiable</vt:lpstr>
      <vt:lpstr>Cospans are exponentiable</vt:lpstr>
      <vt:lpstr>Non-exponentiable VDC</vt:lpstr>
      <vt:lpstr>PowerPoint Presentation</vt:lpstr>
      <vt:lpstr>PowerPoint Presentation</vt:lpstr>
      <vt:lpstr>PowerPoint Presentation</vt:lpstr>
      <vt:lpstr>Representability</vt:lpstr>
      <vt:lpstr>Representability</vt:lpstr>
      <vt:lpstr>Representability</vt:lpstr>
      <vt:lpstr>Key Takeaways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Thompson, Ea E</dc:creator>
  <cp:lastModifiedBy>Thompson, Ea E</cp:lastModifiedBy>
  <cp:revision>17</cp:revision>
  <dcterms:created xsi:type="dcterms:W3CDTF">2025-07-28T23:06:45Z</dcterms:created>
  <dcterms:modified xsi:type="dcterms:W3CDTF">2025-10-26T20:06:09Z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