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italic.fntdata"/><Relationship Id="rId21" Type="http://schemas.openxmlformats.org/officeDocument/2006/relationships/slide" Target="slides/slide16.xml"/><Relationship Id="rId43" Type="http://schemas.openxmlformats.org/officeDocument/2006/relationships/font" Target="fonts/Nuni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063232cf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063232cf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063232cf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063232cf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63232c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63232c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071df860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071df860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071df860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071df860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063232cf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063232cf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063232cf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063232cf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063232cf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063232cf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063232cf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063232cf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063232cf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063232cf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063232cf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063232cf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063232cf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063232cf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063232cf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063232cf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063232cf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063232cf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063232cf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063232cf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063232cf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063232cf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063232cf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063232cf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063232cf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063232cf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063232cf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063232cf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063232cf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063232cf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063232cf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063232cf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063232cf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063232c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063232cf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063232cf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063232cf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063232cf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063232cf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e063232cf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063232cf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063232cf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063232cf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063232cf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063232cf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063232cf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063232cf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063232cf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063232cf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063232cf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063232cf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063232cf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63232cf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63232cf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063232cf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063232cf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063232cf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063232cf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063232cf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063232cf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91350" y="3253008"/>
            <a:ext cx="5361300" cy="522600"/>
          </a:xfrm>
          <a:prstGeom prst="rect">
            <a:avLst/>
          </a:prstGeom>
        </p:spPr>
        <p:txBody>
          <a:bodyPr anchorCtr="0" anchor="t" bIns="91425" lIns="91425" spcFirstLastPara="1" rIns="91425" wrap="square" tIns="91425">
            <a:normAutofit/>
          </a:bodyPr>
          <a:lstStyle/>
          <a:p>
            <a:pPr indent="0" lvl="0" marL="0" rtl="0" algn="ctr">
              <a:lnSpc>
                <a:spcPct val="107916"/>
              </a:lnSpc>
              <a:spcBef>
                <a:spcPts val="0"/>
              </a:spcBef>
              <a:spcAft>
                <a:spcPts val="800"/>
              </a:spcAft>
              <a:buNone/>
            </a:pPr>
            <a:r>
              <a:rPr b="1" lang="en" sz="1400">
                <a:solidFill>
                  <a:srgbClr val="000000"/>
                </a:solidFill>
                <a:latin typeface="Times New Roman"/>
                <a:ea typeface="Times New Roman"/>
                <a:cs typeface="Times New Roman"/>
                <a:sym typeface="Times New Roman"/>
              </a:rPr>
              <a:t>Ngô Thành Văn</a:t>
            </a:r>
            <a:endParaRPr/>
          </a:p>
        </p:txBody>
      </p:sp>
      <p:sp>
        <p:nvSpPr>
          <p:cNvPr id="129" name="Google Shape;129;p13"/>
          <p:cNvSpPr txBox="1"/>
          <p:nvPr>
            <p:ph idx="4294967295" type="title"/>
          </p:nvPr>
        </p:nvSpPr>
        <p:spPr>
          <a:xfrm>
            <a:off x="610550" y="1788450"/>
            <a:ext cx="7857600" cy="12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Sử dụng học liên hợp thích nghi để phát hiện các tấn công từ chối dịch vụ phân tán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338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2.a. </a:t>
            </a:r>
            <a:r>
              <a:rPr lang="en" sz="5000"/>
              <a:t>FedAvg</a:t>
            </a:r>
            <a:endParaRPr sz="5000"/>
          </a:p>
        </p:txBody>
      </p:sp>
      <p:sp>
        <p:nvSpPr>
          <p:cNvPr id="180" name="Google Shape;180;p22"/>
          <p:cNvSpPr txBox="1"/>
          <p:nvPr>
            <p:ph idx="1" type="body"/>
          </p:nvPr>
        </p:nvSpPr>
        <p:spPr>
          <a:xfrm>
            <a:off x="819150" y="151017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Được đề xuất bởi McMahan và cộng sự </a:t>
            </a:r>
            <a:endParaRPr sz="1700"/>
          </a:p>
          <a:p>
            <a:pPr indent="-336550" lvl="0" marL="457200" rtl="0" algn="l">
              <a:spcBef>
                <a:spcPts val="0"/>
              </a:spcBef>
              <a:spcAft>
                <a:spcPts val="0"/>
              </a:spcAft>
              <a:buSzPts val="1700"/>
              <a:buChar char="●"/>
            </a:pPr>
            <a:r>
              <a:rPr lang="en" sz="1700"/>
              <a:t>Cho phép lượng lớn khách hàng thực hiện đào tạo mô hình mà không cần chia sẻ thông tin </a:t>
            </a:r>
            <a:endParaRPr sz="1700"/>
          </a:p>
          <a:p>
            <a:pPr indent="-336550" lvl="0" marL="457200" rtl="0" algn="l">
              <a:spcBef>
                <a:spcPts val="0"/>
              </a:spcBef>
              <a:spcAft>
                <a:spcPts val="0"/>
              </a:spcAft>
              <a:buSzPts val="1700"/>
              <a:buChar char="●"/>
            </a:pPr>
            <a:r>
              <a:rPr lang="en" sz="1700"/>
              <a:t>Chạy Stochastic Gradient Descent (SGD) song song giữa các thiết bị </a:t>
            </a:r>
            <a:endParaRPr sz="1700"/>
          </a:p>
          <a:p>
            <a:pPr indent="-336550" lvl="0" marL="457200" rtl="0" algn="l">
              <a:spcBef>
                <a:spcPts val="0"/>
              </a:spcBef>
              <a:spcAft>
                <a:spcPts val="0"/>
              </a:spcAft>
              <a:buSzPts val="1700"/>
              <a:buChar char="●"/>
            </a:pPr>
            <a:r>
              <a:rPr b="1" lang="en" sz="1700"/>
              <a:t>Máy chủ cần có một tập dữ liệu kiểm tra để đánh giá hiệu quả của mô hình </a:t>
            </a:r>
            <a:endParaRPr b="1" sz="1700"/>
          </a:p>
          <a:p>
            <a:pPr indent="-336550" lvl="0" marL="457200" rtl="0" algn="l">
              <a:spcBef>
                <a:spcPts val="0"/>
              </a:spcBef>
              <a:spcAft>
                <a:spcPts val="0"/>
              </a:spcAft>
              <a:buSzPts val="1700"/>
              <a:buChar char="●"/>
            </a:pPr>
            <a:r>
              <a:rPr b="1" lang="en" sz="1700"/>
              <a:t>Tất cả các bên khách thực hiện huấn luyện với khối lượng tính toán như nhau </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391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2.a. </a:t>
            </a:r>
            <a:r>
              <a:rPr lang="en" sz="5000"/>
              <a:t>FedAvg</a:t>
            </a:r>
            <a:endParaRPr sz="5000"/>
          </a:p>
        </p:txBody>
      </p:sp>
      <p:sp>
        <p:nvSpPr>
          <p:cNvPr id="186" name="Google Shape;186;p23"/>
          <p:cNvSpPr txBox="1"/>
          <p:nvPr>
            <p:ph idx="1" type="body"/>
          </p:nvPr>
        </p:nvSpPr>
        <p:spPr>
          <a:xfrm>
            <a:off x="819150" y="1278925"/>
            <a:ext cx="7505700" cy="315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Thực tế: khi khách hàng bị tấn công bởi </a:t>
            </a:r>
            <a:r>
              <a:rPr lang="en" sz="2000"/>
              <a:t>kỹ</a:t>
            </a:r>
            <a:r>
              <a:rPr lang="en" sz="2000"/>
              <a:t> thuật khai thác lỗ hổng 0-day, dữ liệu kiểm tra của máy chủ không bao gồm những gói tin độc hại của loại tấn công trên</a:t>
            </a:r>
            <a:endParaRPr sz="2000"/>
          </a:p>
          <a:p>
            <a:pPr indent="457200" lvl="0" marL="457200" rtl="0" algn="l">
              <a:spcBef>
                <a:spcPts val="1200"/>
              </a:spcBef>
              <a:spcAft>
                <a:spcPts val="0"/>
              </a:spcAft>
              <a:buNone/>
            </a:pPr>
            <a:r>
              <a:rPr lang="en" sz="2000"/>
              <a:t>=&gt; Không đảm bảo được khả năng phát hiện của mô hình </a:t>
            </a:r>
            <a:endParaRPr sz="2000"/>
          </a:p>
          <a:p>
            <a:pPr indent="-355600" lvl="0" marL="457200" rtl="0" algn="l">
              <a:spcBef>
                <a:spcPts val="1200"/>
              </a:spcBef>
              <a:spcAft>
                <a:spcPts val="0"/>
              </a:spcAft>
              <a:buSzPts val="2000"/>
              <a:buChar char="●"/>
            </a:pPr>
            <a:r>
              <a:rPr lang="en" sz="2000"/>
              <a:t>Tất cả các bên khách thực hiện huấn luyện với khối lượng như nhau</a:t>
            </a:r>
            <a:endParaRPr sz="2000"/>
          </a:p>
          <a:p>
            <a:pPr indent="457200" lvl="0" marL="457200" rtl="0" algn="l">
              <a:spcBef>
                <a:spcPts val="1200"/>
              </a:spcBef>
              <a:spcAft>
                <a:spcPts val="1200"/>
              </a:spcAft>
              <a:buNone/>
            </a:pPr>
            <a:r>
              <a:rPr lang="en" sz="2000"/>
              <a:t>=&gt; Tăng thời gian hội tụ của mô hình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400650"/>
            <a:ext cx="7505700" cy="23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2.b. </a:t>
            </a:r>
            <a:r>
              <a:rPr lang="en" sz="4000"/>
              <a:t>FLAD (Federated Learning Approach to DDoS)</a:t>
            </a:r>
            <a:endParaRPr sz="4000"/>
          </a:p>
        </p:txBody>
      </p:sp>
      <p:sp>
        <p:nvSpPr>
          <p:cNvPr id="192" name="Google Shape;19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Gi</a:t>
            </a:r>
            <a:r>
              <a:rPr lang="en" sz="1900"/>
              <a:t>ải quyết 2 bài toán:</a:t>
            </a:r>
            <a:endParaRPr sz="1900"/>
          </a:p>
          <a:p>
            <a:pPr indent="-349250" lvl="0" marL="914400" rtl="0" algn="l">
              <a:spcBef>
                <a:spcPts val="0"/>
              </a:spcBef>
              <a:spcAft>
                <a:spcPts val="0"/>
              </a:spcAft>
              <a:buSzPts val="1900"/>
              <a:buChar char="+"/>
            </a:pPr>
            <a:r>
              <a:rPr lang="en" sz="1900"/>
              <a:t>Bảo mật: không có bất </a:t>
            </a:r>
            <a:r>
              <a:rPr lang="en" sz="1900"/>
              <a:t>kỳ</a:t>
            </a:r>
            <a:r>
              <a:rPr lang="en" sz="1900"/>
              <a:t> dữ liệu nào được chia sẻ ở bất </a:t>
            </a:r>
            <a:r>
              <a:rPr lang="en" sz="1900"/>
              <a:t>kỳ</a:t>
            </a:r>
            <a:r>
              <a:rPr lang="en" sz="1900"/>
              <a:t> thời điểm nào nhưng vẫn đảm bảo mô hình toàn cục được đánh giá với những dữ liệu tấn công mới nhất </a:t>
            </a:r>
            <a:endParaRPr sz="1900"/>
          </a:p>
          <a:p>
            <a:pPr indent="-349250" lvl="0" marL="914400" rtl="0" algn="l">
              <a:spcBef>
                <a:spcPts val="0"/>
              </a:spcBef>
              <a:spcAft>
                <a:spcPts val="0"/>
              </a:spcAft>
              <a:buSzPts val="1900"/>
              <a:buChar char="+"/>
            </a:pPr>
            <a:r>
              <a:rPr lang="en" sz="1900"/>
              <a:t>Tốc độ (thích nghi):  các bên khách được huấn luyện với khối lượng phụ thuộc vào hiệu năng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516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Bảo mật </a:t>
            </a:r>
            <a:endParaRPr sz="5000"/>
          </a:p>
        </p:txBody>
      </p:sp>
      <p:sp>
        <p:nvSpPr>
          <p:cNvPr id="198" name="Google Shape;198;p25"/>
          <p:cNvSpPr txBox="1"/>
          <p:nvPr>
            <p:ph idx="1" type="body"/>
          </p:nvPr>
        </p:nvSpPr>
        <p:spPr>
          <a:xfrm>
            <a:off x="819150" y="1652675"/>
            <a:ext cx="7505700" cy="278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Tập dữ liệu đánh giá nằm ở phía bên máy chủ khách</a:t>
            </a:r>
            <a:endParaRPr sz="2000"/>
          </a:p>
          <a:p>
            <a:pPr indent="-342900" lvl="1" marL="914400" rtl="0" algn="l">
              <a:spcBef>
                <a:spcPts val="0"/>
              </a:spcBef>
              <a:spcAft>
                <a:spcPts val="0"/>
              </a:spcAft>
              <a:buSzPts val="1800"/>
              <a:buChar char="○"/>
            </a:pPr>
            <a:r>
              <a:rPr lang="en" sz="1800"/>
              <a:t>Máy chủ khách thực hiện huấn luyện mô hình nhận được từ máy chủ trung tâm</a:t>
            </a:r>
            <a:endParaRPr sz="1800"/>
          </a:p>
          <a:p>
            <a:pPr indent="-342900" lvl="1" marL="914400" rtl="0" algn="l">
              <a:spcBef>
                <a:spcPts val="0"/>
              </a:spcBef>
              <a:spcAft>
                <a:spcPts val="0"/>
              </a:spcAft>
              <a:buSzPts val="1800"/>
              <a:buChar char="○"/>
            </a:pPr>
            <a:r>
              <a:rPr lang="en" sz="1800"/>
              <a:t>Hoạt động đánh giá hiệu năng của mô hình nằm ở phía khách</a:t>
            </a:r>
            <a:endParaRPr sz="1800"/>
          </a:p>
          <a:p>
            <a:pPr indent="0" lvl="0" marL="0" rtl="0" algn="l">
              <a:spcBef>
                <a:spcPts val="1200"/>
              </a:spcBef>
              <a:spcAft>
                <a:spcPts val="1200"/>
              </a:spcAft>
              <a:buNone/>
            </a:pPr>
            <a:r>
              <a:rPr lang="en" sz="1800"/>
              <a:t>=&gt; Không cần trao đổi dữ liệu giữa máy khách và máy chủ trung tâm nhưng vẫn đảm bảo mô hình đối phó được với những loại tấn công mới nhất. Những dữ liệu nhạy cảm trên máy khách vẫn được đảm bảo về mặt riêng tư.</a:t>
            </a:r>
            <a:r>
              <a:rPr lang="en" sz="2000"/>
              <a: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19138" y="347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Tính thích nghi </a:t>
            </a:r>
            <a:endParaRPr sz="5000"/>
          </a:p>
        </p:txBody>
      </p:sp>
      <p:sp>
        <p:nvSpPr>
          <p:cNvPr id="204" name="Google Shape;204;p26"/>
          <p:cNvSpPr txBox="1"/>
          <p:nvPr>
            <p:ph idx="1" type="body"/>
          </p:nvPr>
        </p:nvSpPr>
        <p:spPr>
          <a:xfrm>
            <a:off x="819150" y="1483600"/>
            <a:ext cx="7505700" cy="2955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FLAD gán cho mỗi bên khách những khối lượng tính toán khác nhau phụ thuộc vào hiệu năng </a:t>
            </a:r>
            <a:endParaRPr sz="1700"/>
          </a:p>
          <a:p>
            <a:pPr indent="-323850" lvl="1" marL="914400" rtl="0" algn="l">
              <a:spcBef>
                <a:spcPts val="0"/>
              </a:spcBef>
              <a:spcAft>
                <a:spcPts val="0"/>
              </a:spcAft>
              <a:buSzPts val="1500"/>
              <a:buChar char="○"/>
            </a:pPr>
            <a:r>
              <a:rPr lang="en" sz="1500"/>
              <a:t>Những bên có hiệu năng cao hơn trung bình không tham gia vào huấn luyện ở vòng sau</a:t>
            </a:r>
            <a:endParaRPr sz="1500"/>
          </a:p>
          <a:p>
            <a:pPr indent="-323850" lvl="1" marL="914400" rtl="0" algn="l">
              <a:spcBef>
                <a:spcPts val="0"/>
              </a:spcBef>
              <a:spcAft>
                <a:spcPts val="0"/>
              </a:spcAft>
              <a:buSzPts val="1500"/>
              <a:buChar char="○"/>
            </a:pPr>
            <a:r>
              <a:rPr lang="en" sz="1500"/>
              <a:t>Những bên có hiệu năng thấp hơn trung bình sẽ được gán khối lượng tính toán dựa theo độ chênh lệch với giá trị trung bình bằng thuật toán chuẩn hóa min-max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205" name="Google Shape;205;p26"/>
          <p:cNvPicPr preferRelativeResize="0"/>
          <p:nvPr/>
        </p:nvPicPr>
        <p:blipFill>
          <a:blip r:embed="rId3">
            <a:alphaModFix/>
          </a:blip>
          <a:stretch>
            <a:fillRect/>
          </a:stretch>
        </p:blipFill>
        <p:spPr>
          <a:xfrm>
            <a:off x="2843200" y="3420325"/>
            <a:ext cx="3457575" cy="127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418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Cấu trúc của mô hình FLAD</a:t>
            </a:r>
            <a:endParaRPr sz="4300"/>
          </a:p>
        </p:txBody>
      </p:sp>
      <p:pic>
        <p:nvPicPr>
          <p:cNvPr id="211" name="Google Shape;211;p27"/>
          <p:cNvPicPr preferRelativeResize="0"/>
          <p:nvPr/>
        </p:nvPicPr>
        <p:blipFill>
          <a:blip r:embed="rId3">
            <a:alphaModFix/>
          </a:blip>
          <a:stretch>
            <a:fillRect/>
          </a:stretch>
        </p:blipFill>
        <p:spPr>
          <a:xfrm>
            <a:off x="3789825" y="1718175"/>
            <a:ext cx="4846876" cy="2824250"/>
          </a:xfrm>
          <a:prstGeom prst="rect">
            <a:avLst/>
          </a:prstGeom>
          <a:noFill/>
          <a:ln>
            <a:noFill/>
          </a:ln>
        </p:spPr>
      </p:pic>
      <p:sp>
        <p:nvSpPr>
          <p:cNvPr id="212" name="Google Shape;212;p27"/>
          <p:cNvSpPr txBox="1"/>
          <p:nvPr/>
        </p:nvSpPr>
        <p:spPr>
          <a:xfrm>
            <a:off x="688600" y="1181050"/>
            <a:ext cx="28677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Đầu vào là một luồng gồm n = 10 gói tin, mỗi gói tin sở hữu f = 11 thuộc tính. Vậy dữ liệu đầu vào có      n x f = 110 nơ-ron. </a:t>
            </a:r>
            <a:endParaRPr sz="16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2 lớp ẩn, mỗi lớp m = 32 nơ-ron.</a:t>
            </a:r>
            <a:endParaRPr sz="16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Lớp đầu ra (sigmoid) là một nơ-ron thể hiện kết quả TRUE hoặc FALSE. </a:t>
            </a:r>
            <a:endParaRPr sz="16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819150" y="525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2.c. </a:t>
            </a:r>
            <a:r>
              <a:rPr lang="en" sz="5000"/>
              <a:t>Partial Average</a:t>
            </a:r>
            <a:endParaRPr sz="5000"/>
          </a:p>
        </p:txBody>
      </p:sp>
      <p:sp>
        <p:nvSpPr>
          <p:cNvPr id="218" name="Google Shape;218;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Được xây dựng và thử nghiệm cho bài toán phân loại nhằm thay thế FedAvg</a:t>
            </a:r>
            <a:endParaRPr sz="2500"/>
          </a:p>
          <a:p>
            <a:pPr indent="-387350" lvl="0" marL="457200" rtl="0" algn="l">
              <a:spcBef>
                <a:spcPts val="0"/>
              </a:spcBef>
              <a:spcAft>
                <a:spcPts val="0"/>
              </a:spcAft>
              <a:buSzPts val="2500"/>
              <a:buChar char="●"/>
            </a:pPr>
            <a:r>
              <a:rPr lang="en" sz="2500"/>
              <a:t>Tốc độ hội tụ nhanh hơn FedAvg và có độ chuẩn xác đánh giá cao hơn tới 2,2%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9"/>
          <p:cNvPicPr preferRelativeResize="0"/>
          <p:nvPr/>
        </p:nvPicPr>
        <p:blipFill>
          <a:blip r:embed="rId3">
            <a:alphaModFix/>
          </a:blip>
          <a:stretch>
            <a:fillRect/>
          </a:stretch>
        </p:blipFill>
        <p:spPr>
          <a:xfrm>
            <a:off x="1477375" y="836638"/>
            <a:ext cx="6665025" cy="3470225"/>
          </a:xfrm>
          <a:prstGeom prst="rect">
            <a:avLst/>
          </a:prstGeom>
          <a:noFill/>
          <a:ln>
            <a:noFill/>
          </a:ln>
        </p:spPr>
      </p:pic>
      <p:sp>
        <p:nvSpPr>
          <p:cNvPr id="224" name="Google Shape;224;p29"/>
          <p:cNvSpPr txBox="1"/>
          <p:nvPr/>
        </p:nvSpPr>
        <p:spPr>
          <a:xfrm>
            <a:off x="1806800" y="4306875"/>
            <a:ext cx="5879700" cy="384900"/>
          </a:xfrm>
          <a:prstGeom prst="rect">
            <a:avLst/>
          </a:prstGeom>
          <a:noFill/>
          <a:ln>
            <a:noFill/>
          </a:ln>
        </p:spPr>
        <p:txBody>
          <a:bodyPr anchorCtr="0" anchor="t" bIns="91425" lIns="91425" spcFirstLastPara="1" rIns="91425" wrap="square" tIns="91425">
            <a:spAutoFit/>
          </a:bodyPr>
          <a:lstStyle/>
          <a:p>
            <a:pPr indent="0" lvl="0" marL="0" rtl="0" algn="ctr">
              <a:lnSpc>
                <a:spcPct val="130000"/>
              </a:lnSpc>
              <a:spcBef>
                <a:spcPts val="0"/>
              </a:spcBef>
              <a:spcAft>
                <a:spcPts val="600"/>
              </a:spcAft>
              <a:buNone/>
            </a:pPr>
            <a:r>
              <a:rPr lang="en" sz="1300">
                <a:latin typeface="Times New Roman"/>
                <a:ea typeface="Times New Roman"/>
                <a:cs typeface="Times New Roman"/>
                <a:sym typeface="Times New Roman"/>
              </a:rPr>
              <a:t>Mô hình trung bình toàn phần và phân đoạn trên không gian tham số </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819150" y="1855575"/>
            <a:ext cx="7505700" cy="172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III. Đề xuất áp dụng thuật toán trung bình phân đoạn vào mô hình học liên hợp thích nghi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819150" y="525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3.a. </a:t>
            </a:r>
            <a:r>
              <a:rPr lang="en" sz="3500"/>
              <a:t>Thay đổi cấu trúc mô hình FLAD</a:t>
            </a:r>
            <a:endParaRPr sz="3500"/>
          </a:p>
        </p:txBody>
      </p:sp>
      <p:sp>
        <p:nvSpPr>
          <p:cNvPr id="235" name="Google Shape;235;p31"/>
          <p:cNvSpPr txBox="1"/>
          <p:nvPr>
            <p:ph idx="1" type="body"/>
          </p:nvPr>
        </p:nvSpPr>
        <p:spPr>
          <a:xfrm>
            <a:off x="819150" y="157247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a:t>
            </a:r>
            <a:r>
              <a:rPr lang="en" sz="2200"/>
              <a:t>ài toán phát hiện: đầu ra của mô hình là giá trị TRUE thể hiện gói tin độc hại và FALSE thể hiện gói tin thông thường</a:t>
            </a:r>
            <a:endParaRPr sz="2200"/>
          </a:p>
          <a:p>
            <a:pPr indent="-368300" lvl="0" marL="457200" rtl="0" algn="l">
              <a:spcBef>
                <a:spcPts val="0"/>
              </a:spcBef>
              <a:spcAft>
                <a:spcPts val="0"/>
              </a:spcAft>
              <a:buSzPts val="2200"/>
              <a:buChar char="●"/>
            </a:pPr>
            <a:r>
              <a:rPr lang="en" sz="2200"/>
              <a:t>Bài toán phân loại: đầu ra là một giá trị thể hiện loại tấn công của gói tin </a:t>
            </a:r>
            <a:endParaRPr sz="2200"/>
          </a:p>
          <a:p>
            <a:pPr indent="457200" lvl="0" marL="457200" rtl="0" algn="l">
              <a:spcBef>
                <a:spcPts val="1200"/>
              </a:spcBef>
              <a:spcAft>
                <a:spcPts val="1200"/>
              </a:spcAft>
              <a:buNone/>
            </a:pPr>
            <a:r>
              <a:rPr lang="en" sz="2200"/>
              <a:t>=&gt;  Cần thay đổi cấu trúc của lớp đầu ra</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Bố </a:t>
            </a:r>
            <a:r>
              <a:rPr lang="en" sz="5000"/>
              <a:t>cục</a:t>
            </a:r>
            <a:endParaRPr sz="5000"/>
          </a:p>
        </p:txBody>
      </p:sp>
      <p:sp>
        <p:nvSpPr>
          <p:cNvPr id="135" name="Google Shape;135;p14"/>
          <p:cNvSpPr txBox="1"/>
          <p:nvPr>
            <p:ph idx="1" type="body"/>
          </p:nvPr>
        </p:nvSpPr>
        <p:spPr>
          <a:xfrm>
            <a:off x="819150" y="2026800"/>
            <a:ext cx="7505700" cy="2448000"/>
          </a:xfrm>
          <a:prstGeom prst="rect">
            <a:avLst/>
          </a:prstGeom>
        </p:spPr>
        <p:txBody>
          <a:bodyPr anchorCtr="0" anchor="t" bIns="91425" lIns="91425" spcFirstLastPara="1" rIns="91425" wrap="square" tIns="91425">
            <a:normAutofit lnSpcReduction="20000"/>
          </a:bodyPr>
          <a:lstStyle/>
          <a:p>
            <a:pPr indent="-355600" lvl="0" marL="457200" rtl="0" algn="l">
              <a:lnSpc>
                <a:spcPct val="100000"/>
              </a:lnSpc>
              <a:spcBef>
                <a:spcPts val="0"/>
              </a:spcBef>
              <a:spcAft>
                <a:spcPts val="0"/>
              </a:spcAft>
              <a:buSzPts val="2000"/>
              <a:buFont typeface="Times New Roman"/>
              <a:buAutoNum type="romanUcPeriod"/>
            </a:pPr>
            <a:r>
              <a:rPr lang="en" sz="2000">
                <a:latin typeface="Times New Roman"/>
                <a:ea typeface="Times New Roman"/>
                <a:cs typeface="Times New Roman"/>
                <a:sym typeface="Times New Roman"/>
              </a:rPr>
              <a:t>Mở đầu</a:t>
            </a:r>
            <a:endParaRPr sz="2000">
              <a:latin typeface="Times New Roman"/>
              <a:ea typeface="Times New Roman"/>
              <a:cs typeface="Times New Roman"/>
              <a:sym typeface="Times New Roman"/>
            </a:endParaRPr>
          </a:p>
          <a:p>
            <a:pPr indent="-355600" lvl="0" marL="457200" rtl="0" algn="just">
              <a:lnSpc>
                <a:spcPct val="130000"/>
              </a:lnSpc>
              <a:spcBef>
                <a:spcPts val="0"/>
              </a:spcBef>
              <a:spcAft>
                <a:spcPts val="0"/>
              </a:spcAft>
              <a:buSzPts val="2000"/>
              <a:buFont typeface="Times New Roman"/>
              <a:buAutoNum type="romanUcPeriod"/>
            </a:pPr>
            <a:r>
              <a:rPr lang="en" sz="2000">
                <a:solidFill>
                  <a:srgbClr val="000000"/>
                </a:solidFill>
                <a:latin typeface="Times New Roman"/>
                <a:ea typeface="Times New Roman"/>
                <a:cs typeface="Times New Roman"/>
                <a:sym typeface="Times New Roman"/>
              </a:rPr>
              <a:t>Tổng quan về học liên hợp</a:t>
            </a:r>
            <a:endParaRPr sz="2000">
              <a:solidFill>
                <a:srgbClr val="000000"/>
              </a:solidFill>
              <a:latin typeface="Times New Roman"/>
              <a:ea typeface="Times New Roman"/>
              <a:cs typeface="Times New Roman"/>
              <a:sym typeface="Times New Roman"/>
            </a:endParaRPr>
          </a:p>
          <a:p>
            <a:pPr indent="-355600" lvl="0" marL="457200" rtl="0" algn="just">
              <a:lnSpc>
                <a:spcPct val="130000"/>
              </a:lnSpc>
              <a:spcBef>
                <a:spcPts val="60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Đề xuất áp dụng thuật toán trung bình phân đoạn vào mô hình học liên hợp thích nghi </a:t>
            </a:r>
            <a:endParaRPr sz="2000">
              <a:solidFill>
                <a:srgbClr val="000000"/>
              </a:solidFill>
              <a:latin typeface="Times New Roman"/>
              <a:ea typeface="Times New Roman"/>
              <a:cs typeface="Times New Roman"/>
              <a:sym typeface="Times New Roman"/>
            </a:endParaRPr>
          </a:p>
          <a:p>
            <a:pPr indent="-355600" lvl="0" marL="457200" rtl="0" algn="just">
              <a:lnSpc>
                <a:spcPct val="130000"/>
              </a:lnSpc>
              <a:spcBef>
                <a:spcPts val="600"/>
              </a:spcBef>
              <a:spcAft>
                <a:spcPts val="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Thực nghiệm và đánh giá kết quả</a:t>
            </a:r>
            <a:endParaRPr sz="2000">
              <a:solidFill>
                <a:srgbClr val="000000"/>
              </a:solidFill>
              <a:latin typeface="Times New Roman"/>
              <a:ea typeface="Times New Roman"/>
              <a:cs typeface="Times New Roman"/>
              <a:sym typeface="Times New Roman"/>
            </a:endParaRPr>
          </a:p>
          <a:p>
            <a:pPr indent="-355600" lvl="0" marL="457200" rtl="0" algn="just">
              <a:lnSpc>
                <a:spcPct val="130000"/>
              </a:lnSpc>
              <a:spcBef>
                <a:spcPts val="600"/>
              </a:spcBef>
              <a:spcAft>
                <a:spcPts val="600"/>
              </a:spcAft>
              <a:buClr>
                <a:srgbClr val="000000"/>
              </a:buClr>
              <a:buSzPts val="2000"/>
              <a:buFont typeface="Times New Roman"/>
              <a:buAutoNum type="romanUcPeriod"/>
            </a:pPr>
            <a:r>
              <a:rPr lang="en" sz="2000">
                <a:solidFill>
                  <a:srgbClr val="000000"/>
                </a:solidFill>
                <a:latin typeface="Times New Roman"/>
                <a:ea typeface="Times New Roman"/>
                <a:cs typeface="Times New Roman"/>
                <a:sym typeface="Times New Roman"/>
              </a:rPr>
              <a:t>Kết luận</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872650" y="2308850"/>
            <a:ext cx="7398700" cy="2269975"/>
          </a:xfrm>
          <a:prstGeom prst="rect">
            <a:avLst/>
          </a:prstGeom>
          <a:noFill/>
          <a:ln>
            <a:noFill/>
          </a:ln>
        </p:spPr>
      </p:pic>
      <p:sp>
        <p:nvSpPr>
          <p:cNvPr id="241" name="Google Shape;241;p32"/>
          <p:cNvSpPr txBox="1"/>
          <p:nvPr>
            <p:ph type="title"/>
          </p:nvPr>
        </p:nvSpPr>
        <p:spPr>
          <a:xfrm>
            <a:off x="819150" y="516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3.a. Thay đổi cấu trúc mô hình FLAD</a:t>
            </a:r>
            <a:endParaRPr sz="3500"/>
          </a:p>
        </p:txBody>
      </p:sp>
      <p:sp>
        <p:nvSpPr>
          <p:cNvPr id="242" name="Google Shape;242;p32"/>
          <p:cNvSpPr txBox="1"/>
          <p:nvPr/>
        </p:nvSpPr>
        <p:spPr>
          <a:xfrm>
            <a:off x="910900" y="1416050"/>
            <a:ext cx="7119000" cy="89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2"/>
              </a:buClr>
              <a:buSzPts val="2300"/>
              <a:buFont typeface="Calibri"/>
              <a:buChar char="●"/>
            </a:pPr>
            <a:r>
              <a:rPr lang="en" sz="2300">
                <a:solidFill>
                  <a:schemeClr val="dk2"/>
                </a:solidFill>
                <a:latin typeface="Calibri"/>
                <a:ea typeface="Calibri"/>
                <a:cs typeface="Calibri"/>
                <a:sym typeface="Calibri"/>
              </a:rPr>
              <a:t>Với 10 loại dữ liệu tấn công, lớp đầu ra cần 10 nơ-ron sử dụng hàm softmax</a:t>
            </a:r>
            <a:endParaRPr sz="23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19150" y="53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3.b. </a:t>
            </a:r>
            <a:r>
              <a:rPr lang="en" sz="4200"/>
              <a:t>Phương pháp áp dụng</a:t>
            </a:r>
            <a:endParaRPr sz="4200"/>
          </a:p>
        </p:txBody>
      </p:sp>
      <p:sp>
        <p:nvSpPr>
          <p:cNvPr id="248" name="Google Shape;248;p33"/>
          <p:cNvSpPr txBox="1"/>
          <p:nvPr>
            <p:ph idx="1" type="body"/>
          </p:nvPr>
        </p:nvSpPr>
        <p:spPr>
          <a:xfrm>
            <a:off x="819150" y="1599175"/>
            <a:ext cx="7505700" cy="2448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Xác định rõ thời điểm cập nhật mô hình toàn cục </a:t>
            </a:r>
            <a:endParaRPr sz="2100"/>
          </a:p>
          <a:p>
            <a:pPr indent="-361950" lvl="0" marL="457200" rtl="0" algn="l">
              <a:spcBef>
                <a:spcPts val="0"/>
              </a:spcBef>
              <a:spcAft>
                <a:spcPts val="0"/>
              </a:spcAft>
              <a:buSzPts val="2100"/>
              <a:buChar char="●"/>
            </a:pPr>
            <a:r>
              <a:rPr lang="en" sz="2100"/>
              <a:t>Chia nhỏ các tệp tham số: mọi chiến thuật chia đều được đảm bảo về hiệu quả</a:t>
            </a:r>
            <a:endParaRPr sz="2100"/>
          </a:p>
          <a:p>
            <a:pPr indent="457200" lvl="0" marL="457200" rtl="0" algn="l">
              <a:spcBef>
                <a:spcPts val="1200"/>
              </a:spcBef>
              <a:spcAft>
                <a:spcPts val="0"/>
              </a:spcAft>
              <a:buNone/>
            </a:pPr>
            <a:r>
              <a:rPr lang="en" sz="2100"/>
              <a:t>=&gt; Chia theo từng lớp là phương án đơn giản nhất</a:t>
            </a:r>
            <a:endParaRPr sz="2100"/>
          </a:p>
          <a:p>
            <a:pPr indent="-361950" lvl="0" marL="457200" rtl="0" algn="l">
              <a:spcBef>
                <a:spcPts val="1200"/>
              </a:spcBef>
              <a:spcAft>
                <a:spcPts val="0"/>
              </a:spcAft>
              <a:buSzPts val="2100"/>
              <a:buChar char="●"/>
            </a:pPr>
            <a:r>
              <a:rPr lang="en" sz="2100"/>
              <a:t>Thực hiện cập nhật mô hình khách theo tệp tham số</a:t>
            </a:r>
            <a:endParaRPr sz="2100"/>
          </a:p>
          <a:p>
            <a:pPr indent="-361950" lvl="0" marL="457200" rtl="0" algn="l">
              <a:spcBef>
                <a:spcPts val="0"/>
              </a:spcBef>
              <a:spcAft>
                <a:spcPts val="0"/>
              </a:spcAft>
              <a:buSzPts val="2100"/>
              <a:buChar char="●"/>
            </a:pPr>
            <a:r>
              <a:rPr lang="en" sz="2100"/>
              <a:t>Xử lý dữ liệu đầu vào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4"/>
          <p:cNvPicPr preferRelativeResize="0"/>
          <p:nvPr/>
        </p:nvPicPr>
        <p:blipFill rotWithShape="1">
          <a:blip r:embed="rId3">
            <a:alphaModFix/>
          </a:blip>
          <a:srcRect b="44055" l="0" r="0" t="0"/>
          <a:stretch/>
        </p:blipFill>
        <p:spPr>
          <a:xfrm>
            <a:off x="195700" y="96675"/>
            <a:ext cx="4244276" cy="4831700"/>
          </a:xfrm>
          <a:prstGeom prst="rect">
            <a:avLst/>
          </a:prstGeom>
          <a:noFill/>
          <a:ln>
            <a:noFill/>
          </a:ln>
        </p:spPr>
      </p:pic>
      <p:pic>
        <p:nvPicPr>
          <p:cNvPr id="254" name="Google Shape;254;p34"/>
          <p:cNvPicPr preferRelativeResize="0"/>
          <p:nvPr/>
        </p:nvPicPr>
        <p:blipFill rotWithShape="1">
          <a:blip r:embed="rId3">
            <a:alphaModFix/>
          </a:blip>
          <a:srcRect b="0" l="0" r="0" t="55873"/>
          <a:stretch/>
        </p:blipFill>
        <p:spPr>
          <a:xfrm>
            <a:off x="4439975" y="96675"/>
            <a:ext cx="4524400" cy="483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855225" y="2094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IV. Thực nghiệm và đánh giá kết quả</a:t>
            </a:r>
            <a:endParaRPr sz="3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819150" y="587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4.a. </a:t>
            </a:r>
            <a:r>
              <a:rPr lang="en" sz="5000"/>
              <a:t>Tệp dữ liệu</a:t>
            </a:r>
            <a:endParaRPr sz="5000"/>
          </a:p>
        </p:txBody>
      </p:sp>
      <p:sp>
        <p:nvSpPr>
          <p:cNvPr id="265" name="Google Shape;265;p36"/>
          <p:cNvSpPr txBox="1"/>
          <p:nvPr>
            <p:ph idx="1" type="body"/>
          </p:nvPr>
        </p:nvSpPr>
        <p:spPr>
          <a:xfrm>
            <a:off x="1080650" y="1621000"/>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CIC-DDoS2019: dữ liệu mạng của 10 loại tấn công DDoS khác nhau </a:t>
            </a:r>
            <a:endParaRPr sz="2200"/>
          </a:p>
          <a:p>
            <a:pPr indent="-368300" lvl="0" marL="457200" rtl="0" algn="l">
              <a:spcBef>
                <a:spcPts val="0"/>
              </a:spcBef>
              <a:spcAft>
                <a:spcPts val="0"/>
              </a:spcAft>
              <a:buSzPts val="2200"/>
              <a:buChar char="●"/>
            </a:pPr>
            <a:r>
              <a:rPr lang="en" sz="2200"/>
              <a:t>Dữ liệu bao gồm cả những gói tin sạch phục vụ cho bài toán phát hiện, cần loại bỏ những gói tin này để phù hợp cho bài toán phân loại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7"/>
          <p:cNvPicPr preferRelativeResize="0"/>
          <p:nvPr/>
        </p:nvPicPr>
        <p:blipFill>
          <a:blip r:embed="rId3">
            <a:alphaModFix/>
          </a:blip>
          <a:stretch>
            <a:fillRect/>
          </a:stretch>
        </p:blipFill>
        <p:spPr>
          <a:xfrm>
            <a:off x="909875" y="1918750"/>
            <a:ext cx="6911751" cy="1626350"/>
          </a:xfrm>
          <a:prstGeom prst="rect">
            <a:avLst/>
          </a:prstGeom>
          <a:noFill/>
          <a:ln>
            <a:noFill/>
          </a:ln>
        </p:spPr>
      </p:pic>
      <p:sp>
        <p:nvSpPr>
          <p:cNvPr id="271" name="Google Shape;271;p37"/>
          <p:cNvSpPr txBox="1"/>
          <p:nvPr>
            <p:ph type="title"/>
          </p:nvPr>
        </p:nvSpPr>
        <p:spPr>
          <a:xfrm>
            <a:off x="819150" y="587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4.a. Tệp dữ liệu</a:t>
            </a:r>
            <a:endParaRPr sz="5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819150" y="445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4.b. </a:t>
            </a:r>
            <a:r>
              <a:rPr lang="en" sz="4300"/>
              <a:t>Thực nghiệm</a:t>
            </a:r>
            <a:endParaRPr sz="4300"/>
          </a:p>
        </p:txBody>
      </p:sp>
      <p:sp>
        <p:nvSpPr>
          <p:cNvPr id="277" name="Google Shape;277;p38"/>
          <p:cNvSpPr txBox="1"/>
          <p:nvPr>
            <p:ph idx="1" type="body"/>
          </p:nvPr>
        </p:nvSpPr>
        <p:spPr>
          <a:xfrm>
            <a:off x="819150" y="1263950"/>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Tính toán độ chuẩn xác của thuật toán </a:t>
            </a:r>
            <a:r>
              <a:rPr lang="en" sz="1400">
                <a:solidFill>
                  <a:srgbClr val="000000"/>
                </a:solidFill>
                <a:latin typeface="Times New Roman"/>
                <a:ea typeface="Times New Roman"/>
                <a:cs typeface="Times New Roman"/>
                <a:sym typeface="Times New Roman"/>
              </a:rPr>
              <a:t>trung bình phân đoạn khi áp dụng vào mô hình FLAD so với mô hình FLAD gốc để phân loại kiểu tấn công DDoS</a:t>
            </a:r>
            <a:endParaRPr sz="1400">
              <a:solidFill>
                <a:srgbClr val="000000"/>
              </a:solidFill>
              <a:latin typeface="Times New Roman"/>
              <a:ea typeface="Times New Roman"/>
              <a:cs typeface="Times New Roman"/>
              <a:sym typeface="Times New Roman"/>
            </a:endParaRPr>
          </a:p>
          <a:p>
            <a:pPr indent="-317500" lvl="0" marL="457200" rtl="0" algn="just">
              <a:lnSpc>
                <a:spcPct val="130000"/>
              </a:lnSpc>
              <a:spcBef>
                <a:spcPts val="0"/>
              </a:spcBef>
              <a:spcAft>
                <a:spcPts val="60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Hiệu năng của mô hình được đánh giá bằng độ chuẩn xác của mô hình khi dự đoán trên tập dữ liệu kiểm tra sau khi đã được huấn luyện trên tập dữ liệu huấn luyện. Chỉ số này tương ứng với phần trăm số kết quả dự đoán đúng (True positive + True negative) với kết quả thực tế trên tổng số mẫu dự đoán (True positive + True negative + False positive + False negative)</a:t>
            </a:r>
            <a:endParaRPr sz="1400">
              <a:solidFill>
                <a:srgbClr val="000000"/>
              </a:solidFill>
              <a:latin typeface="Times New Roman"/>
              <a:ea typeface="Times New Roman"/>
              <a:cs typeface="Times New Roman"/>
              <a:sym typeface="Times New Roman"/>
            </a:endParaRPr>
          </a:p>
        </p:txBody>
      </p:sp>
      <p:pic>
        <p:nvPicPr>
          <p:cNvPr id="278" name="Google Shape;278;p38"/>
          <p:cNvPicPr preferRelativeResize="0"/>
          <p:nvPr/>
        </p:nvPicPr>
        <p:blipFill>
          <a:blip r:embed="rId3">
            <a:alphaModFix/>
          </a:blip>
          <a:stretch>
            <a:fillRect/>
          </a:stretch>
        </p:blipFill>
        <p:spPr>
          <a:xfrm>
            <a:off x="1690688" y="3200400"/>
            <a:ext cx="5762625" cy="1304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9"/>
          <p:cNvPicPr preferRelativeResize="0"/>
          <p:nvPr/>
        </p:nvPicPr>
        <p:blipFill>
          <a:blip r:embed="rId3">
            <a:alphaModFix/>
          </a:blip>
          <a:stretch>
            <a:fillRect/>
          </a:stretch>
        </p:blipFill>
        <p:spPr>
          <a:xfrm>
            <a:off x="1569250" y="1278650"/>
            <a:ext cx="6005499" cy="3506275"/>
          </a:xfrm>
          <a:prstGeom prst="rect">
            <a:avLst/>
          </a:prstGeom>
          <a:noFill/>
          <a:ln>
            <a:noFill/>
          </a:ln>
        </p:spPr>
      </p:pic>
      <p:sp>
        <p:nvSpPr>
          <p:cNvPr id="284" name="Google Shape;284;p39"/>
          <p:cNvSpPr txBox="1"/>
          <p:nvPr>
            <p:ph type="title"/>
          </p:nvPr>
        </p:nvSpPr>
        <p:spPr>
          <a:xfrm>
            <a:off x="561100" y="324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Tham số </a:t>
            </a:r>
            <a:endParaRPr sz="4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819150" y="578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Môi trường </a:t>
            </a:r>
            <a:endParaRPr sz="4400"/>
          </a:p>
        </p:txBody>
      </p:sp>
      <p:sp>
        <p:nvSpPr>
          <p:cNvPr id="290" name="Google Shape;290;p40"/>
          <p:cNvSpPr txBox="1"/>
          <p:nvPr>
            <p:ph idx="1" type="body"/>
          </p:nvPr>
        </p:nvSpPr>
        <p:spPr>
          <a:xfrm>
            <a:off x="819150" y="1616975"/>
            <a:ext cx="7505700" cy="2448000"/>
          </a:xfrm>
          <a:prstGeom prst="rect">
            <a:avLst/>
          </a:prstGeom>
        </p:spPr>
        <p:txBody>
          <a:bodyPr anchorCtr="0" anchor="t" bIns="91425" lIns="91425" spcFirstLastPara="1" rIns="91425" wrap="square" tIns="91425">
            <a:normAutofit/>
          </a:bodyPr>
          <a:lstStyle/>
          <a:p>
            <a:pPr indent="-381000" lvl="0" marL="457200" rtl="0" algn="just">
              <a:lnSpc>
                <a:spcPct val="130000"/>
              </a:lnSpc>
              <a:spcBef>
                <a:spcPts val="0"/>
              </a:spcBef>
              <a:spcAft>
                <a:spcPts val="0"/>
              </a:spcAft>
              <a:buSzPts val="2400"/>
              <a:buChar char="●"/>
            </a:pPr>
            <a:r>
              <a:rPr lang="en" sz="2400">
                <a:solidFill>
                  <a:srgbClr val="000000"/>
                </a:solidFill>
                <a:latin typeface="Times New Roman"/>
                <a:ea typeface="Times New Roman"/>
                <a:cs typeface="Times New Roman"/>
                <a:sym typeface="Times New Roman"/>
              </a:rPr>
              <a:t>Hệ điều hành: Ubuntu 20.04</a:t>
            </a:r>
            <a:endParaRPr sz="2400">
              <a:solidFill>
                <a:srgbClr val="000000"/>
              </a:solidFill>
              <a:latin typeface="Times New Roman"/>
              <a:ea typeface="Times New Roman"/>
              <a:cs typeface="Times New Roman"/>
              <a:sym typeface="Times New Roman"/>
            </a:endParaRPr>
          </a:p>
          <a:p>
            <a:pPr indent="-381000" lvl="0" marL="457200" rtl="0" algn="just">
              <a:lnSpc>
                <a:spcPct val="130000"/>
              </a:lnSpc>
              <a:spcBef>
                <a:spcPts val="600"/>
              </a:spcBef>
              <a:spcAft>
                <a:spcPts val="0"/>
              </a:spcAft>
              <a:buSzPts val="2400"/>
              <a:buChar char="●"/>
            </a:pPr>
            <a:r>
              <a:rPr lang="en" sz="2400">
                <a:solidFill>
                  <a:srgbClr val="000000"/>
                </a:solidFill>
                <a:latin typeface="Times New Roman"/>
                <a:ea typeface="Times New Roman"/>
                <a:cs typeface="Times New Roman"/>
                <a:sym typeface="Times New Roman"/>
              </a:rPr>
              <a:t>CPU Intel Broadwell x86/64 8 nhân</a:t>
            </a:r>
            <a:endParaRPr sz="2400">
              <a:solidFill>
                <a:srgbClr val="000000"/>
              </a:solidFill>
              <a:latin typeface="Times New Roman"/>
              <a:ea typeface="Times New Roman"/>
              <a:cs typeface="Times New Roman"/>
              <a:sym typeface="Times New Roman"/>
            </a:endParaRPr>
          </a:p>
          <a:p>
            <a:pPr indent="-381000" lvl="0" marL="457200" rtl="0" algn="just">
              <a:lnSpc>
                <a:spcPct val="130000"/>
              </a:lnSpc>
              <a:spcBef>
                <a:spcPts val="600"/>
              </a:spcBef>
              <a:spcAft>
                <a:spcPts val="0"/>
              </a:spcAft>
              <a:buSzPts val="2400"/>
              <a:buChar char="●"/>
            </a:pPr>
            <a:r>
              <a:rPr lang="en" sz="2400">
                <a:solidFill>
                  <a:srgbClr val="000000"/>
                </a:solidFill>
                <a:latin typeface="Times New Roman"/>
                <a:ea typeface="Times New Roman"/>
                <a:cs typeface="Times New Roman"/>
                <a:sym typeface="Times New Roman"/>
              </a:rPr>
              <a:t>RAM 64GB</a:t>
            </a:r>
            <a:endParaRPr sz="2400">
              <a:solidFill>
                <a:srgbClr val="000000"/>
              </a:solidFill>
              <a:latin typeface="Times New Roman"/>
              <a:ea typeface="Times New Roman"/>
              <a:cs typeface="Times New Roman"/>
              <a:sym typeface="Times New Roman"/>
            </a:endParaRPr>
          </a:p>
          <a:p>
            <a:pPr indent="-381000" lvl="0" marL="457200" rtl="0" algn="just">
              <a:lnSpc>
                <a:spcPct val="130000"/>
              </a:lnSpc>
              <a:spcBef>
                <a:spcPts val="600"/>
              </a:spcBef>
              <a:spcAft>
                <a:spcPts val="60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Miniconda - Python 3.12</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819150" y="498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t>4.c. </a:t>
            </a:r>
            <a:r>
              <a:rPr lang="en" sz="4600"/>
              <a:t>Kết quả</a:t>
            </a:r>
            <a:endParaRPr sz="4600"/>
          </a:p>
        </p:txBody>
      </p:sp>
      <p:sp>
        <p:nvSpPr>
          <p:cNvPr id="296" name="Google Shape;296;p41"/>
          <p:cNvSpPr txBox="1"/>
          <p:nvPr>
            <p:ph idx="1" type="body"/>
          </p:nvPr>
        </p:nvSpPr>
        <p:spPr>
          <a:xfrm>
            <a:off x="819150" y="1599200"/>
            <a:ext cx="7505700" cy="2927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Xác định độ chuẩn xác của hai mô hình trên hai loại tập dữ liệu kiểm tra </a:t>
            </a:r>
            <a:endParaRPr sz="2200"/>
          </a:p>
          <a:p>
            <a:pPr indent="-355600" lvl="1" marL="914400" rtl="0" algn="l">
              <a:spcBef>
                <a:spcPts val="0"/>
              </a:spcBef>
              <a:spcAft>
                <a:spcPts val="0"/>
              </a:spcAft>
              <a:buSzPts val="2000"/>
              <a:buChar char="○"/>
            </a:pPr>
            <a:r>
              <a:rPr lang="en" sz="2000"/>
              <a:t>Test Accuracy: đánh giá sau khi quá trình huấn luyện kết thúc </a:t>
            </a:r>
            <a:endParaRPr sz="2000"/>
          </a:p>
          <a:p>
            <a:pPr indent="-355600" lvl="1" marL="914400" rtl="0" algn="l">
              <a:spcBef>
                <a:spcPts val="0"/>
              </a:spcBef>
              <a:spcAft>
                <a:spcPts val="0"/>
              </a:spcAft>
              <a:buSzPts val="2000"/>
              <a:buChar char="○"/>
            </a:pPr>
            <a:r>
              <a:rPr lang="en" sz="2000"/>
              <a:t>Validate Accuracy: đánh giá khi đang trong quá trình huấn luyện</a:t>
            </a:r>
            <a:endParaRPr sz="2000"/>
          </a:p>
          <a:p>
            <a:pPr indent="-368300" lvl="0" marL="457200" rtl="0" algn="l">
              <a:spcBef>
                <a:spcPts val="0"/>
              </a:spcBef>
              <a:spcAft>
                <a:spcPts val="0"/>
              </a:spcAft>
              <a:buSzPts val="2200"/>
              <a:buChar char="●"/>
            </a:pPr>
            <a:r>
              <a:rPr lang="en" sz="2200"/>
              <a:t>Partial Average được cho rằng sẽ tăng độ chuẩn xác đánh giá (Validate Accuracy) của mô hình thêm tới 2.2%  </a:t>
            </a:r>
            <a:endParaRPr sz="2200"/>
          </a:p>
          <a:p>
            <a:pPr indent="0" lvl="0" marL="0" rtl="0" algn="l">
              <a:spcBef>
                <a:spcPts val="120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956375" y="1765400"/>
            <a:ext cx="4369200" cy="2434500"/>
          </a:xfrm>
          <a:prstGeom prst="rect">
            <a:avLst/>
          </a:prstGeom>
        </p:spPr>
        <p:txBody>
          <a:bodyPr anchorCtr="0" anchor="t" bIns="91425" lIns="91425" spcFirstLastPara="1" rIns="91425" wrap="square" tIns="91425">
            <a:noAutofit/>
          </a:bodyPr>
          <a:lstStyle/>
          <a:p>
            <a:pPr indent="-609600" lvl="0" marL="457200" rtl="0" algn="l">
              <a:spcBef>
                <a:spcPts val="0"/>
              </a:spcBef>
              <a:spcAft>
                <a:spcPts val="0"/>
              </a:spcAft>
              <a:buSzPts val="6000"/>
              <a:buAutoNum type="romanUcPeriod"/>
            </a:pPr>
            <a:r>
              <a:rPr lang="en" sz="6000"/>
              <a:t>Mở đầu</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819150" y="578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Test Accuracy </a:t>
            </a:r>
            <a:endParaRPr sz="4200"/>
          </a:p>
        </p:txBody>
      </p:sp>
      <p:pic>
        <p:nvPicPr>
          <p:cNvPr id="302" name="Google Shape;302;p42"/>
          <p:cNvPicPr preferRelativeResize="0"/>
          <p:nvPr/>
        </p:nvPicPr>
        <p:blipFill>
          <a:blip r:embed="rId3">
            <a:alphaModFix/>
          </a:blip>
          <a:stretch>
            <a:fillRect/>
          </a:stretch>
        </p:blipFill>
        <p:spPr>
          <a:xfrm>
            <a:off x="1057150" y="1819400"/>
            <a:ext cx="7029699" cy="2179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Validate Accuracy</a:t>
            </a:r>
            <a:endParaRPr sz="3900"/>
          </a:p>
        </p:txBody>
      </p:sp>
      <p:pic>
        <p:nvPicPr>
          <p:cNvPr id="308" name="Google Shape;308;p43"/>
          <p:cNvPicPr preferRelativeResize="0"/>
          <p:nvPr/>
        </p:nvPicPr>
        <p:blipFill>
          <a:blip r:embed="rId3">
            <a:alphaModFix/>
          </a:blip>
          <a:stretch>
            <a:fillRect/>
          </a:stretch>
        </p:blipFill>
        <p:spPr>
          <a:xfrm>
            <a:off x="920913" y="2035350"/>
            <a:ext cx="7302175" cy="220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819150" y="400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Biểu đồ Validate Accuracy</a:t>
            </a:r>
            <a:endParaRPr sz="3900"/>
          </a:p>
        </p:txBody>
      </p:sp>
      <p:pic>
        <p:nvPicPr>
          <p:cNvPr id="314" name="Google Shape;314;p44"/>
          <p:cNvPicPr preferRelativeResize="0"/>
          <p:nvPr/>
        </p:nvPicPr>
        <p:blipFill>
          <a:blip r:embed="rId3">
            <a:alphaModFix/>
          </a:blip>
          <a:stretch>
            <a:fillRect/>
          </a:stretch>
        </p:blipFill>
        <p:spPr>
          <a:xfrm>
            <a:off x="2672937" y="1276300"/>
            <a:ext cx="3798125" cy="3038500"/>
          </a:xfrm>
          <a:prstGeom prst="rect">
            <a:avLst/>
          </a:prstGeom>
          <a:noFill/>
          <a:ln>
            <a:noFill/>
          </a:ln>
        </p:spPr>
      </p:pic>
      <p:sp>
        <p:nvSpPr>
          <p:cNvPr id="315" name="Google Shape;315;p44"/>
          <p:cNvSpPr txBox="1"/>
          <p:nvPr/>
        </p:nvSpPr>
        <p:spPr>
          <a:xfrm>
            <a:off x="5581150" y="4172425"/>
            <a:ext cx="244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Calibri"/>
                <a:ea typeface="Calibri"/>
                <a:cs typeface="Calibri"/>
                <a:sym typeface="Calibri"/>
              </a:rPr>
              <a:t>Round</a:t>
            </a:r>
            <a:endParaRPr sz="1600">
              <a:solidFill>
                <a:schemeClr val="dk2"/>
              </a:solidFill>
              <a:latin typeface="Calibri"/>
              <a:ea typeface="Calibri"/>
              <a:cs typeface="Calibri"/>
              <a:sym typeface="Calibri"/>
            </a:endParaRPr>
          </a:p>
        </p:txBody>
      </p:sp>
      <p:sp>
        <p:nvSpPr>
          <p:cNvPr id="316" name="Google Shape;316;p44"/>
          <p:cNvSpPr txBox="1"/>
          <p:nvPr/>
        </p:nvSpPr>
        <p:spPr>
          <a:xfrm>
            <a:off x="1747450" y="1355250"/>
            <a:ext cx="92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Calibri"/>
                <a:ea typeface="Calibri"/>
                <a:cs typeface="Calibri"/>
                <a:sym typeface="Calibri"/>
              </a:rPr>
              <a:t>Accuracy</a:t>
            </a:r>
            <a:endParaRPr sz="1600">
              <a:solidFill>
                <a:schemeClr val="dk2"/>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819150" y="729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4.d. </a:t>
            </a:r>
            <a:r>
              <a:rPr lang="en" sz="4300"/>
              <a:t>Đánh giá kết quả</a:t>
            </a:r>
            <a:endParaRPr sz="4300"/>
          </a:p>
        </p:txBody>
      </p:sp>
      <p:sp>
        <p:nvSpPr>
          <p:cNvPr id="322" name="Google Shape;322;p45"/>
          <p:cNvSpPr txBox="1"/>
          <p:nvPr>
            <p:ph idx="1" type="body"/>
          </p:nvPr>
        </p:nvSpPr>
        <p:spPr>
          <a:xfrm>
            <a:off x="819150" y="1753675"/>
            <a:ext cx="6488400" cy="2854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Có sự cải thiện về độ chuẩn xác so với mô hình gốc</a:t>
            </a:r>
            <a:endParaRPr sz="2200"/>
          </a:p>
          <a:p>
            <a:pPr indent="-368300" lvl="0" marL="457200" rtl="0" algn="l">
              <a:spcBef>
                <a:spcPts val="0"/>
              </a:spcBef>
              <a:spcAft>
                <a:spcPts val="0"/>
              </a:spcAft>
              <a:buSzPts val="2200"/>
              <a:buChar char="●"/>
            </a:pPr>
            <a:r>
              <a:rPr lang="en" sz="2200"/>
              <a:t>Validate Accuracy có </a:t>
            </a:r>
            <a:r>
              <a:rPr lang="en" sz="2200"/>
              <a:t>chênh</a:t>
            </a:r>
            <a:r>
              <a:rPr lang="en" sz="2200"/>
              <a:t> lệch </a:t>
            </a:r>
            <a:r>
              <a:rPr lang="en" sz="2200"/>
              <a:t>xấp</a:t>
            </a:r>
            <a:r>
              <a:rPr lang="en" sz="2200"/>
              <a:t> xỉ 0,5% là hợp lý vì nhỏ hơn độ tăng 2,2% được đưa ra từ lý thuyết </a:t>
            </a:r>
            <a:endParaRPr sz="2200"/>
          </a:p>
          <a:p>
            <a:pPr indent="-368300" lvl="0" marL="457200" rtl="0" algn="l">
              <a:spcBef>
                <a:spcPts val="0"/>
              </a:spcBef>
              <a:spcAft>
                <a:spcPts val="0"/>
              </a:spcAft>
              <a:buSzPts val="2200"/>
              <a:buChar char="●"/>
            </a:pPr>
            <a:r>
              <a:rPr lang="en" sz="2200"/>
              <a:t>Test Accuracy có chênh lệch lớn </a:t>
            </a:r>
            <a:r>
              <a:rPr lang="en" sz="2200"/>
              <a:t>xấp</a:t>
            </a:r>
            <a:r>
              <a:rPr lang="en" sz="2200"/>
              <a:t> xỉ 17%</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6658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200"/>
              <a:t>V. </a:t>
            </a:r>
            <a:r>
              <a:rPr lang="en" sz="4200"/>
              <a:t>Kết luận </a:t>
            </a:r>
            <a:endParaRPr sz="4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819150" y="427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Kết luận </a:t>
            </a:r>
            <a:endParaRPr sz="5000"/>
          </a:p>
        </p:txBody>
      </p:sp>
      <p:sp>
        <p:nvSpPr>
          <p:cNvPr id="333" name="Google Shape;333;p47"/>
          <p:cNvSpPr txBox="1"/>
          <p:nvPr>
            <p:ph idx="1" type="body"/>
          </p:nvPr>
        </p:nvSpPr>
        <p:spPr>
          <a:xfrm>
            <a:off x="819150" y="1485400"/>
            <a:ext cx="7505700" cy="2953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Việc áp dụng phương pháp trung bình phân đoạn vào mô hình học liên hợp thích nghi giúp cải thiện khả năng phân loại kiểu tấn công dưới điều kiện không được chia sẻ dữ liệu giữa các bên</a:t>
            </a:r>
            <a:endParaRPr sz="2100"/>
          </a:p>
          <a:p>
            <a:pPr indent="-361950" lvl="0" marL="457200" rtl="0" algn="l">
              <a:spcBef>
                <a:spcPts val="0"/>
              </a:spcBef>
              <a:spcAft>
                <a:spcPts val="0"/>
              </a:spcAft>
              <a:buSzPts val="2100"/>
              <a:buChar char="●"/>
            </a:pPr>
            <a:r>
              <a:rPr lang="en" sz="2100"/>
              <a:t>Những điều cần cải thiện:</a:t>
            </a:r>
            <a:endParaRPr sz="2100"/>
          </a:p>
          <a:p>
            <a:pPr indent="-349250" lvl="1" marL="914400" rtl="0" algn="l">
              <a:spcBef>
                <a:spcPts val="0"/>
              </a:spcBef>
              <a:spcAft>
                <a:spcPts val="0"/>
              </a:spcAft>
              <a:buSzPts val="1900"/>
              <a:buChar char="○"/>
            </a:pPr>
            <a:r>
              <a:rPr lang="en" sz="1900"/>
              <a:t>Tối ưu độ tăng dựa vào thay đổi cấu trúc mô hình và tham số</a:t>
            </a:r>
            <a:endParaRPr sz="1900"/>
          </a:p>
          <a:p>
            <a:pPr indent="-349250" lvl="1" marL="914400" rtl="0" algn="l">
              <a:spcBef>
                <a:spcPts val="0"/>
              </a:spcBef>
              <a:spcAft>
                <a:spcPts val="0"/>
              </a:spcAft>
              <a:buSzPts val="1900"/>
              <a:buChar char="○"/>
            </a:pPr>
            <a:r>
              <a:rPr lang="en" sz="1900"/>
              <a:t>Giảm thời gian hội tụ </a:t>
            </a:r>
            <a:endParaRPr sz="1900"/>
          </a:p>
          <a:p>
            <a:pPr indent="-349250" lvl="1" marL="914400" rtl="0" algn="l">
              <a:spcBef>
                <a:spcPts val="0"/>
              </a:spcBef>
              <a:spcAft>
                <a:spcPts val="0"/>
              </a:spcAft>
              <a:buSzPts val="1900"/>
              <a:buChar char="○"/>
            </a:pPr>
            <a:r>
              <a:rPr lang="en" sz="1900"/>
              <a:t>Thử nghiệm thêm một số phương pháp trung bình khác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CẢM ƠN THẦY CÔ VÀ CÁC BẠN ĐÃ LẮNG NGHE</a:t>
            </a:r>
            <a:endParaRPr sz="5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436250"/>
            <a:ext cx="7505700" cy="954600"/>
          </a:xfrm>
          <a:prstGeom prst="rect">
            <a:avLst/>
          </a:prstGeom>
        </p:spPr>
        <p:txBody>
          <a:bodyPr anchorCtr="0" anchor="t" bIns="91425" lIns="91425" spcFirstLastPara="1" rIns="91425" wrap="square" tIns="91425">
            <a:normAutofit/>
          </a:bodyPr>
          <a:lstStyle/>
          <a:p>
            <a:pPr indent="-546100" lvl="0" marL="457200" rtl="0" algn="l">
              <a:spcBef>
                <a:spcPts val="0"/>
              </a:spcBef>
              <a:spcAft>
                <a:spcPts val="0"/>
              </a:spcAft>
              <a:buSzPts val="5000"/>
              <a:buAutoNum type="arabicPeriod"/>
            </a:pPr>
            <a:r>
              <a:rPr lang="en" sz="5000"/>
              <a:t>Lý do chọn đề tài</a:t>
            </a:r>
            <a:endParaRPr sz="5000"/>
          </a:p>
        </p:txBody>
      </p:sp>
      <p:sp>
        <p:nvSpPr>
          <p:cNvPr id="146" name="Google Shape;146;p16"/>
          <p:cNvSpPr txBox="1"/>
          <p:nvPr>
            <p:ph idx="1" type="body"/>
          </p:nvPr>
        </p:nvSpPr>
        <p:spPr>
          <a:xfrm>
            <a:off x="819150" y="1674775"/>
            <a:ext cx="7505700" cy="2763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T</a:t>
            </a:r>
            <a:r>
              <a:rPr lang="en" sz="2100"/>
              <a:t>ận dụng các tập dữ liệu gán nhãn đã thu được ở nhiều </a:t>
            </a:r>
            <a:r>
              <a:rPr lang="en" sz="2100"/>
              <a:t>nơi, bởi nhiều cơ quan, tổ chức khác nhau</a:t>
            </a:r>
            <a:endParaRPr sz="2100"/>
          </a:p>
          <a:p>
            <a:pPr indent="-361950" lvl="0" marL="457200" rtl="0" algn="l">
              <a:spcBef>
                <a:spcPts val="0"/>
              </a:spcBef>
              <a:spcAft>
                <a:spcPts val="0"/>
              </a:spcAft>
              <a:buSzPts val="2100"/>
              <a:buChar char="●"/>
            </a:pPr>
            <a:r>
              <a:rPr lang="en" sz="2100"/>
              <a:t>Xây dựng mô hình học liên hợp với sự đảm bảo về hiệu năng khi không được trao đổi dữ liệu</a:t>
            </a:r>
            <a:endParaRPr sz="2100"/>
          </a:p>
          <a:p>
            <a:pPr indent="-361950" lvl="0" marL="457200" rtl="0" algn="l">
              <a:spcBef>
                <a:spcPts val="0"/>
              </a:spcBef>
              <a:spcAft>
                <a:spcPts val="0"/>
              </a:spcAft>
              <a:buSzPts val="2100"/>
              <a:buChar char="●"/>
            </a:pPr>
            <a:r>
              <a:rPr lang="en" sz="2100"/>
              <a:t>Mở rộng tới khả năng phân loại thay vì phát hiện </a:t>
            </a:r>
            <a:endParaRPr sz="21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338375"/>
            <a:ext cx="7505700" cy="16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2. </a:t>
            </a:r>
            <a:r>
              <a:rPr lang="en" sz="4400"/>
              <a:t>Đóng góp và kết quả của khóa luận</a:t>
            </a:r>
            <a:endParaRPr sz="4400"/>
          </a:p>
        </p:txBody>
      </p:sp>
      <p:sp>
        <p:nvSpPr>
          <p:cNvPr id="152" name="Google Shape;152;p17"/>
          <p:cNvSpPr txBox="1"/>
          <p:nvPr>
            <p:ph idx="1" type="body"/>
          </p:nvPr>
        </p:nvSpPr>
        <p:spPr>
          <a:xfrm>
            <a:off x="819150" y="2159900"/>
            <a:ext cx="7505700" cy="1744800"/>
          </a:xfrm>
          <a:prstGeom prst="rect">
            <a:avLst/>
          </a:prstGeom>
        </p:spPr>
        <p:txBody>
          <a:bodyPr anchorCtr="0" anchor="t" bIns="91425" lIns="91425" spcFirstLastPara="1" rIns="91425" wrap="square" tIns="91425">
            <a:noAutofit/>
          </a:bodyPr>
          <a:lstStyle/>
          <a:p>
            <a:pPr indent="-364490" lvl="0" marL="457200" rtl="0" algn="l">
              <a:lnSpc>
                <a:spcPct val="105000"/>
              </a:lnSpc>
              <a:spcBef>
                <a:spcPts val="0"/>
              </a:spcBef>
              <a:spcAft>
                <a:spcPts val="0"/>
              </a:spcAft>
              <a:buSzPts val="2140"/>
              <a:buChar char="●"/>
            </a:pPr>
            <a:r>
              <a:rPr lang="en" sz="2140"/>
              <a:t>Xây dựng mô hình tổng thể tối ưu</a:t>
            </a:r>
            <a:endParaRPr sz="2140"/>
          </a:p>
          <a:p>
            <a:pPr indent="-355600" lvl="1" marL="1371600" rtl="0" algn="l">
              <a:lnSpc>
                <a:spcPct val="105000"/>
              </a:lnSpc>
              <a:spcBef>
                <a:spcPts val="0"/>
              </a:spcBef>
              <a:spcAft>
                <a:spcPts val="0"/>
              </a:spcAft>
              <a:buSzPts val="2000"/>
              <a:buChar char="○"/>
            </a:pPr>
            <a:r>
              <a:rPr lang="en" sz="2000"/>
              <a:t>Phục vụ cho bài toán phân loại </a:t>
            </a:r>
            <a:endParaRPr sz="2000"/>
          </a:p>
          <a:p>
            <a:pPr indent="-355600" lvl="1" marL="1371600" rtl="0" algn="l">
              <a:lnSpc>
                <a:spcPct val="105000"/>
              </a:lnSpc>
              <a:spcBef>
                <a:spcPts val="0"/>
              </a:spcBef>
              <a:spcAft>
                <a:spcPts val="0"/>
              </a:spcAft>
              <a:buSzPts val="2000"/>
              <a:buChar char="○"/>
            </a:pPr>
            <a:r>
              <a:rPr lang="en" sz="2000"/>
              <a:t>Độ chuẩn xác cao hơn mô hình gốc với cùng một thời gian trao đổi / tổng hợp</a:t>
            </a:r>
            <a:endParaRPr sz="2000"/>
          </a:p>
          <a:p>
            <a:pPr indent="-355600" lvl="1" marL="1371600" rtl="0" algn="l">
              <a:lnSpc>
                <a:spcPct val="105000"/>
              </a:lnSpc>
              <a:spcBef>
                <a:spcPts val="0"/>
              </a:spcBef>
              <a:spcAft>
                <a:spcPts val="0"/>
              </a:spcAft>
              <a:buSzPts val="2000"/>
              <a:buChar char="○"/>
            </a:pPr>
            <a:r>
              <a:rPr lang="en" sz="2000"/>
              <a:t>Đảm bảo về mặt riêng tư cho các bên tham gia </a:t>
            </a:r>
            <a:endParaRPr sz="2000"/>
          </a:p>
          <a:p>
            <a:pPr indent="0" lvl="0" marL="0" rtl="0" algn="l">
              <a:lnSpc>
                <a:spcPct val="105000"/>
              </a:lnSpc>
              <a:spcBef>
                <a:spcPts val="1200"/>
              </a:spcBef>
              <a:spcAft>
                <a:spcPts val="0"/>
              </a:spcAft>
              <a:buSzPts val="770"/>
              <a:buNone/>
            </a:pPr>
            <a:r>
              <a:t/>
            </a:r>
            <a:endParaRPr sz="1510"/>
          </a:p>
          <a:p>
            <a:pPr indent="0" lvl="0" marL="914400" rtl="0" algn="l">
              <a:lnSpc>
                <a:spcPct val="105000"/>
              </a:lnSpc>
              <a:spcBef>
                <a:spcPts val="1200"/>
              </a:spcBef>
              <a:spcAft>
                <a:spcPts val="1200"/>
              </a:spcAft>
              <a:buSzPts val="770"/>
              <a:buNone/>
            </a:pPr>
            <a:r>
              <a:t/>
            </a:r>
            <a:endParaRPr sz="15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91300" y="1661600"/>
            <a:ext cx="7505700" cy="20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II</a:t>
            </a:r>
            <a:r>
              <a:rPr lang="en" sz="6000"/>
              <a:t>. </a:t>
            </a:r>
            <a:r>
              <a:rPr lang="en" sz="6000"/>
              <a:t>Tổng quan về học liên hợp</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471850"/>
            <a:ext cx="7505700" cy="954600"/>
          </a:xfrm>
          <a:prstGeom prst="rect">
            <a:avLst/>
          </a:prstGeom>
        </p:spPr>
        <p:txBody>
          <a:bodyPr anchorCtr="0" anchor="t" bIns="91425" lIns="91425" spcFirstLastPara="1" rIns="91425" wrap="square" tIns="91425">
            <a:normAutofit/>
          </a:bodyPr>
          <a:lstStyle/>
          <a:p>
            <a:pPr indent="-546100" lvl="0" marL="457200" rtl="0" algn="l">
              <a:spcBef>
                <a:spcPts val="0"/>
              </a:spcBef>
              <a:spcAft>
                <a:spcPts val="0"/>
              </a:spcAft>
              <a:buSzPts val="5000"/>
              <a:buAutoNum type="arabicPeriod"/>
            </a:pPr>
            <a:r>
              <a:rPr lang="en" sz="5000"/>
              <a:t>Kh</a:t>
            </a:r>
            <a:r>
              <a:rPr lang="en" sz="5000"/>
              <a:t>ái niệm học liên hợp </a:t>
            </a:r>
            <a:endParaRPr sz="5000"/>
          </a:p>
        </p:txBody>
      </p:sp>
      <p:sp>
        <p:nvSpPr>
          <p:cNvPr id="163" name="Google Shape;163;p19"/>
          <p:cNvSpPr txBox="1"/>
          <p:nvPr>
            <p:ph idx="1" type="body"/>
          </p:nvPr>
        </p:nvSpPr>
        <p:spPr>
          <a:xfrm>
            <a:off x="819150" y="2239900"/>
            <a:ext cx="7505700" cy="17265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Mô hình đào tạo học máy phi tập trung </a:t>
            </a:r>
            <a:endParaRPr sz="2600"/>
          </a:p>
          <a:p>
            <a:pPr indent="-393700" lvl="0" marL="457200" rtl="0" algn="l">
              <a:spcBef>
                <a:spcPts val="0"/>
              </a:spcBef>
              <a:spcAft>
                <a:spcPts val="0"/>
              </a:spcAft>
              <a:buSzPts val="2600"/>
              <a:buChar char="●"/>
            </a:pPr>
            <a:r>
              <a:rPr lang="en" sz="2600"/>
              <a:t>Khả năng huấn luyện mà không cần trao đổi dữ liệu giữa các thiết bị khách và máy chủ trung tâm</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1264898" y="489913"/>
            <a:ext cx="6376225" cy="416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302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333"/>
              <a:t>2. C</a:t>
            </a:r>
            <a:r>
              <a:rPr lang="en" sz="4333"/>
              <a:t>ác phương pháp học liên hợp liên quan đến khóa luận</a:t>
            </a:r>
            <a:endParaRPr sz="4666"/>
          </a:p>
          <a:p>
            <a:pPr indent="0" lvl="0" marL="0" rtl="0" algn="l">
              <a:spcBef>
                <a:spcPts val="0"/>
              </a:spcBef>
              <a:spcAft>
                <a:spcPts val="0"/>
              </a:spcAft>
              <a:buNone/>
            </a:pPr>
            <a:r>
              <a:t/>
            </a:r>
            <a:endParaRPr/>
          </a:p>
        </p:txBody>
      </p:sp>
      <p:sp>
        <p:nvSpPr>
          <p:cNvPr id="174" name="Google Shape;17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Trung bình toàn phần - FedAvg</a:t>
            </a:r>
            <a:endParaRPr sz="2800"/>
          </a:p>
          <a:p>
            <a:pPr indent="-406400" lvl="0" marL="457200" rtl="0" algn="l">
              <a:spcBef>
                <a:spcPts val="0"/>
              </a:spcBef>
              <a:spcAft>
                <a:spcPts val="0"/>
              </a:spcAft>
              <a:buSzPts val="2800"/>
              <a:buChar char="●"/>
            </a:pPr>
            <a:r>
              <a:rPr lang="en" sz="2800"/>
              <a:t>Học liên hợp thích nghi - FLAD</a:t>
            </a:r>
            <a:endParaRPr sz="2800"/>
          </a:p>
          <a:p>
            <a:pPr indent="-406400" lvl="0" marL="457200" rtl="0" algn="l">
              <a:spcBef>
                <a:spcPts val="0"/>
              </a:spcBef>
              <a:spcAft>
                <a:spcPts val="0"/>
              </a:spcAft>
              <a:buSzPts val="2800"/>
              <a:buChar char="●"/>
            </a:pPr>
            <a:r>
              <a:rPr lang="en" sz="2800"/>
              <a:t>Trung bình phân đoạn - Partial Average</a:t>
            </a:r>
            <a:endParaRPr sz="2800"/>
          </a:p>
          <a:p>
            <a:pPr indent="0" lvl="0" marL="0" rtl="0" algn="l">
              <a:spcBef>
                <a:spcPts val="1200"/>
              </a:spcBef>
              <a:spcAft>
                <a:spcPts val="1200"/>
              </a:spcAft>
              <a:buNone/>
            </a:pPr>
            <a:r>
              <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