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833" r:id="rId2"/>
    <p:sldId id="844" r:id="rId3"/>
    <p:sldId id="845" r:id="rId4"/>
    <p:sldId id="846" r:id="rId5"/>
    <p:sldId id="838" r:id="rId6"/>
    <p:sldId id="834" r:id="rId7"/>
    <p:sldId id="839" r:id="rId8"/>
    <p:sldId id="840" r:id="rId9"/>
    <p:sldId id="837" r:id="rId10"/>
    <p:sldId id="841" r:id="rId11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5827" autoAdjust="0"/>
  </p:normalViewPr>
  <p:slideViewPr>
    <p:cSldViewPr showGuides="1">
      <p:cViewPr varScale="1">
        <p:scale>
          <a:sx n="109" d="100"/>
          <a:sy n="109" d="100"/>
        </p:scale>
        <p:origin x="952" y="18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13.09.23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osinmiubuntu.com/android-sqlite-insertar-y-actualizar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727634" y="107926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579079" y="169599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094875" y="461608"/>
            <a:ext cx="3744066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475913" y="1572643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078345" y="2027789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256007" y="4584281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732" y="4826403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332509" y="4797124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125" y="1776554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915" y="3170214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23" y="3148910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37" y="1776553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76" y="4751553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94" y="3189417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440" y="1160812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6" y="2024908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320136" y="2916936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462267" y="3414928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253374" y="656755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564" y="4774517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671339" y="2947006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2998879" y="656756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4938264" y="2850125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194830" y="456223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749148" y="1548783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519111" y="2427650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412017" y="2426669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453020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511336" y="5450813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443340" y="5439251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576001" y="3821582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383817" y="3823373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375706" y="382080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364460" y="1778018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368638" y="2631044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471325" y="1836816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743917" y="1828651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4946320" y="540671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66908" y="3416637"/>
            <a:ext cx="3379270" cy="2651259"/>
          </a:xfrm>
          <a:prstGeom prst="bentConnector4">
            <a:avLst>
              <a:gd name="adj1" fmla="val -6765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128231" y="6013280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242176" y="5139625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264137" y="4629113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130432" y="4861152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288265" y="5144827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C143AB-2492-5E87-BA4D-A01F89D56B6C}"/>
              </a:ext>
            </a:extLst>
          </p:cNvPr>
          <p:cNvCxnSpPr>
            <a:cxnSpLocks/>
          </p:cNvCxnSpPr>
          <p:nvPr/>
        </p:nvCxnSpPr>
        <p:spPr>
          <a:xfrm>
            <a:off x="4746796" y="4411710"/>
            <a:ext cx="0" cy="1725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23">
            <a:extLst>
              <a:ext uri="{FF2B5EF4-FFF2-40B4-BE49-F238E27FC236}">
                <a16:creationId xmlns:a16="http://schemas.microsoft.com/office/drawing/2014/main" id="{6DA4AE2F-2890-2CDB-40C0-61EC1854C28D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3253375" y="2540146"/>
            <a:ext cx="2633" cy="2692844"/>
          </a:xfrm>
          <a:prstGeom prst="bentConnector3">
            <a:avLst>
              <a:gd name="adj1" fmla="val 1270246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826952" y="1146400"/>
            <a:ext cx="2068117" cy="97307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EULP Metadata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Vintage, Orientation, Occupant Count, Infiltration Rate, Insulation, WWR, EUI 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FC45DF0-AFFF-ED38-E7A2-9F3B99E65A64}"/>
              </a:ext>
            </a:extLst>
          </p:cNvPr>
          <p:cNvSpPr/>
          <p:nvPr/>
        </p:nvSpPr>
        <p:spPr>
          <a:xfrm>
            <a:off x="826953" y="2315510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Metadata Transformation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BD8D99-982F-1D3A-9670-3FBA8085CA97}"/>
              </a:ext>
            </a:extLst>
          </p:cNvPr>
          <p:cNvSpPr/>
          <p:nvPr/>
        </p:nvSpPr>
        <p:spPr>
          <a:xfrm>
            <a:off x="826953" y="2944322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K-mean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9C6048E-540B-D6FE-45BB-9B6FC7EEDD1B}"/>
              </a:ext>
            </a:extLst>
          </p:cNvPr>
          <p:cNvSpPr/>
          <p:nvPr/>
        </p:nvSpPr>
        <p:spPr>
          <a:xfrm>
            <a:off x="826952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88ECCBA-9188-D999-2B84-1F1AC6AF607A}"/>
              </a:ext>
            </a:extLst>
          </p:cNvPr>
          <p:cNvSpPr/>
          <p:nvPr/>
        </p:nvSpPr>
        <p:spPr>
          <a:xfrm>
            <a:off x="838826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DD4F99B-3F20-4212-1ABA-74F1588B6D77}"/>
              </a:ext>
            </a:extLst>
          </p:cNvPr>
          <p:cNvSpPr/>
          <p:nvPr/>
        </p:nvSpPr>
        <p:spPr>
          <a:xfrm>
            <a:off x="826951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F7D5C5-A5EC-74D2-3438-4BF7CEE4C09E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>
            <a:off x="1861011" y="2119474"/>
            <a:ext cx="0" cy="196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783222-9884-B0DF-4BD3-F528E555DAF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861011" y="2747558"/>
            <a:ext cx="0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2696C6-2440-ECA1-EC06-80B0ECB7512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61010" y="3376370"/>
            <a:ext cx="1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898F2D-881E-B68D-5214-D176EC5AB30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861009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B1B5B6-A1B4-7E73-8477-703982C1C0E8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1861009" y="4639016"/>
            <a:ext cx="5939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AB2334E-D147-CE4F-BADA-5A2E512BBB0E}"/>
              </a:ext>
            </a:extLst>
          </p:cNvPr>
          <p:cNvSpPr/>
          <p:nvPr/>
        </p:nvSpPr>
        <p:spPr>
          <a:xfrm>
            <a:off x="3388941" y="849695"/>
            <a:ext cx="2068117" cy="63976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County Climate Classification with Degree Days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E0CE8E3-D141-1E3D-5E41-38295813ADC6}"/>
              </a:ext>
            </a:extLst>
          </p:cNvPr>
          <p:cNvSpPr/>
          <p:nvPr/>
        </p:nvSpPr>
        <p:spPr>
          <a:xfrm>
            <a:off x="3391834" y="1685344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ecobee</a:t>
            </a:r>
            <a:r>
              <a:rPr lang="en-US" sz="1200" b="1" dirty="0">
                <a:solidFill>
                  <a:schemeClr val="tx1"/>
                </a:solidFill>
              </a:rPr>
              <a:t> Database Query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34DD7D3B-23C1-4AE9-5B9A-CC74531C194A}"/>
              </a:ext>
            </a:extLst>
          </p:cNvPr>
          <p:cNvSpPr/>
          <p:nvPr/>
        </p:nvSpPr>
        <p:spPr>
          <a:xfrm>
            <a:off x="3391834" y="2314127"/>
            <a:ext cx="2068116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Average Daily Profile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96EBC94-6E0D-B5F6-0870-FCCA2665C1C5}"/>
              </a:ext>
            </a:extLst>
          </p:cNvPr>
          <p:cNvSpPr/>
          <p:nvPr/>
        </p:nvSpPr>
        <p:spPr>
          <a:xfrm>
            <a:off x="3393633" y="2944322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 Time Warping 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</a:rPr>
              <a:t>k-shape Clustering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1A7129E-A409-9AE3-7164-18B48DC382B4}"/>
              </a:ext>
            </a:extLst>
          </p:cNvPr>
          <p:cNvSpPr/>
          <p:nvPr/>
        </p:nvSpPr>
        <p:spPr>
          <a:xfrm>
            <a:off x="3403709" y="4840802"/>
            <a:ext cx="2056243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Setpoints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6E79108-720E-1FB2-3684-F67981A90356}"/>
              </a:ext>
            </a:extLst>
          </p:cNvPr>
          <p:cNvSpPr/>
          <p:nvPr/>
        </p:nvSpPr>
        <p:spPr>
          <a:xfrm>
            <a:off x="3391835" y="3573134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Optimal n-clusters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B5D5B0F-0858-5281-E541-949DEB8F641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4423000" y="1489463"/>
            <a:ext cx="2892" cy="1958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C52FE76-BFAA-AE78-7196-909D9E8DA33F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425892" y="2117392"/>
            <a:ext cx="0" cy="1967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7E3FE3-2089-4F23-47AF-68A24DB2AC5F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4425892" y="2746175"/>
            <a:ext cx="1799" cy="1981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E93696A-0CF9-4EFD-4047-C01EF87234EB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4425893" y="3376370"/>
            <a:ext cx="1798" cy="1967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542BD40-1238-A22A-576E-E8D755F6351B}"/>
              </a:ext>
            </a:extLst>
          </p:cNvPr>
          <p:cNvSpPr/>
          <p:nvPr/>
        </p:nvSpPr>
        <p:spPr>
          <a:xfrm>
            <a:off x="3391836" y="4206968"/>
            <a:ext cx="2068115" cy="432048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Weighted random selection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759353F-E230-1080-4612-BF9B77E5BA1A}"/>
              </a:ext>
            </a:extLst>
          </p:cNvPr>
          <p:cNvCxnSpPr>
            <a:cxnSpLocks/>
            <a:stCxn id="44" idx="2"/>
            <a:endCxn id="65" idx="0"/>
          </p:cNvCxnSpPr>
          <p:nvPr/>
        </p:nvCxnSpPr>
        <p:spPr>
          <a:xfrm>
            <a:off x="4425893" y="4005182"/>
            <a:ext cx="1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B17F571-8DE8-D2BD-7D4F-C0A40DA9D095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>
            <a:off x="4425894" y="4639016"/>
            <a:ext cx="5937" cy="201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66A07F9F-4827-E841-8999-3805ECEF5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32" y="1169579"/>
            <a:ext cx="2108200" cy="41656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C9513A0-BCA9-FF54-4B63-E6B96441F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6021" y="863266"/>
            <a:ext cx="21082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5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 descr="A person measuring his head&#10;&#10;Description automatically generated">
            <a:extLst>
              <a:ext uri="{FF2B5EF4-FFF2-40B4-BE49-F238E27FC236}">
                <a16:creationId xmlns:a16="http://schemas.microsoft.com/office/drawing/2014/main" id="{CEEB6CE4-85C7-5BBB-BCA1-8B12F2A118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28" y="3698820"/>
            <a:ext cx="814578" cy="814578"/>
          </a:xfrm>
          <a:prstGeom prst="rect">
            <a:avLst/>
          </a:prstGeom>
        </p:spPr>
      </p:pic>
      <p:cxnSp>
        <p:nvCxnSpPr>
          <p:cNvPr id="93" name="Curved Connector 92">
            <a:extLst>
              <a:ext uri="{FF2B5EF4-FFF2-40B4-BE49-F238E27FC236}">
                <a16:creationId xmlns:a16="http://schemas.microsoft.com/office/drawing/2014/main" id="{15775AFB-C39B-6485-53BE-346BA7B7CA4D}"/>
              </a:ext>
            </a:extLst>
          </p:cNvPr>
          <p:cNvCxnSpPr>
            <a:stCxn id="90" idx="1"/>
          </p:cNvCxnSpPr>
          <p:nvPr/>
        </p:nvCxnSpPr>
        <p:spPr>
          <a:xfrm rot="10800000" flipV="1">
            <a:off x="6190568" y="4106109"/>
            <a:ext cx="601260" cy="822166"/>
          </a:xfrm>
          <a:prstGeom prst="curvedConnector2">
            <a:avLst/>
          </a:prstGeom>
          <a:ln w="28575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52D502D-A3C2-A682-A98A-7CAD33E6298F}"/>
              </a:ext>
            </a:extLst>
          </p:cNvPr>
          <p:cNvSpPr txBox="1"/>
          <p:nvPr/>
        </p:nvSpPr>
        <p:spPr>
          <a:xfrm>
            <a:off x="7052652" y="3924865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Setpoint </a:t>
            </a:r>
          </a:p>
          <a:p>
            <a:pPr algn="ctr"/>
            <a:r>
              <a:rPr lang="en-US" sz="1300" b="1" dirty="0"/>
              <a:t>change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2614354" y="745240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3" y="1162556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1867714" y="1825359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3177682" y="-126703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2947270" y="1032223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4489906" y="722273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7499297" y="2970530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6401932" y="3463945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6554330" y="3019878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Charge/</a:t>
            </a:r>
          </a:p>
          <a:p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6548234" y="1692376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697408" y="1656576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4799856" y="3501008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6260202" y="5857807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7493814" y="4472992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8519856" y="4966641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6190568" y="4972653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6260202" y="470567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2A6239-04DB-50EB-0BD3-A84E1384226F}"/>
              </a:ext>
            </a:extLst>
          </p:cNvPr>
          <p:cNvSpPr/>
          <p:nvPr/>
        </p:nvSpPr>
        <p:spPr>
          <a:xfrm>
            <a:off x="3201763" y="274390"/>
            <a:ext cx="250275" cy="41258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1864794-DF9A-00D1-56A6-247EBFF3C59C}"/>
              </a:ext>
            </a:extLst>
          </p:cNvPr>
          <p:cNvCxnSpPr>
            <a:cxnSpLocks/>
          </p:cNvCxnSpPr>
          <p:nvPr/>
        </p:nvCxnSpPr>
        <p:spPr>
          <a:xfrm flipV="1">
            <a:off x="3191891" y="305481"/>
            <a:ext cx="250275" cy="206292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916C099-CCEB-EC2A-4386-9DC9DF9CB729}"/>
              </a:ext>
            </a:extLst>
          </p:cNvPr>
          <p:cNvCxnSpPr>
            <a:cxnSpLocks/>
          </p:cNvCxnSpPr>
          <p:nvPr/>
        </p:nvCxnSpPr>
        <p:spPr>
          <a:xfrm flipV="1">
            <a:off x="3481777" y="518774"/>
            <a:ext cx="223709" cy="2561"/>
          </a:xfrm>
          <a:prstGeom prst="line">
            <a:avLst/>
          </a:prstGeom>
          <a:ln w="28575">
            <a:solidFill>
              <a:schemeClr val="tx1"/>
            </a:solidFill>
            <a:headEnd type="oval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7B4661-7D2D-90EF-4D97-96662B43DC24}"/>
              </a:ext>
            </a:extLst>
          </p:cNvPr>
          <p:cNvSpPr txBox="1"/>
          <p:nvPr/>
        </p:nvSpPr>
        <p:spPr>
          <a:xfrm>
            <a:off x="3461910" y="58139"/>
            <a:ext cx="1444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/>
              <a:t>Unlimited Supply/</a:t>
            </a:r>
            <a:br>
              <a:rPr lang="en-US" sz="1300" b="1" dirty="0"/>
            </a:br>
            <a:r>
              <a:rPr lang="en-US" sz="1300" b="1" dirty="0"/>
              <a:t>Power Outage</a:t>
            </a:r>
          </a:p>
        </p:txBody>
      </p:sp>
    </p:spTree>
    <p:extLst>
      <p:ext uri="{BB962C8B-B14F-4D97-AF65-F5344CB8AC3E}">
        <p14:creationId xmlns:p14="http://schemas.microsoft.com/office/powerpoint/2010/main" val="256321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A13244-2B6D-6019-C434-4596B1325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9BA4FF-C66D-6FF0-EDE0-FF3B1A22F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355600"/>
            <a:ext cx="69088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7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 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</a:t>
            </a:r>
          </a:p>
        </p:txBody>
      </p:sp>
    </p:spTree>
    <p:extLst>
      <p:ext uri="{BB962C8B-B14F-4D97-AF65-F5344CB8AC3E}">
        <p14:creationId xmlns:p14="http://schemas.microsoft.com/office/powerpoint/2010/main" val="979065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F0E7B7-7764-5D78-5ADB-3FB3DCAA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425450"/>
            <a:ext cx="5638800" cy="60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2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5222084" y="45732"/>
            <a:ext cx="2467909" cy="7488835"/>
          </a:xfrm>
          <a:prstGeom prst="roundRect">
            <a:avLst>
              <a:gd name="adj" fmla="val 25205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5627948" y="2179788"/>
            <a:ext cx="1656183" cy="7488832"/>
          </a:xfrm>
          <a:prstGeom prst="roundRect">
            <a:avLst>
              <a:gd name="adj" fmla="val 25205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275447" y="-2447189"/>
            <a:ext cx="2361188" cy="7488834"/>
          </a:xfrm>
          <a:prstGeom prst="roundRect">
            <a:avLst>
              <a:gd name="adj" fmla="val 25205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C756C67-A345-1F8A-61CE-ED99EEF837F3}"/>
              </a:ext>
            </a:extLst>
          </p:cNvPr>
          <p:cNvSpPr/>
          <p:nvPr/>
        </p:nvSpPr>
        <p:spPr>
          <a:xfrm rot="5400000">
            <a:off x="9107152" y="481931"/>
            <a:ext cx="792088" cy="962471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5683394" y="589336"/>
            <a:ext cx="3076895" cy="739065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2B9FC0-C1AE-BAF4-A8D9-9EFE08EA4576}"/>
              </a:ext>
            </a:extLst>
          </p:cNvPr>
          <p:cNvSpPr/>
          <p:nvPr/>
        </p:nvSpPr>
        <p:spPr>
          <a:xfrm rot="5400000">
            <a:off x="3897101" y="-139643"/>
            <a:ext cx="757360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6763516" y="717258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5827412" y="717258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7843636" y="718149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6A78B77-08CB-62AA-A454-A419D0061281}"/>
              </a:ext>
            </a:extLst>
          </p:cNvPr>
          <p:cNvSpPr/>
          <p:nvPr/>
        </p:nvSpPr>
        <p:spPr>
          <a:xfrm>
            <a:off x="9120336" y="661497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TMY3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A213396-D9E9-E0C1-7FA5-3AFC055769A5}"/>
              </a:ext>
            </a:extLst>
          </p:cNvPr>
          <p:cNvSpPr/>
          <p:nvPr/>
        </p:nvSpPr>
        <p:spPr>
          <a:xfrm>
            <a:off x="9120336" y="982923"/>
            <a:ext cx="753742" cy="285837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Meteostat</a:t>
            </a:r>
            <a:endParaRPr lang="en-US" sz="900" b="1" dirty="0">
              <a:solidFill>
                <a:schemeClr val="tx1"/>
              </a:solidFill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86B9150-8F03-B001-D37A-7B59F0DCFDBB}"/>
              </a:ext>
            </a:extLst>
          </p:cNvPr>
          <p:cNvSpPr/>
          <p:nvPr/>
        </p:nvSpPr>
        <p:spPr>
          <a:xfrm>
            <a:off x="4509802" y="711137"/>
            <a:ext cx="7466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K-means Clustering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3277103" y="713324"/>
            <a:ext cx="101971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 Buildings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9021960" y="1674202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(.</a:t>
            </a:r>
            <a:r>
              <a:rPr lang="en-US" sz="1200" b="1" dirty="0" err="1">
                <a:solidFill>
                  <a:schemeClr val="tx1"/>
                </a:solidFill>
              </a:rPr>
              <a:t>epw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stCxn id="23" idx="1"/>
            <a:endCxn id="31" idx="0"/>
          </p:cNvCxnSpPr>
          <p:nvPr/>
        </p:nvCxnSpPr>
        <p:spPr>
          <a:xfrm flipH="1">
            <a:off x="5388440" y="969286"/>
            <a:ext cx="438972" cy="373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23">
            <a:extLst>
              <a:ext uri="{FF2B5EF4-FFF2-40B4-BE49-F238E27FC236}">
                <a16:creationId xmlns:a16="http://schemas.microsoft.com/office/drawing/2014/main" id="{C1803BCF-1991-1262-CBBC-3B4053AD509E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 flipV="1">
            <a:off x="3163124" y="589336"/>
            <a:ext cx="3940991" cy="383680"/>
          </a:xfrm>
          <a:prstGeom prst="bentConnector5">
            <a:avLst>
              <a:gd name="adj1" fmla="val 79"/>
              <a:gd name="adj2" fmla="val -73954"/>
              <a:gd name="adj3" fmla="val 103138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3C0475E2-17D1-3169-C7B7-CA2993F9F26C}"/>
              </a:ext>
            </a:extLst>
          </p:cNvPr>
          <p:cNvSpPr/>
          <p:nvPr/>
        </p:nvSpPr>
        <p:spPr>
          <a:xfrm>
            <a:off x="5035327" y="2719847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OpenStudio</a:t>
            </a:r>
            <a:r>
              <a:rPr lang="en-US" sz="1200" b="1" dirty="0">
                <a:solidFill>
                  <a:schemeClr val="tx1"/>
                </a:solidFill>
              </a:rPr>
              <a:t> ➜ </a:t>
            </a:r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Translator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849977" y="1927760"/>
            <a:ext cx="2171983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439484" y="2332282"/>
            <a:ext cx="0" cy="387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035328" y="3545245"/>
            <a:ext cx="2808314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Model (.</a:t>
            </a:r>
            <a:r>
              <a:rPr lang="en-US" sz="1200" b="1" dirty="0" err="1">
                <a:solidFill>
                  <a:schemeClr val="tx1"/>
                </a:solidFill>
              </a:rPr>
              <a:t>idf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5746028" y="4451662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Ideal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Load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F33724FD-CA1E-FA68-A3F1-212826622A71}"/>
              </a:ext>
            </a:extLst>
          </p:cNvPr>
          <p:cNvSpPr/>
          <p:nvPr/>
        </p:nvSpPr>
        <p:spPr>
          <a:xfrm>
            <a:off x="6528050" y="4444779"/>
            <a:ext cx="593944" cy="37674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Partial Loads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0AE95701-84A2-1F25-E4C1-E9573CA3148A}"/>
              </a:ext>
            </a:extLst>
          </p:cNvPr>
          <p:cNvSpPr/>
          <p:nvPr/>
        </p:nvSpPr>
        <p:spPr>
          <a:xfrm rot="5400000">
            <a:off x="6188984" y="3883695"/>
            <a:ext cx="500997" cy="1512166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555167" y="4376025"/>
            <a:ext cx="156516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Trained Dynamics LSTM 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4163613" y="5312132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4163613" y="6176231"/>
            <a:ext cx="4956724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Energy Flexibility 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>
            <a:off x="6641975" y="5744180"/>
            <a:ext cx="0" cy="432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4163613" y="4386220"/>
            <a:ext cx="1140299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8BC27A29-F092-A66E-5B50-949187EB91AB}"/>
              </a:ext>
            </a:extLst>
          </p:cNvPr>
          <p:cNvSpPr/>
          <p:nvPr/>
        </p:nvSpPr>
        <p:spPr>
          <a:xfrm rot="5400000">
            <a:off x="3951744" y="779098"/>
            <a:ext cx="648073" cy="2225317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243239" y="1639728"/>
            <a:ext cx="1078458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Representative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Thermostat Setpoints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CC99C734-9FC4-CEC3-AB04-82F96AD7C6AB}"/>
              </a:ext>
            </a:extLst>
          </p:cNvPr>
          <p:cNvSpPr/>
          <p:nvPr/>
        </p:nvSpPr>
        <p:spPr>
          <a:xfrm>
            <a:off x="3235126" y="1639728"/>
            <a:ext cx="792089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Dynamic Time Warping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411223" y="1927760"/>
            <a:ext cx="612769" cy="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2BC2026-C26E-D850-7311-D609A0C4D9F0}"/>
              </a:ext>
            </a:extLst>
          </p:cNvPr>
          <p:cNvCxnSpPr>
            <a:cxnSpLocks/>
            <a:stCxn id="52" idx="2"/>
            <a:endCxn id="62" idx="0"/>
          </p:cNvCxnSpPr>
          <p:nvPr/>
        </p:nvCxnSpPr>
        <p:spPr>
          <a:xfrm>
            <a:off x="6439484" y="3223903"/>
            <a:ext cx="1" cy="3213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87B0FAC1-E481-AF53-260B-19283FA70768}"/>
              </a:ext>
            </a:extLst>
          </p:cNvPr>
          <p:cNvCxnSpPr>
            <a:cxnSpLocks/>
            <a:stCxn id="31" idx="3"/>
            <a:endCxn id="139" idx="1"/>
          </p:cNvCxnSpPr>
          <p:nvPr/>
        </p:nvCxnSpPr>
        <p:spPr>
          <a:xfrm flipH="1">
            <a:off x="4275780" y="1351696"/>
            <a:ext cx="1" cy="216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6439483" y="4058619"/>
            <a:ext cx="1" cy="3306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6043000" y="4828403"/>
            <a:ext cx="1" cy="5009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 flipH="1">
            <a:off x="4726238" y="4880081"/>
            <a:ext cx="7525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37752" y="4880081"/>
            <a:ext cx="1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3163122" y="5167900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F2DC7CE6-8426-6B33-81B2-FBBBAFCFA9F8}"/>
              </a:ext>
            </a:extLst>
          </p:cNvPr>
          <p:cNvCxnSpPr>
            <a:cxnSpLocks/>
            <a:stCxn id="143" idx="3"/>
            <a:endCxn id="140" idx="1"/>
          </p:cNvCxnSpPr>
          <p:nvPr/>
        </p:nvCxnSpPr>
        <p:spPr>
          <a:xfrm>
            <a:off x="4027215" y="1891756"/>
            <a:ext cx="2160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138511F-DF65-1091-56B9-87B65C544695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296822" y="963165"/>
            <a:ext cx="212980" cy="2187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3891875" y="5528156"/>
            <a:ext cx="325744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7207824" y="4628053"/>
            <a:ext cx="3473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5983221" y="282196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EED263F6-2C9E-745E-3699-75FBF95D2BF6}"/>
              </a:ext>
            </a:extLst>
          </p:cNvPr>
          <p:cNvSpPr txBox="1"/>
          <p:nvPr/>
        </p:nvSpPr>
        <p:spPr>
          <a:xfrm>
            <a:off x="3163122" y="285799"/>
            <a:ext cx="13324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Building Selection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C79376FB-2732-AA03-55DD-88D43DF5524A}"/>
              </a:ext>
            </a:extLst>
          </p:cNvPr>
          <p:cNvSpPr txBox="1"/>
          <p:nvPr/>
        </p:nvSpPr>
        <p:spPr>
          <a:xfrm>
            <a:off x="3163122" y="2185432"/>
            <a:ext cx="12758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C00000"/>
                </a:solidFill>
              </a:rPr>
              <a:t>ecobee</a:t>
            </a:r>
            <a:r>
              <a:rPr lang="en-US" sz="1200" b="1" dirty="0">
                <a:solidFill>
                  <a:srgbClr val="C00000"/>
                </a:solidFill>
              </a:rPr>
              <a:t>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271401" y="855818"/>
            <a:ext cx="14174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1: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1354757" y="3124601"/>
            <a:ext cx="133408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2:</a:t>
            </a:r>
            <a:br>
              <a:rPr lang="en-US" sz="1600" b="1" dirty="0"/>
            </a:br>
            <a:r>
              <a:rPr lang="en-US" sz="1600" dirty="0"/>
              <a:t>Building Load</a:t>
            </a:r>
          </a:p>
          <a:p>
            <a:pPr algn="r"/>
            <a:r>
              <a:rPr lang="en-US" sz="1600" dirty="0"/>
              <a:t>Simulation</a:t>
            </a:r>
          </a:p>
          <a:p>
            <a:pPr algn="r"/>
            <a:r>
              <a:rPr lang="en-US" sz="1600" dirty="0"/>
              <a:t>&amp; CityLearn</a:t>
            </a:r>
          </a:p>
          <a:p>
            <a:pPr algn="r"/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497573" y="5436434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3: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146C28F6-9247-F07F-F922-08301F2741C3}"/>
              </a:ext>
            </a:extLst>
          </p:cNvPr>
          <p:cNvSpPr txBox="1"/>
          <p:nvPr/>
        </p:nvSpPr>
        <p:spPr>
          <a:xfrm>
            <a:off x="8123225" y="287474"/>
            <a:ext cx="1402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b="1" dirty="0">
                <a:solidFill>
                  <a:srgbClr val="C00000"/>
                </a:solidFill>
              </a:rPr>
              <a:t>Weather Database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7B226A-AA1B-85FF-17BB-5C4D4FBFE531}"/>
              </a:ext>
            </a:extLst>
          </p:cNvPr>
          <p:cNvCxnSpPr>
            <a:cxnSpLocks/>
            <a:stCxn id="29" idx="3"/>
            <a:endCxn id="34" idx="0"/>
          </p:cNvCxnSpPr>
          <p:nvPr/>
        </p:nvCxnSpPr>
        <p:spPr>
          <a:xfrm>
            <a:off x="9503196" y="1359211"/>
            <a:ext cx="0" cy="3149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40016" y="155216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516454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436985" y="1331325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23">
            <a:extLst>
              <a:ext uri="{FF2B5EF4-FFF2-40B4-BE49-F238E27FC236}">
                <a16:creationId xmlns:a16="http://schemas.microsoft.com/office/drawing/2014/main" id="{59F48DB0-D763-1C0E-9CE3-0E5EE41E57C0}"/>
              </a:ext>
            </a:extLst>
          </p:cNvPr>
          <p:cNvCxnSpPr>
            <a:cxnSpLocks/>
            <a:stCxn id="29" idx="1"/>
          </p:cNvCxnSpPr>
          <p:nvPr/>
        </p:nvCxnSpPr>
        <p:spPr>
          <a:xfrm rot="16200000" flipV="1">
            <a:off x="8174328" y="-761746"/>
            <a:ext cx="258656" cy="2399081"/>
          </a:xfrm>
          <a:prstGeom prst="bentConnector2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50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ounded Rectangle 262">
            <a:extLst>
              <a:ext uri="{FF2B5EF4-FFF2-40B4-BE49-F238E27FC236}">
                <a16:creationId xmlns:a16="http://schemas.microsoft.com/office/drawing/2014/main" id="{06B5219B-EF2E-DEA6-96CF-4E0422F9F15B}"/>
              </a:ext>
            </a:extLst>
          </p:cNvPr>
          <p:cNvSpPr/>
          <p:nvPr/>
        </p:nvSpPr>
        <p:spPr>
          <a:xfrm rot="5400000">
            <a:off x="6232405" y="584684"/>
            <a:ext cx="1656185" cy="5328593"/>
          </a:xfrm>
          <a:prstGeom prst="roundRect">
            <a:avLst>
              <a:gd name="adj" fmla="val 17419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2" name="Rounded Rectangle 261">
            <a:extLst>
              <a:ext uri="{FF2B5EF4-FFF2-40B4-BE49-F238E27FC236}">
                <a16:creationId xmlns:a16="http://schemas.microsoft.com/office/drawing/2014/main" id="{150E61E8-D45A-BE83-591B-4A1C3976CC5B}"/>
              </a:ext>
            </a:extLst>
          </p:cNvPr>
          <p:cNvSpPr/>
          <p:nvPr/>
        </p:nvSpPr>
        <p:spPr>
          <a:xfrm rot="5400000">
            <a:off x="6232406" y="2312876"/>
            <a:ext cx="1656183" cy="5328595"/>
          </a:xfrm>
          <a:prstGeom prst="roundRect">
            <a:avLst>
              <a:gd name="adj" fmla="val 16711"/>
            </a:avLst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99CB883B-2F03-779F-FB5B-494DA2DFAA4A}"/>
              </a:ext>
            </a:extLst>
          </p:cNvPr>
          <p:cNvSpPr/>
          <p:nvPr/>
        </p:nvSpPr>
        <p:spPr>
          <a:xfrm rot="5400000">
            <a:off x="5951919" y="-1439077"/>
            <a:ext cx="2217174" cy="5328592"/>
          </a:xfrm>
          <a:prstGeom prst="roundRect">
            <a:avLst>
              <a:gd name="adj" fmla="val 15159"/>
            </a:avLst>
          </a:prstGeom>
          <a:solidFill>
            <a:schemeClr val="bg1">
              <a:lumMod val="7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9C9C37-E3A6-1824-2F9C-0F09402196C4}"/>
              </a:ext>
            </a:extLst>
          </p:cNvPr>
          <p:cNvSpPr/>
          <p:nvPr/>
        </p:nvSpPr>
        <p:spPr>
          <a:xfrm rot="10800000">
            <a:off x="6503881" y="342005"/>
            <a:ext cx="3076895" cy="842379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3F58CB5-1896-5305-0347-A17723674B6D}"/>
              </a:ext>
            </a:extLst>
          </p:cNvPr>
          <p:cNvSpPr/>
          <p:nvPr/>
        </p:nvSpPr>
        <p:spPr>
          <a:xfrm>
            <a:off x="7584004" y="573242"/>
            <a:ext cx="86409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</a:rPr>
              <a:t>OpenStudio</a:t>
            </a:r>
            <a:r>
              <a:rPr lang="en-US" sz="900" b="1" dirty="0">
                <a:solidFill>
                  <a:schemeClr val="tx1"/>
                </a:solidFill>
              </a:rPr>
              <a:t> Model 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(.</a:t>
            </a:r>
            <a:r>
              <a:rPr lang="en-US" sz="900" b="1" dirty="0" err="1">
                <a:solidFill>
                  <a:schemeClr val="tx1"/>
                </a:solidFill>
              </a:rPr>
              <a:t>osm</a:t>
            </a:r>
            <a:r>
              <a:rPr lang="en-US" sz="900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EF52992-28E8-F33A-EE54-9A02CAA5D7D5}"/>
              </a:ext>
            </a:extLst>
          </p:cNvPr>
          <p:cNvSpPr/>
          <p:nvPr/>
        </p:nvSpPr>
        <p:spPr>
          <a:xfrm>
            <a:off x="6647900" y="573242"/>
            <a:ext cx="755953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Metadata (.parquet)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2250A50D-0F84-29F8-22DA-E7E669CA11B2}"/>
              </a:ext>
            </a:extLst>
          </p:cNvPr>
          <p:cNvSpPr/>
          <p:nvPr/>
        </p:nvSpPr>
        <p:spPr>
          <a:xfrm>
            <a:off x="8664124" y="574133"/>
            <a:ext cx="755957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Building Schedules</a:t>
            </a:r>
            <a:br>
              <a:rPr lang="en-US" sz="900" b="1" dirty="0">
                <a:solidFill>
                  <a:schemeClr val="tx1"/>
                </a:solidFill>
              </a:rPr>
            </a:br>
            <a:r>
              <a:rPr lang="en-US" sz="900" b="1" dirty="0">
                <a:solidFill>
                  <a:schemeClr val="tx1"/>
                </a:solidFill>
              </a:rPr>
              <a:t> (.csv)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76D5F61-4F81-2884-0420-2637C297334F}"/>
              </a:ext>
            </a:extLst>
          </p:cNvPr>
          <p:cNvSpPr/>
          <p:nvPr/>
        </p:nvSpPr>
        <p:spPr>
          <a:xfrm>
            <a:off x="4612230" y="569308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 Building Selection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B288CFF4-AB1F-80F8-EDDC-2E443E2355FD}"/>
              </a:ext>
            </a:extLst>
          </p:cNvPr>
          <p:cNvSpPr/>
          <p:nvPr/>
        </p:nvSpPr>
        <p:spPr>
          <a:xfrm>
            <a:off x="8618314" y="1530186"/>
            <a:ext cx="96247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Weather 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C35276-13BD-E7A4-3695-98178FCF7472}"/>
              </a:ext>
            </a:extLst>
          </p:cNvPr>
          <p:cNvCxnSpPr>
            <a:cxnSpLocks/>
            <a:endCxn id="33" idx="3"/>
          </p:cNvCxnSpPr>
          <p:nvPr/>
        </p:nvCxnSpPr>
        <p:spPr>
          <a:xfrm flipH="1">
            <a:off x="6252886" y="821336"/>
            <a:ext cx="375565" cy="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7740D1-4F6E-4829-7012-8022CA124199}"/>
              </a:ext>
            </a:extLst>
          </p:cNvPr>
          <p:cNvCxnSpPr>
            <a:cxnSpLocks/>
            <a:stCxn id="34" idx="1"/>
            <a:endCxn id="13" idx="3"/>
          </p:cNvCxnSpPr>
          <p:nvPr/>
        </p:nvCxnSpPr>
        <p:spPr>
          <a:xfrm flipH="1">
            <a:off x="7670466" y="1782214"/>
            <a:ext cx="947848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246CB12-CF65-F12A-ED15-EB6AC5339DC4}"/>
              </a:ext>
            </a:extLst>
          </p:cNvPr>
          <p:cNvCxnSpPr>
            <a:cxnSpLocks/>
            <a:stCxn id="13" idx="2"/>
            <a:endCxn id="62" idx="0"/>
          </p:cNvCxnSpPr>
          <p:nvPr/>
        </p:nvCxnSpPr>
        <p:spPr>
          <a:xfrm flipH="1">
            <a:off x="7257473" y="2198716"/>
            <a:ext cx="1" cy="4771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099CF519-35B8-8B43-9F85-3C000AD28E81}"/>
              </a:ext>
            </a:extLst>
          </p:cNvPr>
          <p:cNvSpPr/>
          <p:nvPr/>
        </p:nvSpPr>
        <p:spPr>
          <a:xfrm>
            <a:off x="5716035" y="2675834"/>
            <a:ext cx="3082875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EnergyPlus</a:t>
            </a:r>
            <a:r>
              <a:rPr lang="en-US" sz="1200" b="1" dirty="0">
                <a:solidFill>
                  <a:schemeClr val="tx1"/>
                </a:solidFill>
              </a:rPr>
              <a:t> Simulations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692CA36F-4C29-57A7-026A-D2C7D31C5F28}"/>
              </a:ext>
            </a:extLst>
          </p:cNvPr>
          <p:cNvSpPr/>
          <p:nvPr/>
        </p:nvSpPr>
        <p:spPr>
          <a:xfrm>
            <a:off x="6960096" y="3439188"/>
            <a:ext cx="613930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Loads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6B7DA5D-7347-A6E8-55CD-B679C3DBC836}"/>
              </a:ext>
            </a:extLst>
          </p:cNvPr>
          <p:cNvSpPr/>
          <p:nvPr/>
        </p:nvSpPr>
        <p:spPr>
          <a:xfrm>
            <a:off x="7936539" y="3428993"/>
            <a:ext cx="882302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Dynamics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97" name="Parallelogram 96">
            <a:extLst>
              <a:ext uri="{FF2B5EF4-FFF2-40B4-BE49-F238E27FC236}">
                <a16:creationId xmlns:a16="http://schemas.microsoft.com/office/drawing/2014/main" id="{3CBD4115-D9F4-408C-A1E3-E4AEEB4FBC7F}"/>
              </a:ext>
            </a:extLst>
          </p:cNvPr>
          <p:cNvSpPr/>
          <p:nvPr/>
        </p:nvSpPr>
        <p:spPr>
          <a:xfrm>
            <a:off x="5735960" y="4365100"/>
            <a:ext cx="3082881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CityLearn</a:t>
            </a:r>
          </a:p>
        </p:txBody>
      </p:sp>
      <p:sp>
        <p:nvSpPr>
          <p:cNvPr id="111" name="Parallelogram 110">
            <a:extLst>
              <a:ext uri="{FF2B5EF4-FFF2-40B4-BE49-F238E27FC236}">
                <a16:creationId xmlns:a16="http://schemas.microsoft.com/office/drawing/2014/main" id="{77672B89-1C6D-2963-7224-4AB776A9FD93}"/>
              </a:ext>
            </a:extLst>
          </p:cNvPr>
          <p:cNvSpPr/>
          <p:nvPr/>
        </p:nvSpPr>
        <p:spPr>
          <a:xfrm>
            <a:off x="5735960" y="5193194"/>
            <a:ext cx="3062950" cy="432048"/>
          </a:xfrm>
          <a:prstGeom prst="parallelogram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KPIs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011DD27-8FD5-6164-051C-42E2C5DC21ED}"/>
              </a:ext>
            </a:extLst>
          </p:cNvPr>
          <p:cNvCxnSpPr>
            <a:cxnSpLocks/>
            <a:stCxn id="97" idx="4"/>
            <a:endCxn id="111" idx="0"/>
          </p:cNvCxnSpPr>
          <p:nvPr/>
        </p:nvCxnSpPr>
        <p:spPr>
          <a:xfrm flipH="1">
            <a:off x="7267435" y="4797148"/>
            <a:ext cx="9966" cy="396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427AB17B-CC30-E769-EC0B-1185B6854D6C}"/>
              </a:ext>
            </a:extLst>
          </p:cNvPr>
          <p:cNvSpPr/>
          <p:nvPr/>
        </p:nvSpPr>
        <p:spPr>
          <a:xfrm>
            <a:off x="5735961" y="3439188"/>
            <a:ext cx="1108520" cy="493861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Systems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Specifications</a:t>
            </a: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810F7E2D-8E6B-EEED-D906-1E347B25489F}"/>
              </a:ext>
            </a:extLst>
          </p:cNvPr>
          <p:cNvSpPr/>
          <p:nvPr/>
        </p:nvSpPr>
        <p:spPr>
          <a:xfrm>
            <a:off x="4612235" y="1530186"/>
            <a:ext cx="1640656" cy="50405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Representative</a:t>
            </a:r>
            <a:br>
              <a:rPr lang="en-US" sz="12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chemeClr val="tx1"/>
                </a:solidFill>
              </a:rPr>
              <a:t>Thermostat Setpoints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0088855-FF0C-7255-1B0A-5E4A81CEE8AD}"/>
              </a:ext>
            </a:extLst>
          </p:cNvPr>
          <p:cNvCxnSpPr>
            <a:cxnSpLocks/>
            <a:stCxn id="140" idx="3"/>
            <a:endCxn id="13" idx="1"/>
          </p:cNvCxnSpPr>
          <p:nvPr/>
        </p:nvCxnSpPr>
        <p:spPr>
          <a:xfrm>
            <a:off x="6252891" y="1782214"/>
            <a:ext cx="591590" cy="35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FFE3F5EE-8540-8F00-0373-C3A15D678437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>
            <a:off x="7257473" y="3179890"/>
            <a:ext cx="9588" cy="259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0E7D5D4-18E1-5DE2-C373-E505231F1A81}"/>
              </a:ext>
            </a:extLst>
          </p:cNvPr>
          <p:cNvCxnSpPr>
            <a:cxnSpLocks/>
            <a:stCxn id="75" idx="2"/>
            <a:endCxn id="97" idx="0"/>
          </p:cNvCxnSpPr>
          <p:nvPr/>
        </p:nvCxnSpPr>
        <p:spPr>
          <a:xfrm>
            <a:off x="7267061" y="3943244"/>
            <a:ext cx="10340" cy="421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18D93CFF-1E9F-27FB-59B8-3A9151F6E50D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6290221" y="3933049"/>
            <a:ext cx="2588" cy="44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E9AF2D4-6B63-959B-8694-CB6BF9BC25E5}"/>
              </a:ext>
            </a:extLst>
          </p:cNvPr>
          <p:cNvCxnSpPr>
            <a:cxnSpLocks/>
            <a:stCxn id="91" idx="2"/>
          </p:cNvCxnSpPr>
          <p:nvPr/>
        </p:nvCxnSpPr>
        <p:spPr>
          <a:xfrm>
            <a:off x="8377690" y="3933049"/>
            <a:ext cx="1" cy="432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04616CF-586C-922A-69BC-33AC36D7A008}"/>
              </a:ext>
            </a:extLst>
          </p:cNvPr>
          <p:cNvGrpSpPr>
            <a:grpSpLocks noChangeAspect="1"/>
          </p:cNvGrpSpPr>
          <p:nvPr/>
        </p:nvGrpSpPr>
        <p:grpSpPr>
          <a:xfrm>
            <a:off x="4483066" y="4220868"/>
            <a:ext cx="777240" cy="802716"/>
            <a:chOff x="6937314" y="2943131"/>
            <a:chExt cx="597585" cy="617173"/>
          </a:xfrm>
          <a:noFill/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B59D2803-77B6-AD1F-7EEC-14E5957A1051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0FE9146-01B6-967B-C1F3-B14D35216BCE}"/>
                </a:ext>
              </a:extLst>
            </p:cNvPr>
            <p:cNvSpPr txBox="1"/>
            <p:nvPr/>
          </p:nvSpPr>
          <p:spPr>
            <a:xfrm>
              <a:off x="6937314" y="3013747"/>
              <a:ext cx="597585" cy="546557"/>
            </a:xfrm>
            <a:prstGeom prst="rect">
              <a:avLst/>
            </a:prstGeom>
            <a:grpFill/>
            <a:ln>
              <a:noFill/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Control</a:t>
              </a:r>
              <a:br>
                <a:rPr lang="en-US" sz="1200" b="1" dirty="0"/>
              </a:br>
              <a:r>
                <a:rPr lang="en-US" sz="1200" b="1" dirty="0"/>
                <a:t>Agent(s)</a:t>
              </a:r>
            </a:p>
          </p:txBody>
        </p:sp>
      </p:grp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78A571-EFFF-1E48-89B9-E254764834FC}"/>
              </a:ext>
            </a:extLst>
          </p:cNvPr>
          <p:cNvCxnSpPr>
            <a:cxnSpLocks/>
            <a:endCxn id="97" idx="5"/>
          </p:cNvCxnSpPr>
          <p:nvPr/>
        </p:nvCxnSpPr>
        <p:spPr>
          <a:xfrm>
            <a:off x="5217338" y="4581124"/>
            <a:ext cx="572628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2C4AD9F-69D2-087C-96B3-DBD6C198F922}"/>
              </a:ext>
            </a:extLst>
          </p:cNvPr>
          <p:cNvCxnSpPr>
            <a:cxnSpLocks/>
            <a:stCxn id="75" idx="3"/>
            <a:endCxn id="91" idx="1"/>
          </p:cNvCxnSpPr>
          <p:nvPr/>
        </p:nvCxnSpPr>
        <p:spPr>
          <a:xfrm flipV="1">
            <a:off x="7574026" y="3681021"/>
            <a:ext cx="362513" cy="1019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DCCB8A5-7387-7B69-172E-DAA0C375708F}"/>
              </a:ext>
            </a:extLst>
          </p:cNvPr>
          <p:cNvSpPr txBox="1"/>
          <p:nvPr/>
        </p:nvSpPr>
        <p:spPr>
          <a:xfrm>
            <a:off x="7446664" y="308729"/>
            <a:ext cx="1138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EULP Database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30CCAD0-4072-9983-C400-3D101213FC8E}"/>
              </a:ext>
            </a:extLst>
          </p:cNvPr>
          <p:cNvSpPr txBox="1"/>
          <p:nvPr/>
        </p:nvSpPr>
        <p:spPr>
          <a:xfrm>
            <a:off x="1023059" y="363047"/>
            <a:ext cx="14498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1</a:t>
            </a:r>
            <a:br>
              <a:rPr lang="en-US" sz="1600" b="1" dirty="0"/>
            </a:br>
            <a:r>
              <a:rPr lang="en-US" sz="1600" dirty="0"/>
              <a:t>Neighborhood</a:t>
            </a:r>
            <a:br>
              <a:rPr lang="en-US" sz="1600" dirty="0"/>
            </a:br>
            <a:r>
              <a:rPr lang="en-US" sz="1600" dirty="0"/>
              <a:t> Design &amp;</a:t>
            </a:r>
          </a:p>
          <a:p>
            <a:pPr algn="r"/>
            <a:r>
              <a:rPr lang="en-US" sz="1600" dirty="0"/>
              <a:t>Data Collection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EA72FA4-D2CA-AB19-EB04-6AF6A06A05C0}"/>
              </a:ext>
            </a:extLst>
          </p:cNvPr>
          <p:cNvSpPr txBox="1"/>
          <p:nvPr/>
        </p:nvSpPr>
        <p:spPr>
          <a:xfrm>
            <a:off x="954191" y="2833481"/>
            <a:ext cx="15180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2</a:t>
            </a:r>
            <a:br>
              <a:rPr lang="en-US" sz="1600" b="1" dirty="0"/>
            </a:br>
            <a:r>
              <a:rPr lang="en-US" sz="1600" dirty="0"/>
              <a:t>Load Simulation</a:t>
            </a:r>
          </a:p>
          <a:p>
            <a:pPr algn="r"/>
            <a:r>
              <a:rPr lang="en-US" sz="1600" dirty="0"/>
              <a:t>&amp;</a:t>
            </a:r>
            <a:r>
              <a:rPr lang="en-US" sz="1600" b="1" dirty="0"/>
              <a:t> </a:t>
            </a:r>
            <a:r>
              <a:rPr lang="en-US" sz="1600" dirty="0"/>
              <a:t>Dataset</a:t>
            </a:r>
          </a:p>
          <a:p>
            <a:pPr algn="r"/>
            <a:r>
              <a:rPr lang="en-US" sz="1600" dirty="0"/>
              <a:t>Preparation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0DB006A-9260-C592-AAC4-FFED39BB7B8C}"/>
              </a:ext>
            </a:extLst>
          </p:cNvPr>
          <p:cNvSpPr txBox="1"/>
          <p:nvPr/>
        </p:nvSpPr>
        <p:spPr>
          <a:xfrm>
            <a:off x="1260182" y="4399457"/>
            <a:ext cx="12140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b="1" dirty="0"/>
              <a:t>Phase 3</a:t>
            </a:r>
            <a:br>
              <a:rPr lang="en-US" sz="1600" b="1" dirty="0"/>
            </a:br>
            <a:r>
              <a:rPr lang="en-US" sz="1600" dirty="0"/>
              <a:t>Control</a:t>
            </a:r>
          </a:p>
          <a:p>
            <a:pPr algn="r"/>
            <a:r>
              <a:rPr lang="en-US" sz="1600" dirty="0"/>
              <a:t>Simulation</a:t>
            </a:r>
            <a:br>
              <a:rPr lang="en-US" sz="1600" dirty="0"/>
            </a:br>
            <a:r>
              <a:rPr lang="en-US" sz="1600" dirty="0"/>
              <a:t>&amp; Reporting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10142BE9-4AF7-06AE-5962-1B0F6B953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356365" y="252879"/>
            <a:ext cx="464842" cy="22033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912ADC7-0E78-602A-1CED-B009B5CFA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481" y="1372731"/>
            <a:ext cx="825985" cy="82598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E3EA4B3-D710-8B8E-FB02-158A401CAF0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257474" y="1187602"/>
            <a:ext cx="0" cy="18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9EB3848-D5B2-E09D-399E-5E0DCD24EE39}"/>
              </a:ext>
            </a:extLst>
          </p:cNvPr>
          <p:cNvSpPr/>
          <p:nvPr/>
        </p:nvSpPr>
        <p:spPr>
          <a:xfrm>
            <a:off x="2611538" y="512413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Metadata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Building Count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2CE6B1-55DD-D430-CD71-92F1D9C53578}"/>
              </a:ext>
            </a:extLst>
          </p:cNvPr>
          <p:cNvCxnSpPr>
            <a:cxnSpLocks/>
            <a:stCxn id="33" idx="1"/>
            <a:endCxn id="43" idx="3"/>
          </p:cNvCxnSpPr>
          <p:nvPr/>
        </p:nvCxnSpPr>
        <p:spPr>
          <a:xfrm flipH="1" flipV="1">
            <a:off x="4252194" y="818579"/>
            <a:ext cx="360036" cy="2757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5EC4D1D-9CDB-657A-2120-C65E5B61C7BF}"/>
              </a:ext>
            </a:extLst>
          </p:cNvPr>
          <p:cNvSpPr/>
          <p:nvPr/>
        </p:nvSpPr>
        <p:spPr>
          <a:xfrm>
            <a:off x="2605788" y="338658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DER Availability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System Sizing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BFE49BE-8650-0AA8-4380-4D0371D35AE4}"/>
              </a:ext>
            </a:extLst>
          </p:cNvPr>
          <p:cNvCxnSpPr>
            <a:cxnSpLocks/>
            <a:stCxn id="135" idx="1"/>
            <a:endCxn id="49" idx="3"/>
          </p:cNvCxnSpPr>
          <p:nvPr/>
        </p:nvCxnSpPr>
        <p:spPr>
          <a:xfrm flipH="1">
            <a:off x="4246444" y="3686119"/>
            <a:ext cx="1489517" cy="662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FCC2018-36E9-93C2-D3B1-CC2EC2FF77E2}"/>
              </a:ext>
            </a:extLst>
          </p:cNvPr>
          <p:cNvSpPr/>
          <p:nvPr/>
        </p:nvSpPr>
        <p:spPr>
          <a:xfrm>
            <a:off x="2618250" y="425247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Control Algorithm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9E30A26-4392-5624-0EB6-D5FD2603E8B0}"/>
              </a:ext>
            </a:extLst>
          </p:cNvPr>
          <p:cNvCxnSpPr>
            <a:cxnSpLocks/>
            <a:stCxn id="224" idx="2"/>
            <a:endCxn id="72" idx="3"/>
          </p:cNvCxnSpPr>
          <p:nvPr/>
        </p:nvCxnSpPr>
        <p:spPr>
          <a:xfrm flipH="1" flipV="1">
            <a:off x="4258906" y="4558637"/>
            <a:ext cx="274398" cy="4248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881393E7-E7B2-C8DC-2D6E-46389E4F6E3F}"/>
              </a:ext>
            </a:extLst>
          </p:cNvPr>
          <p:cNvSpPr/>
          <p:nvPr/>
        </p:nvSpPr>
        <p:spPr>
          <a:xfrm>
            <a:off x="2618250" y="5109921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KPI Selection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5D2C185-2317-901F-E4AC-2AD5484B597E}"/>
              </a:ext>
            </a:extLst>
          </p:cNvPr>
          <p:cNvCxnSpPr>
            <a:cxnSpLocks/>
            <a:stCxn id="111" idx="5"/>
            <a:endCxn id="92" idx="3"/>
          </p:cNvCxnSpPr>
          <p:nvPr/>
        </p:nvCxnSpPr>
        <p:spPr>
          <a:xfrm flipH="1">
            <a:off x="4258906" y="5409218"/>
            <a:ext cx="1531060" cy="6869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183687B7-9E75-C5E2-5BD7-B878A12B208F}"/>
              </a:ext>
            </a:extLst>
          </p:cNvPr>
          <p:cNvSpPr/>
          <p:nvPr/>
        </p:nvSpPr>
        <p:spPr>
          <a:xfrm>
            <a:off x="9867951" y="3374855"/>
            <a:ext cx="1640656" cy="61233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Designer Option 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Model Type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546CBAB-FFAB-BEFC-B4C3-91AED4FB8420}"/>
              </a:ext>
            </a:extLst>
          </p:cNvPr>
          <p:cNvCxnSpPr>
            <a:cxnSpLocks/>
            <a:stCxn id="91" idx="3"/>
            <a:endCxn id="100" idx="1"/>
          </p:cNvCxnSpPr>
          <p:nvPr/>
        </p:nvCxnSpPr>
        <p:spPr>
          <a:xfrm>
            <a:off x="8818841" y="3681021"/>
            <a:ext cx="1049110" cy="0"/>
          </a:xfrm>
          <a:prstGeom prst="straightConnector1">
            <a:avLst/>
          </a:prstGeom>
          <a:ln w="28575">
            <a:prstDash val="sysDot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71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666E81-A703-8369-1FD1-C4046468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43949"/>
            <a:ext cx="7772400" cy="417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83143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13676</TotalTime>
  <Words>582</Words>
  <Application>Microsoft Macintosh PowerPoint</Application>
  <PresentationFormat>Widescreen</PresentationFormat>
  <Paragraphs>197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283</cp:revision>
  <cp:lastPrinted>2018-06-19T21:52:37Z</cp:lastPrinted>
  <dcterms:created xsi:type="dcterms:W3CDTF">2017-10-27T10:27:20Z</dcterms:created>
  <dcterms:modified xsi:type="dcterms:W3CDTF">2023-09-13T15:51:24Z</dcterms:modified>
</cp:coreProperties>
</file>