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33" r:id="rId2"/>
    <p:sldId id="834" r:id="rId3"/>
    <p:sldId id="836" r:id="rId4"/>
    <p:sldId id="837" r:id="rId5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3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0" autoAdjust="0"/>
    <p:restoredTop sz="95903" autoAdjust="0"/>
  </p:normalViewPr>
  <p:slideViewPr>
    <p:cSldViewPr showGuides="1">
      <p:cViewPr varScale="1">
        <p:scale>
          <a:sx n="109" d="100"/>
          <a:sy n="109" d="100"/>
        </p:scale>
        <p:origin x="936" y="192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3/14/23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14.03.23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599332" y="2359913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871924" y="2351748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79472" y="3939735"/>
            <a:ext cx="3494716" cy="2651259"/>
          </a:xfrm>
          <a:prstGeom prst="bentConnector4">
            <a:avLst>
              <a:gd name="adj1" fmla="val -6541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256238" y="6536377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370183" y="5662722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392144" y="5152210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258439" y="5384249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 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416272" y="5667924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05FC28-019D-0958-2994-BBBEB8CA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50" y="304800"/>
            <a:ext cx="58801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5575482" y="-1059967"/>
            <a:ext cx="2500643" cy="8228359"/>
          </a:xfrm>
          <a:prstGeom prst="roundRect">
            <a:avLst>
              <a:gd name="adj" fmla="val 2520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5997712" y="1090454"/>
            <a:ext cx="1656183" cy="8228359"/>
          </a:xfrm>
          <a:prstGeom prst="roundRect">
            <a:avLst>
              <a:gd name="adj" fmla="val 25205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6118006" y="-3073727"/>
            <a:ext cx="1415593" cy="8228359"/>
          </a:xfrm>
          <a:prstGeom prst="roundRect">
            <a:avLst>
              <a:gd name="adj" fmla="val 25205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C756C67-A345-1F8A-61CE-ED99EEF837F3}"/>
              </a:ext>
            </a:extLst>
          </p:cNvPr>
          <p:cNvSpPr/>
          <p:nvPr/>
        </p:nvSpPr>
        <p:spPr>
          <a:xfrm rot="5400000">
            <a:off x="9866787" y="844227"/>
            <a:ext cx="792088" cy="792088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5683397" y="866444"/>
            <a:ext cx="3888432" cy="739065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2B9FC0-C1AE-BAF4-A8D9-9EFE08EA4576}"/>
              </a:ext>
            </a:extLst>
          </p:cNvPr>
          <p:cNvSpPr/>
          <p:nvPr/>
        </p:nvSpPr>
        <p:spPr>
          <a:xfrm rot="5400000">
            <a:off x="3897101" y="121374"/>
            <a:ext cx="757360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6763516" y="99436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5827412" y="99436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7843636" y="99525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07F76D4-264A-C9AE-7131-D8D768D72690}"/>
              </a:ext>
            </a:extLst>
          </p:cNvPr>
          <p:cNvSpPr/>
          <p:nvPr/>
        </p:nvSpPr>
        <p:spPr>
          <a:xfrm>
            <a:off x="8742012" y="995253"/>
            <a:ext cx="685801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Weather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(.csv)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A78B77-08CB-62AA-A454-A419D0061281}"/>
              </a:ext>
            </a:extLst>
          </p:cNvPr>
          <p:cNvSpPr/>
          <p:nvPr/>
        </p:nvSpPr>
        <p:spPr>
          <a:xfrm>
            <a:off x="10009206" y="960966"/>
            <a:ext cx="532388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TMY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213396-D9E9-E0C1-7FA5-3AFC055769A5}"/>
              </a:ext>
            </a:extLst>
          </p:cNvPr>
          <p:cNvSpPr/>
          <p:nvPr/>
        </p:nvSpPr>
        <p:spPr>
          <a:xfrm>
            <a:off x="10009206" y="1282392"/>
            <a:ext cx="532388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NOAA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86B9150-8F03-B001-D37A-7B59F0DCFDBB}"/>
              </a:ext>
            </a:extLst>
          </p:cNvPr>
          <p:cNvSpPr/>
          <p:nvPr/>
        </p:nvSpPr>
        <p:spPr>
          <a:xfrm>
            <a:off x="4509802" y="988241"/>
            <a:ext cx="7466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Kmeans</a:t>
            </a:r>
            <a:r>
              <a:rPr lang="en-US" sz="900" b="1" dirty="0">
                <a:solidFill>
                  <a:schemeClr val="tx1"/>
                </a:solidFill>
              </a:rPr>
              <a:t>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3277103" y="990428"/>
            <a:ext cx="101971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 Neighborhoods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779743" y="2000277"/>
            <a:ext cx="187913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(.</a:t>
            </a:r>
            <a:r>
              <a:rPr lang="en-US" sz="1200" b="1" dirty="0" err="1">
                <a:solidFill>
                  <a:schemeClr val="tx1"/>
                </a:solidFill>
              </a:rPr>
              <a:t>epw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flipH="1" flipV="1">
            <a:off x="5388440" y="1234033"/>
            <a:ext cx="438972" cy="123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3">
            <a:extLst>
              <a:ext uri="{FF2B5EF4-FFF2-40B4-BE49-F238E27FC236}">
                <a16:creationId xmlns:a16="http://schemas.microsoft.com/office/drawing/2014/main" id="{C1803BCF-1991-1262-CBBC-3B4053AD509E}"/>
              </a:ext>
            </a:extLst>
          </p:cNvPr>
          <p:cNvCxnSpPr>
            <a:cxnSpLocks/>
            <a:stCxn id="26" idx="2"/>
            <a:endCxn id="31" idx="2"/>
          </p:cNvCxnSpPr>
          <p:nvPr/>
        </p:nvCxnSpPr>
        <p:spPr>
          <a:xfrm rot="16200000" flipH="1" flipV="1">
            <a:off x="5211573" y="-1182007"/>
            <a:ext cx="367589" cy="4464490"/>
          </a:xfrm>
          <a:prstGeom prst="bentConnector4">
            <a:avLst>
              <a:gd name="adj1" fmla="val -96368"/>
              <a:gd name="adj2" fmla="val 104317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CD95A93-C09B-A000-EFEF-FE44D5149100}"/>
              </a:ext>
            </a:extLst>
          </p:cNvPr>
          <p:cNvSpPr/>
          <p:nvPr/>
        </p:nvSpPr>
        <p:spPr>
          <a:xfrm rot="5400000">
            <a:off x="9495515" y="1242232"/>
            <a:ext cx="363962" cy="1152127"/>
          </a:xfrm>
          <a:prstGeom prst="rightBrace">
            <a:avLst>
              <a:gd name="adj1" fmla="val 0"/>
              <a:gd name="adj2" fmla="val 47767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C0475E2-17D1-3169-C7B7-CA2993F9F26C}"/>
              </a:ext>
            </a:extLst>
          </p:cNvPr>
          <p:cNvSpPr/>
          <p:nvPr/>
        </p:nvSpPr>
        <p:spPr>
          <a:xfrm>
            <a:off x="5683397" y="2000277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OpenStudio</a:t>
            </a:r>
            <a:r>
              <a:rPr lang="en-US" sz="1200" b="1" dirty="0">
                <a:solidFill>
                  <a:schemeClr val="tx1"/>
                </a:solidFill>
              </a:rPr>
              <a:t> ➜ </a:t>
            </a:r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Translator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8491711" y="2252305"/>
            <a:ext cx="284031" cy="3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7087554" y="1612712"/>
            <a:ext cx="0" cy="38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683398" y="2825675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model (.</a:t>
            </a:r>
            <a:r>
              <a:rPr lang="en-US" sz="1200" b="1" dirty="0" err="1">
                <a:solidFill>
                  <a:schemeClr val="tx1"/>
                </a:solidFill>
              </a:rPr>
              <a:t>idf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CECC286-4E52-62B8-05A1-8302C0C056D7}"/>
              </a:ext>
            </a:extLst>
          </p:cNvPr>
          <p:cNvCxnSpPr>
            <a:cxnSpLocks/>
          </p:cNvCxnSpPr>
          <p:nvPr/>
        </p:nvCxnSpPr>
        <p:spPr>
          <a:xfrm>
            <a:off x="9101433" y="1499309"/>
            <a:ext cx="0" cy="137006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394098" y="3732092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Ideal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33724FD-CA1E-FA68-A3F1-212826622A71}"/>
              </a:ext>
            </a:extLst>
          </p:cNvPr>
          <p:cNvSpPr/>
          <p:nvPr/>
        </p:nvSpPr>
        <p:spPr>
          <a:xfrm>
            <a:off x="7124996" y="3725209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Partial Loads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AE95701-84A2-1F25-E4C1-E9573CA3148A}"/>
              </a:ext>
            </a:extLst>
          </p:cNvPr>
          <p:cNvSpPr/>
          <p:nvPr/>
        </p:nvSpPr>
        <p:spPr>
          <a:xfrm rot="5400000">
            <a:off x="6837054" y="3164125"/>
            <a:ext cx="500997" cy="151216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8203237" y="3656455"/>
            <a:ext cx="180064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Trained Dynamics LSTM 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4246110" y="4592562"/>
            <a:ext cx="5757769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4246110" y="5456661"/>
            <a:ext cx="5757769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Energy Flexibility 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>
            <a:off x="7124995" y="5024610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251351" y="3666650"/>
            <a:ext cx="990274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Systems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BC27A29-F092-A66E-5B50-949187EB91AB}"/>
              </a:ext>
            </a:extLst>
          </p:cNvPr>
          <p:cNvSpPr/>
          <p:nvPr/>
        </p:nvSpPr>
        <p:spPr>
          <a:xfrm rot="5400000">
            <a:off x="3951744" y="1139647"/>
            <a:ext cx="648073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243239" y="2000277"/>
            <a:ext cx="1014671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Set point profiles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C99C734-9FC4-CEC3-AB04-82F96AD7C6AB}"/>
              </a:ext>
            </a:extLst>
          </p:cNvPr>
          <p:cNvSpPr/>
          <p:nvPr/>
        </p:nvSpPr>
        <p:spPr>
          <a:xfrm>
            <a:off x="3266319" y="2000277"/>
            <a:ext cx="76089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Dynamic Time Warping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39" idx="0"/>
            <a:endCxn id="52" idx="1"/>
          </p:cNvCxnSpPr>
          <p:nvPr/>
        </p:nvCxnSpPr>
        <p:spPr>
          <a:xfrm flipV="1">
            <a:off x="5388439" y="2252305"/>
            <a:ext cx="29495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BC2026-C26E-D850-7311-D609A0C4D9F0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7087554" y="2504333"/>
            <a:ext cx="1" cy="321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B0FAC1-E481-AF53-260B-19283FA70768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H="1">
            <a:off x="4275780" y="1612713"/>
            <a:ext cx="1" cy="315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7087553" y="3339049"/>
            <a:ext cx="1" cy="3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691070" y="4108833"/>
            <a:ext cx="1" cy="500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</p:cNvCxnSpPr>
          <p:nvPr/>
        </p:nvCxnSpPr>
        <p:spPr>
          <a:xfrm>
            <a:off x="5755406" y="4141363"/>
            <a:ext cx="1" cy="468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9103557" y="4160511"/>
            <a:ext cx="0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BAB73F33-5A5D-77FC-5015-7EDB02B59C5E}"/>
              </a:ext>
            </a:extLst>
          </p:cNvPr>
          <p:cNvSpPr/>
          <p:nvPr/>
        </p:nvSpPr>
        <p:spPr>
          <a:xfrm>
            <a:off x="4246109" y="3680026"/>
            <a:ext cx="915397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Other Input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70CC067B-D9C8-D39A-5189-2FD45D5B0BAB}"/>
              </a:ext>
            </a:extLst>
          </p:cNvPr>
          <p:cNvCxnSpPr>
            <a:cxnSpLocks/>
          </p:cNvCxnSpPr>
          <p:nvPr/>
        </p:nvCxnSpPr>
        <p:spPr>
          <a:xfrm>
            <a:off x="4666370" y="4156493"/>
            <a:ext cx="1" cy="4684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3157086" y="4497621"/>
            <a:ext cx="706675" cy="621930"/>
            <a:chOff x="6937314" y="2943131"/>
            <a:chExt cx="597585" cy="52592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390398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</a:t>
              </a:r>
            </a:p>
          </p:txBody>
        </p:sp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2DC7CE6-8426-6B33-81B2-FBBBAFCFA9F8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>
            <a:off x="4027215" y="2252305"/>
            <a:ext cx="216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138511F-DF65-1091-56B9-87B65C544695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296822" y="1240269"/>
            <a:ext cx="212980" cy="21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stCxn id="224" idx="6"/>
            <a:endCxn id="97" idx="5"/>
          </p:cNvCxnSpPr>
          <p:nvPr/>
        </p:nvCxnSpPr>
        <p:spPr>
          <a:xfrm>
            <a:off x="3824688" y="4808586"/>
            <a:ext cx="4754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855894" y="3908483"/>
            <a:ext cx="347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5683397" y="567869"/>
            <a:ext cx="1210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EULPS Database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D263F6-2C9E-745E-3699-75FBF95D2BF6}"/>
              </a:ext>
            </a:extLst>
          </p:cNvPr>
          <p:cNvSpPr txBox="1"/>
          <p:nvPr/>
        </p:nvSpPr>
        <p:spPr>
          <a:xfrm>
            <a:off x="3163122" y="562903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Building Selection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9376FB-2732-AA03-55DD-88D43DF5524A}"/>
              </a:ext>
            </a:extLst>
          </p:cNvPr>
          <p:cNvSpPr txBox="1"/>
          <p:nvPr/>
        </p:nvSpPr>
        <p:spPr>
          <a:xfrm>
            <a:off x="3178834" y="2560553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ecobee</a:t>
            </a:r>
            <a:r>
              <a:rPr lang="en-US" sz="1200" b="1" dirty="0">
                <a:solidFill>
                  <a:srgbClr val="C00000"/>
                </a:solidFill>
              </a:rPr>
              <a:t>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271464" y="657742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Neighborhood</a:t>
            </a:r>
            <a:br>
              <a:rPr lang="en-US" sz="1600" b="1" dirty="0"/>
            </a:br>
            <a:r>
              <a:rPr lang="en-US" sz="1600" b="1" dirty="0"/>
              <a:t> Design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1354821" y="2343211"/>
            <a:ext cx="13340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Building Load</a:t>
            </a:r>
          </a:p>
          <a:p>
            <a:pPr algn="r"/>
            <a:r>
              <a:rPr lang="en-US" sz="1600" b="1" dirty="0"/>
              <a:t>Simulation</a:t>
            </a:r>
          </a:p>
          <a:p>
            <a:pPr algn="r"/>
            <a:r>
              <a:rPr lang="en-US" sz="1600" b="1" dirty="0"/>
              <a:t>&amp; CityLearn</a:t>
            </a:r>
          </a:p>
          <a:p>
            <a:pPr algn="r"/>
            <a:r>
              <a:rPr lang="en-US" sz="1600" b="1" dirty="0"/>
              <a:t>Dataset</a:t>
            </a:r>
          </a:p>
          <a:p>
            <a:pPr algn="r"/>
            <a:r>
              <a:rPr lang="en-US" sz="1600" b="1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971429" y="4808586"/>
            <a:ext cx="1776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Control Simulation</a:t>
            </a:r>
            <a:br>
              <a:rPr lang="en-US" sz="1600" b="1" dirty="0"/>
            </a:br>
            <a:r>
              <a:rPr lang="en-US" sz="1600" b="1" dirty="0"/>
              <a:t>&amp; Reporting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46C28F6-9247-F07F-F922-08301F2741C3}"/>
              </a:ext>
            </a:extLst>
          </p:cNvPr>
          <p:cNvSpPr txBox="1"/>
          <p:nvPr/>
        </p:nvSpPr>
        <p:spPr>
          <a:xfrm>
            <a:off x="9855215" y="393736"/>
            <a:ext cx="885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C00000"/>
                </a:solidFill>
              </a:rPr>
              <a:t>Secondary </a:t>
            </a:r>
          </a:p>
          <a:p>
            <a:pPr algn="r"/>
            <a:r>
              <a:rPr lang="en-US" sz="1200" b="1" dirty="0">
                <a:solidFill>
                  <a:srgbClr val="C00000"/>
                </a:solidFill>
              </a:rPr>
              <a:t>Weather </a:t>
            </a:r>
          </a:p>
        </p:txBody>
      </p:sp>
    </p:spTree>
    <p:extLst>
      <p:ext uri="{BB962C8B-B14F-4D97-AF65-F5344CB8AC3E}">
        <p14:creationId xmlns:p14="http://schemas.microsoft.com/office/powerpoint/2010/main" val="367533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AB75C7-3E24-915F-E57D-B94A41AC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692696"/>
            <a:ext cx="7772400" cy="443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3143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5610</TotalTime>
  <Words>156</Words>
  <Application>Microsoft Macintosh PowerPoint</Application>
  <PresentationFormat>Widescreen</PresentationFormat>
  <Paragraphs>56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269</cp:revision>
  <cp:lastPrinted>2018-06-19T21:52:37Z</cp:lastPrinted>
  <dcterms:created xsi:type="dcterms:W3CDTF">2017-10-27T10:27:20Z</dcterms:created>
  <dcterms:modified xsi:type="dcterms:W3CDTF">2023-03-14T22:49:50Z</dcterms:modified>
</cp:coreProperties>
</file>