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833" r:id="rId2"/>
    <p:sldId id="842" r:id="rId3"/>
    <p:sldId id="846" r:id="rId4"/>
    <p:sldId id="844" r:id="rId5"/>
    <p:sldId id="847" r:id="rId6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29" userDrawn="1">
          <p15:clr>
            <a:srgbClr val="A4A3A4"/>
          </p15:clr>
        </p15:guide>
        <p15:guide id="4" pos="3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Wagner" initials="AW" lastIdx="10" clrIdx="0"/>
  <p:cmAuthor id="1" name="Liam" initials="L" lastIdx="13" clrIdx="1">
    <p:extLst>
      <p:ext uri="{19B8F6BF-5375-455C-9EA6-DF929625EA0E}">
        <p15:presenceInfo xmlns:p15="http://schemas.microsoft.com/office/powerpoint/2012/main" userId="Lia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00FF"/>
    <a:srgbClr val="EE7F3A"/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14" autoAdjust="0"/>
    <p:restoredTop sz="95448" autoAdjust="0"/>
  </p:normalViewPr>
  <p:slideViewPr>
    <p:cSldViewPr showGuides="1">
      <p:cViewPr>
        <p:scale>
          <a:sx n="110" d="100"/>
          <a:sy n="110" d="100"/>
        </p:scale>
        <p:origin x="936" y="144"/>
      </p:cViewPr>
      <p:guideLst>
        <p:guide orient="horz" pos="1117"/>
        <p:guide pos="3840"/>
        <p:guide orient="horz" pos="3929"/>
        <p:guide pos="3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9" d="100"/>
          <a:sy n="59" d="100"/>
        </p:scale>
        <p:origin x="324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13690E4-5B2D-4ACC-A8BB-AF63A34E1D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DFF64-8002-4379-A6A2-513520DE2E8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5809C-1078-40E5-8D78-A06230988E2D}" type="datetimeFigureOut">
              <a:rPr lang="en-US" smtClean="0"/>
              <a:t>5/23/23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7A47D-08F2-42FB-8C89-EE7B08EAA2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24580-1C8E-4985-B8FC-AFC416A837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226B5-A759-4B38-B5E7-E781F8676C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4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B843C7C-BC90-49F1-B4F6-A48532280559}" type="datetimeFigureOut">
              <a:rPr lang="de-DE" smtClean="0"/>
              <a:pPr/>
              <a:t>23.05.23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2624BB8-E655-48B1-8359-9061FBE7B934}" type="slidenum">
              <a:rPr lang="de-DE" smtClean="0"/>
              <a:pPr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036CBA9C-A027-4732-8EFC-4416971A2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6686BB-09C4-48AA-8283-5015155FB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A1CFC1F8-9F34-4F0E-B0CA-B57630DF2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4252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 dirty="0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2585-6A6B-406A-B971-E9518E17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D58526-D0D4-41DE-8BD8-E147FE6045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339" y="6356351"/>
            <a:ext cx="11137237" cy="365125"/>
          </a:xfrm>
        </p:spPr>
        <p:txBody>
          <a:bodyPr/>
          <a:lstStyle/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1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43339" y="6356351"/>
            <a:ext cx="119053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algn="l"/>
            <a:r>
              <a:rPr lang="en-US"/>
              <a:t>IEA EBC Annex 79, 8th Expert Meeting, March 30-31, 2022                                                 Cross subtask activity: Agent-based Modeling </a:t>
            </a:r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5A5726-E2AB-A72A-ECAD-70F42B3A4177}"/>
              </a:ext>
            </a:extLst>
          </p:cNvPr>
          <p:cNvSpPr/>
          <p:nvPr/>
        </p:nvSpPr>
        <p:spPr>
          <a:xfrm rot="10800000">
            <a:off x="2855641" y="631023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CB7DB-245D-F7E7-5BFA-C5A2FCC5B5D9}"/>
              </a:ext>
            </a:extLst>
          </p:cNvPr>
          <p:cNvSpPr txBox="1"/>
          <p:nvPr/>
        </p:nvSpPr>
        <p:spPr>
          <a:xfrm>
            <a:off x="4707086" y="692696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N 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90E792-2863-07B2-63EF-82251253A890}"/>
              </a:ext>
            </a:extLst>
          </p:cNvPr>
          <p:cNvSpPr/>
          <p:nvPr/>
        </p:nvSpPr>
        <p:spPr>
          <a:xfrm rot="10800000">
            <a:off x="3222882" y="984705"/>
            <a:ext cx="3513180" cy="5606288"/>
          </a:xfrm>
          <a:prstGeom prst="roundRect">
            <a:avLst>
              <a:gd name="adj" fmla="val 6867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9EED1EA-8327-3445-B343-F3C11E9B5A8D}"/>
              </a:ext>
            </a:extLst>
          </p:cNvPr>
          <p:cNvSpPr/>
          <p:nvPr/>
        </p:nvSpPr>
        <p:spPr>
          <a:xfrm>
            <a:off x="4603920" y="2095740"/>
            <a:ext cx="1977630" cy="109275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4243F02-FCEB-F244-AA07-BA49983506E2}"/>
              </a:ext>
            </a:extLst>
          </p:cNvPr>
          <p:cNvSpPr/>
          <p:nvPr/>
        </p:nvSpPr>
        <p:spPr>
          <a:xfrm rot="5400000">
            <a:off x="4206352" y="2550886"/>
            <a:ext cx="1561584" cy="32062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7FFD480-31EC-1142-91A8-CD99B8F29361}"/>
              </a:ext>
            </a:extLst>
          </p:cNvPr>
          <p:cNvSpPr/>
          <p:nvPr/>
        </p:nvSpPr>
        <p:spPr>
          <a:xfrm>
            <a:off x="3384014" y="5107378"/>
            <a:ext cx="3206259" cy="1297418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FC32E76-8391-9444-BDE1-21A6B5A24D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739" y="5349500"/>
            <a:ext cx="626445" cy="626445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0008645-C065-5147-AD8F-98C8059E55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60516" y="5320221"/>
            <a:ext cx="625465" cy="625465"/>
          </a:xfrm>
          <a:prstGeom prst="rect">
            <a:avLst/>
          </a:prstGeom>
        </p:spPr>
      </p:pic>
      <p:pic>
        <p:nvPicPr>
          <p:cNvPr id="26" name="Picture 25" descr="A picture containing icon&#10;&#10;Description automatically generated">
            <a:extLst>
              <a:ext uri="{FF2B5EF4-FFF2-40B4-BE49-F238E27FC236}">
                <a16:creationId xmlns:a16="http://schemas.microsoft.com/office/drawing/2014/main" id="{361A1388-9314-AC48-BA59-69DB2D518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132" y="2299651"/>
            <a:ext cx="814996" cy="768691"/>
          </a:xfrm>
          <a:prstGeom prst="rect">
            <a:avLst/>
          </a:prstGeom>
        </p:spPr>
      </p:pic>
      <p:pic>
        <p:nvPicPr>
          <p:cNvPr id="30" name="Picture 29" descr="A picture containing icon&#10;&#10;Description automatically generated">
            <a:extLst>
              <a:ext uri="{FF2B5EF4-FFF2-40B4-BE49-F238E27FC236}">
                <a16:creationId xmlns:a16="http://schemas.microsoft.com/office/drawing/2014/main" id="{9D358902-D725-B145-BF33-3E2539609C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22" y="3693311"/>
            <a:ext cx="692289" cy="692289"/>
          </a:xfrm>
          <a:prstGeom prst="rect">
            <a:avLst/>
          </a:prstGeom>
        </p:spPr>
      </p:pic>
      <p:pic>
        <p:nvPicPr>
          <p:cNvPr id="34" name="Picture 33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767B30FB-B965-D948-AAD9-B00F8CFCC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30" y="3672007"/>
            <a:ext cx="686493" cy="686493"/>
          </a:xfrm>
          <a:prstGeom prst="rect">
            <a:avLst/>
          </a:prstGeom>
        </p:spPr>
      </p:pic>
      <p:pic>
        <p:nvPicPr>
          <p:cNvPr id="45" name="Picture 44" descr="Icon&#10;&#10;Description automatically generated">
            <a:extLst>
              <a:ext uri="{FF2B5EF4-FFF2-40B4-BE49-F238E27FC236}">
                <a16:creationId xmlns:a16="http://schemas.microsoft.com/office/drawing/2014/main" id="{C9267087-CC13-8649-9F8D-1077529CF4C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944" y="2299650"/>
            <a:ext cx="720080" cy="720080"/>
          </a:xfrm>
          <a:prstGeom prst="rect">
            <a:avLst/>
          </a:prstGeom>
        </p:spPr>
      </p:pic>
      <p:pic>
        <p:nvPicPr>
          <p:cNvPr id="47" name="Picture 46" descr="Icon&#10;&#10;Description automatically generated">
            <a:extLst>
              <a:ext uri="{FF2B5EF4-FFF2-40B4-BE49-F238E27FC236}">
                <a16:creationId xmlns:a16="http://schemas.microsoft.com/office/drawing/2014/main" id="{4F67AC45-B17E-A14F-9B10-F6C8D14E30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683" y="5274650"/>
            <a:ext cx="626445" cy="687391"/>
          </a:xfrm>
          <a:prstGeom prst="rect">
            <a:avLst/>
          </a:prstGeom>
        </p:spPr>
      </p:pic>
      <p:pic>
        <p:nvPicPr>
          <p:cNvPr id="52" name="Picture 51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29786DD7-A38F-0C4E-9BD4-BC8A3E29B17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801" y="3712514"/>
            <a:ext cx="669094" cy="66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447" y="1683909"/>
            <a:ext cx="658611" cy="658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8318F54-6CDB-F446-9E02-23F62AE8C3F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963" y="2548005"/>
            <a:ext cx="629295" cy="6292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5FC3CDA-FD24-6847-A36C-9B2F32C54352}"/>
              </a:ext>
            </a:extLst>
          </p:cNvPr>
          <p:cNvGrpSpPr>
            <a:grpSpLocks noChangeAspect="1"/>
          </p:cNvGrpSpPr>
          <p:nvPr/>
        </p:nvGrpSpPr>
        <p:grpSpPr>
          <a:xfrm>
            <a:off x="7448143" y="3440033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9BE93B2-9118-D84F-B938-70A1210CBE0B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D49B8D-4E17-DF4B-B258-5FD77810B91D}"/>
                </a:ext>
              </a:extLst>
            </p:cNvPr>
            <p:cNvSpPr txBox="1"/>
            <p:nvPr/>
          </p:nvSpPr>
          <p:spPr>
            <a:xfrm>
              <a:off x="6981572" y="3049593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Control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9E44FD8-4E63-084F-961B-88AE24E9876F}"/>
              </a:ext>
            </a:extLst>
          </p:cNvPr>
          <p:cNvCxnSpPr>
            <a:cxnSpLocks/>
          </p:cNvCxnSpPr>
          <p:nvPr/>
        </p:nvCxnSpPr>
        <p:spPr>
          <a:xfrm flipH="1">
            <a:off x="6590274" y="3938025"/>
            <a:ext cx="859788" cy="783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BBF70C8-6E7A-344B-B3E6-9914688657C1}"/>
              </a:ext>
            </a:extLst>
          </p:cNvPr>
          <p:cNvSpPr/>
          <p:nvPr/>
        </p:nvSpPr>
        <p:spPr>
          <a:xfrm rot="10800000">
            <a:off x="3381381" y="1179852"/>
            <a:ext cx="1070934" cy="3766782"/>
          </a:xfrm>
          <a:prstGeom prst="roundRect">
            <a:avLst>
              <a:gd name="adj" fmla="val 25205"/>
            </a:avLst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 descr="Icon&#10;&#10;Description automatically generated with medium confidence">
            <a:extLst>
              <a:ext uri="{FF2B5EF4-FFF2-40B4-BE49-F238E27FC236}">
                <a16:creationId xmlns:a16="http://schemas.microsoft.com/office/drawing/2014/main" id="{192A2240-2C54-F146-89BD-0345A91DD1D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71" y="5297614"/>
            <a:ext cx="687391" cy="687391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9B7003EF-ADEA-7F45-A407-72B7FF1A2E41}"/>
              </a:ext>
            </a:extLst>
          </p:cNvPr>
          <p:cNvSpPr txBox="1"/>
          <p:nvPr/>
        </p:nvSpPr>
        <p:spPr>
          <a:xfrm>
            <a:off x="6599332" y="3470103"/>
            <a:ext cx="100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Charge/</a:t>
            </a:r>
          </a:p>
          <a:p>
            <a:pPr algn="ctr"/>
            <a:r>
              <a:rPr lang="en-US" sz="1200" b="1" dirty="0"/>
              <a:t>Discharge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6FCBAA-212F-5C4A-91E6-B84329B3E7AB}"/>
              </a:ext>
            </a:extLst>
          </p:cNvPr>
          <p:cNvSpPr txBox="1"/>
          <p:nvPr/>
        </p:nvSpPr>
        <p:spPr>
          <a:xfrm>
            <a:off x="3126886" y="1179853"/>
            <a:ext cx="15679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Electricity</a:t>
            </a:r>
            <a:br>
              <a:rPr lang="en-US" sz="1300" b="1" dirty="0"/>
            </a:br>
            <a:r>
              <a:rPr lang="en-US" sz="1300" b="1" dirty="0"/>
              <a:t>Source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F342DB9-6BAA-2A47-9561-FE5619719DF4}"/>
              </a:ext>
            </a:extLst>
          </p:cNvPr>
          <p:cNvSpPr txBox="1"/>
          <p:nvPr/>
        </p:nvSpPr>
        <p:spPr>
          <a:xfrm>
            <a:off x="5066271" y="3373222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Energy Storage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4F4CC3-7AB5-6C41-B6E5-CB9CC0C1F924}"/>
              </a:ext>
            </a:extLst>
          </p:cNvPr>
          <p:cNvSpPr txBox="1"/>
          <p:nvPr/>
        </p:nvSpPr>
        <p:spPr>
          <a:xfrm>
            <a:off x="5322837" y="5085329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End Use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48AE03A-19F3-F947-B67B-CFA930787DDA}"/>
              </a:ext>
            </a:extLst>
          </p:cNvPr>
          <p:cNvSpPr txBox="1"/>
          <p:nvPr/>
        </p:nvSpPr>
        <p:spPr>
          <a:xfrm>
            <a:off x="4877155" y="2071880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00" b="1" dirty="0"/>
              <a:t>Heat Supply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EB0535-B98A-919D-8C1E-F26F1AF95F45}"/>
              </a:ext>
            </a:extLst>
          </p:cNvPr>
          <p:cNvSpPr txBox="1"/>
          <p:nvPr/>
        </p:nvSpPr>
        <p:spPr>
          <a:xfrm>
            <a:off x="4647118" y="2950747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Electric heater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C9C18-A638-9EEE-A0B4-9773A9F57451}"/>
              </a:ext>
            </a:extLst>
          </p:cNvPr>
          <p:cNvSpPr txBox="1"/>
          <p:nvPr/>
        </p:nvSpPr>
        <p:spPr>
          <a:xfrm>
            <a:off x="5540024" y="2949766"/>
            <a:ext cx="107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Heat pump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90769-86B4-05AE-8B6D-924A27DDE5FA}"/>
              </a:ext>
            </a:extLst>
          </p:cNvPr>
          <p:cNvSpPr txBox="1"/>
          <p:nvPr/>
        </p:nvSpPr>
        <p:spPr>
          <a:xfrm>
            <a:off x="3581027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Non-shiftable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plug loads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974D3-4415-7E20-BD2A-79FA7D6A5E19}"/>
              </a:ext>
            </a:extLst>
          </p:cNvPr>
          <p:cNvSpPr txBox="1"/>
          <p:nvPr/>
        </p:nvSpPr>
        <p:spPr>
          <a:xfrm>
            <a:off x="4639343" y="5973910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heating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F29E1-48F7-3074-B783-B00BCE4CFCF5}"/>
              </a:ext>
            </a:extLst>
          </p:cNvPr>
          <p:cNvSpPr txBox="1"/>
          <p:nvPr/>
        </p:nvSpPr>
        <p:spPr>
          <a:xfrm>
            <a:off x="5571347" y="5962348"/>
            <a:ext cx="10709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Space cooling &amp; heating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BE420-4D5F-561C-844C-D581547A8F7B}"/>
              </a:ext>
            </a:extLst>
          </p:cNvPr>
          <p:cNvSpPr txBox="1"/>
          <p:nvPr/>
        </p:nvSpPr>
        <p:spPr>
          <a:xfrm>
            <a:off x="5704008" y="4344679"/>
            <a:ext cx="847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Cooling </a:t>
            </a:r>
            <a:br>
              <a:rPr lang="en-US" sz="1100" i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storage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F35BE7-FB33-C349-F7B4-C2FC19C110DF}"/>
              </a:ext>
            </a:extLst>
          </p:cNvPr>
          <p:cNvSpPr txBox="1"/>
          <p:nvPr/>
        </p:nvSpPr>
        <p:spPr>
          <a:xfrm>
            <a:off x="4511824" y="4346470"/>
            <a:ext cx="12961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Domestic hot water and/or space heating storage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55B49F-DBBD-88D0-665D-B3DC36E09168}"/>
              </a:ext>
            </a:extLst>
          </p:cNvPr>
          <p:cNvSpPr txBox="1"/>
          <p:nvPr/>
        </p:nvSpPr>
        <p:spPr>
          <a:xfrm>
            <a:off x="3503713" y="4343902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Battery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3492467" y="2301115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Grid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5030F2-951A-1464-98B5-4778F06F2ECD}"/>
              </a:ext>
            </a:extLst>
          </p:cNvPr>
          <p:cNvSpPr txBox="1"/>
          <p:nvPr/>
        </p:nvSpPr>
        <p:spPr>
          <a:xfrm>
            <a:off x="3496645" y="3154141"/>
            <a:ext cx="8479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2">
                    <a:lumMod val="75000"/>
                  </a:schemeClr>
                </a:solidFill>
              </a:rPr>
              <a:t>Solar PV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6944C-E545-CC65-C376-35CE2B679906}"/>
              </a:ext>
            </a:extLst>
          </p:cNvPr>
          <p:cNvSpPr txBox="1"/>
          <p:nvPr/>
        </p:nvSpPr>
        <p:spPr>
          <a:xfrm>
            <a:off x="6599332" y="2359913"/>
            <a:ext cx="10088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Power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31EED1-A828-CDC3-1182-038326048AE0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6871924" y="2351748"/>
            <a:ext cx="797913" cy="137865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FA50B3-91A7-8B9A-3D20-AD2E9C97EF1A}"/>
              </a:ext>
            </a:extLst>
          </p:cNvPr>
          <p:cNvSpPr txBox="1"/>
          <p:nvPr/>
        </p:nvSpPr>
        <p:spPr>
          <a:xfrm>
            <a:off x="5074327" y="1063768"/>
            <a:ext cx="1567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Building 1</a:t>
            </a:r>
          </a:p>
        </p:txBody>
      </p:sp>
      <p:cxnSp>
        <p:nvCxnSpPr>
          <p:cNvPr id="38" name="Straight Arrow Connector 23">
            <a:extLst>
              <a:ext uri="{FF2B5EF4-FFF2-40B4-BE49-F238E27FC236}">
                <a16:creationId xmlns:a16="http://schemas.microsoft.com/office/drawing/2014/main" id="{C1508592-1198-3B39-018E-C833C3FD51FA}"/>
              </a:ext>
            </a:extLst>
          </p:cNvPr>
          <p:cNvCxnSpPr>
            <a:cxnSpLocks/>
            <a:stCxn id="66" idx="3"/>
            <a:endCxn id="33" idx="0"/>
          </p:cNvCxnSpPr>
          <p:nvPr/>
        </p:nvCxnSpPr>
        <p:spPr>
          <a:xfrm flipH="1">
            <a:off x="4979472" y="3939735"/>
            <a:ext cx="3494716" cy="2651259"/>
          </a:xfrm>
          <a:prstGeom prst="bentConnector4">
            <a:avLst>
              <a:gd name="adj1" fmla="val -6541"/>
              <a:gd name="adj2" fmla="val 108622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1B70270-D1EA-0936-C7CB-C78D8E5ACA91}"/>
              </a:ext>
            </a:extLst>
          </p:cNvPr>
          <p:cNvSpPr txBox="1"/>
          <p:nvPr/>
        </p:nvSpPr>
        <p:spPr>
          <a:xfrm>
            <a:off x="6256238" y="6536377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Observations</a:t>
            </a:r>
          </a:p>
        </p:txBody>
      </p: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66DB1803-1EFB-1244-6B40-1C836533B471}"/>
              </a:ext>
            </a:extLst>
          </p:cNvPr>
          <p:cNvCxnSpPr>
            <a:cxnSpLocks/>
            <a:stCxn id="72" idx="1"/>
            <a:endCxn id="18" idx="3"/>
          </p:cNvCxnSpPr>
          <p:nvPr/>
        </p:nvCxnSpPr>
        <p:spPr>
          <a:xfrm rot="10800000">
            <a:off x="6370183" y="5662722"/>
            <a:ext cx="1031014" cy="520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B4387AD-DFC2-03E9-E9A0-1CF3F831FF2F}"/>
              </a:ext>
            </a:extLst>
          </p:cNvPr>
          <p:cNvGrpSpPr>
            <a:grpSpLocks noChangeAspect="1"/>
          </p:cNvGrpSpPr>
          <p:nvPr/>
        </p:nvGrpSpPr>
        <p:grpSpPr>
          <a:xfrm>
            <a:off x="7392144" y="5152210"/>
            <a:ext cx="1024128" cy="1024127"/>
            <a:chOff x="6976923" y="2934906"/>
            <a:chExt cx="525923" cy="525923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6FDF18E-4881-64FF-9431-6957C0FC5C08}"/>
                </a:ext>
              </a:extLst>
            </p:cNvPr>
            <p:cNvSpPr/>
            <p:nvPr/>
          </p:nvSpPr>
          <p:spPr>
            <a:xfrm>
              <a:off x="6976923" y="2934906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FB8F1F-7FAC-E555-B4F6-6393CFE00628}"/>
                </a:ext>
              </a:extLst>
            </p:cNvPr>
            <p:cNvSpPr txBox="1"/>
            <p:nvPr/>
          </p:nvSpPr>
          <p:spPr>
            <a:xfrm>
              <a:off x="6981572" y="3049592"/>
              <a:ext cx="521274" cy="30030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Occupant</a:t>
              </a:r>
              <a:br>
                <a:rPr lang="en-US" sz="1600" b="1" dirty="0">
                  <a:solidFill>
                    <a:schemeClr val="bg1"/>
                  </a:solidFill>
                </a:rPr>
              </a:br>
              <a:r>
                <a:rPr lang="en-US" sz="16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B887F15-E8C5-658A-0EF8-75FB1E96CB49}"/>
              </a:ext>
            </a:extLst>
          </p:cNvPr>
          <p:cNvSpPr txBox="1"/>
          <p:nvPr/>
        </p:nvSpPr>
        <p:spPr>
          <a:xfrm>
            <a:off x="6258439" y="5384249"/>
            <a:ext cx="1567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Setpoint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4C5FF46-2DA3-D856-E15C-A2530F1A2BAC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8416272" y="5667924"/>
            <a:ext cx="27201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44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5AA2E479-E115-262D-73D8-1B25C1B7F6B3}"/>
              </a:ext>
            </a:extLst>
          </p:cNvPr>
          <p:cNvSpPr/>
          <p:nvPr/>
        </p:nvSpPr>
        <p:spPr>
          <a:xfrm rot="10800000">
            <a:off x="1489400" y="404665"/>
            <a:ext cx="7962410" cy="2630078"/>
          </a:xfrm>
          <a:prstGeom prst="roundRect">
            <a:avLst>
              <a:gd name="adj" fmla="val 68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55EF12E-C217-8B93-FD72-39C88C07769E}"/>
              </a:ext>
            </a:extLst>
          </p:cNvPr>
          <p:cNvGrpSpPr/>
          <p:nvPr/>
        </p:nvGrpSpPr>
        <p:grpSpPr>
          <a:xfrm>
            <a:off x="1487488" y="743219"/>
            <a:ext cx="3939270" cy="3578913"/>
            <a:chOff x="1358204" y="3297870"/>
            <a:chExt cx="3939270" cy="3578913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9E44FD8-4E63-084F-961B-88AE24E9876F}"/>
                </a:ext>
              </a:extLst>
            </p:cNvPr>
            <p:cNvCxnSpPr>
              <a:cxnSpLocks/>
              <a:stCxn id="33" idx="0"/>
              <a:endCxn id="58" idx="0"/>
            </p:cNvCxnSpPr>
            <p:nvPr/>
          </p:nvCxnSpPr>
          <p:spPr>
            <a:xfrm flipH="1">
              <a:off x="3332114" y="5345370"/>
              <a:ext cx="958" cy="5072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5FC3CDA-FD24-6847-A36C-9B2F32C543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20050" y="5852656"/>
              <a:ext cx="1026042" cy="1024127"/>
              <a:chOff x="6975940" y="3015821"/>
              <a:chExt cx="526906" cy="525923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9BE93B2-9118-D84F-B938-70A1210CBE0B}"/>
                  </a:ext>
                </a:extLst>
              </p:cNvPr>
              <p:cNvSpPr/>
              <p:nvPr/>
            </p:nvSpPr>
            <p:spPr>
              <a:xfrm>
                <a:off x="6975940" y="3015821"/>
                <a:ext cx="525923" cy="5259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0D49B8D-4E17-DF4B-B258-5FD77810B91D}"/>
                  </a:ext>
                </a:extLst>
              </p:cNvPr>
              <p:cNvSpPr txBox="1"/>
              <p:nvPr/>
            </p:nvSpPr>
            <p:spPr>
              <a:xfrm>
                <a:off x="6981572" y="3122284"/>
                <a:ext cx="521274" cy="300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Control</a:t>
                </a:r>
                <a:br>
                  <a:rPr lang="en-US" sz="1600" b="1" dirty="0">
                    <a:solidFill>
                      <a:schemeClr val="bg1"/>
                    </a:solidFill>
                  </a:rPr>
                </a:br>
                <a:r>
                  <a:rPr lang="en-US" sz="1600" b="1" dirty="0">
                    <a:solidFill>
                      <a:schemeClr val="bg1"/>
                    </a:solidFill>
                  </a:rPr>
                  <a:t>Agent 1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B7003EF-ADEA-7F45-A407-72B7FF1A2E41}"/>
                </a:ext>
              </a:extLst>
            </p:cNvPr>
            <p:cNvSpPr txBox="1"/>
            <p:nvPr/>
          </p:nvSpPr>
          <p:spPr>
            <a:xfrm>
              <a:off x="3526454" y="6095729"/>
              <a:ext cx="1360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Actions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3F53FA1-27A9-C673-5A02-DE19CA21FD37}"/>
                </a:ext>
              </a:extLst>
            </p:cNvPr>
            <p:cNvGrpSpPr/>
            <p:nvPr/>
          </p:nvGrpSpPr>
          <p:grpSpPr>
            <a:xfrm>
              <a:off x="1576482" y="3297870"/>
              <a:ext cx="3720992" cy="2047500"/>
              <a:chOff x="4856653" y="3683172"/>
              <a:chExt cx="3720992" cy="2047500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BF90E792-2863-07B2-63EF-82251253A890}"/>
                  </a:ext>
                </a:extLst>
              </p:cNvPr>
              <p:cNvSpPr/>
              <p:nvPr/>
            </p:nvSpPr>
            <p:spPr>
              <a:xfrm rot="10800000">
                <a:off x="4856653" y="3683172"/>
                <a:ext cx="3513180" cy="2047500"/>
              </a:xfrm>
              <a:prstGeom prst="roundRect">
                <a:avLst>
                  <a:gd name="adj" fmla="val 6867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C4243F02-FCEB-F244-AA07-BA49983506E2}"/>
                  </a:ext>
                </a:extLst>
              </p:cNvPr>
              <p:cNvSpPr/>
              <p:nvPr/>
            </p:nvSpPr>
            <p:spPr>
              <a:xfrm rot="5400000">
                <a:off x="5835761" y="3175821"/>
                <a:ext cx="1561584" cy="319753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0" name="Picture 29" descr="A picture containing icon&#10;&#10;Description automatically generated">
                <a:extLst>
                  <a:ext uri="{FF2B5EF4-FFF2-40B4-BE49-F238E27FC236}">
                    <a16:creationId xmlns:a16="http://schemas.microsoft.com/office/drawing/2014/main" id="{9D358902-D725-B145-BF33-3E2539609C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27693" y="4313884"/>
                <a:ext cx="692289" cy="692289"/>
              </a:xfrm>
              <a:prstGeom prst="rect">
                <a:avLst/>
              </a:prstGeom>
            </p:spPr>
          </p:pic>
          <p:pic>
            <p:nvPicPr>
              <p:cNvPr id="52" name="Picture 51" descr="A picture containing text, clock&#10;&#10;Description automatically generated">
                <a:extLst>
                  <a:ext uri="{FF2B5EF4-FFF2-40B4-BE49-F238E27FC236}">
                    <a16:creationId xmlns:a16="http://schemas.microsoft.com/office/drawing/2014/main" id="{29786DD7-A38F-0C4E-9BD4-BC8A3E29B1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biLevel thresh="75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18572" y="4333087"/>
                <a:ext cx="669094" cy="66909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F342DB9-6BAA-2A47-9561-FE5619719DF4}"/>
                  </a:ext>
                </a:extLst>
              </p:cNvPr>
              <p:cNvSpPr txBox="1"/>
              <p:nvPr/>
            </p:nvSpPr>
            <p:spPr>
              <a:xfrm>
                <a:off x="6751272" y="3994145"/>
                <a:ext cx="1567954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1" dirty="0"/>
                  <a:t>Energy Storage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0F35BE7-FB33-C349-F7B4-C2FC19C110DF}"/>
                  </a:ext>
                </a:extLst>
              </p:cNvPr>
              <p:cNvSpPr txBox="1"/>
              <p:nvPr/>
            </p:nvSpPr>
            <p:spPr>
              <a:xfrm>
                <a:off x="6145595" y="4967043"/>
                <a:ext cx="129614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i="1" dirty="0">
                    <a:solidFill>
                      <a:schemeClr val="tx2">
                        <a:lumMod val="75000"/>
                      </a:schemeClr>
                    </a:solidFill>
                  </a:rPr>
                  <a:t>Domestic hot water  heating storage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55B49F-DBBD-88D0-665D-B3DC36E09168}"/>
                  </a:ext>
                </a:extLst>
              </p:cNvPr>
              <p:cNvSpPr txBox="1"/>
              <p:nvPr/>
            </p:nvSpPr>
            <p:spPr>
              <a:xfrm>
                <a:off x="5137484" y="4964475"/>
                <a:ext cx="84792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i="1" dirty="0">
                    <a:solidFill>
                      <a:schemeClr val="tx2">
                        <a:lumMod val="75000"/>
                      </a:schemeClr>
                    </a:solidFill>
                  </a:rPr>
                  <a:t>Battery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7FA50B3-91A7-8B9A-3D20-AD2E9C97EF1A}"/>
                  </a:ext>
                </a:extLst>
              </p:cNvPr>
              <p:cNvSpPr txBox="1"/>
              <p:nvPr/>
            </p:nvSpPr>
            <p:spPr>
              <a:xfrm>
                <a:off x="7009691" y="3683172"/>
                <a:ext cx="15679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Building 1</a:t>
                </a:r>
              </a:p>
            </p:txBody>
          </p:sp>
          <p:pic>
            <p:nvPicPr>
              <p:cNvPr id="3" name="Picture 2" descr="A picture containing rectangle&#10;&#10;Description automatically generated">
                <a:extLst>
                  <a:ext uri="{FF2B5EF4-FFF2-40B4-BE49-F238E27FC236}">
                    <a16:creationId xmlns:a16="http://schemas.microsoft.com/office/drawing/2014/main" id="{B0685F88-C02C-CA54-B64F-D46639BF54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0201" y="4292580"/>
                <a:ext cx="686493" cy="686493"/>
              </a:xfrm>
              <a:prstGeom prst="rect">
                <a:avLst/>
              </a:prstGeom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E8CF1-793B-A405-BCB2-F52BF025C5B0}"/>
                  </a:ext>
                </a:extLst>
              </p:cNvPr>
              <p:cNvSpPr txBox="1"/>
              <p:nvPr/>
            </p:nvSpPr>
            <p:spPr>
              <a:xfrm>
                <a:off x="7337779" y="4965252"/>
                <a:ext cx="84792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i="1" dirty="0">
                    <a:solidFill>
                      <a:schemeClr val="tx2">
                        <a:lumMod val="75000"/>
                      </a:schemeClr>
                    </a:solidFill>
                  </a:rPr>
                  <a:t>Cooling </a:t>
                </a:r>
                <a:br>
                  <a:rPr lang="en-US" sz="1100" i="1" dirty="0">
                    <a:solidFill>
                      <a:schemeClr val="tx2">
                        <a:lumMod val="75000"/>
                      </a:schemeClr>
                    </a:solidFill>
                  </a:rPr>
                </a:br>
                <a:r>
                  <a:rPr lang="en-US" sz="1100" i="1" dirty="0">
                    <a:solidFill>
                      <a:schemeClr val="tx2">
                        <a:lumMod val="75000"/>
                      </a:schemeClr>
                    </a:solidFill>
                  </a:rPr>
                  <a:t>storage</a:t>
                </a:r>
              </a:p>
            </p:txBody>
          </p:sp>
        </p:grpSp>
        <p:cxnSp>
          <p:nvCxnSpPr>
            <p:cNvPr id="13" name="Straight Arrow Connector 23">
              <a:extLst>
                <a:ext uri="{FF2B5EF4-FFF2-40B4-BE49-F238E27FC236}">
                  <a16:creationId xmlns:a16="http://schemas.microsoft.com/office/drawing/2014/main" id="{A1644035-9858-B618-0D13-3AFDE69E4FBE}"/>
                </a:ext>
              </a:extLst>
            </p:cNvPr>
            <p:cNvCxnSpPr>
              <a:cxnSpLocks/>
              <a:stCxn id="65" idx="0"/>
              <a:endCxn id="66" idx="3"/>
            </p:cNvCxnSpPr>
            <p:nvPr/>
          </p:nvCxnSpPr>
          <p:spPr>
            <a:xfrm flipH="1">
              <a:off x="3846092" y="4389286"/>
              <a:ext cx="1089057" cy="1963073"/>
            </a:xfrm>
            <a:prstGeom prst="bentConnector3">
              <a:avLst>
                <a:gd name="adj1" fmla="val -26418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1C58F4F-E450-9623-C499-FA8C3008512B}"/>
                </a:ext>
              </a:extLst>
            </p:cNvPr>
            <p:cNvSpPr txBox="1"/>
            <p:nvPr/>
          </p:nvSpPr>
          <p:spPr>
            <a:xfrm>
              <a:off x="1358204" y="5530118"/>
              <a:ext cx="2047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Building 1 Observations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0E1AAF4-91C9-E821-578F-28EF8068979C}"/>
              </a:ext>
            </a:extLst>
          </p:cNvPr>
          <p:cNvGrpSpPr/>
          <p:nvPr/>
        </p:nvGrpSpPr>
        <p:grpSpPr>
          <a:xfrm>
            <a:off x="5732734" y="743218"/>
            <a:ext cx="3720992" cy="3578915"/>
            <a:chOff x="1576482" y="3297870"/>
            <a:chExt cx="3720992" cy="3578915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C6F05AFA-6AA0-9BE0-6EB1-D5E484270795}"/>
                </a:ext>
              </a:extLst>
            </p:cNvPr>
            <p:cNvCxnSpPr>
              <a:cxnSpLocks/>
              <a:stCxn id="146" idx="0"/>
              <a:endCxn id="175" idx="0"/>
            </p:cNvCxnSpPr>
            <p:nvPr/>
          </p:nvCxnSpPr>
          <p:spPr>
            <a:xfrm flipH="1">
              <a:off x="3332114" y="5345370"/>
              <a:ext cx="958" cy="5072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EEDBADC3-1A1D-C0E4-EF65-6B4F3D7164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20050" y="5852658"/>
              <a:ext cx="1026042" cy="1024127"/>
              <a:chOff x="6975940" y="3015822"/>
              <a:chExt cx="526906" cy="525923"/>
            </a:xfrm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E99CF2C-8604-6387-7194-B4D3E8F4A91F}"/>
                  </a:ext>
                </a:extLst>
              </p:cNvPr>
              <p:cNvSpPr/>
              <p:nvPr/>
            </p:nvSpPr>
            <p:spPr>
              <a:xfrm>
                <a:off x="6975940" y="3015822"/>
                <a:ext cx="525923" cy="5259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C3D15F3-7480-6DFF-C56E-F903DAFC6289}"/>
                  </a:ext>
                </a:extLst>
              </p:cNvPr>
              <p:cNvSpPr txBox="1"/>
              <p:nvPr/>
            </p:nvSpPr>
            <p:spPr>
              <a:xfrm>
                <a:off x="6981572" y="3122284"/>
                <a:ext cx="521274" cy="300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Control</a:t>
                </a:r>
                <a:br>
                  <a:rPr lang="en-US" sz="1600" b="1" dirty="0">
                    <a:solidFill>
                      <a:schemeClr val="bg1"/>
                    </a:solidFill>
                  </a:rPr>
                </a:br>
                <a:r>
                  <a:rPr lang="en-US" sz="1600" b="1" dirty="0">
                    <a:solidFill>
                      <a:schemeClr val="bg1"/>
                    </a:solidFill>
                  </a:rPr>
                  <a:t>Agent N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514C2FA-D8E1-2D40-5051-1FECB0677C0B}"/>
                </a:ext>
              </a:extLst>
            </p:cNvPr>
            <p:cNvGrpSpPr/>
            <p:nvPr/>
          </p:nvGrpSpPr>
          <p:grpSpPr>
            <a:xfrm>
              <a:off x="1576482" y="3297870"/>
              <a:ext cx="3720992" cy="2047500"/>
              <a:chOff x="4856653" y="3683172"/>
              <a:chExt cx="3720992" cy="2047500"/>
            </a:xfrm>
          </p:grpSpPr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3E9E5AB6-8D98-7E16-05E1-FBBCE5D1CBF2}"/>
                  </a:ext>
                </a:extLst>
              </p:cNvPr>
              <p:cNvSpPr/>
              <p:nvPr/>
            </p:nvSpPr>
            <p:spPr>
              <a:xfrm rot="10800000">
                <a:off x="4856653" y="3683172"/>
                <a:ext cx="3513180" cy="2047500"/>
              </a:xfrm>
              <a:prstGeom prst="roundRect">
                <a:avLst>
                  <a:gd name="adj" fmla="val 6867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0F4A4E52-8722-C0F1-0C64-5534342444C5}"/>
                  </a:ext>
                </a:extLst>
              </p:cNvPr>
              <p:cNvSpPr/>
              <p:nvPr/>
            </p:nvSpPr>
            <p:spPr>
              <a:xfrm rot="5400000">
                <a:off x="5837933" y="3175822"/>
                <a:ext cx="1561584" cy="3197534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863763E-EC37-09B2-538D-698122A2B70A}"/>
                  </a:ext>
                </a:extLst>
              </p:cNvPr>
              <p:cNvSpPr txBox="1"/>
              <p:nvPr/>
            </p:nvSpPr>
            <p:spPr>
              <a:xfrm>
                <a:off x="7009691" y="3683173"/>
                <a:ext cx="15679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Building N</a:t>
                </a:r>
              </a:p>
            </p:txBody>
          </p:sp>
        </p:grpSp>
        <p:cxnSp>
          <p:nvCxnSpPr>
            <p:cNvPr id="144" name="Straight Arrow Connector 23">
              <a:extLst>
                <a:ext uri="{FF2B5EF4-FFF2-40B4-BE49-F238E27FC236}">
                  <a16:creationId xmlns:a16="http://schemas.microsoft.com/office/drawing/2014/main" id="{F370E4DC-976B-CDD0-6EE6-374741FE9546}"/>
                </a:ext>
              </a:extLst>
            </p:cNvPr>
            <p:cNvCxnSpPr>
              <a:cxnSpLocks/>
              <a:stCxn id="148" idx="0"/>
              <a:endCxn id="176" idx="3"/>
            </p:cNvCxnSpPr>
            <p:nvPr/>
          </p:nvCxnSpPr>
          <p:spPr>
            <a:xfrm flipH="1">
              <a:off x="3846092" y="4389287"/>
              <a:ext cx="1091229" cy="1963072"/>
            </a:xfrm>
            <a:prstGeom prst="bentConnector3">
              <a:avLst>
                <a:gd name="adj1" fmla="val -25510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10AD0CF-1579-AED0-7172-5445B0B3A9BC}"/>
              </a:ext>
            </a:extLst>
          </p:cNvPr>
          <p:cNvSpPr txBox="1"/>
          <p:nvPr/>
        </p:nvSpPr>
        <p:spPr>
          <a:xfrm>
            <a:off x="8112224" y="404665"/>
            <a:ext cx="132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Environment</a:t>
            </a:r>
          </a:p>
        </p:txBody>
      </p:sp>
      <p:cxnSp>
        <p:nvCxnSpPr>
          <p:cNvPr id="186" name="Straight Arrow Connector 23">
            <a:extLst>
              <a:ext uri="{FF2B5EF4-FFF2-40B4-BE49-F238E27FC236}">
                <a16:creationId xmlns:a16="http://schemas.microsoft.com/office/drawing/2014/main" id="{0F5CD8CF-2F14-8859-1E36-AD73502039AC}"/>
              </a:ext>
            </a:extLst>
          </p:cNvPr>
          <p:cNvCxnSpPr>
            <a:cxnSpLocks/>
            <a:stCxn id="175" idx="4"/>
            <a:endCxn id="58" idx="4"/>
          </p:cNvCxnSpPr>
          <p:nvPr/>
        </p:nvCxnSpPr>
        <p:spPr>
          <a:xfrm rot="5400000" flipH="1">
            <a:off x="5474881" y="2308649"/>
            <a:ext cx="1" cy="4026968"/>
          </a:xfrm>
          <a:prstGeom prst="bentConnector3">
            <a:avLst>
              <a:gd name="adj1" fmla="val -22860000000"/>
            </a:avLst>
          </a:prstGeom>
          <a:ln w="28575"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21D5F332-C097-0F1F-0237-1492912F16B8}"/>
              </a:ext>
            </a:extLst>
          </p:cNvPr>
          <p:cNvSpPr txBox="1"/>
          <p:nvPr/>
        </p:nvSpPr>
        <p:spPr>
          <a:xfrm>
            <a:off x="4162878" y="4271611"/>
            <a:ext cx="2941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Optional Information Sharing</a:t>
            </a:r>
          </a:p>
        </p:txBody>
      </p:sp>
    </p:spTree>
    <p:extLst>
      <p:ext uri="{BB962C8B-B14F-4D97-AF65-F5344CB8AC3E}">
        <p14:creationId xmlns:p14="http://schemas.microsoft.com/office/powerpoint/2010/main" val="3218088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5AA2E479-E115-262D-73D8-1B25C1B7F6B3}"/>
              </a:ext>
            </a:extLst>
          </p:cNvPr>
          <p:cNvSpPr/>
          <p:nvPr/>
        </p:nvSpPr>
        <p:spPr>
          <a:xfrm rot="10800000">
            <a:off x="1201564" y="116633"/>
            <a:ext cx="4100282" cy="1616274"/>
          </a:xfrm>
          <a:prstGeom prst="roundRect">
            <a:avLst>
              <a:gd name="adj" fmla="val 68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55EF12E-C217-8B93-FD72-39C88C07769E}"/>
              </a:ext>
            </a:extLst>
          </p:cNvPr>
          <p:cNvGrpSpPr/>
          <p:nvPr/>
        </p:nvGrpSpPr>
        <p:grpSpPr>
          <a:xfrm>
            <a:off x="231846" y="492465"/>
            <a:ext cx="3464735" cy="2527832"/>
            <a:chOff x="2262608" y="4348951"/>
            <a:chExt cx="3464735" cy="2527832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9E44FD8-4E63-084F-961B-88AE24E9876F}"/>
                </a:ext>
              </a:extLst>
            </p:cNvPr>
            <p:cNvCxnSpPr>
              <a:cxnSpLocks/>
              <a:stCxn id="33" idx="0"/>
              <a:endCxn id="58" idx="0"/>
            </p:cNvCxnSpPr>
            <p:nvPr/>
          </p:nvCxnSpPr>
          <p:spPr>
            <a:xfrm flipH="1">
              <a:off x="4246532" y="5345368"/>
              <a:ext cx="10071" cy="50728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5FC3CDA-FD24-6847-A36C-9B2F32C543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34469" y="5852656"/>
              <a:ext cx="1026042" cy="1024127"/>
              <a:chOff x="7445537" y="3015821"/>
              <a:chExt cx="526907" cy="525923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9BE93B2-9118-D84F-B938-70A1210CBE0B}"/>
                  </a:ext>
                </a:extLst>
              </p:cNvPr>
              <p:cNvSpPr/>
              <p:nvPr/>
            </p:nvSpPr>
            <p:spPr>
              <a:xfrm>
                <a:off x="7445537" y="3015821"/>
                <a:ext cx="525923" cy="5259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80D49B8D-4E17-DF4B-B258-5FD77810B91D}"/>
                  </a:ext>
                </a:extLst>
              </p:cNvPr>
              <p:cNvSpPr txBox="1"/>
              <p:nvPr/>
            </p:nvSpPr>
            <p:spPr>
              <a:xfrm>
                <a:off x="7451170" y="3122284"/>
                <a:ext cx="521274" cy="300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Control</a:t>
                </a:r>
                <a:br>
                  <a:rPr lang="en-US" sz="1600" b="1" dirty="0">
                    <a:solidFill>
                      <a:schemeClr val="bg1"/>
                    </a:solidFill>
                  </a:rPr>
                </a:br>
                <a:r>
                  <a:rPr lang="en-US" sz="1600" b="1" dirty="0">
                    <a:solidFill>
                      <a:schemeClr val="bg1"/>
                    </a:solidFill>
                  </a:rPr>
                  <a:t>Agent 1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B7003EF-ADEA-7F45-A407-72B7FF1A2E41}"/>
                </a:ext>
              </a:extLst>
            </p:cNvPr>
            <p:cNvSpPr txBox="1"/>
            <p:nvPr/>
          </p:nvSpPr>
          <p:spPr>
            <a:xfrm>
              <a:off x="4367201" y="6312620"/>
              <a:ext cx="1360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Actions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E3F53FA1-27A9-C673-5A02-DE19CA21FD37}"/>
                </a:ext>
              </a:extLst>
            </p:cNvPr>
            <p:cNvGrpSpPr/>
            <p:nvPr/>
          </p:nvGrpSpPr>
          <p:grpSpPr>
            <a:xfrm>
              <a:off x="3423544" y="4348951"/>
              <a:ext cx="1873930" cy="996417"/>
              <a:chOff x="6703715" y="4734253"/>
              <a:chExt cx="1873930" cy="996417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BF90E792-2863-07B2-63EF-82251253A890}"/>
                  </a:ext>
                </a:extLst>
              </p:cNvPr>
              <p:cNvSpPr/>
              <p:nvPr/>
            </p:nvSpPr>
            <p:spPr>
              <a:xfrm rot="10800000">
                <a:off x="6703715" y="4734253"/>
                <a:ext cx="1666118" cy="996417"/>
              </a:xfrm>
              <a:prstGeom prst="roundRect">
                <a:avLst>
                  <a:gd name="adj" fmla="val 6867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C4243F02-FCEB-F244-AA07-BA49983506E2}"/>
                  </a:ext>
                </a:extLst>
              </p:cNvPr>
              <p:cNvSpPr/>
              <p:nvPr/>
            </p:nvSpPr>
            <p:spPr>
              <a:xfrm rot="5400000">
                <a:off x="7289328" y="4629388"/>
                <a:ext cx="507286" cy="1344697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F342DB9-6BAA-2A47-9561-FE5619719DF4}"/>
                  </a:ext>
                </a:extLst>
              </p:cNvPr>
              <p:cNvSpPr txBox="1"/>
              <p:nvPr/>
            </p:nvSpPr>
            <p:spPr>
              <a:xfrm>
                <a:off x="6870622" y="5144817"/>
                <a:ext cx="134469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1" dirty="0"/>
                  <a:t>Energy Storage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7FA50B3-91A7-8B9A-3D20-AD2E9C97EF1A}"/>
                  </a:ext>
                </a:extLst>
              </p:cNvPr>
              <p:cNvSpPr txBox="1"/>
              <p:nvPr/>
            </p:nvSpPr>
            <p:spPr>
              <a:xfrm>
                <a:off x="7009691" y="4734255"/>
                <a:ext cx="15679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Building 1</a:t>
                </a:r>
              </a:p>
            </p:txBody>
          </p:sp>
        </p:grpSp>
        <p:cxnSp>
          <p:nvCxnSpPr>
            <p:cNvPr id="13" name="Straight Arrow Connector 23">
              <a:extLst>
                <a:ext uri="{FF2B5EF4-FFF2-40B4-BE49-F238E27FC236}">
                  <a16:creationId xmlns:a16="http://schemas.microsoft.com/office/drawing/2014/main" id="{A1644035-9858-B618-0D13-3AFDE69E4FBE}"/>
                </a:ext>
              </a:extLst>
            </p:cNvPr>
            <p:cNvCxnSpPr>
              <a:cxnSpLocks/>
              <a:stCxn id="101" idx="3"/>
              <a:endCxn id="66" idx="3"/>
            </p:cNvCxnSpPr>
            <p:nvPr/>
          </p:nvCxnSpPr>
          <p:spPr>
            <a:xfrm flipH="1">
              <a:off x="4760511" y="4905709"/>
              <a:ext cx="174638" cy="1446650"/>
            </a:xfrm>
            <a:prstGeom prst="bentConnector3">
              <a:avLst>
                <a:gd name="adj1" fmla="val -178984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1C58F4F-E450-9623-C499-FA8C3008512B}"/>
                </a:ext>
              </a:extLst>
            </p:cNvPr>
            <p:cNvSpPr txBox="1"/>
            <p:nvPr/>
          </p:nvSpPr>
          <p:spPr>
            <a:xfrm>
              <a:off x="2262608" y="5530118"/>
              <a:ext cx="2047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Building 1 Observations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20E1AAF4-91C9-E821-578F-28EF8068979C}"/>
              </a:ext>
            </a:extLst>
          </p:cNvPr>
          <p:cNvGrpSpPr/>
          <p:nvPr/>
        </p:nvGrpSpPr>
        <p:grpSpPr>
          <a:xfrm>
            <a:off x="3431898" y="467749"/>
            <a:ext cx="1872014" cy="2566747"/>
            <a:chOff x="1435692" y="4324236"/>
            <a:chExt cx="1872014" cy="2566747"/>
          </a:xfrm>
        </p:grpSpPr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C6F05AFA-6AA0-9BE0-6EB1-D5E484270795}"/>
                </a:ext>
              </a:extLst>
            </p:cNvPr>
            <p:cNvCxnSpPr>
              <a:cxnSpLocks/>
              <a:stCxn id="146" idx="0"/>
              <a:endCxn id="175" idx="0"/>
            </p:cNvCxnSpPr>
            <p:nvPr/>
          </p:nvCxnSpPr>
          <p:spPr>
            <a:xfrm flipH="1">
              <a:off x="2267719" y="5345370"/>
              <a:ext cx="1032" cy="5214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EEDBADC3-1A1D-C0E4-EF65-6B4F3D7164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55656" y="5866856"/>
              <a:ext cx="1026041" cy="1024127"/>
              <a:chOff x="6429348" y="3023113"/>
              <a:chExt cx="526906" cy="525923"/>
            </a:xfrm>
          </p:grpSpPr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E99CF2C-8604-6387-7194-B4D3E8F4A91F}"/>
                  </a:ext>
                </a:extLst>
              </p:cNvPr>
              <p:cNvSpPr/>
              <p:nvPr/>
            </p:nvSpPr>
            <p:spPr>
              <a:xfrm>
                <a:off x="6429348" y="3023113"/>
                <a:ext cx="525923" cy="5259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6C3D15F3-7480-6DFF-C56E-F903DAFC6289}"/>
                  </a:ext>
                </a:extLst>
              </p:cNvPr>
              <p:cNvSpPr txBox="1"/>
              <p:nvPr/>
            </p:nvSpPr>
            <p:spPr>
              <a:xfrm>
                <a:off x="6434980" y="3129575"/>
                <a:ext cx="521274" cy="300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Control</a:t>
                </a:r>
                <a:br>
                  <a:rPr lang="en-US" sz="1600" b="1" dirty="0">
                    <a:solidFill>
                      <a:schemeClr val="bg1"/>
                    </a:solidFill>
                  </a:rPr>
                </a:br>
                <a:r>
                  <a:rPr lang="en-US" sz="1600" b="1" dirty="0">
                    <a:solidFill>
                      <a:schemeClr val="bg1"/>
                    </a:solidFill>
                  </a:rPr>
                  <a:t>Agent N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514C2FA-D8E1-2D40-5051-1FECB0677C0B}"/>
                </a:ext>
              </a:extLst>
            </p:cNvPr>
            <p:cNvGrpSpPr/>
            <p:nvPr/>
          </p:nvGrpSpPr>
          <p:grpSpPr>
            <a:xfrm>
              <a:off x="1435692" y="4324236"/>
              <a:ext cx="1872014" cy="1021134"/>
              <a:chOff x="4715863" y="4709538"/>
              <a:chExt cx="1872014" cy="1021134"/>
            </a:xfrm>
          </p:grpSpPr>
          <p:sp>
            <p:nvSpPr>
              <p:cNvPr id="146" name="Rounded Rectangle 145">
                <a:extLst>
                  <a:ext uri="{FF2B5EF4-FFF2-40B4-BE49-F238E27FC236}">
                    <a16:creationId xmlns:a16="http://schemas.microsoft.com/office/drawing/2014/main" id="{3E9E5AB6-8D98-7E16-05E1-FBBCE5D1CBF2}"/>
                  </a:ext>
                </a:extLst>
              </p:cNvPr>
              <p:cNvSpPr/>
              <p:nvPr/>
            </p:nvSpPr>
            <p:spPr>
              <a:xfrm rot="10800000">
                <a:off x="4715863" y="4734254"/>
                <a:ext cx="1666118" cy="996418"/>
              </a:xfrm>
              <a:prstGeom prst="roundRect">
                <a:avLst>
                  <a:gd name="adj" fmla="val 6867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ounded Rectangle 147">
                <a:extLst>
                  <a:ext uri="{FF2B5EF4-FFF2-40B4-BE49-F238E27FC236}">
                    <a16:creationId xmlns:a16="http://schemas.microsoft.com/office/drawing/2014/main" id="{0F4A4E52-8722-C0F1-0C64-5534342444C5}"/>
                  </a:ext>
                </a:extLst>
              </p:cNvPr>
              <p:cNvSpPr/>
              <p:nvPr/>
            </p:nvSpPr>
            <p:spPr>
              <a:xfrm rot="5400000">
                <a:off x="5303912" y="4629652"/>
                <a:ext cx="507288" cy="1344168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863763E-EC37-09B2-538D-698122A2B70A}"/>
                  </a:ext>
                </a:extLst>
              </p:cNvPr>
              <p:cNvSpPr txBox="1"/>
              <p:nvPr/>
            </p:nvSpPr>
            <p:spPr>
              <a:xfrm>
                <a:off x="5019923" y="4709538"/>
                <a:ext cx="15679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Building N</a:t>
                </a:r>
              </a:p>
            </p:txBody>
          </p:sp>
        </p:grpSp>
        <p:cxnSp>
          <p:nvCxnSpPr>
            <p:cNvPr id="144" name="Straight Arrow Connector 23">
              <a:extLst>
                <a:ext uri="{FF2B5EF4-FFF2-40B4-BE49-F238E27FC236}">
                  <a16:creationId xmlns:a16="http://schemas.microsoft.com/office/drawing/2014/main" id="{F370E4DC-976B-CDD0-6EE6-374741FE9546}"/>
                </a:ext>
              </a:extLst>
            </p:cNvPr>
            <p:cNvCxnSpPr>
              <a:cxnSpLocks/>
              <a:stCxn id="148" idx="0"/>
              <a:endCxn id="176" idx="3"/>
            </p:cNvCxnSpPr>
            <p:nvPr/>
          </p:nvCxnSpPr>
          <p:spPr>
            <a:xfrm flipH="1">
              <a:off x="2781697" y="4916434"/>
              <a:ext cx="167772" cy="1450123"/>
            </a:xfrm>
            <a:prstGeom prst="bentConnector3">
              <a:avLst>
                <a:gd name="adj1" fmla="val -180854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10AD0CF-1579-AED0-7172-5445B0B3A9BC}"/>
              </a:ext>
            </a:extLst>
          </p:cNvPr>
          <p:cNvSpPr txBox="1"/>
          <p:nvPr/>
        </p:nvSpPr>
        <p:spPr>
          <a:xfrm>
            <a:off x="3863946" y="116633"/>
            <a:ext cx="132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Environment</a:t>
            </a:r>
          </a:p>
        </p:txBody>
      </p:sp>
      <p:cxnSp>
        <p:nvCxnSpPr>
          <p:cNvPr id="186" name="Straight Arrow Connector 23">
            <a:extLst>
              <a:ext uri="{FF2B5EF4-FFF2-40B4-BE49-F238E27FC236}">
                <a16:creationId xmlns:a16="http://schemas.microsoft.com/office/drawing/2014/main" id="{0F5CD8CF-2F14-8859-1E36-AD73502039AC}"/>
              </a:ext>
            </a:extLst>
          </p:cNvPr>
          <p:cNvCxnSpPr>
            <a:cxnSpLocks/>
            <a:stCxn id="175" idx="4"/>
            <a:endCxn id="58" idx="4"/>
          </p:cNvCxnSpPr>
          <p:nvPr/>
        </p:nvCxnSpPr>
        <p:spPr>
          <a:xfrm rot="5400000" flipH="1">
            <a:off x="3232748" y="2003320"/>
            <a:ext cx="14199" cy="2048155"/>
          </a:xfrm>
          <a:prstGeom prst="bentConnector3">
            <a:avLst>
              <a:gd name="adj1" fmla="val -1609973"/>
            </a:avLst>
          </a:prstGeom>
          <a:ln w="28575"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21D5F332-C097-0F1F-0237-1492912F16B8}"/>
              </a:ext>
            </a:extLst>
          </p:cNvPr>
          <p:cNvSpPr txBox="1"/>
          <p:nvPr/>
        </p:nvSpPr>
        <p:spPr>
          <a:xfrm>
            <a:off x="1674686" y="3259548"/>
            <a:ext cx="3125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Optional Information Sharing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4F2C37DB-EB7F-015D-9500-052717CB8F3A}"/>
              </a:ext>
            </a:extLst>
          </p:cNvPr>
          <p:cNvSpPr/>
          <p:nvPr/>
        </p:nvSpPr>
        <p:spPr>
          <a:xfrm rot="10800000">
            <a:off x="6967316" y="98418"/>
            <a:ext cx="4100282" cy="1616274"/>
          </a:xfrm>
          <a:prstGeom prst="roundRect">
            <a:avLst>
              <a:gd name="adj" fmla="val 68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3A3010-5F0D-930C-D5A1-46AE7269A494}"/>
              </a:ext>
            </a:extLst>
          </p:cNvPr>
          <p:cNvGrpSpPr/>
          <p:nvPr/>
        </p:nvGrpSpPr>
        <p:grpSpPr>
          <a:xfrm>
            <a:off x="6096000" y="474250"/>
            <a:ext cx="3366333" cy="2527832"/>
            <a:chOff x="2361010" y="4348951"/>
            <a:chExt cx="3366333" cy="2527832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9242116-1F92-CCEC-6E82-061582AFBAD1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4246532" y="5578137"/>
              <a:ext cx="0" cy="27451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649DB4D-6122-1735-B517-AA538EFA15D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34469" y="5852656"/>
              <a:ext cx="1026042" cy="1024127"/>
              <a:chOff x="7445537" y="3015821"/>
              <a:chExt cx="526907" cy="525923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9A0ED42-B84D-A7FB-06DD-289FAF49754F}"/>
                  </a:ext>
                </a:extLst>
              </p:cNvPr>
              <p:cNvSpPr/>
              <p:nvPr/>
            </p:nvSpPr>
            <p:spPr>
              <a:xfrm>
                <a:off x="7445537" y="3015821"/>
                <a:ext cx="525923" cy="52592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0DEF6A1-6C3D-04FE-1172-F566E61F90D3}"/>
                  </a:ext>
                </a:extLst>
              </p:cNvPr>
              <p:cNvSpPr txBox="1"/>
              <p:nvPr/>
            </p:nvSpPr>
            <p:spPr>
              <a:xfrm>
                <a:off x="7451170" y="3122284"/>
                <a:ext cx="521274" cy="3003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Control</a:t>
                </a:r>
                <a:br>
                  <a:rPr lang="en-US" sz="1600" b="1" dirty="0">
                    <a:solidFill>
                      <a:schemeClr val="bg1"/>
                    </a:solidFill>
                  </a:rPr>
                </a:br>
                <a:r>
                  <a:rPr lang="en-US" sz="1600" b="1" dirty="0">
                    <a:solidFill>
                      <a:schemeClr val="bg1"/>
                    </a:solidFill>
                  </a:rPr>
                  <a:t>Agent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888E19-6552-32E8-4DE3-B4238498E6CE}"/>
                </a:ext>
              </a:extLst>
            </p:cNvPr>
            <p:cNvSpPr txBox="1"/>
            <p:nvPr/>
          </p:nvSpPr>
          <p:spPr>
            <a:xfrm>
              <a:off x="4367201" y="6312620"/>
              <a:ext cx="13601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Actions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E071017-19CC-804D-7DFA-1548764865E5}"/>
                </a:ext>
              </a:extLst>
            </p:cNvPr>
            <p:cNvGrpSpPr/>
            <p:nvPr/>
          </p:nvGrpSpPr>
          <p:grpSpPr>
            <a:xfrm>
              <a:off x="3423544" y="4348951"/>
              <a:ext cx="1873930" cy="996417"/>
              <a:chOff x="6703715" y="4734253"/>
              <a:chExt cx="1873930" cy="996417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919B4158-4163-32F0-059E-7277211D44BC}"/>
                  </a:ext>
                </a:extLst>
              </p:cNvPr>
              <p:cNvSpPr/>
              <p:nvPr/>
            </p:nvSpPr>
            <p:spPr>
              <a:xfrm rot="10800000">
                <a:off x="6703715" y="4734253"/>
                <a:ext cx="1666118" cy="996417"/>
              </a:xfrm>
              <a:prstGeom prst="roundRect">
                <a:avLst>
                  <a:gd name="adj" fmla="val 6867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694420DB-0A3F-4B9A-A1D4-1F7F031FD8FB}"/>
                  </a:ext>
                </a:extLst>
              </p:cNvPr>
              <p:cNvSpPr/>
              <p:nvPr/>
            </p:nvSpPr>
            <p:spPr>
              <a:xfrm rot="5400000">
                <a:off x="7289328" y="4629388"/>
                <a:ext cx="507286" cy="1344697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13BC7E-2CDB-8D0D-4300-562D7B43503D}"/>
                  </a:ext>
                </a:extLst>
              </p:cNvPr>
              <p:cNvSpPr txBox="1"/>
              <p:nvPr/>
            </p:nvSpPr>
            <p:spPr>
              <a:xfrm>
                <a:off x="6870622" y="5144817"/>
                <a:ext cx="1344698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1" dirty="0"/>
                  <a:t>Energy Storage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81D895A-FF61-FA13-CC0F-9D799068955D}"/>
                  </a:ext>
                </a:extLst>
              </p:cNvPr>
              <p:cNvSpPr txBox="1"/>
              <p:nvPr/>
            </p:nvSpPr>
            <p:spPr>
              <a:xfrm>
                <a:off x="7009691" y="4734255"/>
                <a:ext cx="15679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Building 1</a:t>
                </a:r>
              </a:p>
            </p:txBody>
          </p:sp>
        </p:grpSp>
        <p:cxnSp>
          <p:nvCxnSpPr>
            <p:cNvPr id="44" name="Straight Arrow Connector 23">
              <a:extLst>
                <a:ext uri="{FF2B5EF4-FFF2-40B4-BE49-F238E27FC236}">
                  <a16:creationId xmlns:a16="http://schemas.microsoft.com/office/drawing/2014/main" id="{3C135F73-06B9-A081-2532-56AAAEF19459}"/>
                </a:ext>
              </a:extLst>
            </p:cNvPr>
            <p:cNvCxnSpPr>
              <a:cxnSpLocks/>
              <a:stCxn id="48" idx="3"/>
              <a:endCxn id="51" idx="3"/>
            </p:cNvCxnSpPr>
            <p:nvPr/>
          </p:nvCxnSpPr>
          <p:spPr>
            <a:xfrm flipH="1">
              <a:off x="4760511" y="4905709"/>
              <a:ext cx="174638" cy="1446650"/>
            </a:xfrm>
            <a:prstGeom prst="bentConnector3">
              <a:avLst>
                <a:gd name="adj1" fmla="val -178984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4F1555B-66FB-8C42-8382-1272BDDBA42A}"/>
                </a:ext>
              </a:extLst>
            </p:cNvPr>
            <p:cNvSpPr txBox="1"/>
            <p:nvPr/>
          </p:nvSpPr>
          <p:spPr>
            <a:xfrm>
              <a:off x="2361010" y="5530118"/>
              <a:ext cx="20479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District Observations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24A534C-14D4-ACBB-9E45-415F76A143F4}"/>
              </a:ext>
            </a:extLst>
          </p:cNvPr>
          <p:cNvGrpSpPr/>
          <p:nvPr/>
        </p:nvGrpSpPr>
        <p:grpSpPr>
          <a:xfrm>
            <a:off x="8959836" y="449534"/>
            <a:ext cx="2109828" cy="2028124"/>
            <a:chOff x="1197878" y="4324236"/>
            <a:chExt cx="2109828" cy="202812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F4C4635-0552-3F62-C3EC-254DA5E38D6D}"/>
                </a:ext>
              </a:extLst>
            </p:cNvPr>
            <p:cNvGrpSpPr/>
            <p:nvPr/>
          </p:nvGrpSpPr>
          <p:grpSpPr>
            <a:xfrm>
              <a:off x="1435692" y="4324236"/>
              <a:ext cx="1872014" cy="1021134"/>
              <a:chOff x="4715863" y="4709538"/>
              <a:chExt cx="1872014" cy="1021134"/>
            </a:xfrm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EEF78441-B0E0-6FDF-9CD7-681B32EBA039}"/>
                  </a:ext>
                </a:extLst>
              </p:cNvPr>
              <p:cNvSpPr/>
              <p:nvPr/>
            </p:nvSpPr>
            <p:spPr>
              <a:xfrm rot="10800000">
                <a:off x="4715863" y="4734254"/>
                <a:ext cx="1666118" cy="996418"/>
              </a:xfrm>
              <a:prstGeom prst="roundRect">
                <a:avLst>
                  <a:gd name="adj" fmla="val 6867"/>
                </a:avLst>
              </a:prstGeom>
              <a:solidFill>
                <a:schemeClr val="bg1">
                  <a:lumMod val="85000"/>
                </a:schemeClr>
              </a:solidFill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7C44E658-EE64-1C83-D959-F4F50AA6E735}"/>
                  </a:ext>
                </a:extLst>
              </p:cNvPr>
              <p:cNvSpPr/>
              <p:nvPr/>
            </p:nvSpPr>
            <p:spPr>
              <a:xfrm rot="5400000">
                <a:off x="5303912" y="4629652"/>
                <a:ext cx="507288" cy="1344168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8C11D59-2B46-FCFD-E31E-0E06ADF97088}"/>
                  </a:ext>
                </a:extLst>
              </p:cNvPr>
              <p:cNvSpPr txBox="1"/>
              <p:nvPr/>
            </p:nvSpPr>
            <p:spPr>
              <a:xfrm>
                <a:off x="5019923" y="4709538"/>
                <a:ext cx="15679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Building N</a:t>
                </a:r>
              </a:p>
            </p:txBody>
          </p:sp>
        </p:grpSp>
        <p:cxnSp>
          <p:nvCxnSpPr>
            <p:cNvPr id="57" name="Straight Arrow Connector 23">
              <a:extLst>
                <a:ext uri="{FF2B5EF4-FFF2-40B4-BE49-F238E27FC236}">
                  <a16:creationId xmlns:a16="http://schemas.microsoft.com/office/drawing/2014/main" id="{FD611376-B6B6-947F-B4CD-9010B0EFD04F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 flipH="1">
              <a:off x="1197878" y="4916434"/>
              <a:ext cx="1751591" cy="1435926"/>
            </a:xfrm>
            <a:prstGeom prst="bentConnector3">
              <a:avLst>
                <a:gd name="adj1" fmla="val -16862"/>
              </a:avLst>
            </a:prstGeom>
            <a:ln w="28575"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BA58C4AD-177B-6C3A-7FC8-A77250F1AB7B}"/>
              </a:ext>
            </a:extLst>
          </p:cNvPr>
          <p:cNvSpPr txBox="1"/>
          <p:nvPr/>
        </p:nvSpPr>
        <p:spPr>
          <a:xfrm>
            <a:off x="9629698" y="98418"/>
            <a:ext cx="1326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Environment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6E3A50F8-3E62-D5C6-1A70-8DC8DE6B0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" y="3736413"/>
            <a:ext cx="5080000" cy="3530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D21AD25-6103-3AC2-F310-325857F81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567325"/>
            <a:ext cx="4978400" cy="29337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4236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FAAEA2-8082-52E4-07C3-287CAA9B1BB2}"/>
              </a:ext>
            </a:extLst>
          </p:cNvPr>
          <p:cNvGrpSpPr/>
          <p:nvPr/>
        </p:nvGrpSpPr>
        <p:grpSpPr>
          <a:xfrm>
            <a:off x="1009992" y="332657"/>
            <a:ext cx="3816988" cy="4868698"/>
            <a:chOff x="4760657" y="861974"/>
            <a:chExt cx="3816988" cy="4868698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B21DCDD-E9FF-0610-6CC0-81A9F6D0A3D7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6267E06-310B-F734-E1BF-C606C9BD1A23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0E0F3FB4-BD13-9257-C76C-216E8E3EFC50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C9C03D20-806A-4954-3A1F-DCA0BD9EA218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96BABB83-71F9-37CC-69F6-A85BA7C45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491AE941-9E91-5595-FBDE-EF49069C2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3" name="Picture 22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5A7AD7F-AAD4-51E2-86DF-31CA3A9E7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24" name="Picture 2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688B39BD-4CF6-F72F-8CA4-1CBFB281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F397DF21-AEFF-F805-0B55-C2E714295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6DB8D1D5-7896-E65E-EFFF-2CAFF9E1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29" name="Picture 28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CC85AB02-105F-9D5B-83C3-3EEAF6C91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Picture 30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3DF2BCA7-9915-015E-ED1B-687DB4F36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E6BE4FB6-E70F-057C-7778-42E046DDEF76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20CF20F-D23E-8A80-B2BF-276D77A2D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80F9F25-F311-A997-9803-8F02B6BE953D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EBE008A-4F5B-2EAD-75A2-E98871D44033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5FD9E42-882B-AB32-C26B-7228750EE051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B15C6A-E90B-F7C0-BDA7-02E5FBB5DA71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Heat Supply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186C11A-91D3-2062-E3AD-193AE51E454A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3A28235-8025-E137-DF0A-55FE763FBD94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6BDFB7-6646-C2ED-B0BD-28C1EB2650D6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73B3D3D-2645-8B46-3A46-4E400A32B16E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C27816-FB1B-F6B0-E616-CEE61399F307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55A4E41-6ADD-31B2-AC83-43A2AB4D32BE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heating storage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B795FE6-CF12-1843-1109-81264DE2A8DF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2398EE6-0C76-5FB1-12E0-0EDBEEAF31CB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5B583F8-18C7-0C20-B322-D473CB696D93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1</a:t>
              </a:r>
            </a:p>
          </p:txBody>
        </p:sp>
        <p:pic>
          <p:nvPicPr>
            <p:cNvPr id="56" name="Picture 55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5BB32CB6-59B2-E6B7-9746-2E3D7E8E9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93C84D3-C777-AC9F-4715-A69022A56A5F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pic>
        <p:nvPicPr>
          <p:cNvPr id="54" name="Picture 53" descr="Shape&#10;&#10;Description automatically generated">
            <a:extLst>
              <a:ext uri="{FF2B5EF4-FFF2-40B4-BE49-F238E27FC236}">
                <a16:creationId xmlns:a16="http://schemas.microsoft.com/office/drawing/2014/main" id="{64B91B02-6553-EA47-8B62-D314BAF551C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71" y="749973"/>
            <a:ext cx="658611" cy="65861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9866B2-A014-797A-4A67-91F2F1EA08B7}"/>
              </a:ext>
            </a:extLst>
          </p:cNvPr>
          <p:cNvSpPr txBox="1"/>
          <p:nvPr/>
        </p:nvSpPr>
        <p:spPr>
          <a:xfrm>
            <a:off x="263352" y="1412776"/>
            <a:ext cx="8479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Grid</a:t>
            </a:r>
          </a:p>
        </p:txBody>
      </p:sp>
      <p:cxnSp>
        <p:nvCxnSpPr>
          <p:cNvPr id="25" name="Straight Arrow Connector 23">
            <a:extLst>
              <a:ext uri="{FF2B5EF4-FFF2-40B4-BE49-F238E27FC236}">
                <a16:creationId xmlns:a16="http://schemas.microsoft.com/office/drawing/2014/main" id="{9A26DD74-AA79-B747-086F-DC133F03CD0C}"/>
              </a:ext>
            </a:extLst>
          </p:cNvPr>
          <p:cNvCxnSpPr>
            <a:cxnSpLocks/>
            <a:stCxn id="8" idx="2"/>
            <a:endCxn id="54" idx="0"/>
          </p:cNvCxnSpPr>
          <p:nvPr/>
        </p:nvCxnSpPr>
        <p:spPr>
          <a:xfrm rot="16200000" flipH="1" flipV="1">
            <a:off x="1573320" y="-539286"/>
            <a:ext cx="417316" cy="2161201"/>
          </a:xfrm>
          <a:prstGeom prst="bentConnector3">
            <a:avLst>
              <a:gd name="adj1" fmla="val -54779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3F53FA1-27A9-C673-5A02-DE19CA21FD37}"/>
              </a:ext>
            </a:extLst>
          </p:cNvPr>
          <p:cNvGrpSpPr/>
          <p:nvPr/>
        </p:nvGrpSpPr>
        <p:grpSpPr>
          <a:xfrm>
            <a:off x="1342908" y="619640"/>
            <a:ext cx="3816988" cy="4868698"/>
            <a:chOff x="4760657" y="861974"/>
            <a:chExt cx="3816988" cy="4868698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F90E792-2863-07B2-63EF-82251253A890}"/>
                </a:ext>
              </a:extLst>
            </p:cNvPr>
            <p:cNvSpPr/>
            <p:nvPr/>
          </p:nvSpPr>
          <p:spPr>
            <a:xfrm rot="10800000">
              <a:off x="4856653" y="861974"/>
              <a:ext cx="3513180" cy="4868698"/>
            </a:xfrm>
            <a:prstGeom prst="roundRect">
              <a:avLst>
                <a:gd name="adj" fmla="val 6867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9EED1EA-8327-3445-B343-F3C11E9B5A8D}"/>
                </a:ext>
              </a:extLst>
            </p:cNvPr>
            <p:cNvSpPr/>
            <p:nvPr/>
          </p:nvSpPr>
          <p:spPr>
            <a:xfrm>
              <a:off x="6237691" y="1235421"/>
              <a:ext cx="1977630" cy="1092759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C4243F02-FCEB-F244-AA07-BA49983506E2}"/>
                </a:ext>
              </a:extLst>
            </p:cNvPr>
            <p:cNvSpPr/>
            <p:nvPr/>
          </p:nvSpPr>
          <p:spPr>
            <a:xfrm rot="5400000">
              <a:off x="5835761" y="1694929"/>
              <a:ext cx="1561584" cy="3197534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7FFD480-31EC-1142-91A8-CD99B8F29361}"/>
                </a:ext>
              </a:extLst>
            </p:cNvPr>
            <p:cNvSpPr/>
            <p:nvPr/>
          </p:nvSpPr>
          <p:spPr>
            <a:xfrm>
              <a:off x="5017785" y="4247059"/>
              <a:ext cx="3206259" cy="129741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FC32E76-8391-9444-BDE1-21A6B5A24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7510" y="4489181"/>
              <a:ext cx="626445" cy="626445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90008645-C065-5147-AD8F-98C8059E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094287" y="4459902"/>
              <a:ext cx="625465" cy="625465"/>
            </a:xfrm>
            <a:prstGeom prst="rect">
              <a:avLst/>
            </a:prstGeom>
          </p:spPr>
        </p:pic>
        <p:pic>
          <p:nvPicPr>
            <p:cNvPr id="26" name="Picture 25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361A1388-9314-AC48-BA59-69DB2D518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903" y="1439332"/>
              <a:ext cx="814996" cy="768691"/>
            </a:xfrm>
            <a:prstGeom prst="rect">
              <a:avLst/>
            </a:prstGeom>
          </p:spPr>
        </p:pic>
        <p:pic>
          <p:nvPicPr>
            <p:cNvPr id="30" name="Picture 29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9D358902-D725-B145-BF33-3E2539609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7693" y="2832992"/>
              <a:ext cx="692289" cy="692289"/>
            </a:xfrm>
            <a:prstGeom prst="rect">
              <a:avLst/>
            </a:prstGeom>
          </p:spPr>
        </p:pic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C9267087-CC13-8649-9F8D-1077529CF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3715" y="1439331"/>
              <a:ext cx="720080" cy="720080"/>
            </a:xfrm>
            <a:prstGeom prst="rect">
              <a:avLst/>
            </a:prstGeom>
          </p:spPr>
        </p:pic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4F67AC45-B17E-A14F-9B10-F6C8D14E3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6454" y="4414331"/>
              <a:ext cx="626445" cy="687391"/>
            </a:xfrm>
            <a:prstGeom prst="rect">
              <a:avLst/>
            </a:prstGeom>
          </p:spPr>
        </p:pic>
        <p:pic>
          <p:nvPicPr>
            <p:cNvPr id="52" name="Picture 51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29786DD7-A38F-0C4E-9BD4-BC8A3E29B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8572" y="2852195"/>
              <a:ext cx="669094" cy="6690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Picture 56" descr="A picture containing text, clock&#10;&#10;Description automatically generated">
              <a:extLst>
                <a:ext uri="{FF2B5EF4-FFF2-40B4-BE49-F238E27FC236}">
                  <a16:creationId xmlns:a16="http://schemas.microsoft.com/office/drawing/2014/main" id="{58318F54-6CDB-F446-9E02-23F62AE8C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734" y="1687686"/>
              <a:ext cx="629295" cy="629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BBF70C8-6E7A-344B-B3E6-9914688657C1}"/>
                </a:ext>
              </a:extLst>
            </p:cNvPr>
            <p:cNvSpPr/>
            <p:nvPr/>
          </p:nvSpPr>
          <p:spPr>
            <a:xfrm rot="10800000">
              <a:off x="5015152" y="1235421"/>
              <a:ext cx="1070934" cy="2850894"/>
            </a:xfrm>
            <a:prstGeom prst="roundRect">
              <a:avLst>
                <a:gd name="adj" fmla="val 25205"/>
              </a:avLst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1" name="Picture 90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92A2240-2C54-F146-89BD-0345A91DD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8342" y="4437295"/>
              <a:ext cx="687391" cy="687391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26FCBAA-212F-5C4A-91E6-B84329B3E7AB}"/>
                </a:ext>
              </a:extLst>
            </p:cNvPr>
            <p:cNvSpPr txBox="1"/>
            <p:nvPr/>
          </p:nvSpPr>
          <p:spPr>
            <a:xfrm>
              <a:off x="4760657" y="1212142"/>
              <a:ext cx="156795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Electricity</a:t>
              </a:r>
              <a:br>
                <a:rPr lang="en-US" sz="1300" b="1" dirty="0"/>
              </a:br>
              <a:r>
                <a:rPr lang="en-US" sz="1300" b="1" dirty="0"/>
                <a:t>Source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F342DB9-6BAA-2A47-9561-FE5619719DF4}"/>
                </a:ext>
              </a:extLst>
            </p:cNvPr>
            <p:cNvSpPr txBox="1"/>
            <p:nvPr/>
          </p:nvSpPr>
          <p:spPr>
            <a:xfrm>
              <a:off x="6751272" y="2513253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Energy Storage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74F4CC3-7AB5-6C41-B6E5-CB9CC0C1F924}"/>
                </a:ext>
              </a:extLst>
            </p:cNvPr>
            <p:cNvSpPr txBox="1"/>
            <p:nvPr/>
          </p:nvSpPr>
          <p:spPr>
            <a:xfrm>
              <a:off x="6956608" y="4225010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b="1" dirty="0"/>
                <a:t>End Use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48AE03A-19F3-F947-B67B-CFA930787DDA}"/>
                </a:ext>
              </a:extLst>
            </p:cNvPr>
            <p:cNvSpPr txBox="1"/>
            <p:nvPr/>
          </p:nvSpPr>
          <p:spPr>
            <a:xfrm>
              <a:off x="6510926" y="1211561"/>
              <a:ext cx="1567954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300" b="1" dirty="0"/>
                <a:t>HVAC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1EB0535-B98A-919D-8C1E-F26F1AF95F45}"/>
                </a:ext>
              </a:extLst>
            </p:cNvPr>
            <p:cNvSpPr txBox="1"/>
            <p:nvPr/>
          </p:nvSpPr>
          <p:spPr>
            <a:xfrm>
              <a:off x="6280889" y="2090428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Electric heater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2C9C18-A638-9EEE-A0B4-9773A9F57451}"/>
                </a:ext>
              </a:extLst>
            </p:cNvPr>
            <p:cNvSpPr txBox="1"/>
            <p:nvPr/>
          </p:nvSpPr>
          <p:spPr>
            <a:xfrm>
              <a:off x="7173795" y="2089447"/>
              <a:ext cx="10709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 pump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B90769-86B4-05AE-8B6D-924A27DDE5FA}"/>
                </a:ext>
              </a:extLst>
            </p:cNvPr>
            <p:cNvSpPr txBox="1"/>
            <p:nvPr/>
          </p:nvSpPr>
          <p:spPr>
            <a:xfrm>
              <a:off x="5214798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Non-shiftable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plug loads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8F974D3-4415-7E20-BD2A-79FA7D6A5E19}"/>
                </a:ext>
              </a:extLst>
            </p:cNvPr>
            <p:cNvSpPr txBox="1"/>
            <p:nvPr/>
          </p:nvSpPr>
          <p:spPr>
            <a:xfrm>
              <a:off x="6273114" y="5113591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heating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0F29E1-48F7-3074-B783-B00BCE4CFCF5}"/>
                </a:ext>
              </a:extLst>
            </p:cNvPr>
            <p:cNvSpPr txBox="1"/>
            <p:nvPr/>
          </p:nvSpPr>
          <p:spPr>
            <a:xfrm>
              <a:off x="7205118" y="5102029"/>
              <a:ext cx="107093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 cooling &amp; heating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F35BE7-FB33-C349-F7B4-C2FC19C110DF}"/>
                </a:ext>
              </a:extLst>
            </p:cNvPr>
            <p:cNvSpPr txBox="1"/>
            <p:nvPr/>
          </p:nvSpPr>
          <p:spPr>
            <a:xfrm>
              <a:off x="6145595" y="3486151"/>
              <a:ext cx="129614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Domestic hot water  and/or 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heating storage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55B49F-DBBD-88D0-665D-B3DC36E09168}"/>
                </a:ext>
              </a:extLst>
            </p:cNvPr>
            <p:cNvSpPr txBox="1"/>
            <p:nvPr/>
          </p:nvSpPr>
          <p:spPr>
            <a:xfrm>
              <a:off x="5137484" y="3483583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Battery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95030F2-951A-1464-98B5-4778F06F2ECD}"/>
                </a:ext>
              </a:extLst>
            </p:cNvPr>
            <p:cNvSpPr txBox="1"/>
            <p:nvPr/>
          </p:nvSpPr>
          <p:spPr>
            <a:xfrm>
              <a:off x="5130416" y="2293822"/>
              <a:ext cx="84792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Solar PV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7FA50B3-91A7-8B9A-3D20-AD2E9C97EF1A}"/>
                </a:ext>
              </a:extLst>
            </p:cNvPr>
            <p:cNvSpPr txBox="1"/>
            <p:nvPr/>
          </p:nvSpPr>
          <p:spPr>
            <a:xfrm>
              <a:off x="7009691" y="861975"/>
              <a:ext cx="15679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Building N</a:t>
              </a:r>
            </a:p>
          </p:txBody>
        </p:sp>
        <p:pic>
          <p:nvPicPr>
            <p:cNvPr id="3" name="Picture 2" descr="A picture containing rectangle&#10;&#10;Description automatically generated">
              <a:extLst>
                <a:ext uri="{FF2B5EF4-FFF2-40B4-BE49-F238E27FC236}">
                  <a16:creationId xmlns:a16="http://schemas.microsoft.com/office/drawing/2014/main" id="{B0685F88-C02C-CA54-B64F-D46639BF5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0201" y="2811688"/>
              <a:ext cx="686493" cy="68649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5E8CF1-793B-A405-BCB2-F52BF025C5B0}"/>
                </a:ext>
              </a:extLst>
            </p:cNvPr>
            <p:cNvSpPr txBox="1"/>
            <p:nvPr/>
          </p:nvSpPr>
          <p:spPr>
            <a:xfrm>
              <a:off x="7337779" y="3484360"/>
              <a:ext cx="84792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Space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cooling </a:t>
              </a:r>
              <a:b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</a:br>
              <a:r>
                <a:rPr lang="en-US" sz="1100" i="1" dirty="0">
                  <a:solidFill>
                    <a:schemeClr val="tx2">
                      <a:lumMod val="75000"/>
                    </a:schemeClr>
                  </a:solidFill>
                </a:rPr>
                <a:t>storage</a:t>
              </a:r>
            </a:p>
          </p:txBody>
        </p:sp>
      </p:grpSp>
      <p:cxnSp>
        <p:nvCxnSpPr>
          <p:cNvPr id="177" name="Straight Arrow Connector 23">
            <a:extLst>
              <a:ext uri="{FF2B5EF4-FFF2-40B4-BE49-F238E27FC236}">
                <a16:creationId xmlns:a16="http://schemas.microsoft.com/office/drawing/2014/main" id="{DDC17BC9-1645-4215-C63B-E0DD628139D9}"/>
              </a:ext>
            </a:extLst>
          </p:cNvPr>
          <p:cNvCxnSpPr>
            <a:cxnSpLocks/>
            <a:stCxn id="8" idx="2"/>
            <a:endCxn id="33" idx="2"/>
          </p:cNvCxnSpPr>
          <p:nvPr/>
        </p:nvCxnSpPr>
        <p:spPr>
          <a:xfrm rot="16200000" flipH="1">
            <a:off x="2885544" y="309690"/>
            <a:ext cx="286983" cy="332916"/>
          </a:xfrm>
          <a:prstGeom prst="bentConnector3">
            <a:avLst>
              <a:gd name="adj1" fmla="val -7965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EDCA1A-1B87-EFCE-D417-48375D4722D4}"/>
              </a:ext>
            </a:extLst>
          </p:cNvPr>
          <p:cNvGrpSpPr>
            <a:grpSpLocks noChangeAspect="1"/>
          </p:cNvGrpSpPr>
          <p:nvPr/>
        </p:nvGrpSpPr>
        <p:grpSpPr>
          <a:xfrm>
            <a:off x="5894935" y="2557947"/>
            <a:ext cx="1026042" cy="1024127"/>
            <a:chOff x="6975940" y="2943131"/>
            <a:chExt cx="526906" cy="525923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6F7A6C-DE53-ACBF-8D61-2B1852496C2F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3F6A3E-B26C-46FE-3134-EF473DC18BEF}"/>
                </a:ext>
              </a:extLst>
            </p:cNvPr>
            <p:cNvSpPr txBox="1"/>
            <p:nvPr/>
          </p:nvSpPr>
          <p:spPr>
            <a:xfrm>
              <a:off x="6981572" y="3081203"/>
              <a:ext cx="521274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Control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Agent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F20B79-BE16-4BDE-D612-88C21A60B777}"/>
              </a:ext>
            </a:extLst>
          </p:cNvPr>
          <p:cNvCxnSpPr>
            <a:cxnSpLocks/>
            <a:endCxn id="65" idx="0"/>
          </p:cNvCxnSpPr>
          <p:nvPr/>
        </p:nvCxnSpPr>
        <p:spPr>
          <a:xfrm flipH="1" flipV="1">
            <a:off x="4797570" y="3051362"/>
            <a:ext cx="1097280" cy="186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61FC50A-1394-A080-FF43-0B21C7559932}"/>
              </a:ext>
            </a:extLst>
          </p:cNvPr>
          <p:cNvSpPr txBox="1"/>
          <p:nvPr/>
        </p:nvSpPr>
        <p:spPr>
          <a:xfrm>
            <a:off x="4949968" y="2607295"/>
            <a:ext cx="10088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Charge/</a:t>
            </a:r>
          </a:p>
          <a:p>
            <a:pPr algn="ctr"/>
            <a:r>
              <a:rPr lang="en-US" sz="1300" b="1" dirty="0"/>
              <a:t>Discharge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4A7AED-B25F-C20E-1DED-34C71837FB23}"/>
              </a:ext>
            </a:extLst>
          </p:cNvPr>
          <p:cNvSpPr txBox="1"/>
          <p:nvPr/>
        </p:nvSpPr>
        <p:spPr>
          <a:xfrm>
            <a:off x="4943872" y="1279793"/>
            <a:ext cx="10088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Power</a:t>
            </a:r>
          </a:p>
        </p:txBody>
      </p:sp>
      <p:cxnSp>
        <p:nvCxnSpPr>
          <p:cNvPr id="66" name="Straight Arrow Connector 23">
            <a:extLst>
              <a:ext uri="{FF2B5EF4-FFF2-40B4-BE49-F238E27FC236}">
                <a16:creationId xmlns:a16="http://schemas.microsoft.com/office/drawing/2014/main" id="{53CD7361-8369-D18B-E8DF-C3807368AF75}"/>
              </a:ext>
            </a:extLst>
          </p:cNvPr>
          <p:cNvCxnSpPr>
            <a:cxnSpLocks/>
            <a:stCxn id="58" idx="0"/>
            <a:endCxn id="46" idx="3"/>
          </p:cNvCxnSpPr>
          <p:nvPr/>
        </p:nvCxnSpPr>
        <p:spPr>
          <a:xfrm rot="16200000" flipV="1">
            <a:off x="5093046" y="1243993"/>
            <a:ext cx="1018480" cy="16094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23">
            <a:extLst>
              <a:ext uri="{FF2B5EF4-FFF2-40B4-BE49-F238E27FC236}">
                <a16:creationId xmlns:a16="http://schemas.microsoft.com/office/drawing/2014/main" id="{1753957F-588A-CD1C-A8B1-C9FDEE46ECA2}"/>
              </a:ext>
            </a:extLst>
          </p:cNvPr>
          <p:cNvCxnSpPr>
            <a:cxnSpLocks/>
            <a:stCxn id="61" idx="3"/>
            <a:endCxn id="33" idx="0"/>
          </p:cNvCxnSpPr>
          <p:nvPr/>
        </p:nvCxnSpPr>
        <p:spPr>
          <a:xfrm flipH="1">
            <a:off x="3195494" y="3088425"/>
            <a:ext cx="3725483" cy="2399913"/>
          </a:xfrm>
          <a:prstGeom prst="bentConnector4">
            <a:avLst>
              <a:gd name="adj1" fmla="val -6136"/>
              <a:gd name="adj2" fmla="val 109525"/>
            </a:avLst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414F864-8FE1-A785-FB5B-A5D3714BEE0F}"/>
              </a:ext>
            </a:extLst>
          </p:cNvPr>
          <p:cNvSpPr txBox="1"/>
          <p:nvPr/>
        </p:nvSpPr>
        <p:spPr>
          <a:xfrm>
            <a:off x="4655840" y="5445224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Observations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4B58393-6879-B508-EC7F-3FD8948DCB21}"/>
              </a:ext>
            </a:extLst>
          </p:cNvPr>
          <p:cNvGrpSpPr>
            <a:grpSpLocks noChangeAspect="1"/>
          </p:cNvGrpSpPr>
          <p:nvPr/>
        </p:nvGrpSpPr>
        <p:grpSpPr>
          <a:xfrm>
            <a:off x="5889452" y="4060409"/>
            <a:ext cx="1026042" cy="1024127"/>
            <a:chOff x="6975940" y="2943131"/>
            <a:chExt cx="526906" cy="525923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1158F6E-B16C-66FE-77A2-D250C792D4FC}"/>
                </a:ext>
              </a:extLst>
            </p:cNvPr>
            <p:cNvSpPr/>
            <p:nvPr/>
          </p:nvSpPr>
          <p:spPr>
            <a:xfrm>
              <a:off x="6975940" y="2943131"/>
              <a:ext cx="525923" cy="525923"/>
            </a:xfrm>
            <a:prstGeom prst="ellipse">
              <a:avLst/>
            </a:prstGeom>
            <a:solidFill>
              <a:srgbClr val="1400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9ECCA72-939D-7011-4233-6F8D6DFFF356}"/>
                </a:ext>
              </a:extLst>
            </p:cNvPr>
            <p:cNvSpPr txBox="1"/>
            <p:nvPr/>
          </p:nvSpPr>
          <p:spPr>
            <a:xfrm>
              <a:off x="6981572" y="3062291"/>
              <a:ext cx="521274" cy="2686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Dynamics</a:t>
              </a:r>
              <a:br>
                <a:rPr lang="en-US" sz="1400" b="1" dirty="0">
                  <a:solidFill>
                    <a:schemeClr val="bg1"/>
                  </a:solidFill>
                </a:rPr>
              </a:br>
              <a:r>
                <a:rPr lang="en-US" sz="14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279AFF7-A4D8-CD21-A1D8-9555BE79706A}"/>
              </a:ext>
            </a:extLst>
          </p:cNvPr>
          <p:cNvCxnSpPr>
            <a:cxnSpLocks/>
            <a:endCxn id="76" idx="3"/>
          </p:cNvCxnSpPr>
          <p:nvPr/>
        </p:nvCxnSpPr>
        <p:spPr>
          <a:xfrm flipH="1">
            <a:off x="6915494" y="4554058"/>
            <a:ext cx="236605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5E6FE6-8798-0714-3AD0-5960D9B406A3}"/>
              </a:ext>
            </a:extLst>
          </p:cNvPr>
          <p:cNvCxnSpPr>
            <a:cxnSpLocks/>
            <a:stCxn id="75" idx="2"/>
            <a:endCxn id="18" idx="3"/>
          </p:cNvCxnSpPr>
          <p:nvPr/>
        </p:nvCxnSpPr>
        <p:spPr>
          <a:xfrm flipH="1" flipV="1">
            <a:off x="4586206" y="4560070"/>
            <a:ext cx="1303246" cy="12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8EC05E-B6A6-6026-3DB8-BE9A364E460B}"/>
              </a:ext>
            </a:extLst>
          </p:cNvPr>
          <p:cNvSpPr txBox="1"/>
          <p:nvPr/>
        </p:nvSpPr>
        <p:spPr>
          <a:xfrm>
            <a:off x="4655840" y="4293096"/>
            <a:ext cx="156795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65784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A77D80-D816-3180-B858-99D81C6A6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0" y="577850"/>
            <a:ext cx="69215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60171"/>
      </p:ext>
    </p:extLst>
  </p:cSld>
  <p:clrMapOvr>
    <a:masterClrMapping/>
  </p:clrMapOvr>
</p:sld>
</file>

<file path=ppt/theme/theme1.xml><?xml version="1.0" encoding="utf-8"?>
<a:theme xmlns:a="http://schemas.openxmlformats.org/drawingml/2006/main" name="IEA EBC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32850</TotalTime>
  <Words>218</Words>
  <Application>Microsoft Macintosh PowerPoint</Application>
  <PresentationFormat>Widescreen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IEA EBC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Andreas Wagner</dc:creator>
  <cp:lastModifiedBy>Nweye, Kingsley</cp:lastModifiedBy>
  <cp:revision>287</cp:revision>
  <cp:lastPrinted>2018-06-19T21:52:37Z</cp:lastPrinted>
  <dcterms:created xsi:type="dcterms:W3CDTF">2017-10-27T10:27:20Z</dcterms:created>
  <dcterms:modified xsi:type="dcterms:W3CDTF">2023-05-24T02:35:25Z</dcterms:modified>
</cp:coreProperties>
</file>