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A1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6/28/2022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-135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MODELLING APPROACH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6" y="1309143"/>
            <a:ext cx="6298895" cy="4987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224BC71-D06E-F372-916E-4C6FE264E786}"/>
              </a:ext>
            </a:extLst>
          </p:cNvPr>
          <p:cNvSpPr/>
          <p:nvPr/>
        </p:nvSpPr>
        <p:spPr>
          <a:xfrm>
            <a:off x="278580" y="2887496"/>
            <a:ext cx="2529840" cy="1942465"/>
          </a:xfrm>
          <a:prstGeom prst="roundRect">
            <a:avLst/>
          </a:prstGeom>
          <a:solidFill>
            <a:srgbClr val="F0CDA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RFM Dataset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ComputerID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DaysSinceLastOrder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Recency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Total_Orders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Frequency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Revenue -&gt; Monetary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1A4527-B3D4-32DF-B6DD-7BFF0C41A224}"/>
              </a:ext>
            </a:extLst>
          </p:cNvPr>
          <p:cNvSpPr/>
          <p:nvPr/>
        </p:nvSpPr>
        <p:spPr>
          <a:xfrm>
            <a:off x="2995709" y="1736338"/>
            <a:ext cx="2529840" cy="1316355"/>
          </a:xfrm>
          <a:prstGeom prst="roundRect">
            <a:avLst/>
          </a:prstGeom>
          <a:solidFill>
            <a:srgbClr val="F0CDA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Creating Quantiles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Points for cutting quantiles: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0.33 &amp; 0.66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2DCABE9-AC94-3574-EB28-8910ABAC0AF4}"/>
              </a:ext>
            </a:extLst>
          </p:cNvPr>
          <p:cNvSpPr/>
          <p:nvPr/>
        </p:nvSpPr>
        <p:spPr>
          <a:xfrm>
            <a:off x="4065083" y="4356342"/>
            <a:ext cx="2529840" cy="1316355"/>
          </a:xfrm>
          <a:prstGeom prst="roundRect">
            <a:avLst/>
          </a:prstGeom>
          <a:solidFill>
            <a:srgbClr val="F0CDA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Assigning Scores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Based on cuts, scores were assigned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1-3 pts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094257-E726-60F5-A69A-2CE14A0E325A}"/>
              </a:ext>
            </a:extLst>
          </p:cNvPr>
          <p:cNvSpPr/>
          <p:nvPr/>
        </p:nvSpPr>
        <p:spPr>
          <a:xfrm>
            <a:off x="6234090" y="2281757"/>
            <a:ext cx="2529840" cy="1009650"/>
          </a:xfrm>
          <a:prstGeom prst="roundRect">
            <a:avLst/>
          </a:prstGeom>
          <a:solidFill>
            <a:srgbClr val="F0CDA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Score and Groups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Adding and Concatenating the Scores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6141B5-569A-3CEE-0F2A-FEFAD8C39162}"/>
              </a:ext>
            </a:extLst>
          </p:cNvPr>
          <p:cNvSpPr/>
          <p:nvPr/>
        </p:nvSpPr>
        <p:spPr>
          <a:xfrm>
            <a:off x="7426502" y="3796907"/>
            <a:ext cx="4285615" cy="1875790"/>
          </a:xfrm>
          <a:prstGeom prst="roundRect">
            <a:avLst/>
          </a:prstGeom>
          <a:solidFill>
            <a:srgbClr val="F0CDA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Categorizing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Based on Total Scores Customers were divided in 3 Categories: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Champions (3-5 pts)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Potential Customers (6-7 pts)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Need Attention (8-9 pts)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rrow: Circular 3">
            <a:extLst>
              <a:ext uri="{FF2B5EF4-FFF2-40B4-BE49-F238E27FC236}">
                <a16:creationId xmlns:a16="http://schemas.microsoft.com/office/drawing/2014/main" id="{ED0FD7C5-C193-E8E9-0278-4B9EFF96EA13}"/>
              </a:ext>
            </a:extLst>
          </p:cNvPr>
          <p:cNvSpPr/>
          <p:nvPr/>
        </p:nvSpPr>
        <p:spPr>
          <a:xfrm rot="1087717">
            <a:off x="8324817" y="2640056"/>
            <a:ext cx="1247257" cy="13997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77405"/>
              <a:gd name="adj5" fmla="val 12500"/>
            </a:avLst>
          </a:prstGeom>
          <a:solidFill>
            <a:srgbClr val="F0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Circular 28">
            <a:extLst>
              <a:ext uri="{FF2B5EF4-FFF2-40B4-BE49-F238E27FC236}">
                <a16:creationId xmlns:a16="http://schemas.microsoft.com/office/drawing/2014/main" id="{7471CDA9-E52D-F05B-A054-818A2EBE4293}"/>
              </a:ext>
            </a:extLst>
          </p:cNvPr>
          <p:cNvSpPr/>
          <p:nvPr/>
        </p:nvSpPr>
        <p:spPr>
          <a:xfrm rot="16532794" flipH="1">
            <a:off x="3360559" y="2901263"/>
            <a:ext cx="1510363" cy="13997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55561"/>
              <a:gd name="adj5" fmla="val 12500"/>
            </a:avLst>
          </a:prstGeom>
          <a:solidFill>
            <a:srgbClr val="F0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Arrow: Circular 29">
            <a:extLst>
              <a:ext uri="{FF2B5EF4-FFF2-40B4-BE49-F238E27FC236}">
                <a16:creationId xmlns:a16="http://schemas.microsoft.com/office/drawing/2014/main" id="{8B65FDF7-FE3F-FEBC-5B71-1B034AE2EFF5}"/>
              </a:ext>
            </a:extLst>
          </p:cNvPr>
          <p:cNvSpPr/>
          <p:nvPr/>
        </p:nvSpPr>
        <p:spPr>
          <a:xfrm rot="19404555" flipV="1">
            <a:off x="5628383" y="3184143"/>
            <a:ext cx="1346295" cy="12255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77405"/>
              <a:gd name="adj5" fmla="val 12500"/>
            </a:avLst>
          </a:prstGeom>
          <a:solidFill>
            <a:srgbClr val="F0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Arrow: Circular 30">
            <a:extLst>
              <a:ext uri="{FF2B5EF4-FFF2-40B4-BE49-F238E27FC236}">
                <a16:creationId xmlns:a16="http://schemas.microsoft.com/office/drawing/2014/main" id="{A02AD4C3-F597-B6B4-8A67-90E132019C90}"/>
              </a:ext>
            </a:extLst>
          </p:cNvPr>
          <p:cNvSpPr/>
          <p:nvPr/>
        </p:nvSpPr>
        <p:spPr>
          <a:xfrm rot="16532794">
            <a:off x="2211374" y="2052492"/>
            <a:ext cx="1247257" cy="13997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77405"/>
              <a:gd name="adj5" fmla="val 12500"/>
            </a:avLst>
          </a:prstGeom>
          <a:solidFill>
            <a:srgbClr val="F0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777</TotalTime>
  <Words>82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</vt:lpstr>
      <vt:lpstr>Calibri</vt:lpstr>
      <vt:lpstr>Gill Sans MT</vt:lpstr>
      <vt:lpstr>Office Theme</vt:lpstr>
      <vt:lpstr>DATA MODELLING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 APPROACH</dc:title>
  <dc:creator>eada</dc:creator>
  <cp:lastModifiedBy>eada</cp:lastModifiedBy>
  <cp:revision>1</cp:revision>
  <dcterms:created xsi:type="dcterms:W3CDTF">2022-06-28T05:18:59Z</dcterms:created>
  <dcterms:modified xsi:type="dcterms:W3CDTF">2022-06-28T18:16:37Z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