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17"/>
  </p:notesMasterIdLst>
  <p:sldIdLst>
    <p:sldId id="256" r:id="rId2"/>
    <p:sldId id="436" r:id="rId3"/>
    <p:sldId id="422" r:id="rId4"/>
    <p:sldId id="449" r:id="rId5"/>
    <p:sldId id="452" r:id="rId6"/>
    <p:sldId id="465" r:id="rId7"/>
    <p:sldId id="429" r:id="rId8"/>
    <p:sldId id="457" r:id="rId9"/>
    <p:sldId id="467" r:id="rId10"/>
    <p:sldId id="468" r:id="rId11"/>
    <p:sldId id="466" r:id="rId12"/>
    <p:sldId id="471" r:id="rId13"/>
    <p:sldId id="470" r:id="rId14"/>
    <p:sldId id="469" r:id="rId15"/>
    <p:sldId id="273" r:id="rId16"/>
  </p:sldIdLst>
  <p:sldSz cx="9144000" cy="6858000" type="screen4x3"/>
  <p:notesSz cx="6858000" cy="9144000"/>
  <p:embeddedFontLst>
    <p:embeddedFont>
      <p:font typeface="黑体" panose="02010609060101010101" pitchFamily="49" charset="-122"/>
      <p:regular r:id="rId18"/>
    </p:embeddedFont>
    <p:embeddedFont>
      <p:font typeface="等线 Light" panose="02010600030101010101" pitchFamily="2" charset="-122"/>
      <p:regular r:id="rId19"/>
    </p:embeddedFont>
    <p:embeddedFont>
      <p:font typeface="Calibri" panose="020F0502020204030204" pitchFamily="34" charset="0"/>
      <p:regular r:id="rId20"/>
      <p:bold r:id="rId21"/>
      <p:italic r:id="rId22"/>
      <p:boldItalic r:id="rId23"/>
    </p:embeddedFont>
    <p:embeddedFont>
      <p:font typeface="等线" panose="02010600030101010101" pitchFamily="2" charset="-122"/>
      <p:regular r:id="rId24"/>
      <p:bold r:id="rId25"/>
    </p:embeddedFont>
    <p:embeddedFont>
      <p:font typeface="Calibri Light" panose="020F0302020204030204" pitchFamily="34" charset="0"/>
      <p:regular r:id="rId26"/>
      <p:italic r:id="rId27"/>
    </p:embeddedFont>
    <p:embeddedFont>
      <p:font typeface="Arial Rounded MT Bold" panose="020F0704030504030204" pitchFamily="34" charset="0"/>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丶 Vincennes" initials="丶"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65BE"/>
    <a:srgbClr val="FFFFFF"/>
    <a:srgbClr val="404040"/>
    <a:srgbClr val="CFD5EA"/>
    <a:srgbClr val="E9EBF5"/>
    <a:srgbClr val="94ABD4"/>
    <a:srgbClr val="FF7575"/>
    <a:srgbClr val="4472C4"/>
    <a:srgbClr val="5B9BD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4" autoAdjust="0"/>
    <p:restoredTop sz="86335" autoAdjust="0"/>
  </p:normalViewPr>
  <p:slideViewPr>
    <p:cSldViewPr snapToGrid="0">
      <p:cViewPr varScale="1">
        <p:scale>
          <a:sx n="92" d="100"/>
          <a:sy n="92" d="100"/>
        </p:scale>
        <p:origin x="-21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B581B-E8ED-4EA1-BD98-1F564BB771BD}" type="datetimeFigureOut">
              <a:rPr lang="zh-CN" altLang="en-US" smtClean="0"/>
              <a:t>2024/3/17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00409-1819-49BC-8141-772F954311FE}" type="slidenum">
              <a:rPr lang="zh-CN" altLang="en-US" smtClean="0"/>
              <a:t>‹#›</a:t>
            </a:fld>
            <a:endParaRPr lang="zh-CN" altLang="en-US"/>
          </a:p>
        </p:txBody>
      </p:sp>
    </p:spTree>
    <p:extLst>
      <p:ext uri="{BB962C8B-B14F-4D97-AF65-F5344CB8AC3E}">
        <p14:creationId xmlns:p14="http://schemas.microsoft.com/office/powerpoint/2010/main" val="418276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a:t>
            </a:fld>
            <a:endParaRPr lang="zh-CN" altLang="en-US"/>
          </a:p>
        </p:txBody>
      </p:sp>
    </p:spTree>
    <p:extLst>
      <p:ext uri="{BB962C8B-B14F-4D97-AF65-F5344CB8AC3E}">
        <p14:creationId xmlns:p14="http://schemas.microsoft.com/office/powerpoint/2010/main" val="5972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10</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11</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双线性注意力机制使用两组向量表示两组输入数据，比如用一个矩阵表示词汇表中的单词向量，另一个矩阵表示句子中的单词向量。然后，通过计算这两组向量之间的内积（或双线性函数），得到一个注意力权重矩阵，其中的每个元素表示词汇表中一个单词与句子中一个单词的关联程度。</a:t>
            </a:r>
          </a:p>
          <a:p>
            <a:r>
              <a:rPr lang="zh-CN" altLang="en-US" dirty="0" smtClean="0"/>
              <a:t>最后，通过对这个注意力权重矩阵进行归一化处理，得到每个单词在句子中的重要性分布。这样，你就可以根据这个分布来更好地理解句子的含义，因为你知道了哪些单词在句子中更加重要。</a:t>
            </a:r>
          </a:p>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12</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13</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由于化学和基因组空间的广阔区域，在现实应用中需要预测的药物靶点对通常是看不见的，并且与训练数据中的任何对都不同。它们具有不同的分布，因此需要跨领域建模</a:t>
            </a:r>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14</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2</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DTI</a:t>
            </a:r>
            <a:r>
              <a:rPr lang="zh-CN" altLang="en-US" dirty="0" smtClean="0"/>
              <a:t>：药物</a:t>
            </a:r>
            <a:r>
              <a:rPr lang="en-US" altLang="zh-CN" dirty="0" smtClean="0"/>
              <a:t>-</a:t>
            </a:r>
            <a:r>
              <a:rPr lang="zh-CN" altLang="en-US" dirty="0" smtClean="0"/>
              <a:t>靶点相互作用</a:t>
            </a:r>
            <a:r>
              <a:rPr lang="en-US" altLang="zh-CN" dirty="0" smtClean="0"/>
              <a:t>DTA</a:t>
            </a:r>
            <a:r>
              <a:rPr lang="zh-CN" altLang="en-US" dirty="0" smtClean="0"/>
              <a:t>：药物靶点亲和力</a:t>
            </a:r>
            <a:r>
              <a:rPr lang="en-US" altLang="zh-CN" dirty="0" smtClean="0"/>
              <a:t>DPA</a:t>
            </a:r>
            <a:r>
              <a:rPr lang="zh-CN" altLang="en-US" dirty="0" smtClean="0"/>
              <a:t>：药物蛋白质亲和力</a:t>
            </a:r>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3</a:t>
            </a:fld>
            <a:endParaRPr lang="zh-CN" altLang="en-US"/>
          </a:p>
        </p:txBody>
      </p:sp>
    </p:spTree>
    <p:extLst>
      <p:ext uri="{BB962C8B-B14F-4D97-AF65-F5344CB8AC3E}">
        <p14:creationId xmlns:p14="http://schemas.microsoft.com/office/powerpoint/2010/main" val="1439623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蛋白质序列</a:t>
            </a:r>
            <a:r>
              <a:rPr lang="zh-CN" altLang="en-US" baseline="0" dirty="0" smtClean="0"/>
              <a:t> 这些字母是氨基酸 共有</a:t>
            </a:r>
            <a:r>
              <a:rPr lang="en-US" altLang="zh-CN" baseline="0" dirty="0" smtClean="0"/>
              <a:t>20</a:t>
            </a:r>
            <a:r>
              <a:rPr lang="zh-CN" altLang="en-US" baseline="0" dirty="0" smtClean="0"/>
              <a:t>种不同的氨基酸。这</a:t>
            </a:r>
            <a:r>
              <a:rPr lang="en-US" altLang="zh-CN" baseline="0" dirty="0" smtClean="0"/>
              <a:t>20</a:t>
            </a:r>
            <a:r>
              <a:rPr lang="zh-CN" altLang="en-US" baseline="0" dirty="0" smtClean="0"/>
              <a:t>种氨基酸都是生命体中最基本的构建块。</a:t>
            </a:r>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4</a:t>
            </a:fld>
            <a:endParaRPr lang="zh-CN" altLang="en-US"/>
          </a:p>
        </p:txBody>
      </p:sp>
    </p:spTree>
    <p:extLst>
      <p:ext uri="{BB962C8B-B14F-4D97-AF65-F5344CB8AC3E}">
        <p14:creationId xmlns:p14="http://schemas.microsoft.com/office/powerpoint/2010/main" val="1439623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5</a:t>
            </a:fld>
            <a:endParaRPr lang="zh-CN" altLang="en-US"/>
          </a:p>
        </p:txBody>
      </p:sp>
    </p:spTree>
    <p:extLst>
      <p:ext uri="{BB962C8B-B14F-4D97-AF65-F5344CB8AC3E}">
        <p14:creationId xmlns:p14="http://schemas.microsoft.com/office/powerpoint/2010/main" val="143962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6</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7</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8</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000409-1819-49BC-8141-772F954311FE}" type="slidenum">
              <a:rPr lang="zh-CN" altLang="en-US" smtClean="0"/>
              <a:t>9</a:t>
            </a:fld>
            <a:endParaRPr lang="zh-CN" altLang="en-US"/>
          </a:p>
        </p:txBody>
      </p:sp>
    </p:spTree>
    <p:extLst>
      <p:ext uri="{BB962C8B-B14F-4D97-AF65-F5344CB8AC3E}">
        <p14:creationId xmlns:p14="http://schemas.microsoft.com/office/powerpoint/2010/main" val="236794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481E6DA-4E77-4604-B85A-A7BB255004FB}" type="datetime1">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3173343750"/>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737E08D-915F-4C94-9F9B-F5A5DE3E51FD}" type="datetime1">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1473495087"/>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01050F8-F2DC-4699-864F-4C9C0239F1BF}" type="datetime1">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2117037280"/>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8EAE97A-6385-461F-8F77-003D4F119D18}" type="datetime1">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63084395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2316F12-AF3F-4060-B7B4-54F8B51AC20D}" type="datetime1">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859128908"/>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395526A-B350-4B27-9AA9-C9C08089C7E0}" type="datetime1">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475788215"/>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1F77C78-7E43-43C8-AAEF-25C558AAB69B}" type="datetime1">
              <a:rPr lang="zh-CN" altLang="en-US" smtClean="0"/>
              <a:t>2024/3/17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2891825798"/>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5A8530D-1600-4608-BFF7-B6363C2D3E5D}" type="datetime1">
              <a:rPr lang="zh-CN" altLang="en-US" smtClean="0"/>
              <a:t>2024/3/17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3026907910"/>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EE24F-A8B3-435B-8CF7-5263FD01C417}" type="datetime1">
              <a:rPr lang="zh-CN" altLang="en-US" smtClean="0"/>
              <a:t>2024/3/17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1115085039"/>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AACCF77-6FDC-4E99-A83D-47527106DF2C}" type="datetime1">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1420368227"/>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1DCA41-9773-4E78-BC13-884C6BD9FE2F}" type="datetime1">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2505343457"/>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DA0F5-9510-4F24-8CF3-B5A93D4FC6AE}" type="datetime1">
              <a:rPr lang="zh-CN" altLang="en-US" smtClean="0"/>
              <a:t>2024/3/17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8B14A-30E1-4E76-8EB9-EEB747BACB5D}" type="slidenum">
              <a:rPr lang="zh-CN" altLang="en-US" smtClean="0"/>
              <a:t>‹#›</a:t>
            </a:fld>
            <a:endParaRPr lang="zh-CN" altLang="en-US"/>
          </a:p>
        </p:txBody>
      </p:sp>
    </p:spTree>
    <p:extLst>
      <p:ext uri="{BB962C8B-B14F-4D97-AF65-F5344CB8AC3E}">
        <p14:creationId xmlns:p14="http://schemas.microsoft.com/office/powerpoint/2010/main" val="1063126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281801"/>
            <a:ext cx="9144000" cy="2850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7" name="文本框 6"/>
          <p:cNvSpPr txBox="1"/>
          <p:nvPr/>
        </p:nvSpPr>
        <p:spPr>
          <a:xfrm>
            <a:off x="606362" y="2894711"/>
            <a:ext cx="7931277" cy="523220"/>
          </a:xfrm>
          <a:prstGeom prst="rect">
            <a:avLst/>
          </a:prstGeom>
          <a:noFill/>
        </p:spPr>
        <p:txBody>
          <a:bodyPr wrap="square" rtlCol="0">
            <a:spAutoFit/>
          </a:bodyPr>
          <a:lstStyle/>
          <a:p>
            <a:pPr algn="ctr"/>
            <a:r>
              <a:rPr lang="zh-CN" altLang="en-US" sz="2800" dirty="0" smtClean="0">
                <a:solidFill>
                  <a:schemeClr val="bg1"/>
                </a:solidFill>
              </a:rPr>
              <a:t>药物的虚拟筛选</a:t>
            </a:r>
            <a:endParaRPr lang="zh-CN" altLang="en-US" sz="2700" spc="225" dirty="0">
              <a:solidFill>
                <a:schemeClr val="bg1"/>
              </a:solidFill>
              <a:latin typeface="黑体" panose="02010609060101010101" pitchFamily="49" charset="-122"/>
              <a:ea typeface="黑体" panose="02010609060101010101" pitchFamily="49" charset="-122"/>
            </a:endParaRPr>
          </a:p>
        </p:txBody>
      </p:sp>
      <p:grpSp>
        <p:nvGrpSpPr>
          <p:cNvPr id="15" name="组合 14"/>
          <p:cNvGrpSpPr/>
          <p:nvPr/>
        </p:nvGrpSpPr>
        <p:grpSpPr>
          <a:xfrm>
            <a:off x="5556524" y="4329627"/>
            <a:ext cx="2391135" cy="323165"/>
            <a:chOff x="7639812" y="4242816"/>
            <a:chExt cx="3188180" cy="430887"/>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39812" y="4242816"/>
              <a:ext cx="397764" cy="397764"/>
            </a:xfrm>
            <a:prstGeom prst="rect">
              <a:avLst/>
            </a:prstGeom>
          </p:spPr>
        </p:pic>
        <p:sp>
          <p:nvSpPr>
            <p:cNvPr id="10" name="文本框 9"/>
            <p:cNvSpPr txBox="1"/>
            <p:nvPr/>
          </p:nvSpPr>
          <p:spPr>
            <a:xfrm>
              <a:off x="8037575" y="4242816"/>
              <a:ext cx="2790417" cy="430887"/>
            </a:xfrm>
            <a:prstGeom prst="rect">
              <a:avLst/>
            </a:prstGeom>
            <a:noFill/>
          </p:spPr>
          <p:txBody>
            <a:bodyPr wrap="square" rtlCol="0">
              <a:spAutoFit/>
            </a:bodyPr>
            <a:lstStyle/>
            <a:p>
              <a:r>
                <a:rPr lang="zh-CN" altLang="en-US" sz="1500" dirty="0">
                  <a:solidFill>
                    <a:schemeClr val="bg1"/>
                  </a:solidFill>
                  <a:latin typeface="黑体" panose="02010609060101010101" pitchFamily="49" charset="-122"/>
                  <a:ea typeface="黑体" panose="02010609060101010101" pitchFamily="49" charset="-122"/>
                </a:rPr>
                <a:t>分享时间：</a:t>
              </a:r>
              <a:r>
                <a:rPr lang="en-US" altLang="zh-CN" sz="1500" dirty="0" smtClean="0">
                  <a:solidFill>
                    <a:schemeClr val="bg1"/>
                  </a:solidFill>
                  <a:latin typeface="黑体" panose="02010609060101010101" pitchFamily="49" charset="-122"/>
                  <a:ea typeface="黑体" panose="02010609060101010101" pitchFamily="49" charset="-122"/>
                </a:rPr>
                <a:t>2024.03.20</a:t>
              </a:r>
              <a:endParaRPr lang="zh-CN" altLang="en-US" sz="1500" dirty="0">
                <a:solidFill>
                  <a:schemeClr val="bg1"/>
                </a:solidFill>
                <a:latin typeface="黑体" panose="02010609060101010101" pitchFamily="49" charset="-122"/>
                <a:ea typeface="黑体" panose="02010609060101010101" pitchFamily="49" charset="-122"/>
              </a:endParaRPr>
            </a:p>
          </p:txBody>
        </p:sp>
      </p:grpSp>
      <p:grpSp>
        <p:nvGrpSpPr>
          <p:cNvPr id="14" name="组合 13"/>
          <p:cNvGrpSpPr/>
          <p:nvPr/>
        </p:nvGrpSpPr>
        <p:grpSpPr>
          <a:xfrm>
            <a:off x="1886522" y="4329627"/>
            <a:ext cx="1885225" cy="324542"/>
            <a:chOff x="2143100" y="4240980"/>
            <a:chExt cx="2513633" cy="432723"/>
          </a:xfrm>
        </p:grpSpPr>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43100" y="4240980"/>
              <a:ext cx="439560" cy="399600"/>
            </a:xfrm>
            <a:prstGeom prst="rect">
              <a:avLst/>
            </a:prstGeom>
          </p:spPr>
        </p:pic>
        <p:sp>
          <p:nvSpPr>
            <p:cNvPr id="13" name="文本框 12"/>
            <p:cNvSpPr txBox="1"/>
            <p:nvPr/>
          </p:nvSpPr>
          <p:spPr>
            <a:xfrm>
              <a:off x="2599333" y="4242816"/>
              <a:ext cx="2057400" cy="430887"/>
            </a:xfrm>
            <a:prstGeom prst="rect">
              <a:avLst/>
            </a:prstGeom>
            <a:noFill/>
          </p:spPr>
          <p:txBody>
            <a:bodyPr wrap="square" rtlCol="0">
              <a:spAutoFit/>
            </a:bodyPr>
            <a:lstStyle/>
            <a:p>
              <a:r>
                <a:rPr lang="zh-CN" altLang="en-US" sz="1500" dirty="0">
                  <a:solidFill>
                    <a:schemeClr val="bg1"/>
                  </a:solidFill>
                  <a:latin typeface="黑体" panose="02010609060101010101" pitchFamily="49" charset="-122"/>
                  <a:ea typeface="黑体" panose="02010609060101010101" pitchFamily="49" charset="-122"/>
                </a:rPr>
                <a:t>分享人</a:t>
              </a:r>
              <a:r>
                <a:rPr lang="zh-CN" altLang="en-US" sz="1500" dirty="0" smtClean="0">
                  <a:solidFill>
                    <a:schemeClr val="bg1"/>
                  </a:solidFill>
                  <a:latin typeface="黑体" panose="02010609060101010101" pitchFamily="49" charset="-122"/>
                  <a:ea typeface="黑体" panose="02010609060101010101" pitchFamily="49" charset="-122"/>
                </a:rPr>
                <a:t>：</a:t>
              </a:r>
              <a:r>
                <a:rPr lang="zh-CN" altLang="en-US" sz="1500" dirty="0">
                  <a:solidFill>
                    <a:schemeClr val="bg1"/>
                  </a:solidFill>
                  <a:latin typeface="黑体" panose="02010609060101010101" pitchFamily="49" charset="-122"/>
                  <a:ea typeface="黑体" panose="02010609060101010101" pitchFamily="49" charset="-122"/>
                </a:rPr>
                <a:t>赵海雪</a:t>
              </a:r>
            </a:p>
          </p:txBody>
        </p:sp>
      </p:grpSp>
      <p:pic>
        <p:nvPicPr>
          <p:cNvPr id="3" name="图片 2">
            <a:extLst>
              <a:ext uri="{FF2B5EF4-FFF2-40B4-BE49-F238E27FC236}">
                <a16:creationId xmlns:a16="http://schemas.microsoft.com/office/drawing/2014/main" xmlns="" id="{88958688-BC0B-47BA-86E0-9EAC7CBF45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29420"/>
            <a:ext cx="9144000" cy="929898"/>
          </a:xfrm>
          <a:prstGeom prst="rect">
            <a:avLst/>
          </a:prstGeom>
        </p:spPr>
      </p:pic>
    </p:spTree>
  </p:cSld>
  <p:clrMapOvr>
    <a:masterClrMapping/>
  </p:clrMapOvr>
  <p:transition spd="slow">
    <p:strips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smtClean="0">
                <a:solidFill>
                  <a:schemeClr val="bg1"/>
                </a:solidFill>
                <a:latin typeface="黑体" panose="02010609060101010101" pitchFamily="49" charset="-122"/>
                <a:ea typeface="黑体" panose="02010609060101010101" pitchFamily="49" charset="-122"/>
              </a:rPr>
              <a:t>CAPLA</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198486" y="1429375"/>
            <a:ext cx="8551919" cy="156966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膨胀卷积：</a:t>
            </a:r>
            <a:endParaRPr lang="en-US" altLang="zh-CN" sz="2400" dirty="0" smtClean="0">
              <a:latin typeface="宋体" panose="02010600030101010101" pitchFamily="2" charset="-122"/>
              <a:ea typeface="宋体" panose="02010600030101010101" pitchFamily="2" charset="-122"/>
            </a:endParaRPr>
          </a:p>
          <a:p>
            <a:r>
              <a:rPr lang="zh-CN" altLang="en-US" sz="2400" dirty="0"/>
              <a:t>膨胀卷积其实是通过</a:t>
            </a:r>
            <a:r>
              <a:rPr lang="zh-CN" altLang="en-US" sz="2400" dirty="0"/>
              <a:t>扩大卷积核尺寸</a:t>
            </a:r>
            <a:r>
              <a:rPr lang="zh-CN" altLang="en-US" sz="2400" dirty="0"/>
              <a:t>的方式来增大感受野，同时既没有增大计算量，也没有降低特征图的分辨率</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486" y="2743003"/>
            <a:ext cx="3660993" cy="207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161" y="2743003"/>
            <a:ext cx="4869243" cy="1893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5335" y="5157216"/>
            <a:ext cx="8956298" cy="1477328"/>
          </a:xfrm>
          <a:prstGeom prst="rect">
            <a:avLst/>
          </a:prstGeom>
          <a:noFill/>
        </p:spPr>
        <p:txBody>
          <a:bodyPr wrap="none" rtlCol="0">
            <a:spAutoFit/>
          </a:bodyPr>
          <a:lstStyle/>
          <a:p>
            <a:r>
              <a:rPr lang="zh-CN" altLang="en-US" dirty="0" smtClean="0"/>
              <a:t>优点：</a:t>
            </a:r>
            <a:endParaRPr lang="en-US" altLang="zh-CN" dirty="0" smtClean="0"/>
          </a:p>
          <a:p>
            <a:r>
              <a:rPr lang="zh-CN" altLang="en-US" dirty="0" smtClean="0"/>
              <a:t>在保持参数数量不变的情况下，能够增加每个神经元的感受野大小。使模型可以捕获更</a:t>
            </a:r>
            <a:endParaRPr lang="en-US" altLang="zh-CN" dirty="0" smtClean="0"/>
          </a:p>
          <a:p>
            <a:r>
              <a:rPr lang="zh-CN" altLang="en-US" dirty="0" smtClean="0"/>
              <a:t>广阔的空间信息，从而在一个卷积层中同时捕获局部和全局信息。更好的理解输入序列</a:t>
            </a:r>
            <a:endParaRPr lang="en-US" altLang="zh-CN" dirty="0" smtClean="0"/>
          </a:p>
          <a:p>
            <a:r>
              <a:rPr lang="zh-CN" altLang="en-US" dirty="0" smtClean="0"/>
              <a:t>中的上下文信息。</a:t>
            </a:r>
            <a:endParaRPr lang="en-US" altLang="zh-CN" dirty="0" smtClean="0"/>
          </a:p>
          <a:p>
            <a:endParaRPr lang="zh-CN" altLang="en-US" dirty="0"/>
          </a:p>
        </p:txBody>
      </p:sp>
    </p:spTree>
    <p:extLst>
      <p:ext uri="{BB962C8B-B14F-4D97-AF65-F5344CB8AC3E}">
        <p14:creationId xmlns:p14="http://schemas.microsoft.com/office/powerpoint/2010/main" val="277865231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err="1" smtClean="0">
                <a:solidFill>
                  <a:schemeClr val="bg1"/>
                </a:solidFill>
                <a:latin typeface="黑体" panose="02010609060101010101" pitchFamily="49" charset="-122"/>
                <a:ea typeface="黑体" panose="02010609060101010101" pitchFamily="49" charset="-122"/>
              </a:rPr>
              <a:t>DrugBAN</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683" y="1375816"/>
            <a:ext cx="8354635" cy="5415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5154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err="1" smtClean="0">
                <a:solidFill>
                  <a:schemeClr val="bg1"/>
                </a:solidFill>
                <a:latin typeface="黑体" panose="02010609060101010101" pitchFamily="49" charset="-122"/>
                <a:ea typeface="黑体" panose="02010609060101010101" pitchFamily="49" charset="-122"/>
              </a:rPr>
              <a:t>DrugBAN</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TextBox 1"/>
          <p:cNvSpPr txBox="1"/>
          <p:nvPr/>
        </p:nvSpPr>
        <p:spPr>
          <a:xfrm>
            <a:off x="359554" y="1541502"/>
            <a:ext cx="2262158" cy="369332"/>
          </a:xfrm>
          <a:prstGeom prst="rect">
            <a:avLst/>
          </a:prstGeom>
          <a:noFill/>
        </p:spPr>
        <p:txBody>
          <a:bodyPr wrap="none" rtlCol="0">
            <a:spAutoFit/>
          </a:bodyPr>
          <a:lstStyle/>
          <a:p>
            <a:r>
              <a:rPr lang="zh-CN" altLang="en-US" dirty="0" smtClean="0"/>
              <a:t>双线性注意力网络：</a:t>
            </a:r>
            <a:endParaRPr lang="en-US" altLang="zh-CN" dirty="0" smtClean="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54" y="1910834"/>
            <a:ext cx="7031846"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3877" y="4866680"/>
            <a:ext cx="8600431" cy="646331"/>
          </a:xfrm>
          <a:prstGeom prst="rect">
            <a:avLst/>
          </a:prstGeom>
          <a:noFill/>
        </p:spPr>
        <p:txBody>
          <a:bodyPr wrap="none" rtlCol="0">
            <a:spAutoFit/>
          </a:bodyPr>
          <a:lstStyle/>
          <a:p>
            <a:r>
              <a:rPr lang="zh-CN" altLang="en-US" dirty="0" smtClean="0"/>
              <a:t>通过变化矩阵</a:t>
            </a:r>
            <a:r>
              <a:rPr lang="en-US" altLang="zh-CN" dirty="0" smtClean="0"/>
              <a:t>HD</a:t>
            </a:r>
            <a:r>
              <a:rPr lang="zh-CN" altLang="en-US" dirty="0" smtClean="0"/>
              <a:t>和</a:t>
            </a:r>
            <a:r>
              <a:rPr lang="en-US" altLang="zh-CN" dirty="0" smtClean="0"/>
              <a:t>HP</a:t>
            </a:r>
            <a:r>
              <a:rPr lang="zh-CN" altLang="en-US" dirty="0" smtClean="0"/>
              <a:t>进行低秩双线性交互建模，获得双线性注意力图</a:t>
            </a:r>
            <a:endParaRPr lang="en-US" altLang="zh-CN" dirty="0" smtClean="0"/>
          </a:p>
          <a:p>
            <a:r>
              <a:rPr lang="zh-CN" altLang="en-US" dirty="0" smtClean="0"/>
              <a:t>矩阵</a:t>
            </a:r>
            <a:r>
              <a:rPr lang="en-US" altLang="zh-CN" dirty="0" smtClean="0"/>
              <a:t>I</a:t>
            </a:r>
            <a:r>
              <a:rPr lang="zh-CN" altLang="en-US" dirty="0" smtClean="0"/>
              <a:t>，以测量子结构级交互强度。然后通过共享变换矩阵</a:t>
            </a:r>
            <a:r>
              <a:rPr lang="en-US" altLang="zh-CN" dirty="0" smtClean="0"/>
              <a:t>U</a:t>
            </a:r>
            <a:r>
              <a:rPr lang="zh-CN" altLang="en-US" dirty="0" smtClean="0"/>
              <a:t>和</a:t>
            </a:r>
            <a:r>
              <a:rPr lang="en-US" altLang="zh-CN" dirty="0" smtClean="0"/>
              <a:t>V</a:t>
            </a:r>
            <a:r>
              <a:rPr lang="zh-CN" altLang="en-US" dirty="0" smtClean="0"/>
              <a:t>，进行双线性池化。</a:t>
            </a:r>
            <a:endParaRPr lang="en-US" altLang="zh-CN" dirty="0" smtClean="0"/>
          </a:p>
        </p:txBody>
      </p:sp>
    </p:spTree>
    <p:extLst>
      <p:ext uri="{BB962C8B-B14F-4D97-AF65-F5344CB8AC3E}">
        <p14:creationId xmlns:p14="http://schemas.microsoft.com/office/powerpoint/2010/main" val="421759752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err="1" smtClean="0">
                <a:solidFill>
                  <a:schemeClr val="bg1"/>
                </a:solidFill>
                <a:latin typeface="黑体" panose="02010609060101010101" pitchFamily="49" charset="-122"/>
                <a:ea typeface="黑体" panose="02010609060101010101" pitchFamily="49" charset="-122"/>
              </a:rPr>
              <a:t>DrugBAN</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335330" y="1628825"/>
            <a:ext cx="8465769" cy="5078313"/>
          </a:xfrm>
          <a:prstGeom prst="rect">
            <a:avLst/>
          </a:prstGeom>
        </p:spPr>
        <p:txBody>
          <a:bodyPr wrap="square">
            <a:spAutoFit/>
          </a:bodyPr>
          <a:lstStyle/>
          <a:p>
            <a:r>
              <a:rPr lang="zh-CN" altLang="en-US" b="1" dirty="0"/>
              <a:t>该模型的特色之处</a:t>
            </a:r>
            <a:r>
              <a:rPr lang="en-US" altLang="zh-CN" b="1" dirty="0"/>
              <a:t>:</a:t>
            </a:r>
          </a:p>
          <a:p>
            <a:r>
              <a:rPr lang="en-US" altLang="zh-CN" dirty="0" smtClean="0"/>
              <a:t>1.</a:t>
            </a:r>
            <a:r>
              <a:rPr lang="zh-CN" altLang="en-US" dirty="0" smtClean="0"/>
              <a:t>通过</a:t>
            </a:r>
            <a:r>
              <a:rPr lang="zh-CN" altLang="en-US" dirty="0"/>
              <a:t>双线性注意力机制捕获药物和目标之间的成对局部相互作用</a:t>
            </a:r>
          </a:p>
          <a:p>
            <a:r>
              <a:rPr lang="en-US" altLang="zh-CN" dirty="0" smtClean="0"/>
              <a:t>2.</a:t>
            </a:r>
            <a:r>
              <a:rPr lang="zh-CN" altLang="en-US" dirty="0" smtClean="0"/>
              <a:t>通过</a:t>
            </a:r>
            <a:r>
              <a:rPr lang="zh-CN" altLang="en-US" dirty="0"/>
              <a:t>双线性注意力权重而不是黑盒结果给出</a:t>
            </a:r>
            <a:r>
              <a:rPr lang="zh-CN" altLang="en-US" b="1" dirty="0"/>
              <a:t>可解释的预测</a:t>
            </a:r>
            <a:r>
              <a:rPr lang="zh-CN" altLang="en-US" b="1" dirty="0" smtClean="0"/>
              <a:t>结果</a:t>
            </a:r>
            <a:endParaRPr lang="en-US" altLang="zh-CN" b="1" dirty="0" smtClean="0"/>
          </a:p>
          <a:p>
            <a:r>
              <a:rPr lang="en-US" altLang="zh-CN" b="1" dirty="0" smtClean="0"/>
              <a:t>3.</a:t>
            </a:r>
            <a:r>
              <a:rPr lang="zh-CN" altLang="en-US" b="1" dirty="0" smtClean="0"/>
              <a:t>通过</a:t>
            </a:r>
            <a:r>
              <a:rPr lang="zh-CN" altLang="en-US" b="1" dirty="0"/>
              <a:t>对抗域适应方法增强跨域泛化</a:t>
            </a:r>
          </a:p>
          <a:p>
            <a:endParaRPr lang="en-US" altLang="zh-CN" b="1"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dirty="0" err="1" smtClean="0"/>
              <a:t>DrugBAN</a:t>
            </a:r>
            <a:r>
              <a:rPr lang="en-US" altLang="zh-CN" dirty="0" smtClean="0"/>
              <a:t> </a:t>
            </a:r>
            <a:r>
              <a:rPr lang="zh-CN" altLang="en-US" dirty="0"/>
              <a:t>的另一个优势是能够利用双线性注意力图的组成部分来可视化每个子结构对最终预测结果的贡献，从而实现对药物设计工作至关重要的分子水平洞察和解释。</a:t>
            </a:r>
            <a:endParaRPr lang="zh-CN" alt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485" y="2867025"/>
            <a:ext cx="7128849" cy="316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02123"/>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err="1" smtClean="0">
                <a:solidFill>
                  <a:schemeClr val="bg1"/>
                </a:solidFill>
                <a:latin typeface="黑体" panose="02010609060101010101" pitchFamily="49" charset="-122"/>
                <a:ea typeface="黑体" panose="02010609060101010101" pitchFamily="49" charset="-122"/>
              </a:rPr>
              <a:t>DrugBAN</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矩形 1"/>
          <p:cNvSpPr/>
          <p:nvPr/>
        </p:nvSpPr>
        <p:spPr>
          <a:xfrm>
            <a:off x="320040" y="1615363"/>
            <a:ext cx="8284464" cy="2585323"/>
          </a:xfrm>
          <a:prstGeom prst="rect">
            <a:avLst/>
          </a:prstGeom>
        </p:spPr>
        <p:txBody>
          <a:bodyPr wrap="square">
            <a:spAutoFit/>
          </a:bodyPr>
          <a:lstStyle/>
          <a:p>
            <a:r>
              <a:rPr lang="zh-CN" altLang="en-US" b="1" dirty="0" smtClean="0"/>
              <a:t>条件域对抗网络（</a:t>
            </a:r>
            <a:r>
              <a:rPr lang="en-US" altLang="zh-CN" b="1" dirty="0" smtClean="0"/>
              <a:t>CDAN</a:t>
            </a:r>
            <a:r>
              <a:rPr lang="zh-CN" altLang="en-US" b="1" dirty="0" smtClean="0"/>
              <a:t>）：</a:t>
            </a:r>
            <a:endParaRPr lang="en-US" altLang="zh-CN" b="1" dirty="0" smtClean="0"/>
          </a:p>
          <a:p>
            <a:r>
              <a:rPr lang="zh-CN" altLang="en-US" dirty="0"/>
              <a:t>有两组数据，比如猫的图片和狗的图片，但问题是这两组数据的特征分布有些不同。现在你想训练一个模型，让它能够正确地区分猫和狗的图片。但由于数据的特征分布不同，模型可能在处理一组数据时效果好，而在处理另一组数据时效果差</a:t>
            </a:r>
            <a:r>
              <a:rPr lang="zh-CN" altLang="en-US" dirty="0" smtClean="0"/>
              <a:t>。</a:t>
            </a:r>
            <a:endParaRPr lang="en-US" altLang="zh-CN" dirty="0" smtClean="0"/>
          </a:p>
          <a:p>
            <a:r>
              <a:rPr lang="en-US" altLang="zh-CN" dirty="0"/>
              <a:t>CDAN </a:t>
            </a:r>
            <a:r>
              <a:rPr lang="zh-CN" altLang="en-US" dirty="0"/>
              <a:t>的</a:t>
            </a:r>
            <a:r>
              <a:rPr lang="zh-CN" altLang="en-US" b="1" dirty="0"/>
              <a:t>核心思想</a:t>
            </a:r>
            <a:r>
              <a:rPr lang="zh-CN" altLang="en-US" dirty="0"/>
              <a:t>是让模型在学习的过程中，同时考虑到数据的标签信息和数据的来源信息（也就是所谓的域）。通过引入一个“领域分类器”，模型可以学会如何区分不同来源的数据，然后再通过对抗性训练来尽量减小不同来源数据之间的差异。</a:t>
            </a:r>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913" y="3993158"/>
            <a:ext cx="6250439" cy="261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88980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1610795" y="2932711"/>
            <a:ext cx="5922411" cy="1015663"/>
          </a:xfrm>
          <a:prstGeom prst="rect">
            <a:avLst/>
          </a:prstGeom>
        </p:spPr>
        <p:txBody>
          <a:bodyPr wrap="square">
            <a:spAutoFit/>
          </a:bodyPr>
          <a:lstStyle/>
          <a:p>
            <a:pPr algn="ctr"/>
            <a:r>
              <a:rPr lang="en-US" altLang="zh-CN" sz="6000" dirty="0">
                <a:solidFill>
                  <a:srgbClr val="4472C4"/>
                </a:solidFill>
                <a:latin typeface="Arial Rounded MT Bold" panose="020F0704030504030204" pitchFamily="34" charset="0"/>
                <a:ea typeface="黑体" panose="02010609060101010101" pitchFamily="49" charset="-122"/>
              </a:rPr>
              <a:t>THANK YOU</a:t>
            </a:r>
          </a:p>
        </p:txBody>
      </p:sp>
      <p:pic>
        <p:nvPicPr>
          <p:cNvPr id="2" name="图片 1">
            <a:extLst>
              <a:ext uri="{FF2B5EF4-FFF2-40B4-BE49-F238E27FC236}">
                <a16:creationId xmlns:a16="http://schemas.microsoft.com/office/drawing/2014/main" xmlns="" id="{4012E51B-E94A-4E7A-908E-98391A29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3" name="灯片编号占位符 2">
            <a:extLst>
              <a:ext uri="{FF2B5EF4-FFF2-40B4-BE49-F238E27FC236}">
                <a16:creationId xmlns:a16="http://schemas.microsoft.com/office/drawing/2014/main" xmlns="" id="{BAFE37CB-F861-4DDA-AC12-66F00E84CF40}"/>
              </a:ext>
            </a:extLst>
          </p:cNvPr>
          <p:cNvSpPr>
            <a:spLocks noGrp="1"/>
          </p:cNvSpPr>
          <p:nvPr>
            <p:ph type="sldNum" sz="quarter" idx="12"/>
          </p:nvPr>
        </p:nvSpPr>
        <p:spPr/>
        <p:txBody>
          <a:bodyPr/>
          <a:lstStyle/>
          <a:p>
            <a:fld id="{4A48B14A-30E1-4E76-8EB9-EEB747BACB5D}" type="slidenum">
              <a:rPr lang="zh-CN" altLang="en-US" smtClean="0"/>
              <a:t>15</a:t>
            </a:fld>
            <a:endParaRPr lang="zh-CN" altLang="en-US"/>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anim calcmode="lin" valueType="num">
                                      <p:cBhvr>
                                        <p:cTn id="8" dur="300" fill="hold"/>
                                        <p:tgtEl>
                                          <p:spTgt spid="7"/>
                                        </p:tgtEl>
                                        <p:attrNameLst>
                                          <p:attrName>ppt_x</p:attrName>
                                        </p:attrNameLst>
                                      </p:cBhvr>
                                      <p:tavLst>
                                        <p:tav tm="0">
                                          <p:val>
                                            <p:strVal val="#ppt_x"/>
                                          </p:val>
                                        </p:tav>
                                        <p:tav tm="100000">
                                          <p:val>
                                            <p:strVal val="#ppt_x"/>
                                          </p:val>
                                        </p:tav>
                                      </p:tavLst>
                                    </p:anim>
                                    <p:anim calcmode="lin" valueType="num">
                                      <p:cBhvr>
                                        <p:cTn id="9" dur="3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目录</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296040" y="1714589"/>
            <a:ext cx="8551919" cy="461665"/>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
        <p:nvSpPr>
          <p:cNvPr id="3" name="TextBox 2"/>
          <p:cNvSpPr txBox="1"/>
          <p:nvPr/>
        </p:nvSpPr>
        <p:spPr>
          <a:xfrm>
            <a:off x="1296956" y="2034073"/>
            <a:ext cx="6391468" cy="1446550"/>
          </a:xfrm>
          <a:prstGeom prst="rect">
            <a:avLst/>
          </a:prstGeom>
          <a:noFill/>
        </p:spPr>
        <p:txBody>
          <a:bodyPr wrap="square" rtlCol="0">
            <a:spAutoFit/>
          </a:bodyPr>
          <a:lstStyle/>
          <a:p>
            <a:r>
              <a:rPr lang="en-US" altLang="zh-CN" sz="4400" dirty="0" smtClean="0"/>
              <a:t>1.</a:t>
            </a:r>
            <a:r>
              <a:rPr lang="zh-CN" altLang="en-US" sz="4400" dirty="0" smtClean="0"/>
              <a:t>简述</a:t>
            </a:r>
            <a:r>
              <a:rPr lang="zh-CN" altLang="en-US" sz="4400" dirty="0" smtClean="0"/>
              <a:t>药物的虚拟筛选</a:t>
            </a:r>
            <a:endParaRPr lang="en-US" altLang="zh-CN" sz="4400" dirty="0" smtClean="0"/>
          </a:p>
          <a:p>
            <a:r>
              <a:rPr lang="en-US" altLang="zh-CN" sz="4400" dirty="0" smtClean="0"/>
              <a:t>2</a:t>
            </a:r>
            <a:r>
              <a:rPr lang="en-US" altLang="zh-CN" sz="4400" dirty="0" smtClean="0"/>
              <a:t>.</a:t>
            </a:r>
            <a:r>
              <a:rPr lang="zh-CN" altLang="en-US" sz="4400" dirty="0" smtClean="0"/>
              <a:t>模型</a:t>
            </a:r>
            <a:endParaRPr lang="en-US" altLang="zh-CN" sz="4400" dirty="0" smtClean="0"/>
          </a:p>
        </p:txBody>
      </p:sp>
    </p:spTree>
    <p:extLst>
      <p:ext uri="{BB962C8B-B14F-4D97-AF65-F5344CB8AC3E}">
        <p14:creationId xmlns:p14="http://schemas.microsoft.com/office/powerpoint/2010/main" val="144592925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  虚拟</a:t>
            </a:r>
            <a:r>
              <a:rPr lang="zh-CN" altLang="en-US" sz="2100" b="1" dirty="0">
                <a:solidFill>
                  <a:schemeClr val="bg1"/>
                </a:solidFill>
                <a:latin typeface="黑体" panose="02010609060101010101" pitchFamily="49" charset="-122"/>
                <a:ea typeface="黑体" panose="02010609060101010101" pitchFamily="49" charset="-122"/>
              </a:rPr>
              <a:t>筛选</a:t>
            </a:r>
            <a:endParaRPr lang="en-US" altLang="zh-CN" sz="2100" b="1" dirty="0" smtClean="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296041" y="1643882"/>
            <a:ext cx="8551919" cy="4524315"/>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蛋白</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配体相互作用识别是药物设计的核心问题，通俗的说，一个蛋白就像一把“锁”。而药物就像一把“钥匙”，基于形状以及性质互补配对原理结合到蛋白上。互补性高、与锁孔更适配的药物分子具有较强的活性与治疗效果</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虚拟筛选</a:t>
            </a:r>
            <a:r>
              <a:rPr lang="zh-CN" altLang="en-US" sz="2400" dirty="0" smtClean="0">
                <a:latin typeface="宋体" panose="02010600030101010101" pitchFamily="2" charset="-122"/>
                <a:ea typeface="宋体" panose="02010600030101010101" pitchFamily="2" charset="-122"/>
              </a:rPr>
              <a:t>希望基于锁孔的结构（蛋白结构），设计算法从海量的候选钥匙（分子）中精准挑选出可能结合的小部分进行实验验证，提高药物发现效率与成功率</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药物靶点的亲和力预测</a:t>
            </a:r>
            <a:r>
              <a:rPr lang="zh-CN" altLang="en-US" sz="2400" dirty="0">
                <a:latin typeface="宋体" panose="02010600030101010101" pitchFamily="2" charset="-122"/>
                <a:ea typeface="宋体" panose="02010600030101010101" pitchFamily="2" charset="-122"/>
              </a:rPr>
              <a:t>是指对药物分子与靶点蛋白质之间相互作用的强度进行预测。这种相互作用的强度通常被称为亲和力，它反映了药物分子与靶点蛋白质结合的紧密</a:t>
            </a:r>
            <a:r>
              <a:rPr lang="zh-CN" altLang="en-US" sz="2400" dirty="0" smtClean="0">
                <a:latin typeface="宋体" panose="02010600030101010101" pitchFamily="2" charset="-122"/>
                <a:ea typeface="宋体" panose="02010600030101010101" pitchFamily="2" charset="-122"/>
              </a:rPr>
              <a:t>程度。</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492610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en-US" altLang="zh-CN" sz="2100" b="1" dirty="0">
                <a:solidFill>
                  <a:schemeClr val="bg1"/>
                </a:solidFill>
                <a:latin typeface="黑体" panose="02010609060101010101" pitchFamily="49" charset="-122"/>
                <a:ea typeface="黑体" panose="02010609060101010101" pitchFamily="49" charset="-122"/>
              </a:rPr>
              <a:t>1 </a:t>
            </a:r>
            <a:r>
              <a:rPr lang="zh-CN" altLang="en-US" sz="2100" b="1" dirty="0">
                <a:solidFill>
                  <a:schemeClr val="bg1"/>
                </a:solidFill>
                <a:latin typeface="黑体" panose="02010609060101010101" pitchFamily="49" charset="-122"/>
                <a:ea typeface="黑体" panose="02010609060101010101" pitchFamily="49" charset="-122"/>
              </a:rPr>
              <a:t>蛋白质</a:t>
            </a: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296040" y="1503923"/>
            <a:ext cx="8551919" cy="4154984"/>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蛋白质序列（</a:t>
            </a:r>
            <a:r>
              <a:rPr lang="en-US" altLang="zh-CN" sz="2400" dirty="0" smtClean="0">
                <a:latin typeface="宋体" panose="02010600030101010101" pitchFamily="2" charset="-122"/>
                <a:ea typeface="宋体" panose="02010600030101010101" pitchFamily="2" charset="-122"/>
              </a:rPr>
              <a:t>protein sequence</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FASTA</a:t>
            </a:r>
            <a:r>
              <a:rPr lang="zh-CN" altLang="en-US" sz="2400" dirty="0" smtClean="0">
                <a:latin typeface="宋体" panose="02010600030101010101" pitchFamily="2" charset="-122"/>
                <a:ea typeface="宋体" panose="02010600030101010101" pitchFamily="2" charset="-122"/>
              </a:rPr>
              <a:t>：</a:t>
            </a:r>
          </a:p>
          <a:p>
            <a:r>
              <a:rPr lang="en-US" altLang="zh-CN" sz="2400" dirty="0" smtClean="0"/>
              <a:t>MQSTSNHLWLLSDILGQGATANVFRGRHKKTGDLFAIKVFNNISFLRPVDVQMREFEVLKKLNHKNIVKLFAIEEETTTRHKVLIMEFCPCGSLYTVLEEPSNA</a:t>
            </a:r>
          </a:p>
          <a:p>
            <a:r>
              <a:rPr lang="zh-CN" altLang="en-US" sz="2400" dirty="0" smtClean="0">
                <a:latin typeface="宋体" panose="02010600030101010101" pitchFamily="2" charset="-122"/>
                <a:ea typeface="宋体" panose="02010600030101010101" pitchFamily="2" charset="-122"/>
              </a:rPr>
              <a:t>蛋白质的二级结构：</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在空间上的局部折叠形态，有氨基酸残基间的氢键形成的稳定结构成。蛋白质的二级结构通常分为</a:t>
            </a:r>
            <a:r>
              <a:rPr lang="en-US" altLang="zh-CN" sz="2400" dirty="0" smtClean="0">
                <a:latin typeface="宋体" panose="02010600030101010101" pitchFamily="2" charset="-122"/>
                <a:ea typeface="宋体" panose="02010600030101010101" pitchFamily="2" charset="-122"/>
              </a:rPr>
              <a:t>a-</a:t>
            </a:r>
            <a:r>
              <a:rPr lang="zh-CN" altLang="en-US" sz="2400" dirty="0" smtClean="0">
                <a:latin typeface="宋体" panose="02010600030101010101" pitchFamily="2" charset="-122"/>
                <a:ea typeface="宋体" panose="02010600030101010101" pitchFamily="2" charset="-122"/>
              </a:rPr>
              <a:t>螺旋、</a:t>
            </a:r>
            <a:r>
              <a:rPr lang="en-US" altLang="zh-CN" sz="2400" dirty="0" smtClean="0">
                <a:latin typeface="宋体" panose="02010600030101010101" pitchFamily="2" charset="-122"/>
                <a:ea typeface="宋体" panose="02010600030101010101" pitchFamily="2" charset="-122"/>
              </a:rPr>
              <a:t>β-</a:t>
            </a:r>
            <a:r>
              <a:rPr lang="zh-CN" altLang="en-US" sz="2400" dirty="0" smtClean="0">
                <a:latin typeface="宋体" panose="02010600030101010101" pitchFamily="2" charset="-122"/>
                <a:ea typeface="宋体" panose="02010600030101010101" pitchFamily="2" charset="-122"/>
              </a:rPr>
              <a:t>折叠和无规则三种主要的类型。</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蛋白质的三级结构：</a:t>
            </a:r>
            <a:endParaRPr lang="en-US" altLang="zh-CN" sz="2400" dirty="0" smtClean="0">
              <a:latin typeface="宋体" panose="02010600030101010101" pitchFamily="2" charset="-122"/>
              <a:ea typeface="宋体" panose="02010600030101010101" pitchFamily="2" charset="-122"/>
            </a:endParaRPr>
          </a:p>
          <a:p>
            <a:r>
              <a:rPr lang="zh-CN" altLang="en-US" sz="2400" dirty="0"/>
              <a:t>三级结构就是指整条多肽链的</a:t>
            </a:r>
            <a:r>
              <a:rPr lang="zh-CN" altLang="en-US" sz="2400" dirty="0" smtClean="0"/>
              <a:t>三维结构，</a:t>
            </a:r>
            <a:endParaRPr lang="en-US" altLang="zh-CN" sz="2400" dirty="0" smtClean="0"/>
          </a:p>
          <a:p>
            <a:r>
              <a:rPr lang="zh-CN" altLang="en-US" sz="2400" dirty="0" smtClean="0"/>
              <a:t>包括</a:t>
            </a:r>
            <a:r>
              <a:rPr lang="zh-CN" altLang="en-US" sz="2400" dirty="0"/>
              <a:t>了主链骨架以及</a:t>
            </a:r>
            <a:r>
              <a:rPr lang="zh-CN" altLang="en-US" sz="2400" b="1" dirty="0"/>
              <a:t>侧链</a:t>
            </a:r>
            <a:r>
              <a:rPr lang="zh-CN" altLang="en-US" sz="2400" dirty="0"/>
              <a:t>在内的</a:t>
            </a:r>
            <a:r>
              <a:rPr lang="zh-CN" altLang="en-US" sz="2400" dirty="0" smtClean="0"/>
              <a:t>所有</a:t>
            </a:r>
            <a:endParaRPr lang="en-US" altLang="zh-CN" sz="2400" dirty="0" smtClean="0"/>
          </a:p>
          <a:p>
            <a:r>
              <a:rPr lang="zh-CN" altLang="en-US" sz="2400" dirty="0" smtClean="0"/>
              <a:t>原子</a:t>
            </a:r>
            <a:r>
              <a:rPr lang="zh-CN" altLang="en-US" sz="2400" dirty="0"/>
              <a:t>的</a:t>
            </a:r>
            <a:r>
              <a:rPr lang="zh-CN" altLang="en-US" sz="2400" dirty="0" smtClean="0"/>
              <a:t>空间结构。</a:t>
            </a:r>
            <a:endParaRPr lang="zh-CN" altLang="en-US" sz="2400" dirty="0">
              <a:latin typeface="宋体" panose="02010600030101010101" pitchFamily="2" charset="-122"/>
              <a:ea typeface="宋体" panose="02010600030101010101" pitchFamily="2"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999" y="3780141"/>
            <a:ext cx="1869621" cy="3021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1220" y="3382688"/>
            <a:ext cx="2981973" cy="34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096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配体</a:t>
            </a:r>
            <a:r>
              <a:rPr lang="en-US" altLang="zh-CN" sz="2100" b="1" dirty="0" smtClean="0">
                <a:solidFill>
                  <a:schemeClr val="bg1"/>
                </a:solidFill>
                <a:latin typeface="黑体" panose="02010609060101010101" pitchFamily="49" charset="-122"/>
                <a:ea typeface="黑体" panose="02010609060101010101" pitchFamily="49" charset="-122"/>
              </a:rPr>
              <a:t>SMILES</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296041" y="1643882"/>
            <a:ext cx="8551919" cy="1569660"/>
          </a:xfrm>
          <a:prstGeom prst="rect">
            <a:avLst/>
          </a:prstGeom>
          <a:noFill/>
        </p:spPr>
        <p:txBody>
          <a:bodyPr wrap="square" rtlCol="0">
            <a:spAutoFit/>
          </a:bodyPr>
          <a:lstStyle/>
          <a:p>
            <a:r>
              <a:rPr lang="en-US" altLang="zh-CN" sz="2400" dirty="0" smtClean="0">
                <a:latin typeface="宋体" panose="02010600030101010101" pitchFamily="2" charset="-122"/>
                <a:ea typeface="宋体" panose="02010600030101010101" pitchFamily="2" charset="-122"/>
              </a:rPr>
              <a:t>SMILES</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CS(=O)(=O)c1cc(C#N)ccc1[C@H]1NC(=O)N(c2cccc(C(F)(F)F)c2)C2=C1C(=</a:t>
            </a:r>
            <a:r>
              <a:rPr lang="en-US" altLang="zh-CN" sz="2400" dirty="0" smtClean="0">
                <a:latin typeface="宋体" panose="02010600030101010101" pitchFamily="2" charset="-122"/>
                <a:ea typeface="宋体" panose="02010600030101010101" pitchFamily="2" charset="-122"/>
              </a:rPr>
              <a:t>O)CC2</a:t>
            </a:r>
          </a:p>
          <a:p>
            <a:endParaRPr lang="zh-CN" altLang="en-US" sz="2400" dirty="0">
              <a:latin typeface="宋体" panose="02010600030101010101" pitchFamily="2" charset="-122"/>
              <a:ea typeface="宋体" panose="02010600030101010101" pitchFamily="2" charset="-12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041" y="2880851"/>
            <a:ext cx="18383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8258" y="2540383"/>
            <a:ext cx="5830448" cy="404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43978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蛋白质口袋</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TextBox 1"/>
          <p:cNvSpPr txBox="1"/>
          <p:nvPr/>
        </p:nvSpPr>
        <p:spPr>
          <a:xfrm>
            <a:off x="457200" y="1828800"/>
            <a:ext cx="8725466" cy="923330"/>
          </a:xfrm>
          <a:prstGeom prst="rect">
            <a:avLst/>
          </a:prstGeom>
          <a:noFill/>
        </p:spPr>
        <p:txBody>
          <a:bodyPr wrap="none" rtlCol="0">
            <a:spAutoFit/>
          </a:bodyPr>
          <a:lstStyle/>
          <a:p>
            <a:r>
              <a:rPr lang="zh-CN" altLang="en-US" dirty="0" smtClean="0"/>
              <a:t>蛋白质口袋是指蛋白质分子表面上的一些凹陷或者孔洞，这些区域通常与蛋白质的</a:t>
            </a:r>
            <a:endParaRPr lang="en-US" altLang="zh-CN" dirty="0" smtClean="0"/>
          </a:p>
          <a:p>
            <a:r>
              <a:rPr lang="zh-CN" altLang="en-US" dirty="0" smtClean="0"/>
              <a:t>生物活性相关联。蛋白质口袋可以与其他分子发生相互作用，从而影响其生物活性。</a:t>
            </a:r>
            <a:endParaRPr lang="en-US" altLang="zh-CN" dirty="0" smtClean="0"/>
          </a:p>
          <a:p>
            <a:endParaRPr lang="zh-CN" alt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54" y="2752130"/>
            <a:ext cx="7973636"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1036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smtClean="0">
                <a:solidFill>
                  <a:schemeClr val="bg1"/>
                </a:solidFill>
                <a:latin typeface="黑体" panose="02010609060101010101" pitchFamily="49" charset="-122"/>
                <a:ea typeface="黑体" panose="02010609060101010101" pitchFamily="49" charset="-122"/>
              </a:rPr>
              <a:t>CAPLA</a:t>
            </a:r>
            <a:endParaRPr lang="zh-CN" altLang="en-US" sz="2100" b="1" dirty="0">
              <a:solidFill>
                <a:schemeClr val="bg1"/>
              </a:solidFill>
              <a:latin typeface="黑体" panose="02010609060101010101" pitchFamily="49" charset="-122"/>
              <a:ea typeface="黑体" panose="02010609060101010101" pitchFamily="49" charset="-122"/>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6493" y="1501007"/>
            <a:ext cx="6564993" cy="526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8600" y="1719943"/>
            <a:ext cx="1628972" cy="461665"/>
          </a:xfrm>
          <a:prstGeom prst="rect">
            <a:avLst/>
          </a:prstGeom>
          <a:noFill/>
        </p:spPr>
        <p:txBody>
          <a:bodyPr wrap="none" rtlCol="0">
            <a:spAutoFit/>
          </a:bodyPr>
          <a:lstStyle/>
          <a:p>
            <a:r>
              <a:rPr lang="en-US" altLang="zh-CN" sz="2400" b="1" dirty="0" smtClean="0"/>
              <a:t>CAPLA</a:t>
            </a:r>
            <a:r>
              <a:rPr lang="zh-CN" altLang="en-US" sz="2400" b="1" dirty="0" smtClean="0"/>
              <a:t>模型</a:t>
            </a:r>
            <a:endParaRPr lang="zh-CN" altLang="en-US" sz="2400" b="1" dirty="0"/>
          </a:p>
        </p:txBody>
      </p:sp>
    </p:spTree>
    <p:extLst>
      <p:ext uri="{BB962C8B-B14F-4D97-AF65-F5344CB8AC3E}">
        <p14:creationId xmlns:p14="http://schemas.microsoft.com/office/powerpoint/2010/main" val="116266693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smtClean="0">
                <a:solidFill>
                  <a:schemeClr val="bg1"/>
                </a:solidFill>
                <a:latin typeface="黑体" panose="02010609060101010101" pitchFamily="49" charset="-122"/>
                <a:ea typeface="黑体" panose="02010609060101010101" pitchFamily="49" charset="-122"/>
              </a:rPr>
              <a:t>CAPLA</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125335" y="1416543"/>
            <a:ext cx="8551919" cy="1569660"/>
          </a:xfrm>
          <a:prstGeom prst="rect">
            <a:avLst/>
          </a:prstGeom>
          <a:noFill/>
        </p:spPr>
        <p:txBody>
          <a:bodyPr wrap="square" rtlCol="0">
            <a:spAutoFit/>
          </a:bodyPr>
          <a:lstStyle/>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92" y="1525359"/>
            <a:ext cx="7657204" cy="485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93763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857250"/>
            <a:ext cx="9144000" cy="559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a:extLst>
              <a:ext uri="{FF2B5EF4-FFF2-40B4-BE49-F238E27FC236}">
                <a16:creationId xmlns:a16="http://schemas.microsoft.com/office/drawing/2014/main" xmlns="" id="{1C6632F6-E914-4479-ADD0-707202467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5334" y="897977"/>
            <a:ext cx="1588113" cy="477839"/>
          </a:xfrm>
          <a:prstGeom prst="rect">
            <a:avLst/>
          </a:prstGeom>
        </p:spPr>
      </p:pic>
      <p:sp>
        <p:nvSpPr>
          <p:cNvPr id="11" name="文本框 10">
            <a:extLst>
              <a:ext uri="{FF2B5EF4-FFF2-40B4-BE49-F238E27FC236}">
                <a16:creationId xmlns:a16="http://schemas.microsoft.com/office/drawing/2014/main" xmlns="" id="{887122BB-4345-42C7-9849-9320672E54FC}"/>
              </a:ext>
            </a:extLst>
          </p:cNvPr>
          <p:cNvSpPr txBox="1"/>
          <p:nvPr/>
        </p:nvSpPr>
        <p:spPr>
          <a:xfrm>
            <a:off x="125335" y="940689"/>
            <a:ext cx="5987326" cy="415498"/>
          </a:xfrm>
          <a:prstGeom prst="rect">
            <a:avLst/>
          </a:prstGeom>
          <a:noFill/>
        </p:spPr>
        <p:txBody>
          <a:bodyPr wrap="square" rtlCol="0">
            <a:spAutoFit/>
          </a:bodyPr>
          <a:lstStyle/>
          <a:p>
            <a:r>
              <a:rPr lang="zh-CN" altLang="en-US" sz="2100" b="1" dirty="0" smtClean="0">
                <a:solidFill>
                  <a:schemeClr val="bg1"/>
                </a:solidFill>
                <a:latin typeface="黑体" panose="02010609060101010101" pitchFamily="49" charset="-122"/>
                <a:ea typeface="黑体" panose="02010609060101010101" pitchFamily="49" charset="-122"/>
              </a:rPr>
              <a:t>模型</a:t>
            </a:r>
            <a:r>
              <a:rPr lang="en-US" altLang="zh-CN" sz="2100" b="1" dirty="0" smtClean="0">
                <a:solidFill>
                  <a:schemeClr val="bg1"/>
                </a:solidFill>
                <a:latin typeface="黑体" panose="02010609060101010101" pitchFamily="49" charset="-122"/>
                <a:ea typeface="黑体" panose="02010609060101010101" pitchFamily="49" charset="-122"/>
              </a:rPr>
              <a:t>CAPLA</a:t>
            </a:r>
            <a:endParaRPr lang="zh-CN" altLang="en-US" sz="2100" b="1"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xmlns="" id="{F42451CB-6123-4488-A717-5466C6822462}"/>
              </a:ext>
            </a:extLst>
          </p:cNvPr>
          <p:cNvSpPr txBox="1"/>
          <p:nvPr/>
        </p:nvSpPr>
        <p:spPr>
          <a:xfrm>
            <a:off x="125335" y="1416543"/>
            <a:ext cx="8551919" cy="830997"/>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交叉注意力：</a:t>
            </a:r>
            <a:endParaRPr lang="en-US" altLang="zh-CN" sz="2400" dirty="0" smtClean="0">
              <a:latin typeface="宋体" panose="02010600030101010101" pitchFamily="2" charset="-122"/>
              <a:ea typeface="宋体" panose="02010600030101010101" pitchFamily="2" charset="-122"/>
            </a:endParaRPr>
          </a:p>
          <a:p>
            <a:endParaRPr lang="en-US" altLang="zh-CN" sz="2400" dirty="0" smtClean="0">
              <a:latin typeface="宋体" panose="02010600030101010101" pitchFamily="2" charset="-122"/>
              <a:ea typeface="宋体" panose="02010600030101010101" pitchFamily="2" charset="-122"/>
            </a:endParaRPr>
          </a:p>
        </p:txBody>
      </p:sp>
      <p:sp>
        <p:nvSpPr>
          <p:cNvPr id="3" name="矩形 2"/>
          <p:cNvSpPr/>
          <p:nvPr/>
        </p:nvSpPr>
        <p:spPr>
          <a:xfrm>
            <a:off x="244206" y="1945654"/>
            <a:ext cx="8451738" cy="1200329"/>
          </a:xfrm>
          <a:prstGeom prst="rect">
            <a:avLst/>
          </a:prstGeom>
        </p:spPr>
        <p:txBody>
          <a:bodyPr wrap="square">
            <a:spAutoFit/>
          </a:bodyPr>
          <a:lstStyle/>
          <a:p>
            <a:r>
              <a:rPr lang="zh-CN" altLang="en-US" dirty="0"/>
              <a:t>交叉注意机制，能够在两个单独的输入</a:t>
            </a:r>
            <a:r>
              <a:rPr lang="zh-CN" altLang="en-US" dirty="0" smtClean="0"/>
              <a:t>之间构建</a:t>
            </a:r>
            <a:r>
              <a:rPr lang="zh-CN" altLang="en-US" dirty="0"/>
              <a:t>显式交互，以充分利用它们的相关性。受此特征的启发，我们采用交叉注意机制来交叉提取蛋白质结合袋和配体的特征。此外，基于注意力分数矩阵，交叉注意力机制可以捕获口袋和配体之间的量化相互作用，并为模型的可解释性提供支持，以揭示潜在的预测机制。</a:t>
            </a:r>
            <a:endParaRPr lang="zh-CN" altLang="en-US"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007" y="3145981"/>
            <a:ext cx="6118573" cy="335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652312"/>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11622</TotalTime>
  <Words>1019</Words>
  <Application>Microsoft Office PowerPoint</Application>
  <PresentationFormat>全屏显示(4:3)</PresentationFormat>
  <Paragraphs>91</Paragraphs>
  <Slides>15</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黑体</vt:lpstr>
      <vt:lpstr>等线 Light</vt:lpstr>
      <vt:lpstr>Calibri</vt:lpstr>
      <vt:lpstr>等线</vt:lpstr>
      <vt:lpstr>Calibri Light</vt:lpstr>
      <vt:lpstr>Arial Rounded MT 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丶 Vincennes</dc:creator>
  <cp:lastModifiedBy>TR</cp:lastModifiedBy>
  <cp:revision>618</cp:revision>
  <dcterms:created xsi:type="dcterms:W3CDTF">2020-06-04T00:53:00Z</dcterms:created>
  <dcterms:modified xsi:type="dcterms:W3CDTF">2024-03-19T06:39:37Z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