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handoutMasterIdLst>
    <p:handoutMasterId r:id="rId12"/>
  </p:handoutMasterIdLst>
  <p:sldIdLst>
    <p:sldId id="274" r:id="rId2"/>
    <p:sldId id="317" r:id="rId3"/>
    <p:sldId id="312" r:id="rId4"/>
    <p:sldId id="314" r:id="rId5"/>
    <p:sldId id="282" r:id="rId6"/>
    <p:sldId id="271" r:id="rId7"/>
    <p:sldId id="316" r:id="rId8"/>
    <p:sldId id="287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F8"/>
    <a:srgbClr val="FDF3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 autoAdjust="0"/>
    <p:restoredTop sz="84308" autoAdjust="0"/>
  </p:normalViewPr>
  <p:slideViewPr>
    <p:cSldViewPr>
      <p:cViewPr varScale="1">
        <p:scale>
          <a:sx n="56" d="100"/>
          <a:sy n="56" d="100"/>
        </p:scale>
        <p:origin x="3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8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45FD7-661A-4619-B991-7BFC5B58D6D1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DA7A5-9067-45F9-A85F-387B85420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23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B9C4-AEAD-4AFE-B5EF-728DC8F4B5E3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7F9A8-24B3-4275-95EE-D2C87471DE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9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le</a:t>
            </a:r>
            <a:r>
              <a:rPr lang="hu-HU" dirty="0"/>
              <a:t>írsz </a:t>
            </a:r>
            <a:r>
              <a:rPr lang="hu-HU" baseline="0" dirty="0"/>
              <a:t>ki kell emelni szóban. (Azt is el lehet mondani, miért tetszenek az egyes részek.)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54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gyorsan összefoglaljuk, mi mennyire sikerült jól, a fontosakat,</a:t>
            </a:r>
            <a:r>
              <a:rPr lang="hu-HU" baseline="0" dirty="0"/>
              <a:t> ha kell, még egyszer kiemeljük</a:t>
            </a:r>
            <a:r>
              <a:rPr lang="hu-HU" dirty="0"/>
              <a:t>. (Figyeljünk,</a:t>
            </a:r>
            <a:r>
              <a:rPr lang="hu-HU" baseline="0" dirty="0"/>
              <a:t> ne mondjunk ellent a korábban elhangzottaknak.)</a:t>
            </a:r>
          </a:p>
          <a:p>
            <a:r>
              <a:rPr lang="hu-HU" baseline="0" dirty="0"/>
              <a:t>Ha esetleg még nagyon sok időnk lenne, itt lehet azt picit húzni, de ne feltűnően.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36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gyorsan összefoglaljuk, mi mennyire sikerült jól, a fontosakat,</a:t>
            </a:r>
            <a:r>
              <a:rPr lang="hu-HU" baseline="0" dirty="0"/>
              <a:t> ha kell, még egyszer kiemeljük</a:t>
            </a:r>
            <a:r>
              <a:rPr lang="hu-HU" dirty="0"/>
              <a:t>. (Figyeljünk,</a:t>
            </a:r>
            <a:r>
              <a:rPr lang="hu-HU" baseline="0" dirty="0"/>
              <a:t> ne mondjunk ellent a korábban elhangzottaknak.)</a:t>
            </a:r>
          </a:p>
          <a:p>
            <a:r>
              <a:rPr lang="hu-HU" baseline="0" dirty="0"/>
              <a:t>Ha esetleg még nagyon sok időnk lenne, itt lehet azt picit húzni, de ne feltűnően.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88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Ide mennek azok, amiről a </a:t>
            </a:r>
            <a:r>
              <a:rPr lang="hu-HU" dirty="0" err="1"/>
              <a:t>Discussion-ban</a:t>
            </a:r>
            <a:r>
              <a:rPr lang="hu-HU" dirty="0"/>
              <a:t> akarunk beszélgetni.</a:t>
            </a:r>
          </a:p>
          <a:p>
            <a:r>
              <a:rPr lang="hu-HU" dirty="0"/>
              <a:t>Az egyes</a:t>
            </a:r>
            <a:r>
              <a:rPr lang="hu-HU" baseline="0" dirty="0"/>
              <a:t> részekre (Basic </a:t>
            </a:r>
            <a:r>
              <a:rPr lang="hu-HU" baseline="0" dirty="0" err="1"/>
              <a:t>physics</a:t>
            </a:r>
            <a:r>
              <a:rPr lang="hu-HU" baseline="0" dirty="0"/>
              <a:t> – </a:t>
            </a:r>
            <a:r>
              <a:rPr lang="hu-HU" baseline="0" dirty="0" err="1"/>
              <a:t>Theory</a:t>
            </a:r>
            <a:r>
              <a:rPr lang="hu-HU" baseline="0" dirty="0"/>
              <a:t> – </a:t>
            </a:r>
            <a:r>
              <a:rPr lang="hu-HU" baseline="0" dirty="0" err="1"/>
              <a:t>Measurements</a:t>
            </a:r>
            <a:r>
              <a:rPr lang="hu-HU" baseline="0" dirty="0"/>
              <a:t>) kb. az idő 1/3-a jut. A </a:t>
            </a:r>
            <a:r>
              <a:rPr lang="hu-HU" baseline="0" dirty="0" err="1"/>
              <a:t>Discussion</a:t>
            </a:r>
            <a:r>
              <a:rPr lang="hu-HU" baseline="0" dirty="0"/>
              <a:t> során nem kell ehhez a végsőkig ragaszkodni, el lehet tőle térni, de továbbra is legyen a beszélgetésnek struktúrája, lehessen követni.</a:t>
            </a:r>
          </a:p>
          <a:p>
            <a:r>
              <a:rPr lang="hu-HU" baseline="0" dirty="0"/>
              <a:t>Az egyes szekciók lezárásaképp érdemes összefoglalni; ki mit mondott, miért/</a:t>
            </a:r>
            <a:r>
              <a:rPr lang="hu-HU" baseline="0" dirty="0" err="1"/>
              <a:t>miért</a:t>
            </a:r>
            <a:r>
              <a:rPr lang="hu-HU" baseline="0" dirty="0"/>
              <a:t> nem értek egyet.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61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B6ED-439A-4701-A5EE-FB34D04CEB4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60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bg1">
                <a:lumMod val="85000"/>
              </a:schemeClr>
            </a:gs>
            <a:gs pos="66000">
              <a:schemeClr val="bg1">
                <a:lumMod val="50000"/>
              </a:schemeClr>
            </a:gs>
            <a:gs pos="8200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33350" y="5487425"/>
            <a:ext cx="9144000" cy="1146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dirty="0">
                <a:latin typeface="Gill Sans Light"/>
                <a:cs typeface="Gill Sans Light"/>
              </a:rPr>
              <a:t>AYPT 2024 </a:t>
            </a:r>
            <a:r>
              <a:rPr lang="en-US" sz="2400" b="1" i="0" dirty="0" err="1">
                <a:latin typeface="Gill Sans Light"/>
                <a:cs typeface="Gill Sans Light"/>
              </a:rPr>
              <a:t>Leoben</a:t>
            </a:r>
            <a:r>
              <a:rPr lang="en-US" sz="2400" b="1" i="0" dirty="0">
                <a:latin typeface="Gill Sans Light"/>
                <a:cs typeface="Gill Sans Light"/>
              </a:rPr>
              <a:t>, Austria</a:t>
            </a:r>
            <a:endParaRPr lang="hu-HU" sz="2400" b="1" i="0" baseline="0" dirty="0">
              <a:latin typeface="Gill Sans Light"/>
              <a:cs typeface="Gill Sans Light"/>
            </a:endParaRPr>
          </a:p>
          <a:p>
            <a:pPr algn="ctr">
              <a:lnSpc>
                <a:spcPct val="150000"/>
              </a:lnSpc>
            </a:pPr>
            <a:r>
              <a:rPr lang="hu-HU" sz="2400" b="1" i="0" dirty="0">
                <a:solidFill>
                  <a:schemeClr val="accent1"/>
                </a:solidFill>
                <a:latin typeface="Gill Sans Light"/>
                <a:cs typeface="Gill Sans Light"/>
              </a:rPr>
              <a:t>Team Hungary</a:t>
            </a:r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401009"/>
            <a:ext cx="7810500" cy="475169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82975"/>
            <a:ext cx="9144000" cy="1753927"/>
          </a:xfrm>
          <a:prstGeom prst="rect">
            <a:avLst/>
          </a:prstGeom>
          <a:solidFill>
            <a:srgbClr val="FBFBFB">
              <a:alpha val="8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0797-7BD4-4987-82FC-D4AC11ED2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3282975"/>
            <a:ext cx="9144001" cy="915727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4800" b="1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Nr. Problem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8438E6-D338-4C19-8A75-F58DDD0A17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198702"/>
            <a:ext cx="9144001" cy="8382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600" b="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 err="1"/>
              <a:t>Opponent</a:t>
            </a:r>
            <a:r>
              <a:rPr lang="hu-HU" dirty="0"/>
              <a:t>: Xxxxx Yyyyy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C68063E-BA24-43C9-8CBA-CE1251398A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715">
            <a:off x="2351830" y="572454"/>
            <a:ext cx="956480" cy="573888"/>
          </a:xfrm>
          <a:prstGeom prst="rect">
            <a:avLst/>
          </a:prstGeom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B0656432-E0DF-49D1-8B92-93854C6A58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103">
            <a:off x="5818215" y="615917"/>
            <a:ext cx="956480" cy="5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589" y="132095"/>
            <a:ext cx="6627987" cy="6732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7588" y="1086294"/>
            <a:ext cx="8425412" cy="556850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12" name="TextBox 18"/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40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 userDrawn="1"/>
        </p:nvSpPr>
        <p:spPr>
          <a:xfrm>
            <a:off x="759882" y="1157073"/>
            <a:ext cx="7926918" cy="1255546"/>
          </a:xfrm>
          <a:prstGeom prst="snip2DiagRect">
            <a:avLst>
              <a:gd name="adj1" fmla="val 0"/>
              <a:gd name="adj2" fmla="val 27288"/>
            </a:avLst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83C610-F14C-421C-8E45-B7092A301CC8}"/>
              </a:ext>
            </a:extLst>
          </p:cNvPr>
          <p:cNvSpPr txBox="1">
            <a:spLocks/>
          </p:cNvSpPr>
          <p:nvPr userDrawn="1"/>
        </p:nvSpPr>
        <p:spPr>
          <a:xfrm>
            <a:off x="-809376" y="212919"/>
            <a:ext cx="6627987" cy="6732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Gill Sans Light"/>
                <a:ea typeface="+mj-ea"/>
                <a:cs typeface="Gill Sans Light"/>
              </a:defRPr>
            </a:lvl1pPr>
          </a:lstStyle>
          <a:p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856DB-B035-458F-BC8A-3596534DCA70}"/>
              </a:ext>
            </a:extLst>
          </p:cNvPr>
          <p:cNvSpPr txBox="1"/>
          <p:nvPr userDrawn="1"/>
        </p:nvSpPr>
        <p:spPr>
          <a:xfrm>
            <a:off x="181300" y="1219200"/>
            <a:ext cx="620683" cy="1143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vert270" wrap="square" rtlCol="0" anchor="b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hu-HU" sz="2000" b="0" i="0" dirty="0">
                <a:solidFill>
                  <a:srgbClr val="990000"/>
                </a:solidFill>
                <a:latin typeface="Gill Sans Light"/>
                <a:cs typeface="Gill Sans Light"/>
              </a:rPr>
              <a:t>TASK</a:t>
            </a:r>
          </a:p>
        </p:txBody>
      </p:sp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D8367939-266B-45DB-BC83-DFFFE64854FA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9684F3AF-6115-41AC-851D-3FF4D2A67D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FB495E07-A40B-4994-84F2-EA9E62CD8811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79E2F3F-F179-4B30-8EAA-C52DAE041D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1234013"/>
            <a:ext cx="7648900" cy="1083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hu-HU" sz="2000" dirty="0"/>
              <a:t>Problem text</a:t>
            </a:r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AB12A6A-0236-40AC-BF4B-E9964F2BD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202" y="2463037"/>
            <a:ext cx="8283596" cy="409016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9211C-CC64-42B4-8F8A-23A643849939}"/>
              </a:ext>
            </a:extLst>
          </p:cNvPr>
          <p:cNvSpPr txBox="1"/>
          <p:nvPr userDrawn="1"/>
        </p:nvSpPr>
        <p:spPr>
          <a:xfrm>
            <a:off x="430202" y="22657"/>
            <a:ext cx="5499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accent1"/>
                </a:solidFill>
                <a:latin typeface="Gill Sans Light"/>
              </a:rPr>
              <a:t>Overview of the Report</a:t>
            </a:r>
            <a:endParaRPr lang="hu-HU" sz="3200" b="1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05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83C610-F14C-421C-8E45-B7092A301CC8}"/>
              </a:ext>
            </a:extLst>
          </p:cNvPr>
          <p:cNvSpPr txBox="1">
            <a:spLocks/>
          </p:cNvSpPr>
          <p:nvPr userDrawn="1"/>
        </p:nvSpPr>
        <p:spPr>
          <a:xfrm>
            <a:off x="-809376" y="212919"/>
            <a:ext cx="6627987" cy="6732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Gill Sans Light"/>
                <a:ea typeface="+mj-ea"/>
                <a:cs typeface="Gill Sans Light"/>
              </a:defRPr>
            </a:lvl1pPr>
          </a:lstStyle>
          <a:p>
            <a:endParaRPr lang="hu-HU" dirty="0"/>
          </a:p>
        </p:txBody>
      </p:sp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D8367939-266B-45DB-BC83-DFFFE64854FA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9684F3AF-6115-41AC-851D-3FF4D2A67D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FB495E07-A40B-4994-84F2-EA9E62CD8811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9211C-CC64-42B4-8F8A-23A643849939}"/>
              </a:ext>
            </a:extLst>
          </p:cNvPr>
          <p:cNvSpPr txBox="1"/>
          <p:nvPr userDrawn="1"/>
        </p:nvSpPr>
        <p:spPr>
          <a:xfrm>
            <a:off x="430202" y="58468"/>
            <a:ext cx="4386811" cy="759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accent1"/>
                </a:solidFill>
                <a:latin typeface="Gill Sans Light"/>
              </a:rPr>
              <a:t>Task fullfillment</a:t>
            </a:r>
            <a:endParaRPr lang="hu-HU" sz="3200" b="1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A6D4-A4F7-4879-B5C3-899625C81B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17650" y="2537922"/>
            <a:ext cx="914400" cy="342735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1. task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7585" y="2948330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ED0259A-70F8-47FF-8368-0298B80F4EC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4929" y="3583655"/>
            <a:ext cx="914400" cy="342735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2. task</a:t>
            </a:r>
            <a:endParaRPr lang="hu-HU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B6147E0-74E5-44AD-9F6E-680F188F65A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9422" y="4629388"/>
            <a:ext cx="914400" cy="342735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3. task</a:t>
            </a:r>
            <a:endParaRPr lang="hu-HU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B6147E0-74E5-44AD-9F6E-680F188F6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39422" y="5675120"/>
            <a:ext cx="914400" cy="342735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4. task</a:t>
            </a:r>
            <a:endParaRPr lang="hu-H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37586" y="3519172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7588" y="3992948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7587" y="5037566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7586" y="6082183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750173" y="2464421"/>
            <a:ext cx="3091411" cy="104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750174" y="3520078"/>
            <a:ext cx="3091411" cy="1038943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750173" y="4568669"/>
            <a:ext cx="3091411" cy="103491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750173" y="5611878"/>
            <a:ext cx="3091411" cy="104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37585" y="4563903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37585" y="5607729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Diagonal Corner Rectangle 25"/>
          <p:cNvSpPr/>
          <p:nvPr userDrawn="1"/>
        </p:nvSpPr>
        <p:spPr>
          <a:xfrm>
            <a:off x="759882" y="1157073"/>
            <a:ext cx="7926918" cy="1255546"/>
          </a:xfrm>
          <a:prstGeom prst="snip2DiagRect">
            <a:avLst>
              <a:gd name="adj1" fmla="val 0"/>
              <a:gd name="adj2" fmla="val 27288"/>
            </a:avLst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856DB-B035-458F-BC8A-3596534DCA70}"/>
              </a:ext>
            </a:extLst>
          </p:cNvPr>
          <p:cNvSpPr txBox="1"/>
          <p:nvPr userDrawn="1"/>
        </p:nvSpPr>
        <p:spPr>
          <a:xfrm>
            <a:off x="181300" y="1219200"/>
            <a:ext cx="620683" cy="1143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vert270" wrap="square" rtlCol="0" anchor="b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hu-HU" sz="2000" b="0" i="0" dirty="0">
                <a:solidFill>
                  <a:srgbClr val="990000"/>
                </a:solidFill>
                <a:latin typeface="Gill Sans Light"/>
                <a:cs typeface="Gill Sans Light"/>
              </a:rPr>
              <a:t>TASK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47D095F5-2F2C-D303-4C34-87322317B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1234013"/>
            <a:ext cx="7648900" cy="1083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hu-HU" sz="2000" dirty="0"/>
              <a:t>Problem 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76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61016"/>
            <a:ext cx="6508377" cy="7225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/>
              <a:t>Mintacím szerkesztése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1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9" r:id="rId2"/>
    <p:sldLayoutId id="2147483730" r:id="rId3"/>
    <p:sldLayoutId id="214748373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accent1"/>
          </a:solidFill>
          <a:latin typeface="Gill Sans Light"/>
          <a:ea typeface="+mj-ea"/>
          <a:cs typeface="Gill Sans Light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b="0" i="0" kern="1200">
          <a:solidFill>
            <a:schemeClr val="tx2"/>
          </a:solidFill>
          <a:latin typeface="Gill Sans Ligh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b="0" i="0" kern="1200" dirty="0">
          <a:solidFill>
            <a:schemeClr val="tx2"/>
          </a:solidFill>
          <a:latin typeface="Gill Sans Light"/>
          <a:ea typeface="+mn-ea"/>
          <a:cs typeface="Gill Sans Ligh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6. Non Contact Resistance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4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ABB36-8629-4262-B82A-BAC56774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</a:t>
            </a:r>
            <a:r>
              <a:rPr lang="en-US" dirty="0" err="1"/>
              <a:t>dia</a:t>
            </a:r>
            <a:r>
              <a:rPr lang="en-US" dirty="0"/>
              <a:t>/ </a:t>
            </a:r>
            <a:r>
              <a:rPr lang="en-US" dirty="0" err="1"/>
              <a:t>haszn</a:t>
            </a:r>
            <a:r>
              <a:rPr lang="hu-HU" dirty="0" err="1"/>
              <a:t>álati</a:t>
            </a:r>
            <a:r>
              <a:rPr lang="hu-HU" dirty="0"/>
              <a:t> utasítás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CBD44-EBC2-7FEA-C8DD-5132D7EF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szövegeket írjátok csak át, ne új szövegdobozt tegyetek be. </a:t>
            </a:r>
          </a:p>
          <a:p>
            <a:r>
              <a:rPr lang="hu-HU" dirty="0"/>
              <a:t>A pipa</a:t>
            </a:r>
            <a:r>
              <a:rPr lang="en-US" dirty="0"/>
              <a:t>/X meg van </a:t>
            </a:r>
            <a:r>
              <a:rPr lang="en-US" dirty="0" err="1"/>
              <a:t>anim</a:t>
            </a:r>
            <a:r>
              <a:rPr lang="hu-HU" dirty="0" err="1"/>
              <a:t>álva</a:t>
            </a:r>
            <a:r>
              <a:rPr lang="hu-HU" dirty="0"/>
              <a:t>, hogy egy helyre menjenek. Egyszerűen ki kell törölni a másik kettőt, amit nem akarsz mutatni.</a:t>
            </a:r>
          </a:p>
          <a:p>
            <a:r>
              <a:rPr lang="hu-HU" dirty="0"/>
              <a:t> A </a:t>
            </a:r>
            <a:r>
              <a:rPr lang="hu-HU" dirty="0" err="1"/>
              <a:t>summary</a:t>
            </a:r>
            <a:r>
              <a:rPr lang="hu-HU" dirty="0"/>
              <a:t> diánál döntsd el melyik tetszik neked jobban, azt használd, a másikat töröld ki. </a:t>
            </a:r>
          </a:p>
          <a:p>
            <a:r>
              <a:rPr lang="hu-HU" dirty="0"/>
              <a:t>Értelemszerűen ezt a diát is ki kell törölni</a:t>
            </a:r>
          </a:p>
          <a:p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discussion</a:t>
            </a:r>
            <a:r>
              <a:rPr lang="hu-HU" dirty="0"/>
              <a:t> dia ha rendesen meg van csinálva használd, mivel akkor az tudja vezetni a diszkussziót, ha nincs akkor azt is töröld ki.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5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A7A0F0F1-BEC6-09BB-83B1-93535AE59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4686D"/>
                </a:solidFill>
                <a:latin typeface="OpenSansRegular"/>
              </a:rPr>
              <a:t>The responses of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LRC circuit driven by an AC source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can be changed by inserting either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non-magnetic metal rod or a ferromagnetic rod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into the inductor coil. How can we obtain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magnetic and electric properties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of the inserted rod from the circuit’s responses?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1BA00E2-5322-033B-E4CE-E630BFE6B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202" y="2514600"/>
            <a:ext cx="8283596" cy="3632964"/>
          </a:xfrm>
        </p:spPr>
        <p:txBody>
          <a:bodyPr/>
          <a:lstStyle/>
          <a:p>
            <a:pPr indent="-324000"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Theory</a:t>
            </a:r>
            <a:r>
              <a:rPr lang="hu-HU" sz="2400" b="1" dirty="0">
                <a:solidFill>
                  <a:schemeClr val="accent1"/>
                </a:solidFill>
              </a:rPr>
              <a:t>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hu-HU" sz="2400" dirty="0">
              <a:solidFill>
                <a:schemeClr val="accent1"/>
              </a:solidFill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Advanced </a:t>
            </a:r>
            <a:r>
              <a:rPr lang="hu-HU" sz="2000" dirty="0" err="1"/>
              <a:t>theory</a:t>
            </a:r>
            <a:r>
              <a:rPr lang="hu-HU" sz="2000" dirty="0"/>
              <a:t>, </a:t>
            </a:r>
            <a:r>
              <a:rPr lang="hu-HU" sz="2000" dirty="0" err="1"/>
              <a:t>reasonable</a:t>
            </a:r>
            <a:r>
              <a:rPr lang="hu-HU" sz="2000" dirty="0"/>
              <a:t> </a:t>
            </a:r>
            <a:r>
              <a:rPr lang="hu-HU" sz="2000" dirty="0" err="1"/>
              <a:t>predictions</a:t>
            </a:r>
            <a:endParaRPr lang="hu-HU" sz="2000" dirty="0"/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 err="1"/>
              <a:t>Regarded</a:t>
            </a:r>
            <a:r>
              <a:rPr lang="hu-HU" sz="2000" dirty="0"/>
              <a:t>/</a:t>
            </a:r>
            <a:r>
              <a:rPr lang="hu-HU" sz="2000" dirty="0" err="1"/>
              <a:t>Missed</a:t>
            </a:r>
            <a:r>
              <a:rPr lang="hu-HU" sz="2000" dirty="0"/>
              <a:t> </a:t>
            </a:r>
            <a:r>
              <a:rPr lang="hu-HU" sz="2000" dirty="0" err="1"/>
              <a:t>Skin</a:t>
            </a:r>
            <a:r>
              <a:rPr lang="hu-HU" sz="2000" dirty="0"/>
              <a:t> </a:t>
            </a:r>
            <a:r>
              <a:rPr lang="hu-HU" sz="2000" dirty="0" err="1"/>
              <a:t>Effect</a:t>
            </a:r>
            <a:endParaRPr lang="hu-HU" sz="2000" dirty="0"/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Maxwell </a:t>
            </a:r>
            <a:r>
              <a:rPr lang="hu-HU" sz="2000" dirty="0" err="1"/>
              <a:t>equasions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rod</a:t>
            </a:r>
            <a:endParaRPr lang="hu-HU" sz="2000" dirty="0"/>
          </a:p>
          <a:p>
            <a:pPr indent="-324000"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u-HU" sz="2400" b="1" dirty="0" err="1">
                <a:solidFill>
                  <a:schemeClr val="accent1"/>
                </a:solidFill>
              </a:rPr>
              <a:t>Experiments</a:t>
            </a:r>
            <a:r>
              <a:rPr lang="hu-HU" sz="2400" dirty="0">
                <a:solidFill>
                  <a:schemeClr val="accent1"/>
                </a:solidFill>
              </a:rPr>
              <a:t>: 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 err="1"/>
              <a:t>High</a:t>
            </a:r>
            <a:r>
              <a:rPr lang="hu-HU" sz="2000" dirty="0"/>
              <a:t> </a:t>
            </a:r>
            <a:r>
              <a:rPr lang="hu-HU" sz="2000" dirty="0" err="1"/>
              <a:t>quality</a:t>
            </a:r>
            <a:r>
              <a:rPr lang="hu-HU" sz="2000" dirty="0"/>
              <a:t> </a:t>
            </a:r>
            <a:r>
              <a:rPr lang="hu-HU" sz="2000" dirty="0" err="1"/>
              <a:t>measurements</a:t>
            </a:r>
            <a:endParaRPr lang="hu-HU" sz="2000" dirty="0"/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 err="1">
                <a:cs typeface="Gill Sans SemiBold"/>
              </a:rPr>
              <a:t>Serial</a:t>
            </a:r>
            <a:r>
              <a:rPr lang="hu-HU" sz="2000" dirty="0">
                <a:cs typeface="Gill Sans SemiBold"/>
              </a:rPr>
              <a:t> / </a:t>
            </a:r>
            <a:r>
              <a:rPr lang="hu-HU" sz="2000" dirty="0" err="1">
                <a:cs typeface="Gill Sans SemiBold"/>
              </a:rPr>
              <a:t>Paralell</a:t>
            </a:r>
            <a:r>
              <a:rPr lang="hu-HU" sz="2000" dirty="0">
                <a:cs typeface="Gill Sans SemiBold"/>
              </a:rPr>
              <a:t> LRC </a:t>
            </a:r>
            <a:r>
              <a:rPr lang="hu-HU" sz="2000" dirty="0" err="1">
                <a:cs typeface="Gill Sans SemiBold"/>
              </a:rPr>
              <a:t>circuit</a:t>
            </a:r>
            <a:endParaRPr lang="hu-HU" sz="2000" dirty="0">
              <a:cs typeface="Gill Sans SemiBold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 err="1">
                <a:cs typeface="Gill Sans SemiBold"/>
              </a:rPr>
              <a:t>Sweep</a:t>
            </a:r>
            <a:r>
              <a:rPr lang="hu-HU" sz="2000" dirty="0">
                <a:cs typeface="Gill Sans SemiBold"/>
              </a:rPr>
              <a:t> / </a:t>
            </a:r>
            <a:r>
              <a:rPr lang="hu-HU" sz="2000" dirty="0" err="1">
                <a:cs typeface="Gill Sans SemiBold"/>
              </a:rPr>
              <a:t>Measurments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on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different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frequencies</a:t>
            </a:r>
            <a:r>
              <a:rPr lang="hu-HU" sz="2000" dirty="0">
                <a:cs typeface="Gill Sans SemiBold"/>
              </a:rPr>
              <a:t> / </a:t>
            </a:r>
            <a:r>
              <a:rPr lang="hu-HU" sz="2000" dirty="0" err="1">
                <a:cs typeface="Gill Sans SemiBold"/>
              </a:rPr>
              <a:t>Only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regarded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resonant</a:t>
            </a:r>
            <a:r>
              <a:rPr lang="hu-HU" sz="2000" dirty="0">
                <a:cs typeface="Gill Sans SemiBold"/>
              </a:rPr>
              <a:t> </a:t>
            </a:r>
            <a:r>
              <a:rPr lang="hu-HU" sz="2000" dirty="0" err="1">
                <a:cs typeface="Gill Sans SemiBold"/>
              </a:rPr>
              <a:t>frequency</a:t>
            </a:r>
            <a:endParaRPr lang="hu-HU" sz="2000" dirty="0">
              <a:cs typeface="Gill Sans SemiBold"/>
            </a:endParaRPr>
          </a:p>
          <a:p>
            <a:pPr indent="-324000"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u-HU" sz="2400" b="1" dirty="0" err="1">
                <a:solidFill>
                  <a:schemeClr val="accent1"/>
                </a:solidFill>
              </a:rPr>
              <a:t>Comparison</a:t>
            </a:r>
            <a:r>
              <a:rPr lang="hu-HU" sz="2400" b="1" dirty="0">
                <a:solidFill>
                  <a:schemeClr val="accent1"/>
                </a:solidFill>
              </a:rPr>
              <a:t> of </a:t>
            </a:r>
            <a:r>
              <a:rPr lang="hu-HU" sz="2400" b="1" dirty="0" err="1">
                <a:solidFill>
                  <a:schemeClr val="accent1"/>
                </a:solidFill>
              </a:rPr>
              <a:t>theory</a:t>
            </a:r>
            <a:r>
              <a:rPr lang="hu-HU" sz="2400" b="1" dirty="0">
                <a:solidFill>
                  <a:schemeClr val="accent1"/>
                </a:solidFill>
              </a:rPr>
              <a:t> </a:t>
            </a:r>
            <a:r>
              <a:rPr lang="hu-HU" sz="2400" b="1" dirty="0" err="1">
                <a:solidFill>
                  <a:schemeClr val="accent1"/>
                </a:solidFill>
              </a:rPr>
              <a:t>with</a:t>
            </a:r>
            <a:r>
              <a:rPr lang="hu-HU" sz="2400" b="1" dirty="0">
                <a:solidFill>
                  <a:schemeClr val="accent1"/>
                </a:solidFill>
              </a:rPr>
              <a:t> </a:t>
            </a:r>
            <a:r>
              <a:rPr lang="hu-HU" sz="2400" b="1" dirty="0" err="1">
                <a:solidFill>
                  <a:schemeClr val="accent1"/>
                </a:solidFill>
              </a:rPr>
              <a:t>experiments</a:t>
            </a:r>
            <a:r>
              <a:rPr lang="hu-HU" sz="2400" b="1" dirty="0">
                <a:solidFill>
                  <a:schemeClr val="accent1"/>
                </a:solidFill>
              </a:rPr>
              <a:t>: 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Good </a:t>
            </a:r>
            <a:r>
              <a:rPr lang="hu-HU" sz="2000" dirty="0" err="1"/>
              <a:t>agreement</a:t>
            </a:r>
            <a:r>
              <a:rPr lang="hu-HU" sz="2000" dirty="0"/>
              <a:t>/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good</a:t>
            </a:r>
            <a:r>
              <a:rPr lang="hu-HU" sz="2000" dirty="0"/>
              <a:t> </a:t>
            </a:r>
            <a:r>
              <a:rPr lang="hu-HU" sz="2000" dirty="0" err="1"/>
              <a:t>agreement</a:t>
            </a:r>
            <a:r>
              <a:rPr lang="hu-HU" sz="2000" dirty="0"/>
              <a:t>/No </a:t>
            </a:r>
            <a:r>
              <a:rPr lang="hu-HU" sz="2000" dirty="0" err="1"/>
              <a:t>comparison</a:t>
            </a:r>
            <a:endParaRPr lang="hu-HU" sz="2000" dirty="0"/>
          </a:p>
          <a:p>
            <a:pPr indent="-324000"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u-HU" sz="2400" b="1" dirty="0">
                <a:solidFill>
                  <a:schemeClr val="accent1"/>
                </a:solidFill>
              </a:rPr>
              <a:t>Overall </a:t>
            </a:r>
            <a:r>
              <a:rPr lang="hu-HU" sz="2400" b="1" dirty="0" err="1">
                <a:solidFill>
                  <a:schemeClr val="accent1"/>
                </a:solidFill>
              </a:rPr>
              <a:t>impression</a:t>
            </a:r>
            <a:r>
              <a:rPr lang="hu-HU" sz="2400" b="1" dirty="0">
                <a:solidFill>
                  <a:schemeClr val="accent1"/>
                </a:solidFill>
              </a:rPr>
              <a:t>: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Good </a:t>
            </a:r>
            <a:r>
              <a:rPr lang="hu-HU" sz="2000" dirty="0" err="1"/>
              <a:t>animations</a:t>
            </a:r>
            <a:r>
              <a:rPr lang="hu-HU" sz="2000" dirty="0"/>
              <a:t> and </a:t>
            </a:r>
            <a:r>
              <a:rPr lang="hu-HU" sz="2000" dirty="0" err="1"/>
              <a:t>clear</a:t>
            </a:r>
            <a:r>
              <a:rPr lang="hu-HU" sz="2000" dirty="0"/>
              <a:t> </a:t>
            </a:r>
            <a:r>
              <a:rPr lang="hu-HU" sz="2000" dirty="0" err="1"/>
              <a:t>explanation</a:t>
            </a:r>
            <a:r>
              <a:rPr lang="hu-HU" sz="2000" dirty="0"/>
              <a:t>/</a:t>
            </a:r>
            <a:r>
              <a:rPr lang="hu-HU" sz="2000" dirty="0" err="1"/>
              <a:t>Somewhat</a:t>
            </a:r>
            <a:r>
              <a:rPr lang="hu-HU" sz="2000" dirty="0"/>
              <a:t> </a:t>
            </a:r>
            <a:r>
              <a:rPr lang="hu-HU" sz="2000" dirty="0" err="1"/>
              <a:t>unclear</a:t>
            </a:r>
            <a:r>
              <a:rPr lang="hu-HU" sz="2000" dirty="0"/>
              <a:t> </a:t>
            </a:r>
            <a:r>
              <a:rPr lang="hu-HU" sz="2000" dirty="0" err="1"/>
              <a:t>explanation</a:t>
            </a:r>
            <a:endParaRPr lang="hu-HU" sz="2000" dirty="0"/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 err="1"/>
              <a:t>Clear</a:t>
            </a:r>
            <a:r>
              <a:rPr lang="hu-HU" sz="2000" dirty="0"/>
              <a:t> </a:t>
            </a:r>
            <a:r>
              <a:rPr lang="hu-HU" sz="2000" dirty="0" err="1"/>
              <a:t>graphs</a:t>
            </a:r>
            <a:r>
              <a:rPr lang="hu-HU" sz="2000" dirty="0"/>
              <a:t>/</a:t>
            </a:r>
            <a:r>
              <a:rPr lang="hu-HU" sz="2000" dirty="0" err="1"/>
              <a:t>Unclear</a:t>
            </a:r>
            <a:r>
              <a:rPr lang="hu-HU" sz="2000" dirty="0"/>
              <a:t> </a:t>
            </a:r>
            <a:r>
              <a:rPr lang="hu-HU" sz="2000" dirty="0" err="1"/>
              <a:t>graphs</a:t>
            </a:r>
            <a:endParaRPr lang="en-US" sz="2000" dirty="0"/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Experiments clear and well made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709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77EA88B8-4536-46EF-C83D-B1D2B8E7DC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7650" y="2537922"/>
            <a:ext cx="3211346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Phenomenon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explanation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B6BE92-ACDE-B5D9-BF11-5614D8F9AC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7585" y="2948330"/>
            <a:ext cx="5529815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Explained</a:t>
            </a:r>
            <a:r>
              <a:rPr lang="hu-HU" b="1" dirty="0"/>
              <a:t> </a:t>
            </a:r>
            <a:r>
              <a:rPr lang="hu-HU" b="1" dirty="0" err="1"/>
              <a:t>well</a:t>
            </a:r>
            <a:r>
              <a:rPr lang="hu-HU" b="1" dirty="0"/>
              <a:t> / </a:t>
            </a:r>
            <a:r>
              <a:rPr lang="hu-HU" b="1" dirty="0" err="1"/>
              <a:t>precisely</a:t>
            </a:r>
            <a:r>
              <a:rPr lang="hu-HU" b="1" dirty="0"/>
              <a:t> / </a:t>
            </a:r>
            <a:r>
              <a:rPr lang="hu-HU" b="1" dirty="0" err="1"/>
              <a:t>too</a:t>
            </a:r>
            <a:r>
              <a:rPr lang="hu-HU" b="1" dirty="0"/>
              <a:t> </a:t>
            </a:r>
            <a:r>
              <a:rPr lang="hu-HU" b="1" dirty="0" err="1"/>
              <a:t>fast</a:t>
            </a:r>
            <a:r>
              <a:rPr lang="hu-HU" b="1" dirty="0"/>
              <a:t> / </a:t>
            </a:r>
            <a:r>
              <a:rPr lang="hu-HU" b="1" dirty="0" err="1"/>
              <a:t>skipped</a:t>
            </a:r>
            <a:r>
              <a:rPr lang="hu-HU" b="1" dirty="0"/>
              <a:t> </a:t>
            </a:r>
            <a:r>
              <a:rPr lang="hu-HU" b="1" dirty="0" err="1"/>
              <a:t>thoughts</a:t>
            </a:r>
            <a:r>
              <a:rPr lang="en-US" b="1" dirty="0"/>
              <a:t>; physics incomplete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8E55EEE-A45E-820F-0582-0299582CCD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928" y="3583655"/>
            <a:ext cx="5042872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Theory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for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circuit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response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22B9E14-5AB9-DDF9-D181-CD05BE7BF8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9422" y="4629388"/>
            <a:ext cx="5018378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Obtaining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magnetic</a:t>
            </a:r>
            <a:r>
              <a:rPr lang="hu-HU" b="1" dirty="0">
                <a:solidFill>
                  <a:schemeClr val="accent1"/>
                </a:solidFill>
              </a:rPr>
              <a:t> and </a:t>
            </a:r>
            <a:r>
              <a:rPr lang="hu-HU" b="1" dirty="0" err="1">
                <a:solidFill>
                  <a:schemeClr val="accent1"/>
                </a:solidFill>
              </a:rPr>
              <a:t>electric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properties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FE4F44B8-C28B-71AE-6F9A-E290DDDB3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22" y="5675120"/>
            <a:ext cx="3189574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Multiple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rods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investigated</a:t>
            </a:r>
            <a:endParaRPr lang="en-US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5C53466-79F7-886C-CE47-7B9DC51A395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7588" y="3992948"/>
            <a:ext cx="5529812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Quantitative</a:t>
            </a:r>
            <a:r>
              <a:rPr lang="hu-HU" b="1" dirty="0"/>
              <a:t> / </a:t>
            </a:r>
            <a:r>
              <a:rPr lang="hu-HU" b="1" dirty="0" err="1"/>
              <a:t>Qualitative</a:t>
            </a:r>
            <a:r>
              <a:rPr lang="hu-HU" b="1" dirty="0"/>
              <a:t> </a:t>
            </a:r>
            <a:r>
              <a:rPr lang="hu-HU" b="1" dirty="0" err="1"/>
              <a:t>theory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circuit</a:t>
            </a:r>
            <a:r>
              <a:rPr lang="hu-HU" b="1" dirty="0"/>
              <a:t> </a:t>
            </a:r>
            <a:r>
              <a:rPr lang="hu-HU" b="1" dirty="0" err="1"/>
              <a:t>influence</a:t>
            </a:r>
            <a:r>
              <a:rPr lang="hu-HU" b="1" dirty="0"/>
              <a:t>, </a:t>
            </a:r>
            <a:r>
              <a:rPr lang="hu-HU" b="1" dirty="0" err="1"/>
              <a:t>many</a:t>
            </a:r>
            <a:r>
              <a:rPr lang="hu-HU" b="1" dirty="0"/>
              <a:t> / </a:t>
            </a:r>
            <a:r>
              <a:rPr lang="hu-HU" b="1" dirty="0" err="1"/>
              <a:t>all</a:t>
            </a:r>
            <a:r>
              <a:rPr lang="hu-HU" b="1" dirty="0"/>
              <a:t> / </a:t>
            </a:r>
            <a:r>
              <a:rPr lang="hu-HU" b="1" dirty="0" err="1"/>
              <a:t>insufficient</a:t>
            </a:r>
            <a:r>
              <a:rPr lang="hu-HU" b="1" dirty="0"/>
              <a:t> </a:t>
            </a:r>
            <a:r>
              <a:rPr lang="hu-HU" b="1" dirty="0" err="1"/>
              <a:t>parameters</a:t>
            </a:r>
            <a:endParaRPr lang="en-US" b="1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6134E536-62E6-955E-9036-E663A8F335D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7586" y="5037566"/>
            <a:ext cx="5529811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Bases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circuit</a:t>
            </a:r>
            <a:r>
              <a:rPr lang="hu-HU" b="1" dirty="0"/>
              <a:t> </a:t>
            </a:r>
            <a:r>
              <a:rPr lang="hu-HU" b="1" dirty="0" err="1"/>
              <a:t>response</a:t>
            </a:r>
            <a:r>
              <a:rPr lang="hu-HU" b="1" dirty="0"/>
              <a:t>, </a:t>
            </a:r>
            <a:r>
              <a:rPr lang="hu-HU" b="1" dirty="0" err="1"/>
              <a:t>quantitative</a:t>
            </a:r>
            <a:r>
              <a:rPr lang="hu-HU" b="1" dirty="0"/>
              <a:t> / </a:t>
            </a:r>
            <a:r>
              <a:rPr lang="hu-HU" b="1" dirty="0" err="1"/>
              <a:t>qualitative</a:t>
            </a:r>
            <a:r>
              <a:rPr lang="hu-HU" b="1" dirty="0"/>
              <a:t> </a:t>
            </a:r>
            <a:r>
              <a:rPr lang="hu-HU" b="1" dirty="0" err="1"/>
              <a:t>results</a:t>
            </a:r>
            <a:r>
              <a:rPr lang="hu-HU" b="1" dirty="0"/>
              <a:t> (</a:t>
            </a:r>
            <a:r>
              <a:rPr lang="hu-HU" b="1" dirty="0" err="1"/>
              <a:t>using</a:t>
            </a:r>
            <a:r>
              <a:rPr lang="hu-HU" b="1" dirty="0"/>
              <a:t> </a:t>
            </a:r>
            <a:r>
              <a:rPr lang="hu-HU" b="1" dirty="0" err="1"/>
              <a:t>skin</a:t>
            </a:r>
            <a:r>
              <a:rPr lang="hu-HU" b="1" dirty="0"/>
              <a:t> </a:t>
            </a:r>
            <a:r>
              <a:rPr lang="hu-HU" b="1" dirty="0" err="1"/>
              <a:t>effect</a:t>
            </a:r>
            <a:r>
              <a:rPr lang="hu-HU" b="1" dirty="0"/>
              <a:t>)</a:t>
            </a:r>
            <a:endParaRPr lang="en-US" b="1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D8BB2DFC-FC2B-5734-C145-EFB7AD8AB23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7586" y="6082183"/>
            <a:ext cx="5529810" cy="565398"/>
          </a:xfrm>
        </p:spPr>
        <p:txBody>
          <a:bodyPr/>
          <a:lstStyle/>
          <a:p>
            <a:r>
              <a:rPr lang="hu-HU" b="1" dirty="0" err="1"/>
              <a:t>Rods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only</a:t>
            </a:r>
            <a:r>
              <a:rPr lang="hu-HU" b="1" dirty="0"/>
              <a:t> </a:t>
            </a:r>
            <a:r>
              <a:rPr lang="hu-HU" b="1" dirty="0" err="1"/>
              <a:t>electric</a:t>
            </a:r>
            <a:r>
              <a:rPr lang="hu-HU" b="1" dirty="0"/>
              <a:t>, </a:t>
            </a:r>
            <a:r>
              <a:rPr lang="hu-HU" b="1" dirty="0" err="1"/>
              <a:t>only</a:t>
            </a:r>
            <a:r>
              <a:rPr lang="hu-HU" b="1" dirty="0"/>
              <a:t> </a:t>
            </a:r>
            <a:r>
              <a:rPr lang="hu-HU" b="1" dirty="0" err="1"/>
              <a:t>magnetic</a:t>
            </a:r>
            <a:r>
              <a:rPr lang="hu-HU" b="1" dirty="0"/>
              <a:t>, </a:t>
            </a:r>
            <a:r>
              <a:rPr lang="hu-HU" b="1" dirty="0" err="1"/>
              <a:t>both</a:t>
            </a:r>
            <a:r>
              <a:rPr lang="hu-HU" b="1" dirty="0"/>
              <a:t> </a:t>
            </a:r>
            <a:r>
              <a:rPr lang="hu-HU" b="1" dirty="0" err="1"/>
              <a:t>properties</a:t>
            </a:r>
            <a:endParaRPr lang="en-US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F92C20-C6A9-3956-43A3-97C06AC07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4686D"/>
                </a:solidFill>
                <a:latin typeface="OpenSansRegular"/>
              </a:rPr>
              <a:t>The responses of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LRC circuit driven by an AC source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can be changed by inserting either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non-magnetic metal rod or a ferromagnetic rod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into the inductor coil. How can we obtain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magnetic and electric properties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of the inserted rod from the circuit’s responses?</a:t>
            </a:r>
            <a:endParaRPr lang="en-US" dirty="0"/>
          </a:p>
        </p:txBody>
      </p:sp>
      <p:pic>
        <p:nvPicPr>
          <p:cNvPr id="31" name="Content Placeholder 32">
            <a:extLst>
              <a:ext uri="{FF2B5EF4-FFF2-40B4-BE49-F238E27FC236}">
                <a16:creationId xmlns:a16="http://schemas.microsoft.com/office/drawing/2014/main" id="{BFDDA3AC-FB05-6A26-3BC6-89076A3E4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2" name="Content Placeholder 33">
            <a:extLst>
              <a:ext uri="{FF2B5EF4-FFF2-40B4-BE49-F238E27FC236}">
                <a16:creationId xmlns:a16="http://schemas.microsoft.com/office/drawing/2014/main" id="{19076EB9-7E79-1502-4135-46D963F78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3" name="Picture 26">
            <a:extLst>
              <a:ext uri="{FF2B5EF4-FFF2-40B4-BE49-F238E27FC236}">
                <a16:creationId xmlns:a16="http://schemas.microsoft.com/office/drawing/2014/main" id="{EB280652-740E-79D8-783A-C2EFBD791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Content Placeholder 32">
            <a:extLst>
              <a:ext uri="{FF2B5EF4-FFF2-40B4-BE49-F238E27FC236}">
                <a16:creationId xmlns:a16="http://schemas.microsoft.com/office/drawing/2014/main" id="{4A874448-6895-BA89-B046-641BEFEA5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Content Placeholder 33">
            <a:extLst>
              <a:ext uri="{FF2B5EF4-FFF2-40B4-BE49-F238E27FC236}">
                <a16:creationId xmlns:a16="http://schemas.microsoft.com/office/drawing/2014/main" id="{38C6021B-B123-C801-BA2E-10E0DDBF2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7BAF599D-C511-D61D-572E-C7E24E31F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Content Placeholder 32">
            <a:extLst>
              <a:ext uri="{FF2B5EF4-FFF2-40B4-BE49-F238E27FC236}">
                <a16:creationId xmlns:a16="http://schemas.microsoft.com/office/drawing/2014/main" id="{7942ED1B-E208-BB8D-F18C-202D348D3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Content Placeholder 33">
            <a:extLst>
              <a:ext uri="{FF2B5EF4-FFF2-40B4-BE49-F238E27FC236}">
                <a16:creationId xmlns:a16="http://schemas.microsoft.com/office/drawing/2014/main" id="{1418F130-9501-7D77-B793-11FC2F24E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Picture 26">
            <a:extLst>
              <a:ext uri="{FF2B5EF4-FFF2-40B4-BE49-F238E27FC236}">
                <a16:creationId xmlns:a16="http://schemas.microsoft.com/office/drawing/2014/main" id="{FB0ECB6E-4BFD-4E8C-1388-43DDFC9EB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Content Placeholder 32">
            <a:extLst>
              <a:ext uri="{FF2B5EF4-FFF2-40B4-BE49-F238E27FC236}">
                <a16:creationId xmlns:a16="http://schemas.microsoft.com/office/drawing/2014/main" id="{BAF6A446-D251-0EA5-E50B-E4C143D73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Content Placeholder 33">
            <a:extLst>
              <a:ext uri="{FF2B5EF4-FFF2-40B4-BE49-F238E27FC236}">
                <a16:creationId xmlns:a16="http://schemas.microsoft.com/office/drawing/2014/main" id="{637F863E-0588-C055-7533-5466FFD2A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C91C3DE9-795C-A0D4-3584-D9784B759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20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908 -0.00139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9 L 0.09236 0.0007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0908 -0.00138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3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0908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42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-0.0908 -0.00139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Evaluation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Solution</a:t>
            </a:r>
            <a:endParaRPr lang="hu-HU" b="1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175800" y="1289765"/>
            <a:ext cx="4320000" cy="5147422"/>
          </a:xfrm>
          <a:prstGeom prst="snip2DiagRect">
            <a:avLst>
              <a:gd name="adj1" fmla="val 0"/>
              <a:gd name="adj2" fmla="val 929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15000"/>
                  <a:lumOff val="85000"/>
                </a:schemeClr>
              </a:gs>
            </a:gsLst>
            <a:lin ang="0" scaled="1"/>
            <a:tileRect/>
          </a:gradFill>
          <a:ln w="3810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400" dirty="0">
                <a:solidFill>
                  <a:schemeClr val="tx1"/>
                </a:solidFill>
                <a:cs typeface="Gill Sans Light"/>
              </a:rPr>
              <a:t>Strengths</a:t>
            </a:r>
            <a:endParaRPr lang="hu-HU" sz="3200" dirty="0">
              <a:solidFill>
                <a:schemeClr val="tx1"/>
              </a:solidFill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Simple</a:t>
            </a: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equations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Good model for understanding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Most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parameters</a:t>
            </a: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considered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Could determine all properties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Detailed,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visualised</a:t>
            </a: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plotting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Many measurements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Working setup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Good error analyisis,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low</a:t>
            </a: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error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Reliable results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Comparison –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good</a:t>
            </a: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Gill Sans Light"/>
                <a:cs typeface="Gill Sans Light"/>
              </a:rPr>
              <a:t>agreements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4648200" y="1061763"/>
            <a:ext cx="4320000" cy="5595067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0000"/>
                </a:solidFill>
                <a:cs typeface="Gill Sans Light"/>
              </a:rPr>
              <a:t>Possible ways to improve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Consider more </a:t>
            </a: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parameters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Position / size of metal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Less complex equations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Simulations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Unproved </a:t>
            </a: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Assumptions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More measurements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Less co</a:t>
            </a: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m</a:t>
            </a: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plex</a:t>
            </a: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 methods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Other measurement methods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Error analyisis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Comparison</a:t>
            </a:r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nip Diagonal Corner Rectangle 53"/>
          <p:cNvSpPr/>
          <p:nvPr/>
        </p:nvSpPr>
        <p:spPr>
          <a:xfrm>
            <a:off x="4760946" y="4163400"/>
            <a:ext cx="3427200" cy="2008800"/>
          </a:xfrm>
          <a:prstGeom prst="snip2DiagRect">
            <a:avLst/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>
              <a:spcBef>
                <a:spcPts val="2000"/>
              </a:spcBef>
            </a:pP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Comparison</a:t>
            </a:r>
            <a:r>
              <a:rPr lang="hu-HU" sz="2200" dirty="0">
                <a:solidFill>
                  <a:schemeClr val="accent1"/>
                </a:solidFill>
                <a:latin typeface="Gill Sans Light"/>
              </a:rPr>
              <a:t> of </a:t>
            </a: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theory</a:t>
            </a:r>
            <a:r>
              <a:rPr lang="hu-HU" sz="2200" dirty="0">
                <a:solidFill>
                  <a:schemeClr val="accent1"/>
                </a:solidFill>
                <a:latin typeface="Gill Sans Light"/>
              </a:rPr>
              <a:t> and </a:t>
            </a: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experiments</a:t>
            </a: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52" name="Snip Diagonal Corner Rectangle 51"/>
          <p:cNvSpPr/>
          <p:nvPr/>
        </p:nvSpPr>
        <p:spPr>
          <a:xfrm>
            <a:off x="4760946" y="1496400"/>
            <a:ext cx="3427200" cy="2008800"/>
          </a:xfrm>
          <a:prstGeom prst="snip2DiagRect">
            <a:avLst/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>
              <a:spcBef>
                <a:spcPts val="2000"/>
              </a:spcBef>
            </a:pP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Theory</a:t>
            </a: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870974" y="4163400"/>
            <a:ext cx="3427200" cy="2008800"/>
          </a:xfrm>
          <a:prstGeom prst="snip2DiagRect">
            <a:avLst/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>
              <a:spcBef>
                <a:spcPts val="2000"/>
              </a:spcBef>
            </a:pP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Experiments</a:t>
            </a: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862213" y="1495224"/>
            <a:ext cx="3427200" cy="2008800"/>
          </a:xfrm>
          <a:prstGeom prst="snip2DiagRect">
            <a:avLst/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>
              <a:spcBef>
                <a:spcPts val="2000"/>
              </a:spcBef>
            </a:pP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Explanation</a:t>
            </a:r>
            <a:r>
              <a:rPr lang="hu-HU" sz="2200" dirty="0">
                <a:solidFill>
                  <a:schemeClr val="accent1"/>
                </a:solidFill>
                <a:latin typeface="Gill Sans Light"/>
              </a:rPr>
              <a:t> of </a:t>
            </a: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the</a:t>
            </a:r>
            <a:r>
              <a:rPr lang="hu-HU" sz="2200" dirty="0">
                <a:solidFill>
                  <a:schemeClr val="accent1"/>
                </a:solidFill>
                <a:latin typeface="Gill Sans Light"/>
              </a:rPr>
              <a:t> </a:t>
            </a:r>
            <a:r>
              <a:rPr lang="hu-HU" sz="2200" dirty="0" err="1">
                <a:solidFill>
                  <a:schemeClr val="accent1"/>
                </a:solidFill>
                <a:latin typeface="Gill Sans Light"/>
              </a:rPr>
              <a:t>phenomenon</a:t>
            </a: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Summary</a:t>
            </a:r>
          </a:p>
        </p:txBody>
      </p:sp>
      <p:pic>
        <p:nvPicPr>
          <p:cNvPr id="19" name="Content Placeholder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0" y="2362200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Content Placeholder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45" y="2425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30" y="2425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2">
            <a:extLst>
              <a:ext uri="{FF2B5EF4-FFF2-40B4-BE49-F238E27FC236}">
                <a16:creationId xmlns:a16="http://schemas.microsoft.com/office/drawing/2014/main" id="{CE05D949-BAB9-0850-9F84-042279832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71" y="2362200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Content Placeholder 33">
            <a:extLst>
              <a:ext uri="{FF2B5EF4-FFF2-40B4-BE49-F238E27FC236}">
                <a16:creationId xmlns:a16="http://schemas.microsoft.com/office/drawing/2014/main" id="{0BFB550C-6DC0-F1DF-A6E5-B3E7FCE5CF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56" y="2425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E43006D1-7C3E-A99D-F759-79B6B38A4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41" y="2425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32">
            <a:extLst>
              <a:ext uri="{FF2B5EF4-FFF2-40B4-BE49-F238E27FC236}">
                <a16:creationId xmlns:a16="http://schemas.microsoft.com/office/drawing/2014/main" id="{44741600-CAEC-56D7-96DC-A2818F1EA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029200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Content Placeholder 33">
            <a:extLst>
              <a:ext uri="{FF2B5EF4-FFF2-40B4-BE49-F238E27FC236}">
                <a16:creationId xmlns:a16="http://schemas.microsoft.com/office/drawing/2014/main" id="{2F09E23C-D1E8-F0C3-BA49-E2E2CC29B3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85" y="5092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3D40F213-5A75-2BD1-7A4A-3C8C965B2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70" y="5092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Content Placeholder 32">
            <a:extLst>
              <a:ext uri="{FF2B5EF4-FFF2-40B4-BE49-F238E27FC236}">
                <a16:creationId xmlns:a16="http://schemas.microsoft.com/office/drawing/2014/main" id="{A68728EF-E940-6568-93F2-FF20487837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71" y="5029200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Content Placeholder 33">
            <a:extLst>
              <a:ext uri="{FF2B5EF4-FFF2-40B4-BE49-F238E27FC236}">
                <a16:creationId xmlns:a16="http://schemas.microsoft.com/office/drawing/2014/main" id="{A7AD87A3-AE30-77FA-F323-20F4E04B8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56" y="5092865"/>
            <a:ext cx="982059" cy="9820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07CBE520-9908-3EC0-DCAC-9614D7B18A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41" y="5092865"/>
            <a:ext cx="982059" cy="98205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252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81 L 0.12413 0.006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12275 -0.00301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81 L 0.12413 0.00625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12274 -0.00301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81 L 0.12413 0.00625 " pathEditMode="relative" rAng="0" ptsTypes="AA">
                                      <p:cBhvr>
                                        <p:cTn id="2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12274 -0.00301 " pathEditMode="relative" rAng="0" ptsTypes="AA">
                                      <p:cBhvr>
                                        <p:cTn id="2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81 L 0.12413 0.00625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2274 -0.00301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Summary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87E2BEC-C691-ABDB-4FC0-DD3D42DBA585}"/>
              </a:ext>
            </a:extLst>
          </p:cNvPr>
          <p:cNvSpPr/>
          <p:nvPr/>
        </p:nvSpPr>
        <p:spPr>
          <a:xfrm>
            <a:off x="835357" y="1046383"/>
            <a:ext cx="2827155" cy="28271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örcikk 9">
            <a:extLst>
              <a:ext uri="{FF2B5EF4-FFF2-40B4-BE49-F238E27FC236}">
                <a16:creationId xmlns:a16="http://schemas.microsoft.com/office/drawing/2014/main" id="{B7D13CFA-3721-5033-09F0-8AA45C399C0A}"/>
              </a:ext>
            </a:extLst>
          </p:cNvPr>
          <p:cNvSpPr/>
          <p:nvPr/>
        </p:nvSpPr>
        <p:spPr>
          <a:xfrm flipH="1">
            <a:off x="864474" y="1046384"/>
            <a:ext cx="2827155" cy="2827155"/>
          </a:xfrm>
          <a:prstGeom prst="pie">
            <a:avLst>
              <a:gd name="adj1" fmla="val 13100565"/>
              <a:gd name="adj2" fmla="val 1627409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245B7D77-BBD1-F798-4629-8598FEEDD5CC}"/>
              </a:ext>
            </a:extLst>
          </p:cNvPr>
          <p:cNvSpPr/>
          <p:nvPr/>
        </p:nvSpPr>
        <p:spPr>
          <a:xfrm>
            <a:off x="1257722" y="1452619"/>
            <a:ext cx="2019396" cy="2019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58BC853-D70B-A389-DB06-DE108B7BA0F8}"/>
              </a:ext>
            </a:extLst>
          </p:cNvPr>
          <p:cNvSpPr txBox="1"/>
          <p:nvPr/>
        </p:nvSpPr>
        <p:spPr>
          <a:xfrm>
            <a:off x="884339" y="2180801"/>
            <a:ext cx="27308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0"/>
              </a:spcBef>
            </a:pPr>
            <a:r>
              <a:rPr lang="hu-HU" sz="2000" b="1" dirty="0" err="1">
                <a:solidFill>
                  <a:schemeClr val="accent1"/>
                </a:solidFill>
                <a:latin typeface="Gill Sans Light"/>
              </a:rPr>
              <a:t>Explanation</a:t>
            </a:r>
            <a:r>
              <a:rPr lang="hu-HU" sz="2000" b="1" dirty="0">
                <a:solidFill>
                  <a:schemeClr val="accent1"/>
                </a:solidFill>
                <a:latin typeface="Gill Sans Light"/>
              </a:rPr>
              <a:t> of </a:t>
            </a:r>
            <a:r>
              <a:rPr lang="hu-HU" sz="2000" b="1" dirty="0" err="1">
                <a:solidFill>
                  <a:schemeClr val="accent1"/>
                </a:solidFill>
                <a:latin typeface="Gill Sans Light"/>
              </a:rPr>
              <a:t>the</a:t>
            </a:r>
            <a:r>
              <a:rPr lang="hu-HU" sz="2000" b="1" dirty="0">
                <a:solidFill>
                  <a:schemeClr val="accent1"/>
                </a:solidFill>
                <a:latin typeface="Gill Sans Light"/>
              </a:rPr>
              <a:t> </a:t>
            </a:r>
            <a:r>
              <a:rPr lang="hu-HU" sz="2000" b="1" dirty="0" err="1">
                <a:solidFill>
                  <a:schemeClr val="accent1"/>
                </a:solidFill>
                <a:latin typeface="Gill Sans Light"/>
              </a:rPr>
              <a:t>phenomenon</a:t>
            </a:r>
            <a:endParaRPr lang="en-GB" sz="2000" b="1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1BC8075C-044E-D9C1-6840-E510533F9ABA}"/>
              </a:ext>
            </a:extLst>
          </p:cNvPr>
          <p:cNvSpPr/>
          <p:nvPr/>
        </p:nvSpPr>
        <p:spPr>
          <a:xfrm>
            <a:off x="849916" y="3942575"/>
            <a:ext cx="2827155" cy="28271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Körcikk 35">
            <a:extLst>
              <a:ext uri="{FF2B5EF4-FFF2-40B4-BE49-F238E27FC236}">
                <a16:creationId xmlns:a16="http://schemas.microsoft.com/office/drawing/2014/main" id="{72F904B6-285D-D3B5-9A9B-140A107F3AFC}"/>
              </a:ext>
            </a:extLst>
          </p:cNvPr>
          <p:cNvSpPr/>
          <p:nvPr/>
        </p:nvSpPr>
        <p:spPr>
          <a:xfrm flipH="1">
            <a:off x="879033" y="3954645"/>
            <a:ext cx="2827155" cy="2827155"/>
          </a:xfrm>
          <a:prstGeom prst="pie">
            <a:avLst>
              <a:gd name="adj1" fmla="val 13413625"/>
              <a:gd name="adj2" fmla="val 1627409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95006B3C-6FF5-789D-726E-EBA4ABCCBF97}"/>
              </a:ext>
            </a:extLst>
          </p:cNvPr>
          <p:cNvSpPr/>
          <p:nvPr/>
        </p:nvSpPr>
        <p:spPr>
          <a:xfrm>
            <a:off x="1272281" y="4360880"/>
            <a:ext cx="2019396" cy="2019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F6FE3DD-451B-AE73-1C91-1504A6E3CE6E}"/>
              </a:ext>
            </a:extLst>
          </p:cNvPr>
          <p:cNvSpPr txBox="1"/>
          <p:nvPr/>
        </p:nvSpPr>
        <p:spPr>
          <a:xfrm>
            <a:off x="912634" y="5100935"/>
            <a:ext cx="2730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0"/>
              </a:spcBef>
            </a:pPr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Experiments</a:t>
            </a:r>
            <a:endParaRPr lang="en-GB" sz="2400" b="1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E605C648-038A-332B-5936-E2CC44BA7C86}"/>
              </a:ext>
            </a:extLst>
          </p:cNvPr>
          <p:cNvSpPr/>
          <p:nvPr/>
        </p:nvSpPr>
        <p:spPr>
          <a:xfrm>
            <a:off x="4749169" y="1046382"/>
            <a:ext cx="2827155" cy="28271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Körcikk 40">
            <a:extLst>
              <a:ext uri="{FF2B5EF4-FFF2-40B4-BE49-F238E27FC236}">
                <a16:creationId xmlns:a16="http://schemas.microsoft.com/office/drawing/2014/main" id="{05B12514-E37D-0116-9633-F5EAEB37A1ED}"/>
              </a:ext>
            </a:extLst>
          </p:cNvPr>
          <p:cNvSpPr/>
          <p:nvPr/>
        </p:nvSpPr>
        <p:spPr>
          <a:xfrm flipH="1">
            <a:off x="4778286" y="1046384"/>
            <a:ext cx="2827155" cy="2827155"/>
          </a:xfrm>
          <a:prstGeom prst="pie">
            <a:avLst>
              <a:gd name="adj1" fmla="val 13413625"/>
              <a:gd name="adj2" fmla="val 1627409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BE51EB0A-2CE4-ED52-3A12-DAC908D62305}"/>
              </a:ext>
            </a:extLst>
          </p:cNvPr>
          <p:cNvSpPr/>
          <p:nvPr/>
        </p:nvSpPr>
        <p:spPr>
          <a:xfrm>
            <a:off x="5171534" y="1452619"/>
            <a:ext cx="2019396" cy="2019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0FB15B5C-27B4-6C98-37D6-569410E15534}"/>
              </a:ext>
            </a:extLst>
          </p:cNvPr>
          <p:cNvSpPr txBox="1"/>
          <p:nvPr/>
        </p:nvSpPr>
        <p:spPr>
          <a:xfrm>
            <a:off x="4797329" y="2247838"/>
            <a:ext cx="2730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0"/>
              </a:spcBef>
            </a:pPr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Theory</a:t>
            </a:r>
            <a:endParaRPr lang="en-GB" sz="2000" b="1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8C1C5B3F-4284-C149-BC36-569AD5B2A171}"/>
              </a:ext>
            </a:extLst>
          </p:cNvPr>
          <p:cNvSpPr/>
          <p:nvPr/>
        </p:nvSpPr>
        <p:spPr>
          <a:xfrm>
            <a:off x="4763728" y="3961096"/>
            <a:ext cx="2827155" cy="28271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Körcikk 45">
            <a:extLst>
              <a:ext uri="{FF2B5EF4-FFF2-40B4-BE49-F238E27FC236}">
                <a16:creationId xmlns:a16="http://schemas.microsoft.com/office/drawing/2014/main" id="{928126F8-63FD-9237-886A-794347A79C86}"/>
              </a:ext>
            </a:extLst>
          </p:cNvPr>
          <p:cNvSpPr/>
          <p:nvPr/>
        </p:nvSpPr>
        <p:spPr>
          <a:xfrm flipH="1">
            <a:off x="4792845" y="3954645"/>
            <a:ext cx="2827155" cy="2827155"/>
          </a:xfrm>
          <a:prstGeom prst="pie">
            <a:avLst>
              <a:gd name="adj1" fmla="val 8815314"/>
              <a:gd name="adj2" fmla="val 1627409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EFCB7865-AA89-8E18-66C0-CF50B193FE63}"/>
              </a:ext>
            </a:extLst>
          </p:cNvPr>
          <p:cNvSpPr/>
          <p:nvPr/>
        </p:nvSpPr>
        <p:spPr>
          <a:xfrm>
            <a:off x="5186093" y="4360880"/>
            <a:ext cx="2019396" cy="2019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BE6FBD09-83A8-7EA9-E799-A4A23B762339}"/>
              </a:ext>
            </a:extLst>
          </p:cNvPr>
          <p:cNvSpPr txBox="1"/>
          <p:nvPr/>
        </p:nvSpPr>
        <p:spPr>
          <a:xfrm>
            <a:off x="5343045" y="4848320"/>
            <a:ext cx="17267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0"/>
              </a:spcBef>
            </a:pPr>
            <a:r>
              <a:rPr lang="en-US" sz="2000" b="1" dirty="0">
                <a:solidFill>
                  <a:schemeClr val="accent1"/>
                </a:solidFill>
                <a:latin typeface="Gill Sans Light"/>
              </a:rPr>
              <a:t>Comparison: theory experiments</a:t>
            </a:r>
            <a:endParaRPr lang="en-GB" sz="2000" b="1" dirty="0">
              <a:solidFill>
                <a:schemeClr val="accent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03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40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Points for Discussion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484358" cy="571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200000"/>
              <a:buBlip>
                <a:blip r:embed="rId3"/>
              </a:buBlip>
            </a:pPr>
            <a:r>
              <a:rPr lang="hu-HU" sz="3600" dirty="0">
                <a:latin typeface="+mj-lt"/>
              </a:rPr>
              <a:t> </a:t>
            </a:r>
            <a:r>
              <a:rPr lang="hu-HU" sz="3600" baseline="42000" dirty="0">
                <a:latin typeface="+mj-lt"/>
              </a:rPr>
              <a:t>Basic </a:t>
            </a:r>
            <a:r>
              <a:rPr lang="hu-HU" sz="3600" baseline="42000" dirty="0" err="1">
                <a:latin typeface="+mj-lt"/>
              </a:rPr>
              <a:t>physics</a:t>
            </a:r>
            <a:endParaRPr lang="hu-HU" sz="36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200" dirty="0" err="1"/>
              <a:t>Easy</a:t>
            </a:r>
            <a:r>
              <a:rPr lang="hu-HU" sz="2200" dirty="0"/>
              <a:t> </a:t>
            </a:r>
            <a:r>
              <a:rPr lang="hu-HU" sz="2200" dirty="0" err="1"/>
              <a:t>explanation</a:t>
            </a:r>
            <a:r>
              <a:rPr lang="hu-HU" sz="2200" dirty="0"/>
              <a:t> of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phenomenon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200" dirty="0" err="1"/>
              <a:t>Dependence</a:t>
            </a:r>
            <a:r>
              <a:rPr lang="hu-HU" sz="2200" dirty="0"/>
              <a:t> </a:t>
            </a:r>
            <a:r>
              <a:rPr lang="hu-HU" sz="2200" dirty="0" err="1"/>
              <a:t>on</a:t>
            </a:r>
            <a:endParaRPr lang="hu-HU" sz="800" dirty="0"/>
          </a:p>
          <a:p>
            <a:pPr>
              <a:spcBef>
                <a:spcPts val="4200"/>
              </a:spcBef>
              <a:buSzPct val="200000"/>
              <a:buBlip>
                <a:blip r:embed="rId4"/>
              </a:buBlip>
            </a:pPr>
            <a:r>
              <a:rPr lang="en-US" sz="3600" baseline="42000" dirty="0">
                <a:latin typeface="Gill Sans MT"/>
              </a:rPr>
              <a:t>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000" dirty="0"/>
              <a:t>A less </a:t>
            </a:r>
            <a:r>
              <a:rPr lang="hu-HU" sz="2000" dirty="0" err="1"/>
              <a:t>complex</a:t>
            </a:r>
            <a:r>
              <a:rPr lang="hu-HU" sz="2000" dirty="0"/>
              <a:t> </a:t>
            </a:r>
            <a:r>
              <a:rPr lang="hu-HU" sz="2000" dirty="0" err="1"/>
              <a:t>theory</a:t>
            </a:r>
            <a:endParaRPr lang="hu-H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000" dirty="0" err="1"/>
              <a:t>Assumptions</a:t>
            </a:r>
            <a:endParaRPr lang="hu-H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000" dirty="0" err="1"/>
              <a:t>Boundary</a:t>
            </a:r>
            <a:r>
              <a:rPr lang="hu-HU" sz="2000" dirty="0"/>
              <a:t> </a:t>
            </a:r>
            <a:r>
              <a:rPr lang="hu-HU" sz="2000" dirty="0" err="1"/>
              <a:t>conditions</a:t>
            </a:r>
            <a:endParaRPr lang="hu-HU" sz="2000" dirty="0"/>
          </a:p>
          <a:p>
            <a:pPr>
              <a:spcBef>
                <a:spcPts val="3600"/>
              </a:spcBef>
              <a:buSzPct val="200000"/>
              <a:buBlip>
                <a:blip r:embed="rId5"/>
              </a:buBlip>
            </a:pPr>
            <a:r>
              <a:rPr lang="en-US" sz="3600" baseline="42000" dirty="0">
                <a:latin typeface="Gill Sans MT"/>
              </a:rPr>
              <a:t> Measurements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000" dirty="0" err="1"/>
              <a:t>Measurement</a:t>
            </a:r>
            <a:r>
              <a:rPr lang="hu-HU" sz="2000" dirty="0"/>
              <a:t> of </a:t>
            </a:r>
            <a:r>
              <a:rPr lang="hu-HU" sz="2000" dirty="0" err="1"/>
              <a:t>parameter</a:t>
            </a:r>
            <a:endParaRPr lang="hu-H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000" dirty="0" err="1"/>
              <a:t>Error</a:t>
            </a:r>
            <a:r>
              <a:rPr lang="hu-HU" sz="2000" dirty="0"/>
              <a:t> </a:t>
            </a:r>
            <a:r>
              <a:rPr lang="hu-HU" sz="2000" dirty="0" err="1"/>
              <a:t>analysis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5970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8CF5F3-81E6-475C-899A-4B492A80C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4815" y="3505200"/>
            <a:ext cx="9413631" cy="1295400"/>
          </a:xfrm>
        </p:spPr>
        <p:txBody>
          <a:bodyPr anchor="ctr"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2014332"/>
      </p:ext>
    </p:extLst>
  </p:cSld>
  <p:clrMapOvr>
    <a:masterClrMapping/>
  </p:clrMapOvr>
</p:sld>
</file>

<file path=ppt/theme/theme1.xml><?xml version="1.0" encoding="utf-8"?>
<a:theme xmlns:a="http://schemas.openxmlformats.org/drawingml/2006/main" name="Esti">
  <a:themeElements>
    <a:clrScheme name="MyTheme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E36857"/>
      </a:accent2>
      <a:accent3>
        <a:srgbClr val="E02005"/>
      </a:accent3>
      <a:accent4>
        <a:srgbClr val="B2FA77"/>
      </a:accent4>
      <a:accent5>
        <a:srgbClr val="528A02"/>
      </a:accent5>
      <a:accent6>
        <a:srgbClr val="235017"/>
      </a:accent6>
      <a:hlink>
        <a:srgbClr val="660000"/>
      </a:hlink>
      <a:folHlink>
        <a:srgbClr val="CC33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b="0" i="0" dirty="0" smtClean="0"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ti" id="{F3E04310-4D01-43F1-B650-22C0812050C5}" vid="{19E6D650-07EA-41AD-A01F-12DF06E6AF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7520</TotalTime>
  <Words>660</Words>
  <Application>Microsoft Office PowerPoint</Application>
  <PresentationFormat>On-screen Show (4:3)</PresentationFormat>
  <Paragraphs>89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Gill Sans Light</vt:lpstr>
      <vt:lpstr>Gill Sans MT</vt:lpstr>
      <vt:lpstr>Gill Sans SemiBold</vt:lpstr>
      <vt:lpstr>OpenSansRegular</vt:lpstr>
      <vt:lpstr>Wingdings</vt:lpstr>
      <vt:lpstr>Wingdings 2</vt:lpstr>
      <vt:lpstr>Esti</vt:lpstr>
      <vt:lpstr>PowerPoint Presentation</vt:lpstr>
      <vt:lpstr>README dia/ használati utasítás</vt:lpstr>
      <vt:lpstr>PowerPoint Presentation</vt:lpstr>
      <vt:lpstr>PowerPoint Presentation</vt:lpstr>
      <vt:lpstr>Evaluation of the Solution</vt:lpstr>
      <vt:lpstr>Summary</vt:lpstr>
      <vt:lpstr>Summary</vt:lpstr>
      <vt:lpstr>Points for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Nagy Dániel</dc:creator>
  <cp:lastModifiedBy>Alfréd Burger</cp:lastModifiedBy>
  <cp:revision>258</cp:revision>
  <dcterms:created xsi:type="dcterms:W3CDTF">2015-05-27T19:49:53Z</dcterms:created>
  <dcterms:modified xsi:type="dcterms:W3CDTF">2024-04-04T19:22:28Z</dcterms:modified>
</cp:coreProperties>
</file>