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85" r:id="rId2"/>
    <p:sldId id="321" r:id="rId3"/>
    <p:sldId id="320" r:id="rId4"/>
    <p:sldId id="282" r:id="rId5"/>
    <p:sldId id="319" r:id="rId6"/>
    <p:sldId id="316" r:id="rId7"/>
    <p:sldId id="301" r:id="rId8"/>
    <p:sldId id="317" r:id="rId9"/>
    <p:sldId id="318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7F7F7"/>
    <a:srgbClr val="970000"/>
    <a:srgbClr val="FAF8F8"/>
    <a:srgbClr val="FFF1EF"/>
    <a:srgbClr val="EFF8FF"/>
    <a:srgbClr val="FFFAF3"/>
    <a:srgbClr val="FFF4E5"/>
    <a:srgbClr val="FF9900"/>
    <a:srgbClr val="FF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87138" autoAdjust="0"/>
  </p:normalViewPr>
  <p:slideViewPr>
    <p:cSldViewPr>
      <p:cViewPr varScale="1">
        <p:scale>
          <a:sx n="61" d="100"/>
          <a:sy n="61" d="100"/>
        </p:scale>
        <p:origin x="86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63F30-5636-4352-8920-8E1CC219B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B3018-0036-41DD-8AF5-90906A221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FBD3-4E68-4554-BF82-D5E230F344CF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30E92-ED9A-403B-BF62-4746C7846B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2897-42AF-4EEF-B453-AD2AD1826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CC64-1280-45BF-A182-5136AF07C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256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996FE-2236-44A9-B7D9-D13C3CDC8FAE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6B6ED-439A-4701-A5EE-FB34D04CE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32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balra mennek azok, amik az erősségei</a:t>
            </a:r>
            <a:r>
              <a:rPr lang="hu-HU" baseline="0" dirty="0"/>
              <a:t> a </a:t>
            </a:r>
            <a:r>
              <a:rPr lang="hu-HU" baseline="0" dirty="0" err="1"/>
              <a:t>reporter</a:t>
            </a:r>
            <a:r>
              <a:rPr lang="hu-HU" baseline="0" dirty="0"/>
              <a:t> megoldásának</a:t>
            </a:r>
            <a:r>
              <a:rPr lang="hu-HU" dirty="0"/>
              <a:t>.</a:t>
            </a:r>
            <a:r>
              <a:rPr lang="hu-HU" baseline="0" dirty="0"/>
              <a:t> Mindet fel szokás olvasni, de a fontosakat mindenképp ki kell emelni szóban. (Azt is el lehet mondani, miért tetszenek az egyes részek.)</a:t>
            </a:r>
          </a:p>
          <a:p>
            <a:r>
              <a:rPr lang="hu-HU" baseline="0" dirty="0"/>
              <a:t>Jobbra azok kerülnek, amik annyira nem voltak jók, és hogy </a:t>
            </a:r>
            <a:r>
              <a:rPr lang="hu-HU" b="1" baseline="0" dirty="0"/>
              <a:t>mi mit ajánlunk</a:t>
            </a:r>
            <a:r>
              <a:rPr lang="hu-HU" baseline="0" dirty="0"/>
              <a:t>, hogy lehet fejleszteni. Már leírva is úgy érdemes megfogalmazni, mint egy javaslatot!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54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balra mennek azok, amik az erősségei</a:t>
            </a:r>
            <a:r>
              <a:rPr lang="hu-HU" baseline="0" dirty="0"/>
              <a:t> a </a:t>
            </a:r>
            <a:r>
              <a:rPr lang="hu-HU" baseline="0" dirty="0" err="1"/>
              <a:t>reporter</a:t>
            </a:r>
            <a:r>
              <a:rPr lang="hu-HU" baseline="0" dirty="0"/>
              <a:t> megoldásának</a:t>
            </a:r>
            <a:r>
              <a:rPr lang="hu-HU" dirty="0"/>
              <a:t>.</a:t>
            </a:r>
            <a:r>
              <a:rPr lang="hu-HU" baseline="0" dirty="0"/>
              <a:t> Mindet fel szokás olvasni, de a fontosakat mindenképp ki kell emelni szóban. (Azt is el lehet mondani, miért tetszenek az egyes részek.)</a:t>
            </a:r>
          </a:p>
          <a:p>
            <a:r>
              <a:rPr lang="hu-HU" baseline="0" dirty="0"/>
              <a:t>Jobbra azok kerülnek, amik annyira nem voltak jók, és hogy </a:t>
            </a:r>
            <a:r>
              <a:rPr lang="hu-HU" b="1" baseline="0" dirty="0"/>
              <a:t>mi mit ajánlunk</a:t>
            </a:r>
            <a:r>
              <a:rPr lang="hu-HU" baseline="0" dirty="0"/>
              <a:t>, hogy lehet fejleszteni. Már leírva is úgy érdemes megfogalmazni, mint egy javaslatot!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87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balra mennek azok, amik az erősségei</a:t>
            </a:r>
            <a:r>
              <a:rPr lang="hu-HU" baseline="0" dirty="0"/>
              <a:t> a </a:t>
            </a:r>
            <a:r>
              <a:rPr lang="hu-HU" baseline="0" dirty="0" err="1"/>
              <a:t>reporter</a:t>
            </a:r>
            <a:r>
              <a:rPr lang="hu-HU" baseline="0" dirty="0"/>
              <a:t> megoldásának</a:t>
            </a:r>
            <a:r>
              <a:rPr lang="hu-HU" dirty="0"/>
              <a:t>.</a:t>
            </a:r>
            <a:r>
              <a:rPr lang="hu-HU" baseline="0" dirty="0"/>
              <a:t> Mindet fel szokás olvasni, de a fontosakat mindenképp ki kell emelni szóban. (Azt is el lehet mondani, miért tetszenek az egyes részek.)</a:t>
            </a:r>
          </a:p>
          <a:p>
            <a:r>
              <a:rPr lang="hu-HU" baseline="0" dirty="0"/>
              <a:t>Jobbra azok kerülnek, amik annyira nem voltak jók, és hogy </a:t>
            </a:r>
            <a:r>
              <a:rPr lang="hu-HU" b="1" baseline="0" dirty="0"/>
              <a:t>mi mit ajánlunk</a:t>
            </a:r>
            <a:r>
              <a:rPr lang="hu-HU" baseline="0" dirty="0"/>
              <a:t>, hogy lehet fejleszteni. Már leírva is úgy érdemes megfogalmazni, mint egy javaslatot!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7F9A8-24B3-4275-95EE-D2C87471DE7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54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a diszkusszióban</a:t>
            </a:r>
            <a:r>
              <a:rPr lang="hu-HU" baseline="0" dirty="0"/>
              <a:t> elhangzott fontos témákról mondhatjuk el, hogy a két fél miket mondott, szerintünk kinek van/nincs igaza, és hogy </a:t>
            </a:r>
            <a:r>
              <a:rPr lang="hu-HU" b="1" baseline="0" dirty="0"/>
              <a:t>mi mit gondolunk</a:t>
            </a:r>
            <a:r>
              <a:rPr lang="hu-HU" baseline="0" dirty="0"/>
              <a:t>. Legfontosabb része az egész </a:t>
            </a:r>
            <a:r>
              <a:rPr lang="hu-HU" baseline="0" dirty="0" err="1"/>
              <a:t>review-nak</a:t>
            </a:r>
            <a:r>
              <a:rPr lang="hu-HU" baseline="0" dirty="0"/>
              <a:t>. Általában 3 ilyen témára van idő.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B6ED-439A-4701-A5EE-FB34D04CEB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55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B6ED-439A-4701-A5EE-FB34D04CEB4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60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bg1">
                <a:lumMod val="85000"/>
              </a:schemeClr>
            </a:gs>
            <a:gs pos="66000">
              <a:schemeClr val="bg1">
                <a:lumMod val="50000"/>
              </a:schemeClr>
            </a:gs>
            <a:gs pos="82000">
              <a:schemeClr val="bg1">
                <a:lumMod val="6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33350" y="5487425"/>
            <a:ext cx="9144000" cy="1146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2400" b="1" i="0" dirty="0">
                <a:latin typeface="Gill Sans Light"/>
                <a:cs typeface="Gill Sans Light"/>
              </a:rPr>
              <a:t>AYPT 202</a:t>
            </a:r>
            <a:r>
              <a:rPr lang="en-US" sz="2400" b="1" i="0" dirty="0">
                <a:latin typeface="Gill Sans Light"/>
                <a:cs typeface="Gill Sans Light"/>
              </a:rPr>
              <a:t>4</a:t>
            </a:r>
            <a:r>
              <a:rPr lang="hu-HU" sz="2400" b="1" i="0" dirty="0">
                <a:latin typeface="Gill Sans Light"/>
                <a:cs typeface="Gill Sans Light"/>
              </a:rPr>
              <a:t> </a:t>
            </a:r>
            <a:r>
              <a:rPr lang="hu-HU" sz="2400" b="1" i="0" dirty="0" err="1">
                <a:latin typeface="Gill Sans Light"/>
                <a:cs typeface="Gill Sans Light"/>
              </a:rPr>
              <a:t>Leoben</a:t>
            </a:r>
            <a:r>
              <a:rPr lang="hu-HU" sz="2400" b="1" i="0" baseline="0" dirty="0">
                <a:latin typeface="Gill Sans Light"/>
                <a:cs typeface="Gill Sans Ligh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hu-HU" sz="2400" b="1" i="0" dirty="0">
                <a:solidFill>
                  <a:schemeClr val="accent1"/>
                </a:solidFill>
                <a:latin typeface="Gill Sans Light"/>
                <a:cs typeface="Gill Sans Light"/>
              </a:rPr>
              <a:t>Team Hungary</a:t>
            </a:r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01009"/>
            <a:ext cx="7810500" cy="475169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4656" y="3282975"/>
            <a:ext cx="9158656" cy="1753927"/>
          </a:xfrm>
          <a:prstGeom prst="rect">
            <a:avLst/>
          </a:prstGeom>
          <a:solidFill>
            <a:srgbClr val="FBFBFB">
              <a:alpha val="8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0797-7BD4-4987-82FC-D4AC11ED2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41031" y="3282975"/>
            <a:ext cx="9185032" cy="915727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4800" b="1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Nr. Problem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8438E6-D338-4C19-8A75-F58DDD0A17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54" y="4191000"/>
            <a:ext cx="9185030" cy="84590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600" b="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Reviewer: Xxxxx Yyyyy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C68063E-BA24-43C9-8CBA-CE1251398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715">
            <a:off x="2351830" y="572454"/>
            <a:ext cx="956480" cy="573888"/>
          </a:xfrm>
          <a:prstGeom prst="rect">
            <a:avLst/>
          </a:prstGeom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B0656432-E0DF-49D1-8B92-93854C6A58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103">
            <a:off x="5818215" y="615917"/>
            <a:ext cx="956480" cy="5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89" y="1310113"/>
            <a:ext cx="6627987" cy="481605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589" y="132095"/>
            <a:ext cx="6627987" cy="6732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11" name="TextBox 18"/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611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1BC7E6F-091E-4AA1-8AD5-A666CF52A924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6">
            <a:extLst>
              <a:ext uri="{FF2B5EF4-FFF2-40B4-BE49-F238E27FC236}">
                <a16:creationId xmlns:a16="http://schemas.microsoft.com/office/drawing/2014/main" id="{C3025505-8AD9-4CCB-9613-A1086E637C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6C3ED78C-762A-460F-93AA-3FE3BD8D450C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E6D39-DAD0-4B0D-9A2F-BB423A342DAF}"/>
              </a:ext>
            </a:extLst>
          </p:cNvPr>
          <p:cNvSpPr txBox="1"/>
          <p:nvPr userDrawn="1"/>
        </p:nvSpPr>
        <p:spPr>
          <a:xfrm>
            <a:off x="349311" y="-21267"/>
            <a:ext cx="6477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Overview of </a:t>
            </a:r>
            <a:r>
              <a:rPr kumimoji="0" lang="hu-HU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the</a:t>
            </a: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 </a:t>
            </a:r>
            <a:r>
              <a:rPr kumimoji="0" lang="hu-HU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Report</a:t>
            </a:r>
            <a:endParaRPr lang="hu-HU" sz="1600" b="1" i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3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1BC7E6F-091E-4AA1-8AD5-A666CF52A924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6">
            <a:extLst>
              <a:ext uri="{FF2B5EF4-FFF2-40B4-BE49-F238E27FC236}">
                <a16:creationId xmlns:a16="http://schemas.microsoft.com/office/drawing/2014/main" id="{C3025505-8AD9-4CCB-9613-A1086E637C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6C3ED78C-762A-460F-93AA-3FE3BD8D450C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E6D39-DAD0-4B0D-9A2F-BB423A342DAF}"/>
              </a:ext>
            </a:extLst>
          </p:cNvPr>
          <p:cNvSpPr txBox="1"/>
          <p:nvPr userDrawn="1"/>
        </p:nvSpPr>
        <p:spPr>
          <a:xfrm>
            <a:off x="349311" y="14544"/>
            <a:ext cx="6477000" cy="759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Overview of the Opposition</a:t>
            </a:r>
            <a:endParaRPr lang="hu-HU" sz="1600" b="1" i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359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83C610-F14C-421C-8E45-B7092A301CC8}"/>
              </a:ext>
            </a:extLst>
          </p:cNvPr>
          <p:cNvSpPr txBox="1">
            <a:spLocks/>
          </p:cNvSpPr>
          <p:nvPr userDrawn="1"/>
        </p:nvSpPr>
        <p:spPr>
          <a:xfrm>
            <a:off x="-809376" y="212919"/>
            <a:ext cx="6627987" cy="6732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Gill Sans Light"/>
                <a:ea typeface="+mj-ea"/>
                <a:cs typeface="Gill Sans Light"/>
              </a:defRPr>
            </a:lvl1pPr>
          </a:lstStyle>
          <a:p>
            <a:endParaRPr lang="hu-HU" dirty="0"/>
          </a:p>
        </p:txBody>
      </p:sp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D8367939-266B-45DB-BC83-DFFFE64854FA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9684F3AF-6115-41AC-851D-3FF4D2A67D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FB495E07-A40B-4994-84F2-EA9E62CD8811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9211C-CC64-42B4-8F8A-23A643849939}"/>
              </a:ext>
            </a:extLst>
          </p:cNvPr>
          <p:cNvSpPr txBox="1"/>
          <p:nvPr userDrawn="1"/>
        </p:nvSpPr>
        <p:spPr>
          <a:xfrm>
            <a:off x="430202" y="22657"/>
            <a:ext cx="53884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u-HU" sz="3200" b="1" dirty="0" err="1">
                <a:solidFill>
                  <a:schemeClr val="accent1"/>
                </a:solidFill>
                <a:latin typeface="Gill Sans Light"/>
              </a:rPr>
              <a:t>Overview</a:t>
            </a:r>
            <a:r>
              <a:rPr lang="hu-HU" sz="3200" b="1" dirty="0">
                <a:solidFill>
                  <a:schemeClr val="accent1"/>
                </a:solidFill>
                <a:latin typeface="Gill Sans Light"/>
              </a:rPr>
              <a:t> of </a:t>
            </a:r>
            <a:r>
              <a:rPr lang="hu-HU" sz="3200" b="1" dirty="0" err="1">
                <a:solidFill>
                  <a:schemeClr val="accent1"/>
                </a:solidFill>
                <a:latin typeface="Gill Sans Light"/>
              </a:rPr>
              <a:t>the</a:t>
            </a:r>
            <a:r>
              <a:rPr lang="hu-HU" sz="3200" b="1" dirty="0">
                <a:solidFill>
                  <a:schemeClr val="accent1"/>
                </a:solidFill>
                <a:latin typeface="Gill Sans Light"/>
              </a:rPr>
              <a:t> </a:t>
            </a:r>
            <a:r>
              <a:rPr lang="hu-HU" sz="3200" b="1" dirty="0" err="1">
                <a:solidFill>
                  <a:schemeClr val="accent1"/>
                </a:solidFill>
                <a:latin typeface="Gill Sans Light"/>
              </a:rPr>
              <a:t>Report</a:t>
            </a:r>
            <a:endParaRPr lang="hu-HU" sz="3200" b="1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A6D4-A4F7-4879-B5C3-899625C81B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17650" y="2537922"/>
            <a:ext cx="914400" cy="342735"/>
          </a:xfrm>
        </p:spPr>
        <p:txBody>
          <a:bodyPr anchor="ctr">
            <a:noAutofit/>
          </a:bodyPr>
          <a:lstStyle>
            <a:lvl1pPr marL="0" indent="0">
              <a:buNone/>
              <a:defRPr sz="17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1. task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7585" y="2948330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ED0259A-70F8-47FF-8368-0298B80F4EC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14929" y="3583655"/>
            <a:ext cx="914400" cy="342735"/>
          </a:xfrm>
        </p:spPr>
        <p:txBody>
          <a:bodyPr anchor="ctr">
            <a:noAutofit/>
          </a:bodyPr>
          <a:lstStyle>
            <a:lvl1pPr marL="0" indent="0">
              <a:buNone/>
              <a:defRPr sz="17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2. task</a:t>
            </a:r>
            <a:endParaRPr lang="hu-HU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B6147E0-74E5-44AD-9F6E-680F188F65A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9422" y="4629388"/>
            <a:ext cx="914400" cy="342735"/>
          </a:xfrm>
        </p:spPr>
        <p:txBody>
          <a:bodyPr anchor="ctr">
            <a:noAutofit/>
          </a:bodyPr>
          <a:lstStyle>
            <a:lvl1pPr marL="0" indent="0">
              <a:buNone/>
              <a:defRPr sz="17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3. task</a:t>
            </a:r>
            <a:endParaRPr lang="hu-HU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B6147E0-74E5-44AD-9F6E-680F188F6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39422" y="5675120"/>
            <a:ext cx="914400" cy="342735"/>
          </a:xfrm>
        </p:spPr>
        <p:txBody>
          <a:bodyPr anchor="ctr">
            <a:noAutofit/>
          </a:bodyPr>
          <a:lstStyle>
            <a:lvl1pPr marL="0" indent="0">
              <a:buNone/>
              <a:defRPr sz="1700" b="0">
                <a:latin typeface="+mj-lt"/>
              </a:defRPr>
            </a:lvl1pPr>
          </a:lstStyle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accent1"/>
                </a:solidFill>
              </a:rPr>
              <a:t>4. task</a:t>
            </a:r>
            <a:endParaRPr lang="hu-HU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37586" y="3519172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7588" y="3992948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7587" y="5037566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7586" y="6082183"/>
            <a:ext cx="3091411" cy="56539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750173" y="2464421"/>
            <a:ext cx="3091411" cy="104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750174" y="3520078"/>
            <a:ext cx="3091411" cy="1038943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750173" y="4568669"/>
            <a:ext cx="3091411" cy="103491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BC1CC273-A11C-4B7B-B240-CBDF65A51A8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750173" y="5611878"/>
            <a:ext cx="3091411" cy="104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hu-HU" dirty="0"/>
              <a:t>text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37585" y="4563903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37585" y="5607729"/>
            <a:ext cx="854223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Diagonal Corner Rectangle 25"/>
          <p:cNvSpPr/>
          <p:nvPr userDrawn="1"/>
        </p:nvSpPr>
        <p:spPr>
          <a:xfrm>
            <a:off x="759882" y="1157073"/>
            <a:ext cx="7926918" cy="1255546"/>
          </a:xfrm>
          <a:prstGeom prst="snip2DiagRect">
            <a:avLst>
              <a:gd name="adj1" fmla="val 0"/>
              <a:gd name="adj2" fmla="val 27288"/>
            </a:avLst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856DB-B035-458F-BC8A-3596534DCA70}"/>
              </a:ext>
            </a:extLst>
          </p:cNvPr>
          <p:cNvSpPr txBox="1"/>
          <p:nvPr userDrawn="1"/>
        </p:nvSpPr>
        <p:spPr>
          <a:xfrm>
            <a:off x="181300" y="1219200"/>
            <a:ext cx="620683" cy="1143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vert270" wrap="square" rtlCol="0" anchor="b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hu-HU" sz="2000" b="0" i="0" dirty="0">
                <a:solidFill>
                  <a:srgbClr val="990000"/>
                </a:solidFill>
                <a:latin typeface="Gill Sans Light"/>
                <a:cs typeface="Gill Sans Light"/>
              </a:rPr>
              <a:t>TASK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79E2F3F-F179-4B30-8EAA-C52DAE041D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1234013"/>
            <a:ext cx="7648900" cy="1083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hu-HU" sz="2000" dirty="0"/>
              <a:t>Problem 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0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nip Diagonal Corner Rectangle 47"/>
          <p:cNvSpPr/>
          <p:nvPr userDrawn="1"/>
        </p:nvSpPr>
        <p:spPr>
          <a:xfrm>
            <a:off x="4739400" y="2597582"/>
            <a:ext cx="4176000" cy="2203922"/>
          </a:xfrm>
          <a:prstGeom prst="snip2DiagRect">
            <a:avLst>
              <a:gd name="adj1" fmla="val 0"/>
              <a:gd name="adj2" fmla="val 15637"/>
            </a:avLst>
          </a:prstGeom>
          <a:solidFill>
            <a:srgbClr val="FBFBF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644710" y="2425519"/>
            <a:ext cx="25776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latin typeface="Gill Sans Light"/>
              </a:rPr>
              <a:t>Opponent’s</a:t>
            </a:r>
            <a:r>
              <a:rPr lang="hu-HU" sz="2000" b="1" dirty="0">
                <a:latin typeface="Gill Sans Light"/>
              </a:rPr>
              <a:t> </a:t>
            </a:r>
            <a:r>
              <a:rPr lang="hu-HU" sz="2000" b="1" dirty="0" err="1">
                <a:latin typeface="Gill Sans Light"/>
              </a:rPr>
              <a:t>opinion</a:t>
            </a:r>
            <a:endParaRPr lang="en-GB" sz="2000" b="1" dirty="0">
              <a:latin typeface="Gill Sans Light"/>
            </a:endParaRPr>
          </a:p>
        </p:txBody>
      </p:sp>
      <p:sp>
        <p:nvSpPr>
          <p:cNvPr id="41" name="Snip Diagonal Corner Rectangle 40"/>
          <p:cNvSpPr/>
          <p:nvPr userDrawn="1"/>
        </p:nvSpPr>
        <p:spPr>
          <a:xfrm>
            <a:off x="250342" y="2582425"/>
            <a:ext cx="4176000" cy="2203922"/>
          </a:xfrm>
          <a:prstGeom prst="snip2DiagRect">
            <a:avLst>
              <a:gd name="adj1" fmla="val 0"/>
              <a:gd name="adj2" fmla="val 15637"/>
            </a:avLst>
          </a:prstGeom>
          <a:solidFill>
            <a:srgbClr val="FBFBF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155652" y="2425519"/>
            <a:ext cx="25776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latin typeface="Gill Sans Light"/>
              </a:rPr>
              <a:t>Reporter’s</a:t>
            </a:r>
            <a:r>
              <a:rPr lang="hu-HU" sz="2000" b="1" dirty="0">
                <a:latin typeface="Gill Sans Light"/>
              </a:rPr>
              <a:t> </a:t>
            </a:r>
            <a:r>
              <a:rPr lang="hu-HU" sz="2000" b="1" dirty="0" err="1">
                <a:latin typeface="Gill Sans Light"/>
              </a:rPr>
              <a:t>opinion</a:t>
            </a:r>
            <a:endParaRPr lang="en-GB" sz="2000" b="1" dirty="0">
              <a:latin typeface="Gill Sans Light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1BC7E6F-091E-4AA1-8AD5-A666CF52A924}"/>
              </a:ext>
            </a:extLst>
          </p:cNvPr>
          <p:cNvCxnSpPr/>
          <p:nvPr userDrawn="1"/>
        </p:nvCxnSpPr>
        <p:spPr>
          <a:xfrm>
            <a:off x="337589" y="900946"/>
            <a:ext cx="8425411" cy="1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6">
            <a:extLst>
              <a:ext uri="{FF2B5EF4-FFF2-40B4-BE49-F238E27FC236}">
                <a16:creationId xmlns:a16="http://schemas.microsoft.com/office/drawing/2014/main" id="{C3025505-8AD9-4CCB-9613-A1086E637C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93" y="181758"/>
            <a:ext cx="956480" cy="573888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6C3ED78C-762A-460F-93AA-3FE3BD8D450C}"/>
              </a:ext>
            </a:extLst>
          </p:cNvPr>
          <p:cNvSpPr txBox="1"/>
          <p:nvPr userDrawn="1"/>
        </p:nvSpPr>
        <p:spPr>
          <a:xfrm>
            <a:off x="8195090" y="207092"/>
            <a:ext cx="68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fld id="{B7FFC491-2437-2342-B5EA-9E4DE096D838}" type="slidenum">
              <a:rPr lang="hu-HU" sz="2800" b="0" i="0" smtClean="0">
                <a:solidFill>
                  <a:schemeClr val="accent1"/>
                </a:solidFill>
                <a:latin typeface="Gill Sans Light"/>
                <a:cs typeface="Gill Sans Light"/>
              </a:rPr>
              <a:pPr algn="r">
                <a:lnSpc>
                  <a:spcPct val="100000"/>
                </a:lnSpc>
              </a:pPr>
              <a:t>‹#›</a:t>
            </a:fld>
            <a:endParaRPr lang="hu-HU" sz="3600" b="0" i="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E6D39-DAD0-4B0D-9A2F-BB423A342DAF}"/>
              </a:ext>
            </a:extLst>
          </p:cNvPr>
          <p:cNvSpPr txBox="1"/>
          <p:nvPr userDrawn="1"/>
        </p:nvSpPr>
        <p:spPr>
          <a:xfrm>
            <a:off x="349311" y="14544"/>
            <a:ext cx="6477000" cy="759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Gill Sans Light"/>
                <a:ea typeface="+mj-ea"/>
              </a:rPr>
              <a:t>Evaluation of the Discussion</a:t>
            </a:r>
            <a:endParaRPr lang="hu-HU" sz="1600" b="1" i="0" dirty="0">
              <a:latin typeface="Gill Sans Light"/>
              <a:cs typeface="Gill Sans Light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8D0B5B2-032F-4A9F-B7AC-47BDBAAB5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28" y="2919512"/>
            <a:ext cx="4007936" cy="1465200"/>
          </a:xfrm>
        </p:spPr>
        <p:txBody>
          <a:bodyPr anchor="ctr">
            <a:normAutofit/>
          </a:bodyPr>
          <a:lstStyle>
            <a:lvl1pPr marL="0" indent="0">
              <a:buNone/>
              <a:defRPr sz="230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Write…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5CEAE15-A149-4833-8880-46C4B9DEE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4671" y="2919512"/>
            <a:ext cx="4007936" cy="1463599"/>
          </a:xfrm>
        </p:spPr>
        <p:txBody>
          <a:bodyPr anchor="ctr">
            <a:normAutofit/>
          </a:bodyPr>
          <a:lstStyle>
            <a:lvl1pPr marL="0" indent="0">
              <a:buNone/>
              <a:defRPr sz="230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Write…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A496971-D895-4009-B8A8-24EA959DC1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1944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ED31E000-DC00-4636-B6F6-5F52FD76C6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11533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D0801655-7061-42BE-B38C-0B1E7EF606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41122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4328CE93-B15A-4302-AE98-766307615E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44930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5" name="Picture Placeholder 30">
            <a:extLst>
              <a:ext uri="{FF2B5EF4-FFF2-40B4-BE49-F238E27FC236}">
                <a16:creationId xmlns:a16="http://schemas.microsoft.com/office/drawing/2014/main" id="{B495089C-DC08-4044-96E6-86C4C25296C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81718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91F98607-C766-43C8-B27E-219DB2FB8B8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18507" y="4370290"/>
            <a:ext cx="900000" cy="900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0" name="Snip Diagonal Corner Rectangle 29"/>
          <p:cNvSpPr/>
          <p:nvPr userDrawn="1"/>
        </p:nvSpPr>
        <p:spPr>
          <a:xfrm>
            <a:off x="759882" y="1106654"/>
            <a:ext cx="7926918" cy="1012893"/>
          </a:xfrm>
          <a:prstGeom prst="snip2DiagRect">
            <a:avLst>
              <a:gd name="adj1" fmla="val 0"/>
              <a:gd name="adj2" fmla="val 27288"/>
            </a:avLst>
          </a:prstGeom>
          <a:solidFill>
            <a:srgbClr val="FEF9F8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56DB-B035-458F-BC8A-3596534DCA70}"/>
              </a:ext>
            </a:extLst>
          </p:cNvPr>
          <p:cNvSpPr txBox="1"/>
          <p:nvPr userDrawn="1"/>
        </p:nvSpPr>
        <p:spPr>
          <a:xfrm>
            <a:off x="155652" y="1168781"/>
            <a:ext cx="646331" cy="104703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vert270" wrap="square" rtlCol="0" anchor="b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hu-HU" sz="2000" b="0" i="0" dirty="0">
                <a:solidFill>
                  <a:srgbClr val="990000"/>
                </a:solidFill>
                <a:latin typeface="Gill Sans Light"/>
                <a:cs typeface="Gill Sans Light"/>
              </a:rPr>
              <a:t>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5F2E-6D41-459D-914B-BCD0195B53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178830"/>
            <a:ext cx="7772400" cy="871099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What was the topic…</a:t>
            </a:r>
          </a:p>
        </p:txBody>
      </p:sp>
      <p:sp>
        <p:nvSpPr>
          <p:cNvPr id="39" name="Snip Diagonal Corner Rectangle 38"/>
          <p:cNvSpPr/>
          <p:nvPr userDrawn="1"/>
        </p:nvSpPr>
        <p:spPr>
          <a:xfrm>
            <a:off x="250342" y="5334000"/>
            <a:ext cx="8665058" cy="1389745"/>
          </a:xfrm>
          <a:prstGeom prst="snip2DiagRect">
            <a:avLst>
              <a:gd name="adj1" fmla="val 0"/>
              <a:gd name="adj2" fmla="val 26113"/>
            </a:avLst>
          </a:prstGeom>
          <a:solidFill>
            <a:srgbClr val="EFFAE8"/>
          </a:solidFill>
          <a:ln w="2540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>
            <a:normAutofit/>
          </a:bodyPr>
          <a:lstStyle/>
          <a:p>
            <a:pPr algn="ctr">
              <a:spcBef>
                <a:spcPts val="2000"/>
              </a:spcBef>
            </a:pPr>
            <a:endParaRPr lang="en-GB" sz="220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55652" y="5025399"/>
            <a:ext cx="2191734" cy="4680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200" b="1" dirty="0" err="1">
                <a:latin typeface="Gill Sans Light"/>
              </a:rPr>
              <a:t>Own</a:t>
            </a:r>
            <a:r>
              <a:rPr lang="hu-HU" sz="2200" b="1" dirty="0">
                <a:latin typeface="Gill Sans Light"/>
              </a:rPr>
              <a:t> </a:t>
            </a:r>
            <a:r>
              <a:rPr lang="hu-HU" sz="2200" b="1" dirty="0" err="1">
                <a:latin typeface="Gill Sans Light"/>
              </a:rPr>
              <a:t>opinion</a:t>
            </a:r>
            <a:endParaRPr lang="en-GB" sz="2200" b="1" dirty="0">
              <a:latin typeface="Gill Sans Light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F75525-427A-4A45-A34B-62556723E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299" y="5578928"/>
            <a:ext cx="8392674" cy="9948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00"/>
            </a:lvl1pPr>
            <a:lvl2pPr marL="228600" indent="0">
              <a:buNone/>
              <a:defRPr/>
            </a:lvl2pPr>
            <a:lvl4pPr marL="685800" indent="0">
              <a:buNone/>
              <a:defRPr/>
            </a:lvl4pPr>
          </a:lstStyle>
          <a:p>
            <a:pPr lvl="0"/>
            <a:r>
              <a:rPr lang="hu-HU" dirty="0"/>
              <a:t>Write…</a:t>
            </a:r>
          </a:p>
        </p:txBody>
      </p:sp>
    </p:spTree>
    <p:extLst>
      <p:ext uri="{BB962C8B-B14F-4D97-AF65-F5344CB8AC3E}">
        <p14:creationId xmlns:p14="http://schemas.microsoft.com/office/powerpoint/2010/main" val="3561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61016"/>
            <a:ext cx="6508377" cy="7225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/>
              <a:t>Mintacím szerkesztése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4" r:id="rId3"/>
    <p:sldLayoutId id="2147483713" r:id="rId4"/>
    <p:sldLayoutId id="2147483716" r:id="rId5"/>
    <p:sldLayoutId id="2147483710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accent1"/>
          </a:solidFill>
          <a:latin typeface="Gill Sans Light"/>
          <a:ea typeface="+mj-ea"/>
          <a:cs typeface="Gill Sans Light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b="0" i="0" kern="1200">
          <a:solidFill>
            <a:schemeClr val="tx2"/>
          </a:solidFill>
          <a:latin typeface="Gill Sans Ligh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0" i="0" kern="1200">
          <a:solidFill>
            <a:schemeClr val="tx2"/>
          </a:solidFill>
          <a:latin typeface="Gill Sans Light"/>
          <a:ea typeface="+mn-ea"/>
          <a:cs typeface="Gill Sans Light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b="0" i="0" kern="1200" dirty="0" smtClean="0">
          <a:solidFill>
            <a:schemeClr val="tx2"/>
          </a:solidFill>
          <a:latin typeface="Gill Sans Light"/>
          <a:ea typeface="+mn-ea"/>
          <a:cs typeface="Gill Sans Light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b="0" i="0" kern="1200" dirty="0">
          <a:solidFill>
            <a:schemeClr val="tx2"/>
          </a:solidFill>
          <a:latin typeface="Gill Sans Light"/>
          <a:ea typeface="+mn-ea"/>
          <a:cs typeface="Gill Sans Ligh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8CF5F3-81E6-475C-899A-4B492A80C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Non Contact Resistance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57470-C9C8-459F-9179-3F26334FE6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err="1"/>
              <a:t>Reviewer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151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8CF5F3-81E6-475C-899A-4B492A80C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4815" y="3505200"/>
            <a:ext cx="9413631" cy="1295400"/>
          </a:xfrm>
        </p:spPr>
        <p:txBody>
          <a:bodyPr anchor="ctr"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201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CA7A802D-31F6-E16B-F639-F104042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hu-HU" dirty="0"/>
              <a:t>z animációk meg vannak csinálva</a:t>
            </a:r>
          </a:p>
          <a:p>
            <a:r>
              <a:rPr lang="hu-HU" dirty="0"/>
              <a:t>A pipa</a:t>
            </a:r>
            <a:r>
              <a:rPr lang="en-US" dirty="0"/>
              <a:t>/</a:t>
            </a:r>
            <a:r>
              <a:rPr lang="hu-HU" dirty="0"/>
              <a:t>tilde</a:t>
            </a:r>
            <a:r>
              <a:rPr lang="en-US" dirty="0"/>
              <a:t>/x ki </a:t>
            </a:r>
            <a:r>
              <a:rPr lang="en-US" dirty="0" err="1"/>
              <a:t>kell</a:t>
            </a:r>
            <a:r>
              <a:rPr lang="en-US" dirty="0"/>
              <a:t> t</a:t>
            </a:r>
            <a:r>
              <a:rPr lang="hu-HU" dirty="0" err="1"/>
              <a:t>örölni</a:t>
            </a:r>
            <a:r>
              <a:rPr lang="hu-HU" dirty="0"/>
              <a:t> azokat amik nem kellenek, nem kell mozgatni őket</a:t>
            </a:r>
          </a:p>
          <a:p>
            <a:r>
              <a:rPr lang="hu-HU" dirty="0"/>
              <a:t>Az </a:t>
            </a:r>
            <a:r>
              <a:rPr lang="hu-HU" dirty="0" err="1"/>
              <a:t>overview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résznél döntsd el melyik típusú sablont akarod használni a másikat töröld ki.</a:t>
            </a:r>
            <a:endParaRPr lang="en-US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3D613C01-A8C0-1840-FF25-7371C0C0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239979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77EA88B8-4536-46EF-C83D-B1D2B8E7DC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7650" y="2537922"/>
            <a:ext cx="3211346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Phenomenon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explanation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B6BE92-ACDE-B5D9-BF11-5614D8F9AC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7585" y="2948330"/>
            <a:ext cx="5529815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Explained</a:t>
            </a:r>
            <a:r>
              <a:rPr lang="hu-HU" b="1" dirty="0"/>
              <a:t> </a:t>
            </a:r>
            <a:r>
              <a:rPr lang="hu-HU" b="1" dirty="0" err="1"/>
              <a:t>well</a:t>
            </a:r>
            <a:r>
              <a:rPr lang="hu-HU" b="1" dirty="0"/>
              <a:t> / </a:t>
            </a:r>
            <a:r>
              <a:rPr lang="hu-HU" b="1" dirty="0" err="1"/>
              <a:t>precisely</a:t>
            </a:r>
            <a:r>
              <a:rPr lang="hu-HU" b="1" dirty="0"/>
              <a:t> / </a:t>
            </a:r>
            <a:r>
              <a:rPr lang="hu-HU" b="1" dirty="0" err="1"/>
              <a:t>too</a:t>
            </a:r>
            <a:r>
              <a:rPr lang="hu-HU" b="1" dirty="0"/>
              <a:t> </a:t>
            </a:r>
            <a:r>
              <a:rPr lang="hu-HU" b="1" dirty="0" err="1"/>
              <a:t>fast</a:t>
            </a:r>
            <a:r>
              <a:rPr lang="hu-HU" b="1" dirty="0"/>
              <a:t> / </a:t>
            </a:r>
            <a:r>
              <a:rPr lang="hu-HU" b="1" dirty="0" err="1"/>
              <a:t>skipped</a:t>
            </a:r>
            <a:r>
              <a:rPr lang="hu-HU" b="1" dirty="0"/>
              <a:t> </a:t>
            </a:r>
            <a:r>
              <a:rPr lang="hu-HU" b="1" dirty="0" err="1"/>
              <a:t>thoughts</a:t>
            </a:r>
            <a:r>
              <a:rPr lang="en-US" b="1" dirty="0"/>
              <a:t>; physics incomplete</a:t>
            </a:r>
          </a:p>
          <a:p>
            <a:endParaRPr lang="en-US" b="1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8E55EEE-A45E-820F-0582-0299582CCD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928" y="3583655"/>
            <a:ext cx="3214068" cy="342735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Theory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for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circuit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response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22B9E14-5AB9-DDF9-D181-CD05BE7BF8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9422" y="4558346"/>
            <a:ext cx="4789778" cy="413777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Obtaining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magnetic</a:t>
            </a:r>
            <a:r>
              <a:rPr lang="hu-HU" b="1" dirty="0">
                <a:solidFill>
                  <a:schemeClr val="accent1"/>
                </a:solidFill>
              </a:rPr>
              <a:t> and </a:t>
            </a:r>
            <a:r>
              <a:rPr lang="hu-HU" b="1" dirty="0" err="1">
                <a:solidFill>
                  <a:schemeClr val="accent1"/>
                </a:solidFill>
              </a:rPr>
              <a:t>electric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properties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FE4F44B8-C28B-71AE-6F9A-E290DDDB3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22" y="5668408"/>
            <a:ext cx="3570578" cy="349448"/>
          </a:xfrm>
        </p:spPr>
        <p:txBody>
          <a:bodyPr>
            <a:noAutofit/>
          </a:bodyPr>
          <a:lstStyle/>
          <a:p>
            <a:r>
              <a:rPr lang="hu-HU" b="1" dirty="0" err="1">
                <a:solidFill>
                  <a:schemeClr val="accent1"/>
                </a:solidFill>
              </a:rPr>
              <a:t>Multiple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rods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investigated</a:t>
            </a:r>
            <a:endParaRPr lang="en-US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5C53466-79F7-886C-CE47-7B9DC51A395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7588" y="3992948"/>
            <a:ext cx="5529812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Quantitative</a:t>
            </a:r>
            <a:r>
              <a:rPr lang="hu-HU" b="1" dirty="0"/>
              <a:t> / </a:t>
            </a:r>
            <a:r>
              <a:rPr lang="hu-HU" b="1" dirty="0" err="1"/>
              <a:t>Qualitative</a:t>
            </a:r>
            <a:r>
              <a:rPr lang="hu-HU" b="1" dirty="0"/>
              <a:t> </a:t>
            </a:r>
            <a:r>
              <a:rPr lang="hu-HU" b="1" dirty="0" err="1"/>
              <a:t>theory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circuit</a:t>
            </a:r>
            <a:r>
              <a:rPr lang="hu-HU" b="1" dirty="0"/>
              <a:t> </a:t>
            </a:r>
            <a:r>
              <a:rPr lang="hu-HU" b="1" dirty="0" err="1"/>
              <a:t>influence</a:t>
            </a:r>
            <a:r>
              <a:rPr lang="hu-HU" b="1" dirty="0"/>
              <a:t>, </a:t>
            </a:r>
            <a:r>
              <a:rPr lang="hu-HU" b="1" dirty="0" err="1"/>
              <a:t>many</a:t>
            </a:r>
            <a:r>
              <a:rPr lang="hu-HU" b="1" dirty="0"/>
              <a:t> / </a:t>
            </a:r>
            <a:r>
              <a:rPr lang="hu-HU" b="1" dirty="0" err="1"/>
              <a:t>all</a:t>
            </a:r>
            <a:r>
              <a:rPr lang="hu-HU" b="1" dirty="0"/>
              <a:t> / </a:t>
            </a:r>
            <a:r>
              <a:rPr lang="hu-HU" b="1" dirty="0" err="1"/>
              <a:t>insufficient</a:t>
            </a:r>
            <a:r>
              <a:rPr lang="hu-HU" b="1" dirty="0"/>
              <a:t> </a:t>
            </a:r>
            <a:r>
              <a:rPr lang="hu-HU" b="1" dirty="0" err="1"/>
              <a:t>parameters</a:t>
            </a:r>
            <a:endParaRPr lang="en-US" b="1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6134E536-62E6-955E-9036-E663A8F335D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7586" y="5037566"/>
            <a:ext cx="5529811" cy="565398"/>
          </a:xfrm>
        </p:spPr>
        <p:txBody>
          <a:bodyPr>
            <a:normAutofit lnSpcReduction="10000"/>
          </a:bodyPr>
          <a:lstStyle/>
          <a:p>
            <a:r>
              <a:rPr lang="hu-HU" b="1" dirty="0" err="1"/>
              <a:t>Bases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circuit</a:t>
            </a:r>
            <a:r>
              <a:rPr lang="hu-HU" b="1" dirty="0"/>
              <a:t> </a:t>
            </a:r>
            <a:r>
              <a:rPr lang="hu-HU" b="1" dirty="0" err="1"/>
              <a:t>response</a:t>
            </a:r>
            <a:r>
              <a:rPr lang="hu-HU" b="1" dirty="0"/>
              <a:t>, </a:t>
            </a:r>
            <a:r>
              <a:rPr lang="hu-HU" b="1" dirty="0" err="1"/>
              <a:t>quantitative</a:t>
            </a:r>
            <a:r>
              <a:rPr lang="hu-HU" b="1" dirty="0"/>
              <a:t> / </a:t>
            </a:r>
            <a:r>
              <a:rPr lang="hu-HU" b="1" dirty="0" err="1"/>
              <a:t>qualitative</a:t>
            </a:r>
            <a:r>
              <a:rPr lang="hu-HU" b="1" dirty="0"/>
              <a:t> </a:t>
            </a:r>
            <a:r>
              <a:rPr lang="hu-HU" b="1" dirty="0" err="1"/>
              <a:t>results</a:t>
            </a:r>
            <a:r>
              <a:rPr lang="hu-HU" b="1" dirty="0"/>
              <a:t> (</a:t>
            </a:r>
            <a:r>
              <a:rPr lang="hu-HU" b="1" dirty="0" err="1"/>
              <a:t>using</a:t>
            </a:r>
            <a:r>
              <a:rPr lang="hu-HU" b="1" dirty="0"/>
              <a:t> </a:t>
            </a:r>
            <a:r>
              <a:rPr lang="hu-HU" b="1" dirty="0" err="1"/>
              <a:t>skin</a:t>
            </a:r>
            <a:r>
              <a:rPr lang="hu-HU" b="1" dirty="0"/>
              <a:t> </a:t>
            </a:r>
            <a:r>
              <a:rPr lang="hu-HU" b="1" dirty="0" err="1"/>
              <a:t>effect</a:t>
            </a:r>
            <a:r>
              <a:rPr lang="hu-HU" b="1" dirty="0"/>
              <a:t>)</a:t>
            </a:r>
            <a:endParaRPr lang="en-US" b="1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D8BB2DFC-FC2B-5734-C145-EFB7AD8AB23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7586" y="6082183"/>
            <a:ext cx="5529810" cy="565398"/>
          </a:xfrm>
        </p:spPr>
        <p:txBody>
          <a:bodyPr/>
          <a:lstStyle/>
          <a:p>
            <a:r>
              <a:rPr lang="hu-HU" b="1" dirty="0" err="1"/>
              <a:t>Rods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only</a:t>
            </a:r>
            <a:r>
              <a:rPr lang="hu-HU" b="1" dirty="0"/>
              <a:t> </a:t>
            </a:r>
            <a:r>
              <a:rPr lang="hu-HU" b="1" dirty="0" err="1"/>
              <a:t>electric</a:t>
            </a:r>
            <a:r>
              <a:rPr lang="hu-HU" b="1" dirty="0"/>
              <a:t>, </a:t>
            </a:r>
            <a:r>
              <a:rPr lang="hu-HU" b="1" dirty="0" err="1"/>
              <a:t>only</a:t>
            </a:r>
            <a:r>
              <a:rPr lang="hu-HU" b="1" dirty="0"/>
              <a:t> </a:t>
            </a:r>
            <a:r>
              <a:rPr lang="hu-HU" b="1" dirty="0" err="1"/>
              <a:t>magnetic</a:t>
            </a:r>
            <a:r>
              <a:rPr lang="hu-HU" b="1" dirty="0"/>
              <a:t>, </a:t>
            </a:r>
            <a:r>
              <a:rPr lang="hu-HU" b="1" dirty="0" err="1"/>
              <a:t>both</a:t>
            </a:r>
            <a:r>
              <a:rPr lang="hu-HU" b="1" dirty="0"/>
              <a:t> </a:t>
            </a:r>
            <a:r>
              <a:rPr lang="hu-HU" b="1" dirty="0" err="1"/>
              <a:t>properties</a:t>
            </a:r>
            <a:endParaRPr lang="en-US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F92C20-C6A9-3956-43A3-97C06AC07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4686D"/>
                </a:solidFill>
                <a:latin typeface="OpenSansRegular"/>
              </a:rPr>
              <a:t>The responses of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LRC circuit driven by an AC source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can be changed by inserting either a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non-magnetic metal rod or a ferromagnetic rod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into the inductor coil. How can we obtain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OpenSansRegular"/>
              </a:rPr>
              <a:t>magnetic and electric properties </a:t>
            </a:r>
            <a:r>
              <a:rPr lang="en-US" b="0" i="0" dirty="0">
                <a:solidFill>
                  <a:srgbClr val="64686D"/>
                </a:solidFill>
                <a:effectLst/>
                <a:latin typeface="OpenSansRegular"/>
              </a:rPr>
              <a:t>of the inserted rod from the circuit’s responses?</a:t>
            </a:r>
            <a:endParaRPr lang="en-US" dirty="0"/>
          </a:p>
        </p:txBody>
      </p:sp>
      <p:pic>
        <p:nvPicPr>
          <p:cNvPr id="31" name="Content Placeholder 32">
            <a:extLst>
              <a:ext uri="{FF2B5EF4-FFF2-40B4-BE49-F238E27FC236}">
                <a16:creationId xmlns:a16="http://schemas.microsoft.com/office/drawing/2014/main" id="{BFDDA3AC-FB05-6A26-3BC6-89076A3E4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2" name="Content Placeholder 33">
            <a:extLst>
              <a:ext uri="{FF2B5EF4-FFF2-40B4-BE49-F238E27FC236}">
                <a16:creationId xmlns:a16="http://schemas.microsoft.com/office/drawing/2014/main" id="{19076EB9-7E79-1502-4135-46D963F78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3" name="Picture 26">
            <a:extLst>
              <a:ext uri="{FF2B5EF4-FFF2-40B4-BE49-F238E27FC236}">
                <a16:creationId xmlns:a16="http://schemas.microsoft.com/office/drawing/2014/main" id="{EB280652-740E-79D8-783A-C2EFBD791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2597651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Content Placeholder 32">
            <a:extLst>
              <a:ext uri="{FF2B5EF4-FFF2-40B4-BE49-F238E27FC236}">
                <a16:creationId xmlns:a16="http://schemas.microsoft.com/office/drawing/2014/main" id="{4A874448-6895-BA89-B046-641BEFEA5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Content Placeholder 33">
            <a:extLst>
              <a:ext uri="{FF2B5EF4-FFF2-40B4-BE49-F238E27FC236}">
                <a16:creationId xmlns:a16="http://schemas.microsoft.com/office/drawing/2014/main" id="{38C6021B-B123-C801-BA2E-10E0DDBF2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7BAF599D-C511-D61D-572E-C7E24E31F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36576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Content Placeholder 32">
            <a:extLst>
              <a:ext uri="{FF2B5EF4-FFF2-40B4-BE49-F238E27FC236}">
                <a16:creationId xmlns:a16="http://schemas.microsoft.com/office/drawing/2014/main" id="{7942ED1B-E208-BB8D-F18C-202D348D3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Content Placeholder 33">
            <a:extLst>
              <a:ext uri="{FF2B5EF4-FFF2-40B4-BE49-F238E27FC236}">
                <a16:creationId xmlns:a16="http://schemas.microsoft.com/office/drawing/2014/main" id="{1418F130-9501-7D77-B793-11FC2F24E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Picture 26">
            <a:extLst>
              <a:ext uri="{FF2B5EF4-FFF2-40B4-BE49-F238E27FC236}">
                <a16:creationId xmlns:a16="http://schemas.microsoft.com/office/drawing/2014/main" id="{FB0ECB6E-4BFD-4E8C-1388-43DDFC9EB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472440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Content Placeholder 32">
            <a:extLst>
              <a:ext uri="{FF2B5EF4-FFF2-40B4-BE49-F238E27FC236}">
                <a16:creationId xmlns:a16="http://schemas.microsoft.com/office/drawing/2014/main" id="{BAF6A446-D251-0EA5-E50B-E4C143D73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Content Placeholder 33">
            <a:extLst>
              <a:ext uri="{FF2B5EF4-FFF2-40B4-BE49-F238E27FC236}">
                <a16:creationId xmlns:a16="http://schemas.microsoft.com/office/drawing/2014/main" id="{637F863E-0588-C055-7533-5466FFD2A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2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C91C3DE9-795C-A0D4-3584-D9784B7595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51" y="5806350"/>
            <a:ext cx="720000" cy="720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20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908 -0.00139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9 L 0.09236 0.0007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0908 -0.00138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3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0908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08 L 0.09236 0.00069 " pathEditMode="relative" rAng="0" ptsTypes="AA">
                                      <p:cBhvr>
                                        <p:cTn id="42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-0.0908 -0.00139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Overview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Report</a:t>
            </a:r>
            <a:endParaRPr lang="hu-HU" b="1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152400" y="1086877"/>
            <a:ext cx="4320000" cy="5544842"/>
          </a:xfrm>
          <a:prstGeom prst="snip2DiagRect">
            <a:avLst>
              <a:gd name="adj1" fmla="val 0"/>
              <a:gd name="adj2" fmla="val 929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15000"/>
                  <a:lumOff val="85000"/>
                </a:schemeClr>
              </a:gs>
            </a:gsLst>
            <a:lin ang="0" scaled="1"/>
            <a:tileRect/>
          </a:gradFill>
          <a:ln w="3810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en-US" sz="2400" dirty="0">
                <a:solidFill>
                  <a:schemeClr val="tx1"/>
                </a:solidFill>
                <a:cs typeface="Gill Sans Light"/>
              </a:rPr>
              <a:t>Strengths</a:t>
            </a:r>
            <a:endParaRPr lang="en-US" sz="3200" dirty="0">
              <a:solidFill>
                <a:schemeClr val="tx1"/>
              </a:solidFill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Simple equations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Good model for understanding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Most parameters considered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Could determine all properties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Detailed, visualized plotting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Many measurements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Well chosen circuit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Working setup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Good error analysis, low error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Reliable results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Comparison – good agreements</a:t>
            </a:r>
          </a:p>
        </p:txBody>
      </p:sp>
      <p:sp>
        <p:nvSpPr>
          <p:cNvPr id="16" name="Snip Diagonal Corner Rectangle 15"/>
          <p:cNvSpPr/>
          <p:nvPr/>
        </p:nvSpPr>
        <p:spPr>
          <a:xfrm>
            <a:off x="4648200" y="421436"/>
            <a:ext cx="4320000" cy="6875723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0000"/>
                </a:solidFill>
                <a:cs typeface="Gill Sans Light"/>
              </a:rPr>
              <a:t>Possible ways to improve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Consider more parameters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Position / size of metal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Less complex equations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Simulations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Unproved Assumptions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More measurements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Less complex methods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Other measurement methods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Different circuit parameters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Error analysis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Unreliable results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Measurement Quality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Comparison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Explanation of measurement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06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Overview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Opposition</a:t>
            </a:r>
            <a:endParaRPr lang="hu-HU" b="1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165362" y="2226688"/>
            <a:ext cx="4320000" cy="3265213"/>
          </a:xfrm>
          <a:prstGeom prst="snip2DiagRect">
            <a:avLst>
              <a:gd name="adj1" fmla="val 0"/>
              <a:gd name="adj2" fmla="val 929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15000"/>
                  <a:lumOff val="85000"/>
                </a:schemeClr>
              </a:gs>
            </a:gsLst>
            <a:lin ang="0" scaled="1"/>
            <a:tileRect/>
          </a:gradFill>
          <a:ln w="3810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400" dirty="0">
                <a:solidFill>
                  <a:schemeClr val="tx1"/>
                </a:solidFill>
                <a:cs typeface="Gill Sans Light"/>
              </a:rPr>
              <a:t>Strengths</a:t>
            </a:r>
            <a:endParaRPr lang="hu-HU" sz="3200" dirty="0">
              <a:solidFill>
                <a:schemeClr val="tx1"/>
              </a:solidFill>
              <a:cs typeface="Gill Sans Light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hu-HU" sz="24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Speech</a:t>
            </a:r>
            <a:r>
              <a:rPr lang="hu-HU" sz="2400" b="1" dirty="0">
                <a:solidFill>
                  <a:schemeClr val="tx1"/>
                </a:solidFill>
                <a:latin typeface="Gill Sans Light"/>
                <a:cs typeface="Gill Sans Light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Time management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hu-HU" sz="24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Discussion</a:t>
            </a:r>
            <a:r>
              <a:rPr lang="hu-HU" sz="2400" b="1" dirty="0">
                <a:solidFill>
                  <a:schemeClr val="tx1"/>
                </a:solidFill>
                <a:latin typeface="Gill Sans Light"/>
                <a:cs typeface="Gill Sans Light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Time management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Question quality / relevance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4648200" y="2212292"/>
            <a:ext cx="4320000" cy="3294007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0000"/>
                </a:solidFill>
                <a:cs typeface="Gill Sans Light"/>
              </a:rPr>
              <a:t>Possible ways to improve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hu-HU" sz="24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Speech</a:t>
            </a:r>
            <a:r>
              <a:rPr lang="hu-HU" sz="2400" b="1" dirty="0">
                <a:solidFill>
                  <a:schemeClr val="tx1"/>
                </a:solidFill>
                <a:latin typeface="Gill Sans Light"/>
                <a:cs typeface="Gill Sans Light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Time management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hu-HU" sz="24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Discussion</a:t>
            </a:r>
            <a:r>
              <a:rPr lang="hu-HU" sz="2400" b="1" dirty="0">
                <a:solidFill>
                  <a:schemeClr val="tx1"/>
                </a:solidFill>
                <a:latin typeface="Gill Sans Light"/>
                <a:cs typeface="Gill Sans Light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  <a:latin typeface="Gill Sans Light"/>
                <a:cs typeface="Gill Sans Light"/>
              </a:rPr>
              <a:t>Time management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Question quality / relevance</a:t>
            </a:r>
            <a:endParaRPr lang="hu-HU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666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Overview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Opposition</a:t>
            </a:r>
            <a:endParaRPr lang="hu-HU" b="1" dirty="0"/>
          </a:p>
        </p:txBody>
      </p:sp>
      <p:sp>
        <p:nvSpPr>
          <p:cNvPr id="5" name="Snip Diagonal Corner Rectangle 8">
            <a:extLst>
              <a:ext uri="{FF2B5EF4-FFF2-40B4-BE49-F238E27FC236}">
                <a16:creationId xmlns:a16="http://schemas.microsoft.com/office/drawing/2014/main" id="{F750A384-1647-B991-8352-C76103953931}"/>
              </a:ext>
            </a:extLst>
          </p:cNvPr>
          <p:cNvSpPr/>
          <p:nvPr/>
        </p:nvSpPr>
        <p:spPr>
          <a:xfrm>
            <a:off x="4732981" y="1154921"/>
            <a:ext cx="4246937" cy="5522343"/>
          </a:xfrm>
          <a:prstGeom prst="snip2DiagRect">
            <a:avLst>
              <a:gd name="adj1" fmla="val 0"/>
              <a:gd name="adj2" fmla="val 9292"/>
            </a:avLst>
          </a:prstGeom>
          <a:solidFill>
            <a:srgbClr val="FEFCFC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108000" rtlCol="0" anchor="t">
            <a:norm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2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Discussion</a:t>
            </a:r>
            <a:endParaRPr lang="hu-HU" sz="22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Opponent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focused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too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much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on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theory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 / experiments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No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own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opinion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on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many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issues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Experiments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were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not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challenged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The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Opponent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did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not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let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the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Reporter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finish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their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argument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Time management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Brought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in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new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physics</a:t>
            </a:r>
            <a:endParaRPr lang="en-US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Skin Effect</a:t>
            </a:r>
          </a:p>
        </p:txBody>
      </p:sp>
      <p:sp>
        <p:nvSpPr>
          <p:cNvPr id="6" name="Snip Diagonal Corner Rectangle 12">
            <a:extLst>
              <a:ext uri="{FF2B5EF4-FFF2-40B4-BE49-F238E27FC236}">
                <a16:creationId xmlns:a16="http://schemas.microsoft.com/office/drawing/2014/main" id="{E9CB0FDC-07BD-69A6-C756-B1937651A20C}"/>
              </a:ext>
            </a:extLst>
          </p:cNvPr>
          <p:cNvSpPr/>
          <p:nvPr/>
        </p:nvSpPr>
        <p:spPr>
          <a:xfrm>
            <a:off x="172663" y="1154921"/>
            <a:ext cx="4246937" cy="3036080"/>
          </a:xfrm>
          <a:prstGeom prst="snip2DiagRect">
            <a:avLst>
              <a:gd name="adj1" fmla="val 0"/>
              <a:gd name="adj2" fmla="val 9292"/>
            </a:avLst>
          </a:prstGeom>
          <a:solidFill>
            <a:srgbClr val="FEFCFC"/>
          </a:soli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108000" rtlCol="0" anchor="t">
            <a:normAutofit lnSpcReduction="10000"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200" b="1" dirty="0" err="1">
                <a:solidFill>
                  <a:schemeClr val="tx1"/>
                </a:solidFill>
                <a:latin typeface="Gill Sans Light"/>
                <a:cs typeface="Gill Sans Light"/>
              </a:rPr>
              <a:t>Speech</a:t>
            </a:r>
            <a:endParaRPr lang="hu-HU" sz="2200" b="1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Brief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overview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of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the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presentation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Pointed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out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weaknesses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Theory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Too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Light"/>
                <a:cs typeface="Gill Sans Light"/>
              </a:rPr>
              <a:t>much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criticism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Quality</a:t>
            </a:r>
            <a:r>
              <a:rPr lang="hu-HU" sz="2000" dirty="0">
                <a:solidFill>
                  <a:schemeClr val="tx1"/>
                </a:solidFill>
                <a:latin typeface="Gill Sans Light"/>
                <a:cs typeface="Gill Sans Light"/>
              </a:rPr>
              <a:t> of </a:t>
            </a:r>
            <a:r>
              <a:rPr lang="hu-HU" sz="2000" dirty="0" err="1">
                <a:solidFill>
                  <a:schemeClr val="tx1"/>
                </a:solidFill>
                <a:latin typeface="Gill Sans Light"/>
                <a:cs typeface="Gill Sans Light"/>
              </a:rPr>
              <a:t>experiments</a:t>
            </a:r>
            <a:endParaRPr lang="hu-HU" sz="2000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8" name="Snip Diagonal Corner Rectangle 15">
            <a:extLst>
              <a:ext uri="{FF2B5EF4-FFF2-40B4-BE49-F238E27FC236}">
                <a16:creationId xmlns:a16="http://schemas.microsoft.com/office/drawing/2014/main" id="{5CEF2BA9-31DE-0AEC-90DA-5706230C2BCA}"/>
              </a:ext>
            </a:extLst>
          </p:cNvPr>
          <p:cNvSpPr/>
          <p:nvPr/>
        </p:nvSpPr>
        <p:spPr>
          <a:xfrm>
            <a:off x="172663" y="4411361"/>
            <a:ext cx="4320000" cy="2265903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08000" rtlCol="0" anchor="t">
            <a:norm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en-US" sz="2400" b="1" dirty="0">
                <a:solidFill>
                  <a:srgbClr val="000000"/>
                </a:solidFill>
                <a:latin typeface="Gill Sans Light"/>
                <a:cs typeface="Gill Sans Light"/>
              </a:rPr>
              <a:t>Possible ways to improve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Ide írd azokat amiken lehetne fejleszteni </a:t>
            </a: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Speech</a:t>
            </a: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 plusz </a:t>
            </a:r>
            <a:r>
              <a:rPr lang="hu-HU" dirty="0" err="1">
                <a:solidFill>
                  <a:srgbClr val="000000"/>
                </a:solidFill>
                <a:latin typeface="Gill Sans Light"/>
                <a:cs typeface="Gill Sans Light"/>
              </a:rPr>
              <a:t>discussion</a:t>
            </a:r>
            <a:r>
              <a:rPr lang="hu-HU" dirty="0">
                <a:solidFill>
                  <a:srgbClr val="000000"/>
                </a:solidFill>
                <a:latin typeface="Gill Sans Light"/>
                <a:cs typeface="Gill Sans Light"/>
              </a:rPr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3255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ckdsncdks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kdsmcks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cmkdsncdkjsncds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xknjdscds</a:t>
            </a:r>
            <a:endParaRPr lang="en-GB" dirty="0"/>
          </a:p>
        </p:txBody>
      </p:sp>
      <p:pic>
        <p:nvPicPr>
          <p:cNvPr id="28" name="Content Placeholder 32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44" y="437029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Content Placeholder 33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33" y="437029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Placeholder 31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22" y="437029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32">
            <a:extLst>
              <a:ext uri="{FF2B5EF4-FFF2-40B4-BE49-F238E27FC236}">
                <a16:creationId xmlns:a16="http://schemas.microsoft.com/office/drawing/2014/main" id="{15A2A862-A334-B440-B38A-1E766529A6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22" y="435780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3">
            <a:extLst>
              <a:ext uri="{FF2B5EF4-FFF2-40B4-BE49-F238E27FC236}">
                <a16:creationId xmlns:a16="http://schemas.microsoft.com/office/drawing/2014/main" id="{1E820F91-542A-8CD3-083B-E80EDB651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11" y="435780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94D4306C-7BEE-70EC-0029-2521B80754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00" y="4357800"/>
            <a:ext cx="900000" cy="900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6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22205 -0.00278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10955 -0.0027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22205 -0.00278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10955 -0.00278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D116FFA-056B-27A3-D783-3E81B77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Missing</a:t>
            </a:r>
            <a:r>
              <a:rPr lang="hu-HU" b="1" dirty="0"/>
              <a:t> </a:t>
            </a:r>
            <a:r>
              <a:rPr lang="hu-HU" b="1" dirty="0" err="1"/>
              <a:t>physics</a:t>
            </a:r>
            <a:endParaRPr lang="en-GB" b="1" dirty="0"/>
          </a:p>
        </p:txBody>
      </p:sp>
      <p:sp>
        <p:nvSpPr>
          <p:cNvPr id="4" name="Tartalom helye 1">
            <a:extLst>
              <a:ext uri="{FF2B5EF4-FFF2-40B4-BE49-F238E27FC236}">
                <a16:creationId xmlns:a16="http://schemas.microsoft.com/office/drawing/2014/main" id="{5CCEDCD9-08F1-2E5A-AAA2-C90676E9E7C8}"/>
              </a:ext>
            </a:extLst>
          </p:cNvPr>
          <p:cNvSpPr txBox="1">
            <a:spLocks/>
          </p:cNvSpPr>
          <p:nvPr/>
        </p:nvSpPr>
        <p:spPr>
          <a:xfrm>
            <a:off x="4724400" y="1310113"/>
            <a:ext cx="4082011" cy="509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b="0" i="0" kern="120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b="0" i="0" kern="120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b="0" i="0" kern="120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b="0" i="0" kern="120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b="0" i="0" kern="120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b="0" i="0" kern="1200" dirty="0" smtClean="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b="0" i="0" kern="1200" dirty="0" smtClean="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b="0" i="0" kern="1200" dirty="0" smtClean="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b="0" i="0" kern="1200" dirty="0">
                <a:solidFill>
                  <a:schemeClr val="tx2"/>
                </a:solidFill>
                <a:latin typeface="Gill Sans Light"/>
                <a:ea typeface="+mn-ea"/>
                <a:cs typeface="Gill Sans Light"/>
              </a:defRPr>
            </a:lvl9pPr>
          </a:lstStyle>
          <a:p>
            <a:endParaRPr lang="en-GB" sz="2600" dirty="0"/>
          </a:p>
        </p:txBody>
      </p:sp>
      <p:sp>
        <p:nvSpPr>
          <p:cNvPr id="6" name="Snip Diagonal Corner Rectangle 15">
            <a:extLst>
              <a:ext uri="{FF2B5EF4-FFF2-40B4-BE49-F238E27FC236}">
                <a16:creationId xmlns:a16="http://schemas.microsoft.com/office/drawing/2014/main" id="{A6541B8C-4E5D-A804-0ACD-6C0AC2065152}"/>
              </a:ext>
            </a:extLst>
          </p:cNvPr>
          <p:cNvSpPr>
            <a:spLocks/>
          </p:cNvSpPr>
          <p:nvPr/>
        </p:nvSpPr>
        <p:spPr>
          <a:xfrm>
            <a:off x="337587" y="1155455"/>
            <a:ext cx="3960000" cy="5400000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108000" rtlCol="0" anchor="t">
            <a:normAutofit fontScale="85000" lnSpcReduction="10000"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400" dirty="0" err="1">
                <a:solidFill>
                  <a:srgbClr val="000000"/>
                </a:solidFill>
                <a:cs typeface="Gill Sans Light"/>
              </a:rPr>
              <a:t>Reporter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Missed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following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parameters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: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Position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Size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Electric / magnetic properties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Quantitative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theory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No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measurement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of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High / low frequencies, wide frequency spectrum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Using different circuit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Error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analysis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Assumptions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not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proved</a:t>
            </a:r>
            <a:endParaRPr 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11" name="Snip Diagonal Corner Rectangle 15">
            <a:extLst>
              <a:ext uri="{FF2B5EF4-FFF2-40B4-BE49-F238E27FC236}">
                <a16:creationId xmlns:a16="http://schemas.microsoft.com/office/drawing/2014/main" id="{77E91281-FDE8-6813-3B60-1D172C4C37CB}"/>
              </a:ext>
            </a:extLst>
          </p:cNvPr>
          <p:cNvSpPr>
            <a:spLocks/>
          </p:cNvSpPr>
          <p:nvPr/>
        </p:nvSpPr>
        <p:spPr>
          <a:xfrm>
            <a:off x="4737254" y="1155455"/>
            <a:ext cx="3960000" cy="5400000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108000" rtlCol="0" anchor="t">
            <a:normAutofit fontScale="85000" lnSpcReduction="10000"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</a:pPr>
            <a:r>
              <a:rPr lang="hu-HU" sz="2400" dirty="0" err="1">
                <a:solidFill>
                  <a:srgbClr val="000000"/>
                </a:solidFill>
                <a:cs typeface="Gill Sans Light"/>
              </a:rPr>
              <a:t>Opponent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Missed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following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parameters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: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Position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Size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Electric / magnetic properties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Quantitative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theory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No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measurement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of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High / low frequencies, wide frequency spectrum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Using different circuit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Error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analysis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Assumptions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not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proved</a:t>
            </a:r>
            <a:endParaRPr 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56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D116FFA-056B-27A3-D783-3E81B77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Missing</a:t>
            </a:r>
            <a:r>
              <a:rPr lang="hu-HU" b="1" dirty="0"/>
              <a:t> </a:t>
            </a:r>
            <a:r>
              <a:rPr lang="hu-HU" b="1" dirty="0" err="1"/>
              <a:t>physics</a:t>
            </a:r>
            <a:endParaRPr lang="en-GB" b="1" dirty="0"/>
          </a:p>
        </p:txBody>
      </p:sp>
      <p:sp>
        <p:nvSpPr>
          <p:cNvPr id="6" name="Snip Diagonal Corner Rectangle 15">
            <a:extLst>
              <a:ext uri="{FF2B5EF4-FFF2-40B4-BE49-F238E27FC236}">
                <a16:creationId xmlns:a16="http://schemas.microsoft.com/office/drawing/2014/main" id="{A6541B8C-4E5D-A804-0ACD-6C0AC2065152}"/>
              </a:ext>
            </a:extLst>
          </p:cNvPr>
          <p:cNvSpPr>
            <a:spLocks/>
          </p:cNvSpPr>
          <p:nvPr/>
        </p:nvSpPr>
        <p:spPr>
          <a:xfrm>
            <a:off x="337587" y="1155456"/>
            <a:ext cx="8468824" cy="5745742"/>
          </a:xfrm>
          <a:prstGeom prst="snip2DiagRect">
            <a:avLst>
              <a:gd name="adj1" fmla="val 0"/>
              <a:gd name="adj2" fmla="val 1045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bIns="10800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hu-HU" sz="2400" dirty="0" err="1">
                <a:solidFill>
                  <a:srgbClr val="000000"/>
                </a:solidFill>
                <a:cs typeface="Gill Sans Light"/>
              </a:rPr>
              <a:t>Reporter</a:t>
            </a:r>
            <a:endParaRPr lang="en-US" sz="2400" dirty="0">
              <a:solidFill>
                <a:srgbClr val="000000"/>
              </a:solidFill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Missed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following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parameters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:</a:t>
            </a:r>
            <a:endParaRPr lang="hu-HU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Position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Size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Electric / magnetic properties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Quantitative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theory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No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measurement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of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High / low frequencies, wide frequency spectrum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Gill Sans Light"/>
                <a:cs typeface="Gill Sans Light"/>
              </a:rPr>
              <a:t>Using different circuit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Error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analysis</a:t>
            </a:r>
            <a:endParaRPr lang="hu-HU" sz="20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Assumptions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not</a:t>
            </a:r>
            <a:r>
              <a:rPr lang="hu-HU" sz="2000" dirty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Gill Sans Light"/>
                <a:cs typeface="Gill Sans Light"/>
              </a:rPr>
              <a:t>proved</a:t>
            </a:r>
            <a:endParaRPr lang="en-US" sz="20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242AB263-7C57-F0B8-3E86-70814138123E}"/>
              </a:ext>
            </a:extLst>
          </p:cNvPr>
          <p:cNvGrpSpPr/>
          <p:nvPr/>
        </p:nvGrpSpPr>
        <p:grpSpPr>
          <a:xfrm>
            <a:off x="6378388" y="1931809"/>
            <a:ext cx="1089212" cy="431589"/>
            <a:chOff x="5697259" y="2446868"/>
            <a:chExt cx="1447800" cy="965200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6EC4A66C-6E0A-2B4E-286D-44A404CCC268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8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3864DF9E-95EA-6027-39D7-D4CF0917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E4EF33CF-11E5-8520-39E3-3B58EF23C0DC}"/>
              </a:ext>
            </a:extLst>
          </p:cNvPr>
          <p:cNvGrpSpPr/>
          <p:nvPr/>
        </p:nvGrpSpPr>
        <p:grpSpPr>
          <a:xfrm>
            <a:off x="6378388" y="2388876"/>
            <a:ext cx="1089212" cy="431589"/>
            <a:chOff x="5697259" y="2446868"/>
            <a:chExt cx="1447800" cy="965200"/>
          </a:xfrm>
        </p:grpSpPr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C2AEC661-27E2-6FA0-1089-38ED5A48F79B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1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3AA58F7A-E6C1-CC98-B772-2ED9CA98E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54448260-8706-7269-41D2-DBE8E7E2778A}"/>
              </a:ext>
            </a:extLst>
          </p:cNvPr>
          <p:cNvGrpSpPr/>
          <p:nvPr/>
        </p:nvGrpSpPr>
        <p:grpSpPr>
          <a:xfrm>
            <a:off x="6378388" y="2845943"/>
            <a:ext cx="1089212" cy="431589"/>
            <a:chOff x="5697259" y="2446868"/>
            <a:chExt cx="1447800" cy="965200"/>
          </a:xfrm>
        </p:grpSpPr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7F2D859D-A1B8-79A4-B904-F4C57ACF4B7C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5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56786118-9C18-2E60-BE9B-C443BBFF5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07AB9739-AEF4-C3AF-CB5D-75DC7EE58209}"/>
              </a:ext>
            </a:extLst>
          </p:cNvPr>
          <p:cNvGrpSpPr/>
          <p:nvPr/>
        </p:nvGrpSpPr>
        <p:grpSpPr>
          <a:xfrm>
            <a:off x="6378388" y="3303010"/>
            <a:ext cx="1089212" cy="431589"/>
            <a:chOff x="5697259" y="2446868"/>
            <a:chExt cx="1447800" cy="965200"/>
          </a:xfrm>
        </p:grpSpPr>
        <p:sp>
          <p:nvSpPr>
            <p:cNvPr id="23" name="Ellipszis 22">
              <a:extLst>
                <a:ext uri="{FF2B5EF4-FFF2-40B4-BE49-F238E27FC236}">
                  <a16:creationId xmlns:a16="http://schemas.microsoft.com/office/drawing/2014/main" id="{D966D843-3C9E-F159-DE83-27237EF26346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4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A65C71D3-1BD5-BA6E-F392-2871A54F5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4CFD42B-5C4D-D8E7-5C3F-03E0DACD51E3}"/>
              </a:ext>
            </a:extLst>
          </p:cNvPr>
          <p:cNvGrpSpPr/>
          <p:nvPr/>
        </p:nvGrpSpPr>
        <p:grpSpPr>
          <a:xfrm>
            <a:off x="6378388" y="3760077"/>
            <a:ext cx="1089212" cy="431589"/>
            <a:chOff x="5697259" y="2446868"/>
            <a:chExt cx="1447800" cy="965200"/>
          </a:xfrm>
        </p:grpSpPr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814DBC1E-97FA-91F2-4F45-5FC2999A550B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7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5FD3D2E0-C5DA-EFA3-D074-B3B099338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886DADE-8363-2ED1-95B7-E48A80A7D01B}"/>
              </a:ext>
            </a:extLst>
          </p:cNvPr>
          <p:cNvGrpSpPr/>
          <p:nvPr/>
        </p:nvGrpSpPr>
        <p:grpSpPr>
          <a:xfrm>
            <a:off x="6378388" y="4217144"/>
            <a:ext cx="1089212" cy="431589"/>
            <a:chOff x="5697259" y="2446868"/>
            <a:chExt cx="1447800" cy="965200"/>
          </a:xfrm>
        </p:grpSpPr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CFF5E1BB-B12D-C9CD-9D86-E9B4AA25338D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30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5C2BF4D2-6C86-5634-B93E-0A8CF9484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68947BFA-701D-A6D4-0725-F7FF506A6FC9}"/>
              </a:ext>
            </a:extLst>
          </p:cNvPr>
          <p:cNvGrpSpPr/>
          <p:nvPr/>
        </p:nvGrpSpPr>
        <p:grpSpPr>
          <a:xfrm>
            <a:off x="6378388" y="4674210"/>
            <a:ext cx="1089212" cy="431589"/>
            <a:chOff x="5697259" y="2446868"/>
            <a:chExt cx="1447800" cy="965200"/>
          </a:xfrm>
        </p:grpSpPr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1122C7BE-F387-E88C-5DB9-FA20A929BAAC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33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A3D9A075-0499-B438-0FA7-1F2DA3BF5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48BD3452-C803-D8C7-FDBB-EF7058F712BD}"/>
              </a:ext>
            </a:extLst>
          </p:cNvPr>
          <p:cNvGrpSpPr/>
          <p:nvPr/>
        </p:nvGrpSpPr>
        <p:grpSpPr>
          <a:xfrm>
            <a:off x="6378388" y="5131277"/>
            <a:ext cx="1089212" cy="431589"/>
            <a:chOff x="5697259" y="2446868"/>
            <a:chExt cx="1447800" cy="965200"/>
          </a:xfrm>
        </p:grpSpPr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6F9EFBBA-C49B-2034-6CD2-4B46A4C1C171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36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AEFE3958-3F02-E245-E505-340207E09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535E9355-83A8-4C47-12D3-473703F15116}"/>
              </a:ext>
            </a:extLst>
          </p:cNvPr>
          <p:cNvGrpSpPr/>
          <p:nvPr/>
        </p:nvGrpSpPr>
        <p:grpSpPr>
          <a:xfrm>
            <a:off x="6378388" y="5588344"/>
            <a:ext cx="1089212" cy="431589"/>
            <a:chOff x="5697259" y="2446868"/>
            <a:chExt cx="1447800" cy="965200"/>
          </a:xfrm>
        </p:grpSpPr>
        <p:sp>
          <p:nvSpPr>
            <p:cNvPr id="38" name="Ellipszis 37">
              <a:extLst>
                <a:ext uri="{FF2B5EF4-FFF2-40B4-BE49-F238E27FC236}">
                  <a16:creationId xmlns:a16="http://schemas.microsoft.com/office/drawing/2014/main" id="{33133057-720C-6B4A-7D78-E8E57946B361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39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ABE0294D-800A-1E05-8ED2-25F8D05F0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8E4315C5-93AA-550B-64EB-86FFCB7A8B3F}"/>
              </a:ext>
            </a:extLst>
          </p:cNvPr>
          <p:cNvGrpSpPr/>
          <p:nvPr/>
        </p:nvGrpSpPr>
        <p:grpSpPr>
          <a:xfrm>
            <a:off x="6378388" y="6045411"/>
            <a:ext cx="1089212" cy="431589"/>
            <a:chOff x="5697259" y="2446868"/>
            <a:chExt cx="1447800" cy="965200"/>
          </a:xfrm>
        </p:grpSpPr>
        <p:sp>
          <p:nvSpPr>
            <p:cNvPr id="41" name="Ellipszis 40">
              <a:extLst>
                <a:ext uri="{FF2B5EF4-FFF2-40B4-BE49-F238E27FC236}">
                  <a16:creationId xmlns:a16="http://schemas.microsoft.com/office/drawing/2014/main" id="{F4C87E3D-26CD-C8FF-F303-E1B668A00BED}"/>
                </a:ext>
              </a:extLst>
            </p:cNvPr>
            <p:cNvSpPr/>
            <p:nvPr/>
          </p:nvSpPr>
          <p:spPr>
            <a:xfrm>
              <a:off x="5697259" y="2446868"/>
              <a:ext cx="1447800" cy="965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 err="1">
                  <a:solidFill>
                    <a:schemeClr val="accent5">
                      <a:lumMod val="75000"/>
                    </a:schemeClr>
                  </a:solidFill>
                </a:rPr>
                <a:t>Opp</a:t>
              </a:r>
              <a:r>
                <a:rPr lang="hu-HU" sz="1600" dirty="0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endParaRPr lang="en-GB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42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C0013244-056E-12D1-6B0A-9DAF1E108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004" y="2685356"/>
              <a:ext cx="570374" cy="72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08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esti2">
  <a:themeElements>
    <a:clrScheme name="MyTheme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E36857"/>
      </a:accent2>
      <a:accent3>
        <a:srgbClr val="E02005"/>
      </a:accent3>
      <a:accent4>
        <a:srgbClr val="B2FA77"/>
      </a:accent4>
      <a:accent5>
        <a:srgbClr val="528A02"/>
      </a:accent5>
      <a:accent6>
        <a:srgbClr val="235017"/>
      </a:accent6>
      <a:hlink>
        <a:srgbClr val="660000"/>
      </a:hlink>
      <a:folHlink>
        <a:srgbClr val="CC33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b="0" i="0" dirty="0" smtClean="0"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ti2" id="{F5876D40-CA3A-4261-91AC-CA6555FFBEF7}" vid="{3D0D4E1A-21B7-4609-B65D-5A7FF6C30A3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736</Words>
  <Application>Microsoft Office PowerPoint</Application>
  <PresentationFormat>On-screen Show (4:3)</PresentationFormat>
  <Paragraphs>135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Light</vt:lpstr>
      <vt:lpstr>Gill Sans MT</vt:lpstr>
      <vt:lpstr>OpenSansRegular</vt:lpstr>
      <vt:lpstr>Wingdings</vt:lpstr>
      <vt:lpstr>Wingdings 2</vt:lpstr>
      <vt:lpstr>esti2</vt:lpstr>
      <vt:lpstr>PowerPoint Presentation</vt:lpstr>
      <vt:lpstr>README</vt:lpstr>
      <vt:lpstr>PowerPoint Presentation</vt:lpstr>
      <vt:lpstr>Overview of the Report</vt:lpstr>
      <vt:lpstr>Overview of the Opposition</vt:lpstr>
      <vt:lpstr>Overview of the Opposition</vt:lpstr>
      <vt:lpstr>PowerPoint Presentation</vt:lpstr>
      <vt:lpstr>Missing physics</vt:lpstr>
      <vt:lpstr>Missing physics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Nagy Dániel</dc:creator>
  <cp:lastModifiedBy>Alfréd Burger</cp:lastModifiedBy>
  <cp:revision>147</cp:revision>
  <dcterms:created xsi:type="dcterms:W3CDTF">2015-05-27T19:49:53Z</dcterms:created>
  <dcterms:modified xsi:type="dcterms:W3CDTF">2024-04-04T19:22:52Z</dcterms:modified>
</cp:coreProperties>
</file>