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7023100" cy="9309100"/>
  <p:embeddedFontLst>
    <p:embeddedFont>
      <p:font typeface="Libre Franklin"/>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htztULDrkf8Fn2nJd6wbCQFk1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Roboto-regular.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650" lIns="93300" spcFirstLastPara="1" rIns="93300" wrap="square" tIns="466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8132" y="0"/>
            <a:ext cx="3043343" cy="465455"/>
          </a:xfrm>
          <a:prstGeom prst="rect">
            <a:avLst/>
          </a:prstGeom>
          <a:noFill/>
          <a:ln>
            <a:noFill/>
          </a:ln>
        </p:spPr>
        <p:txBody>
          <a:bodyPr anchorCtr="0" anchor="t" bIns="46650" lIns="93300" spcFirstLastPara="1" rIns="93300" wrap="square" tIns="4665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43343" cy="465455"/>
          </a:xfrm>
          <a:prstGeom prst="rect">
            <a:avLst/>
          </a:prstGeom>
          <a:noFill/>
          <a:ln>
            <a:noFill/>
          </a:ln>
        </p:spPr>
        <p:txBody>
          <a:bodyPr anchorCtr="0" anchor="b" bIns="46650" lIns="93300" spcFirstLastPara="1" rIns="93300" wrap="square" tIns="466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8132" y="8842029"/>
            <a:ext cx="3043343" cy="4654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ng.com/ck/a?!&amp;&amp;p=34c49cfeadaa4951JmltdHM9MTY2MjUwODgwMCZpZ3VpZD0zMTFjNmU5NS03MDk5LTYxZTktMTM2Ny03ZjQ1NzE3OTYwZWEmaW5zaWQ9NTcwMQ&amp;ptn=3&amp;hsh=3&amp;fclid=311c6e95-7099-61e9-1367-7f45717960ea&amp;u=a1aHR0cDovL3d3dy5yZXNlYXJjaGNvbnN1bHRhdGlvbi5jb20vd2hhdC1pcy1tdWx0aWNvbGxpbmVhcml0eS1tdWx0aXBsZS1yZWdyZXNzaW9uLmFzcCM6fjp0ZXh0PU11bHRpY29sbGluZWFyaXR5JTIwb2NjdXJzJTIwd2hlbiUyMHZhcmlhYmxlcyUyMGFyZSUyMHNvJTIwaGlnaGx5JTIwY29ycmVsYXRlZCUyMHdpdGglMjBlYWNoJTIwb3RoZXIlMjB0aGF0JTIwaXQlMjBpcyUyMGRpZmZpY3VsdCUyMHRvJTIwY29tZSUyMHVwJTIwd2l0aCUyMHJlbGlhYmxlJTIwZXN0aW1hdGVzJTIwb2YlMjB0aGVpciUyMGluZGl2aWR1YWwlMjByZWdyZXNzaW9uJTIwY29lZmZpY2llbnRzLg&amp;ntb=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Jenny</a:t>
            </a:r>
            <a:endParaRPr/>
          </a:p>
          <a:p>
            <a:pPr indent="0" lvl="0" marL="0" rtl="0" algn="l">
              <a:lnSpc>
                <a:spcPct val="100000"/>
              </a:lnSpc>
              <a:spcBef>
                <a:spcPts val="0"/>
              </a:spcBef>
              <a:spcAft>
                <a:spcPts val="0"/>
              </a:spcAft>
              <a:buSzPts val="1400"/>
              <a:buNone/>
            </a:pPr>
            <a:r>
              <a:t/>
            </a:r>
            <a:endParaRPr/>
          </a:p>
        </p:txBody>
      </p:sp>
      <p:sp>
        <p:nvSpPr>
          <p:cNvPr id="281" name="Google Shape;281;p1:notes"/>
          <p:cNvSpPr txBox="1"/>
          <p:nvPr>
            <p:ph idx="12" type="sldNum"/>
          </p:nvPr>
        </p:nvSpPr>
        <p:spPr>
          <a:xfrm>
            <a:off x="3978132" y="8842029"/>
            <a:ext cx="3043343" cy="465455"/>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2" name="Google Shape;282;p1:notes"/>
          <p:cNvSpPr txBox="1"/>
          <p:nvPr>
            <p:ph idx="11" type="ftr"/>
          </p:nvPr>
        </p:nvSpPr>
        <p:spPr>
          <a:xfrm>
            <a:off x="0" y="8842029"/>
            <a:ext cx="3043343" cy="465455"/>
          </a:xfrm>
          <a:prstGeom prst="rect">
            <a:avLst/>
          </a:prstGeom>
          <a:noFill/>
          <a:ln>
            <a:noFill/>
          </a:ln>
        </p:spPr>
        <p:txBody>
          <a:bodyPr anchorCtr="0" anchor="b"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8d01c97e6_0_51: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8d01c97e6_0_51: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Eagle</a:t>
            </a:r>
            <a:endParaRPr/>
          </a:p>
          <a:p>
            <a:pPr indent="0" lvl="0" marL="0" rtl="0" algn="l">
              <a:spcBef>
                <a:spcPts val="0"/>
              </a:spcBef>
              <a:spcAft>
                <a:spcPts val="0"/>
              </a:spcAft>
              <a:buNone/>
            </a:pPr>
            <a:r>
              <a:rPr lang="en-US"/>
              <a:t>As the average number of </a:t>
            </a:r>
            <a:r>
              <a:rPr lang="en-US"/>
              <a:t>children</a:t>
            </a:r>
            <a:r>
              <a:rPr lang="en-US"/>
              <a:t> per woman increases by 1, the log10(GDP) </a:t>
            </a:r>
            <a:r>
              <a:rPr lang="en-US"/>
              <a:t>decreases</a:t>
            </a:r>
            <a:r>
              <a:rPr lang="en-US"/>
              <a:t> by $0.20 million but as the population increases by 1 person, log10(GDP) increases by $0.67.</a:t>
            </a:r>
            <a:endParaRPr/>
          </a:p>
          <a:p>
            <a:pPr indent="0" lvl="0" marL="0" rtl="0" algn="l">
              <a:spcBef>
                <a:spcPts val="0"/>
              </a:spcBef>
              <a:spcAft>
                <a:spcPts val="0"/>
              </a:spcAft>
              <a:buNone/>
            </a:pPr>
            <a:r>
              <a:t/>
            </a:r>
            <a:endParaRPr/>
          </a:p>
        </p:txBody>
      </p:sp>
      <p:sp>
        <p:nvSpPr>
          <p:cNvPr id="359" name="Google Shape;359;g138d01c97e6_0_51: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9c50ea19c_0_51: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149c50ea19c_0_51: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Zach</a:t>
            </a:r>
            <a:endParaRPr/>
          </a:p>
          <a:p>
            <a:pPr indent="0" lvl="0" marL="0" rtl="0" algn="l">
              <a:lnSpc>
                <a:spcPct val="100000"/>
              </a:lnSpc>
              <a:spcBef>
                <a:spcPts val="0"/>
              </a:spcBef>
              <a:spcAft>
                <a:spcPts val="0"/>
              </a:spcAft>
              <a:buSzPts val="1400"/>
              <a:buNone/>
            </a:pPr>
            <a:r>
              <a:rPr lang="en-US"/>
              <a:t>May be reliant on a lot of imports so increasing exports might be a more viable option</a:t>
            </a:r>
            <a:endParaRPr/>
          </a:p>
          <a:p>
            <a:pPr indent="0" lvl="0" marL="0" rtl="0" algn="l">
              <a:lnSpc>
                <a:spcPct val="100000"/>
              </a:lnSpc>
              <a:spcBef>
                <a:spcPts val="0"/>
              </a:spcBef>
              <a:spcAft>
                <a:spcPts val="0"/>
              </a:spcAft>
              <a:buSzPts val="1400"/>
              <a:buNone/>
            </a:pPr>
            <a:r>
              <a:t/>
            </a:r>
            <a:endParaRPr/>
          </a:p>
        </p:txBody>
      </p:sp>
      <p:sp>
        <p:nvSpPr>
          <p:cNvPr id="367" name="Google Shape;367;g149c50ea19c_0_51: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003658ba0_2_0: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5003658ba0_2_0: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Pen</a:t>
            </a:r>
            <a:endParaRPr/>
          </a:p>
        </p:txBody>
      </p:sp>
      <p:sp>
        <p:nvSpPr>
          <p:cNvPr id="375" name="Google Shape;375;g15003658ba0_2_0: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0fd6b03c9_2_5: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0fd6b03c9_2_5: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83" name="Google Shape;383;g150fd6b03c9_2_5: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0fd6b03c9_2_12: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0fd6b03c9_2_12: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90" name="Google Shape;390;g150fd6b03c9_2_12: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9c50ea19c_0_17: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49c50ea19c_0_17: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Jenny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a:t>
            </a:r>
            <a:r>
              <a:rPr lang="en-US"/>
              <a:t>fter we found out our business objectives, we broke down the </a:t>
            </a:r>
            <a:r>
              <a:rPr lang="en-US"/>
              <a:t>dataset with different variables and knew how to approach the problem, which is by using regression model. After we understand our methods, we looked at data and we will introduce how we do data preparation. After everything was cleaned, we built out our models and chose the best one. At the end, we still need to solve real problems so we applied our results into recommendations and impact.  </a:t>
            </a:r>
            <a:endParaRPr/>
          </a:p>
        </p:txBody>
      </p:sp>
      <p:sp>
        <p:nvSpPr>
          <p:cNvPr id="292" name="Google Shape;292;g149c50ea19c_0_17: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8d01c97e6_0_30: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8d01c97e6_0_30: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Jenny </a:t>
            </a:r>
            <a:endParaRPr/>
          </a:p>
          <a:p>
            <a:pPr indent="0" lvl="0" marL="0" rtl="0" algn="l">
              <a:spcBef>
                <a:spcPts val="0"/>
              </a:spcBef>
              <a:spcAft>
                <a:spcPts val="0"/>
              </a:spcAft>
              <a:buNone/>
            </a:pPr>
            <a:r>
              <a:rPr lang="en-US"/>
              <a:t>Create a linear model to predict economic prosperity by determining which variables most affect GDP. Through finding a well-fitting linear model, we can suggest which variables countries should focus on to stimulate economic growth, alleviate poverty, and improve the socioeconomic status of the population.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do not know what is linear model, hold on to that, we will </a:t>
            </a:r>
            <a:r>
              <a:rPr lang="en-US"/>
              <a:t>explain in a very simple way. </a:t>
            </a:r>
            <a:endParaRPr/>
          </a:p>
        </p:txBody>
      </p:sp>
      <p:sp>
        <p:nvSpPr>
          <p:cNvPr id="299" name="Google Shape;299;g138d01c97e6_0_30: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003658ba0_3_7: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003658ba0_3_7: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LEO - </a:t>
            </a:r>
            <a:endParaRPr/>
          </a:p>
          <a:p>
            <a:pPr indent="0" lvl="0" marL="0" rtl="0" algn="l">
              <a:spcBef>
                <a:spcPts val="0"/>
              </a:spcBef>
              <a:spcAft>
                <a:spcPts val="0"/>
              </a:spcAft>
              <a:buNone/>
            </a:pPr>
            <a:r>
              <a:rPr lang="en-US"/>
              <a:t>So, just to give you more context. Here’s a world map. As you can see, the </a:t>
            </a:r>
            <a:r>
              <a:rPr lang="en-US"/>
              <a:t>yellow</a:t>
            </a:r>
            <a:r>
              <a:rPr lang="en-US"/>
              <a:t> parts, which are the developing countries, covers way more than half of the map.   So we would really like to find a ways to s</a:t>
            </a:r>
            <a:r>
              <a:rPr lang="en-US"/>
              <a:t>timulate economic growth in those regions and to improve socioeconomic situation for </a:t>
            </a:r>
            <a:r>
              <a:rPr lang="en-US"/>
              <a:t>those</a:t>
            </a:r>
            <a:r>
              <a:rPr lang="en-US"/>
              <a:t> population. </a:t>
            </a:r>
            <a:endParaRPr/>
          </a:p>
        </p:txBody>
      </p:sp>
      <p:sp>
        <p:nvSpPr>
          <p:cNvPr id="307" name="Google Shape;307;g15003658ba0_3_7: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003658ba0_3_15: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003658ba0_3_15: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Clr>
                <a:schemeClr val="dk1"/>
              </a:buClr>
              <a:buSzPts val="1100"/>
              <a:buFont typeface="Arial"/>
              <a:buNone/>
            </a:pPr>
            <a:r>
              <a:rPr lang="en-US"/>
              <a:t>LEO- </a:t>
            </a:r>
            <a:r>
              <a:rPr lang="en-US"/>
              <a:t>In order to do that, we used data from World Bank to measure and to predict the prosperity of developing countries. We used data from 47 developing countries, across 31 different attributes, 6 of which are listed on the right side.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16" name="Google Shape;316;g15003658ba0_3_15: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003658ba0_3_24: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003658ba0_3_24: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LEO - </a:t>
            </a:r>
            <a:r>
              <a:rPr lang="en-US"/>
              <a:t>Regression analysis is a set of statistical processes </a:t>
            </a:r>
            <a:r>
              <a:rPr lang="en-US"/>
              <a:t>for estimating</a:t>
            </a:r>
            <a:r>
              <a:rPr lang="en-US"/>
              <a:t> the relationships between lots of dependent variables ('response' variable) and one independent variables (predictor). In this case, we are trying to predict the level of prosperity of developing countries. So we took GDP as a proxy, and the regression analysis would help us find out which are some important variables that affect GDP the most. </a:t>
            </a:r>
            <a:endParaRPr/>
          </a:p>
        </p:txBody>
      </p:sp>
      <p:sp>
        <p:nvSpPr>
          <p:cNvPr id="326" name="Google Shape;326;g15003658ba0_3_24: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9c50ea19c_0_30: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49c50ea19c_0_30: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Pen - We deleted Somalia which had 34% of the row missing. We also decided to get rid of the </a:t>
            </a:r>
            <a:r>
              <a:rPr lang="en-US"/>
              <a:t>military</a:t>
            </a:r>
            <a:r>
              <a:rPr lang="en-US"/>
              <a:t> expenditure and the number of personal computers per 1,000 people because those variables had a large portion missing (27.65% and 15% respectively). While the number of personal computers per 1,000 people does not meet the 20% missing requirement, we found that the model was more accurate without the variable as our work progressed. We decided to replace the remaining missing values with the median value for each column because the data for each </a:t>
            </a:r>
            <a:r>
              <a:rPr lang="en-US"/>
              <a:t>variable</a:t>
            </a:r>
            <a:r>
              <a:rPr lang="en-US"/>
              <a:t> were skewed, most likely getting pulled to the right by super wealthy </a:t>
            </a:r>
            <a:r>
              <a:rPr lang="en-US"/>
              <a:t>countries. We decided to keep countries that had an acceptable number of null values so that the model would not be biased towards only predicting the prosperity of affluent countries since data was mostly missing from developing countries.</a:t>
            </a:r>
            <a:endParaRPr/>
          </a:p>
        </p:txBody>
      </p:sp>
      <p:sp>
        <p:nvSpPr>
          <p:cNvPr id="335" name="Google Shape;335;g149c50ea19c_0_30: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8d01c97e6_0_37: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8d01c97e6_0_37: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Zach</a:t>
            </a:r>
            <a:endParaRPr/>
          </a:p>
          <a:p>
            <a:pPr indent="0" lvl="0" marL="0" rtl="0" algn="l">
              <a:spcBef>
                <a:spcPts val="0"/>
              </a:spcBef>
              <a:spcAft>
                <a:spcPts val="0"/>
              </a:spcAft>
              <a:buNone/>
            </a:pPr>
            <a:r>
              <a:rPr lang="en-US"/>
              <a:t>Suspiciously</a:t>
            </a:r>
            <a:r>
              <a:rPr lang="en-US"/>
              <a:t> high R-Squared =&gt; A lot of multicollinearity in the model (variables affecting each other) and this made our initial correlation very high - We were very skeptical about this model.</a:t>
            </a:r>
            <a:endParaRPr/>
          </a:p>
          <a:p>
            <a:pPr indent="0" lvl="0" marL="0" rtl="0" algn="l">
              <a:spcBef>
                <a:spcPts val="0"/>
              </a:spcBef>
              <a:spcAft>
                <a:spcPts val="0"/>
              </a:spcAft>
              <a:buNone/>
            </a:pPr>
            <a:r>
              <a:rPr lang="en-US"/>
              <a:t>Adjusted R-Squared: 0.994</a:t>
            </a:r>
            <a:endParaRPr/>
          </a:p>
          <a:p>
            <a:pPr indent="0" lvl="0" marL="0" rtl="0" algn="l">
              <a:spcBef>
                <a:spcPts val="0"/>
              </a:spcBef>
              <a:spcAft>
                <a:spcPts val="0"/>
              </a:spcAft>
              <a:buNone/>
            </a:pPr>
            <a:r>
              <a:rPr lang="en-US" sz="1000">
                <a:highlight>
                  <a:schemeClr val="lt1"/>
                </a:highlight>
                <a:uFill>
                  <a:noFill/>
                </a:uFill>
                <a:latin typeface="Roboto"/>
                <a:ea typeface="Roboto"/>
                <a:cs typeface="Roboto"/>
                <a:sym typeface="Roboto"/>
                <a:hlinkClick r:id="rId2"/>
              </a:rPr>
              <a:t>Multicollinearity occurs when variables are so highly correlated with each other that it is difficult to come up with reliable estimates of their individual regression coefficients.</a:t>
            </a:r>
            <a:endParaRPr>
              <a:highlight>
                <a:schemeClr val="lt1"/>
              </a:highlight>
            </a:endParaRPr>
          </a:p>
        </p:txBody>
      </p:sp>
      <p:sp>
        <p:nvSpPr>
          <p:cNvPr id="343" name="Google Shape;343;g138d01c97e6_0_37: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8d01c97e6_0_44: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8d01c97e6_0_44: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rPr lang="en-US"/>
              <a:t>Zach - Removed / Eagle = Rest of Slide</a:t>
            </a:r>
            <a:endParaRPr/>
          </a:p>
          <a:p>
            <a:pPr indent="0" lvl="0" marL="0" rtl="0" algn="l">
              <a:spcBef>
                <a:spcPts val="0"/>
              </a:spcBef>
              <a:spcAft>
                <a:spcPts val="0"/>
              </a:spcAft>
              <a:buNone/>
            </a:pPr>
            <a:r>
              <a:rPr lang="en-US"/>
              <a:t>Used a Log Transformation to improve the normality</a:t>
            </a:r>
            <a:endParaRPr/>
          </a:p>
          <a:p>
            <a:pPr indent="0" lvl="0" marL="0" rtl="0" algn="l">
              <a:spcBef>
                <a:spcPts val="0"/>
              </a:spcBef>
              <a:spcAft>
                <a:spcPts val="0"/>
              </a:spcAft>
              <a:buNone/>
            </a:pPr>
            <a:r>
              <a:rPr lang="en-US"/>
              <a:t>All have VIF below </a:t>
            </a:r>
            <a:r>
              <a:rPr lang="en-US"/>
              <a:t>5</a:t>
            </a:r>
            <a:endParaRPr/>
          </a:p>
          <a:p>
            <a:pPr indent="0" lvl="0" marL="0" rtl="0" algn="l">
              <a:spcBef>
                <a:spcPts val="0"/>
              </a:spcBef>
              <a:spcAft>
                <a:spcPts val="0"/>
              </a:spcAft>
              <a:buNone/>
            </a:pPr>
            <a:r>
              <a:rPr lang="en-US"/>
              <a:t>Removed 3 Countries that were Outliers because they are much more developed than the rest of the countries in the model. Moreover, the 3 countries have undue influence on the model, so we removed them.</a:t>
            </a:r>
            <a:endParaRPr/>
          </a:p>
        </p:txBody>
      </p:sp>
      <p:sp>
        <p:nvSpPr>
          <p:cNvPr id="351" name="Google Shape;351;g138d01c97e6_0_44: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15" name="Shape 15"/>
        <p:cNvGrpSpPr/>
        <p:nvPr/>
      </p:nvGrpSpPr>
      <p:grpSpPr>
        <a:xfrm>
          <a:off x="0" y="0"/>
          <a:ext cx="0" cy="0"/>
          <a:chOff x="0" y="0"/>
          <a:chExt cx="0" cy="0"/>
        </a:xfrm>
      </p:grpSpPr>
      <p:sp>
        <p:nvSpPr>
          <p:cNvPr id="16" name="Google Shape;16;p11"/>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2800"/>
              <a:buFont typeface="Rockwel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00"/>
              </a:spcBef>
              <a:spcAft>
                <a:spcPts val="0"/>
              </a:spcAft>
              <a:buSzPts val="1050"/>
              <a:buNone/>
              <a:defRPr sz="1400">
                <a:solidFill>
                  <a:srgbClr val="888888"/>
                </a:solidFill>
              </a:defRPr>
            </a:lvl1pPr>
            <a:lvl2pPr lvl="1" algn="ctr">
              <a:lnSpc>
                <a:spcPct val="100000"/>
              </a:lnSpc>
              <a:spcBef>
                <a:spcPts val="600"/>
              </a:spcBef>
              <a:spcAft>
                <a:spcPts val="0"/>
              </a:spcAft>
              <a:buSzPts val="1350"/>
              <a:buNone/>
              <a:defRPr>
                <a:solidFill>
                  <a:srgbClr val="888888"/>
                </a:solidFill>
              </a:defRPr>
            </a:lvl2pPr>
            <a:lvl3pPr lvl="2" algn="ctr">
              <a:lnSpc>
                <a:spcPct val="100000"/>
              </a:lnSpc>
              <a:spcBef>
                <a:spcPts val="600"/>
              </a:spcBef>
              <a:spcAft>
                <a:spcPts val="0"/>
              </a:spcAft>
              <a:buSzPts val="1350"/>
              <a:buNone/>
              <a:defRPr>
                <a:solidFill>
                  <a:srgbClr val="888888"/>
                </a:solidFill>
              </a:defRPr>
            </a:lvl3pPr>
            <a:lvl4pPr lvl="3" algn="ctr">
              <a:lnSpc>
                <a:spcPct val="100000"/>
              </a:lnSpc>
              <a:spcBef>
                <a:spcPts val="600"/>
              </a:spcBef>
              <a:spcAft>
                <a:spcPts val="0"/>
              </a:spcAft>
              <a:buSzPts val="1350"/>
              <a:buNone/>
              <a:defRPr>
                <a:solidFill>
                  <a:srgbClr val="888888"/>
                </a:solidFill>
              </a:defRPr>
            </a:lvl4pPr>
            <a:lvl5pPr lvl="4" algn="ctr">
              <a:lnSpc>
                <a:spcPct val="100000"/>
              </a:lnSpc>
              <a:spcBef>
                <a:spcPts val="600"/>
              </a:spcBef>
              <a:spcAft>
                <a:spcPts val="0"/>
              </a:spcAft>
              <a:buSzPts val="1350"/>
              <a:buNone/>
              <a:defRPr>
                <a:solidFill>
                  <a:srgbClr val="888888"/>
                </a:solidFill>
              </a:defRPr>
            </a:lvl5pPr>
            <a:lvl6pPr lvl="5" algn="ctr">
              <a:lnSpc>
                <a:spcPct val="100000"/>
              </a:lnSpc>
              <a:spcBef>
                <a:spcPts val="360"/>
              </a:spcBef>
              <a:spcAft>
                <a:spcPts val="0"/>
              </a:spcAft>
              <a:buSzPts val="1350"/>
              <a:buNone/>
              <a:defRPr>
                <a:solidFill>
                  <a:srgbClr val="888888"/>
                </a:solidFill>
              </a:defRPr>
            </a:lvl6pPr>
            <a:lvl7pPr lvl="6" algn="ctr">
              <a:lnSpc>
                <a:spcPct val="100000"/>
              </a:lnSpc>
              <a:spcBef>
                <a:spcPts val="360"/>
              </a:spcBef>
              <a:spcAft>
                <a:spcPts val="0"/>
              </a:spcAft>
              <a:buSzPts val="1350"/>
              <a:buNone/>
              <a:defRPr>
                <a:solidFill>
                  <a:srgbClr val="888888"/>
                </a:solidFill>
              </a:defRPr>
            </a:lvl7pPr>
            <a:lvl8pPr lvl="7" algn="ctr">
              <a:lnSpc>
                <a:spcPct val="100000"/>
              </a:lnSpc>
              <a:spcBef>
                <a:spcPts val="360"/>
              </a:spcBef>
              <a:spcAft>
                <a:spcPts val="0"/>
              </a:spcAft>
              <a:buSzPts val="1350"/>
              <a:buNone/>
              <a:defRPr>
                <a:solidFill>
                  <a:srgbClr val="888888"/>
                </a:solidFill>
              </a:defRPr>
            </a:lvl8pPr>
            <a:lvl9pPr lvl="8" algn="ctr">
              <a:lnSpc>
                <a:spcPct val="100000"/>
              </a:lnSpc>
              <a:spcBef>
                <a:spcPts val="360"/>
              </a:spcBef>
              <a:spcAft>
                <a:spcPts val="0"/>
              </a:spcAft>
              <a:buSzPts val="1350"/>
              <a:buNone/>
              <a:defRPr>
                <a:solidFill>
                  <a:srgbClr val="888888"/>
                </a:solidFill>
              </a:defRPr>
            </a:lvl9pPr>
          </a:lstStyle>
          <a:p/>
        </p:txBody>
      </p:sp>
      <p:sp>
        <p:nvSpPr>
          <p:cNvPr id="18" name="Google Shape;18;p11"/>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1" name="Google Shape;21;p1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2" name="Google Shape;22;p11"/>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3" name="Google Shape;23;p11"/>
          <p:cNvSpPr/>
          <p:nvPr>
            <p:ph idx="2" type="pic"/>
          </p:nvPr>
        </p:nvSpPr>
        <p:spPr>
          <a:xfrm>
            <a:off x="4624388" y="228600"/>
            <a:ext cx="2057400" cy="2039112"/>
          </a:xfrm>
          <a:prstGeom prst="rect">
            <a:avLst/>
          </a:prstGeom>
          <a:noFill/>
          <a:ln>
            <a:noFill/>
          </a:ln>
        </p:spPr>
      </p:sp>
      <p:sp>
        <p:nvSpPr>
          <p:cNvPr id="24" name="Google Shape;24;p11"/>
          <p:cNvSpPr/>
          <p:nvPr>
            <p:ph idx="3" type="pic"/>
          </p:nvPr>
        </p:nvSpPr>
        <p:spPr>
          <a:xfrm>
            <a:off x="6802438" y="2377440"/>
            <a:ext cx="2057400" cy="2039112"/>
          </a:xfrm>
          <a:prstGeom prst="rect">
            <a:avLst/>
          </a:prstGeom>
          <a:noFill/>
          <a:ln>
            <a:noFill/>
          </a:ln>
        </p:spPr>
      </p:sp>
      <p:sp>
        <p:nvSpPr>
          <p:cNvPr id="25" name="Google Shape;25;p11"/>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lnSpc>
                <a:spcPct val="100000"/>
              </a:lnSpc>
              <a:spcBef>
                <a:spcPts val="600"/>
              </a:spcBef>
              <a:spcAft>
                <a:spcPts val="0"/>
              </a:spcAft>
              <a:buSzPts val="3450"/>
              <a:buNone/>
              <a:defRPr sz="4600">
                <a:solidFill>
                  <a:schemeClr val="lt1"/>
                </a:solidFill>
              </a:defRPr>
            </a:lvl1pPr>
            <a:lvl2pPr indent="-285750" lvl="1" marL="914400" algn="l">
              <a:lnSpc>
                <a:spcPct val="100000"/>
              </a:lnSpc>
              <a:spcBef>
                <a:spcPts val="600"/>
              </a:spcBef>
              <a:spcAft>
                <a:spcPts val="0"/>
              </a:spcAft>
              <a:buSzPts val="900"/>
              <a:buChar char="■"/>
              <a:defRPr sz="1200"/>
            </a:lvl2pPr>
            <a:lvl3pPr indent="-276225" lvl="2" marL="1371600" algn="l">
              <a:lnSpc>
                <a:spcPct val="100000"/>
              </a:lnSpc>
              <a:spcBef>
                <a:spcPts val="600"/>
              </a:spcBef>
              <a:spcAft>
                <a:spcPts val="0"/>
              </a:spcAft>
              <a:buSzPts val="750"/>
              <a:buChar char="■"/>
              <a:defRPr sz="1000"/>
            </a:lvl3pPr>
            <a:lvl4pPr indent="-271462" lvl="3" marL="1828800" algn="l">
              <a:lnSpc>
                <a:spcPct val="100000"/>
              </a:lnSpc>
              <a:spcBef>
                <a:spcPts val="600"/>
              </a:spcBef>
              <a:spcAft>
                <a:spcPts val="0"/>
              </a:spcAft>
              <a:buSzPts val="675"/>
              <a:buChar char="■"/>
              <a:defRPr sz="900"/>
            </a:lvl4pPr>
            <a:lvl5pPr indent="-271462" lvl="4" marL="2286000" algn="l">
              <a:lnSpc>
                <a:spcPct val="100000"/>
              </a:lnSpc>
              <a:spcBef>
                <a:spcPts val="600"/>
              </a:spcBef>
              <a:spcAft>
                <a:spcPts val="0"/>
              </a:spcAft>
              <a:buSzPts val="675"/>
              <a:buChar char="■"/>
              <a:defRPr sz="900"/>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pic>
        <p:nvPicPr>
          <p:cNvPr descr="WFU_Univ_White_Shield-only.eps" id="26" name="Google Shape;26;p11"/>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27" name="Google Shape;27;p11"/>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28" name="Google Shape;28;p11"/>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9" name="Shape 109"/>
        <p:cNvGrpSpPr/>
        <p:nvPr/>
      </p:nvGrpSpPr>
      <p:grpSpPr>
        <a:xfrm>
          <a:off x="0" y="0"/>
          <a:ext cx="0" cy="0"/>
          <a:chOff x="0" y="0"/>
          <a:chExt cx="0" cy="0"/>
        </a:xfrm>
      </p:grpSpPr>
      <p:sp>
        <p:nvSpPr>
          <p:cNvPr id="110" name="Google Shape;110;p1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1" name="Google Shape;111;p1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Rockwel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8"/>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113" name="Google Shape;113;p18"/>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114" name="Google Shape;114;p1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p18"/>
          <p:cNvSpPr txBox="1"/>
          <p:nvPr>
            <p:ph idx="3" type="body"/>
          </p:nvPr>
        </p:nvSpPr>
        <p:spPr>
          <a:xfrm>
            <a:off x="2571078" y="1000316"/>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118" name="Google Shape;118;p18"/>
          <p:cNvSpPr txBox="1"/>
          <p:nvPr>
            <p:ph idx="4" type="body"/>
          </p:nvPr>
        </p:nvSpPr>
        <p:spPr>
          <a:xfrm>
            <a:off x="4399878" y="2070847"/>
            <a:ext cx="3657600" cy="322729"/>
          </a:xfrm>
          <a:prstGeom prst="rect">
            <a:avLst/>
          </a:prstGeom>
          <a:solidFill>
            <a:srgbClr val="D0B57A"/>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pic>
        <p:nvPicPr>
          <p:cNvPr descr="WFU_Univ_White_Shield-only.eps" id="119" name="Google Shape;119;p18"/>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120" name="Google Shape;120;p18"/>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Comparison">
  <p:cSld name="3 Col Comparison">
    <p:spTree>
      <p:nvGrpSpPr>
        <p:cNvPr id="121" name="Shape 121"/>
        <p:cNvGrpSpPr/>
        <p:nvPr/>
      </p:nvGrpSpPr>
      <p:grpSpPr>
        <a:xfrm>
          <a:off x="0" y="0"/>
          <a:ext cx="0" cy="0"/>
          <a:chOff x="0" y="0"/>
          <a:chExt cx="0" cy="0"/>
        </a:xfrm>
      </p:grpSpPr>
      <p:sp>
        <p:nvSpPr>
          <p:cNvPr id="122" name="Google Shape;122;p1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23" name="Google Shape;123;p1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Rockwel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9"/>
          <p:cNvSpPr txBox="1"/>
          <p:nvPr>
            <p:ph idx="1" type="body"/>
          </p:nvPr>
        </p:nvSpPr>
        <p:spPr>
          <a:xfrm>
            <a:off x="497541" y="2447365"/>
            <a:ext cx="2617301"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125" name="Google Shape;125;p19"/>
          <p:cNvSpPr txBox="1"/>
          <p:nvPr>
            <p:ph idx="2" type="body"/>
          </p:nvPr>
        </p:nvSpPr>
        <p:spPr>
          <a:xfrm>
            <a:off x="3251357"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126" name="Google Shape;126;p1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9"/>
          <p:cNvSpPr txBox="1"/>
          <p:nvPr>
            <p:ph idx="3" type="body"/>
          </p:nvPr>
        </p:nvSpPr>
        <p:spPr>
          <a:xfrm>
            <a:off x="497541" y="2070847"/>
            <a:ext cx="2617301"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130" name="Google Shape;130;p19"/>
          <p:cNvSpPr txBox="1"/>
          <p:nvPr>
            <p:ph idx="4" type="body"/>
          </p:nvPr>
        </p:nvSpPr>
        <p:spPr>
          <a:xfrm>
            <a:off x="3251357" y="2070847"/>
            <a:ext cx="2630748" cy="322729"/>
          </a:xfrm>
          <a:prstGeom prst="rect">
            <a:avLst/>
          </a:prstGeom>
          <a:solidFill>
            <a:schemeClr val="accent4"/>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131" name="Google Shape;131;p19"/>
          <p:cNvSpPr txBox="1"/>
          <p:nvPr>
            <p:ph idx="5" type="body"/>
          </p:nvPr>
        </p:nvSpPr>
        <p:spPr>
          <a:xfrm>
            <a:off x="6031989"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132" name="Google Shape;132;p19"/>
          <p:cNvSpPr txBox="1"/>
          <p:nvPr>
            <p:ph idx="6" type="body"/>
          </p:nvPr>
        </p:nvSpPr>
        <p:spPr>
          <a:xfrm>
            <a:off x="6031989" y="2070847"/>
            <a:ext cx="2630748" cy="322729"/>
          </a:xfrm>
          <a:prstGeom prst="rect">
            <a:avLst/>
          </a:prstGeom>
          <a:solidFill>
            <a:schemeClr val="accent2"/>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pic>
        <p:nvPicPr>
          <p:cNvPr descr="WFU_Univ_White_Shield-only.eps" id="133" name="Google Shape;133;p19"/>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134" name="Google Shape;134;p19"/>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35" name="Shape 135"/>
        <p:cNvGrpSpPr/>
        <p:nvPr/>
      </p:nvGrpSpPr>
      <p:grpSpPr>
        <a:xfrm>
          <a:off x="0" y="0"/>
          <a:ext cx="0" cy="0"/>
          <a:chOff x="0" y="0"/>
          <a:chExt cx="0" cy="0"/>
        </a:xfrm>
      </p:grpSpPr>
      <p:sp>
        <p:nvSpPr>
          <p:cNvPr id="136" name="Google Shape;136;p2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0"/>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38" name="Google Shape;138;p2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0"/>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41" name="Google Shape;141;p2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42" name="Google Shape;142;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pic>
        <p:nvPicPr>
          <p:cNvPr descr="WFU_Univ_White_Shield-only.eps" id="143" name="Google Shape;143;p20"/>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144" name="Google Shape;144;p20"/>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45" name="Shape 145"/>
        <p:cNvGrpSpPr/>
        <p:nvPr/>
      </p:nvGrpSpPr>
      <p:grpSpPr>
        <a:xfrm>
          <a:off x="0" y="0"/>
          <a:ext cx="0" cy="0"/>
          <a:chOff x="0" y="0"/>
          <a:chExt cx="0" cy="0"/>
        </a:xfrm>
      </p:grpSpPr>
      <p:sp>
        <p:nvSpPr>
          <p:cNvPr id="146" name="Google Shape;146;p2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47" name="Google Shape;147;p2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1"/>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49" name="Google Shape;149;p2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1"/>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53" name="Google Shape;153;p21"/>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pic>
        <p:nvPicPr>
          <p:cNvPr descr="WFU_Univ_White_Shield-only.eps" id="154" name="Google Shape;154;p21"/>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155" name="Google Shape;155;p21"/>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56" name="Shape 156"/>
        <p:cNvGrpSpPr/>
        <p:nvPr/>
      </p:nvGrpSpPr>
      <p:grpSpPr>
        <a:xfrm>
          <a:off x="0" y="0"/>
          <a:ext cx="0" cy="0"/>
          <a:chOff x="0" y="0"/>
          <a:chExt cx="0" cy="0"/>
        </a:xfrm>
      </p:grpSpPr>
      <p:sp>
        <p:nvSpPr>
          <p:cNvPr id="157" name="Google Shape;157;p2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58" name="Google Shape;158;p2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22"/>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63" name="Google Shape;163;p22"/>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64" name="Google Shape;164;p22"/>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65" name="Google Shape;165;p22"/>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pic>
        <p:nvPicPr>
          <p:cNvPr descr="WFU_Univ_White_Shield-only.eps" id="166" name="Google Shape;166;p22"/>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167" name="Google Shape;167;p22"/>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8" name="Shape 168"/>
        <p:cNvGrpSpPr/>
        <p:nvPr/>
      </p:nvGrpSpPr>
      <p:grpSpPr>
        <a:xfrm>
          <a:off x="0" y="0"/>
          <a:ext cx="0" cy="0"/>
          <a:chOff x="0" y="0"/>
          <a:chExt cx="0" cy="0"/>
        </a:xfrm>
      </p:grpSpPr>
      <p:sp>
        <p:nvSpPr>
          <p:cNvPr id="169" name="Google Shape;169;p2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70" name="Google Shape;170;p2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WFU_Univ_Black_Shield-only.eps" id="172" name="Google Shape;172;p24"/>
          <p:cNvPicPr preferRelativeResize="0"/>
          <p:nvPr/>
        </p:nvPicPr>
        <p:blipFill rotWithShape="1">
          <a:blip r:embed="rId2">
            <a:alphaModFix/>
          </a:blip>
          <a:srcRect b="0" l="0" r="0" t="0"/>
          <a:stretch/>
        </p:blipFill>
        <p:spPr>
          <a:xfrm>
            <a:off x="8332536" y="714100"/>
            <a:ext cx="355191" cy="355191"/>
          </a:xfrm>
          <a:prstGeom prst="rect">
            <a:avLst/>
          </a:prstGeom>
          <a:noFill/>
          <a:ln>
            <a:noFill/>
          </a:ln>
        </p:spPr>
      </p:pic>
      <p:pic>
        <p:nvPicPr>
          <p:cNvPr descr="WFU_Univ_Black_Shield-only.eps" id="173" name="Google Shape;173;p24"/>
          <p:cNvPicPr preferRelativeResize="0"/>
          <p:nvPr/>
        </p:nvPicPr>
        <p:blipFill rotWithShape="1">
          <a:blip r:embed="rId2">
            <a:alphaModFix/>
          </a:blip>
          <a:srcRect b="0" l="0" r="0" t="0"/>
          <a:stretch/>
        </p:blipFill>
        <p:spPr>
          <a:xfrm>
            <a:off x="8332536" y="714100"/>
            <a:ext cx="355191" cy="35519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74" name="Shape 174"/>
        <p:cNvGrpSpPr/>
        <p:nvPr/>
      </p:nvGrpSpPr>
      <p:grpSpPr>
        <a:xfrm>
          <a:off x="0" y="0"/>
          <a:ext cx="0" cy="0"/>
          <a:chOff x="0" y="0"/>
          <a:chExt cx="0" cy="0"/>
        </a:xfrm>
      </p:grpSpPr>
      <p:sp>
        <p:nvSpPr>
          <p:cNvPr id="175" name="Google Shape;175;p26"/>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600"/>
              <a:buFont typeface="Rockwell"/>
              <a:buNone/>
              <a:defRPr b="0" sz="2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6"/>
          <p:cNvSpPr/>
          <p:nvPr>
            <p:ph idx="2" type="pic"/>
          </p:nvPr>
        </p:nvSpPr>
        <p:spPr>
          <a:xfrm>
            <a:off x="277905" y="228600"/>
            <a:ext cx="6378389" cy="4187952"/>
          </a:xfrm>
          <a:prstGeom prst="rect">
            <a:avLst/>
          </a:prstGeom>
          <a:noFill/>
          <a:ln>
            <a:noFill/>
          </a:ln>
        </p:spPr>
      </p:sp>
      <p:sp>
        <p:nvSpPr>
          <p:cNvPr id="177" name="Google Shape;177;p26"/>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1050"/>
              <a:buNone/>
              <a:defRPr sz="1400"/>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178" name="Google Shape;178;p2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26"/>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2" name="Google Shape;182;p26"/>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WFU_Univ_White_Shield-only.eps" id="183" name="Google Shape;183;p26"/>
          <p:cNvPicPr preferRelativeResize="0"/>
          <p:nvPr/>
        </p:nvPicPr>
        <p:blipFill rotWithShape="1">
          <a:blip r:embed="rId2">
            <a:alphaModFix/>
          </a:blip>
          <a:srcRect b="0" l="0" r="0" t="0"/>
          <a:stretch/>
        </p:blipFill>
        <p:spPr>
          <a:xfrm>
            <a:off x="8172943" y="3738742"/>
            <a:ext cx="480425" cy="480425"/>
          </a:xfrm>
          <a:prstGeom prst="rect">
            <a:avLst/>
          </a:prstGeom>
          <a:noFill/>
          <a:ln>
            <a:noFill/>
          </a:ln>
        </p:spPr>
      </p:pic>
      <p:pic>
        <p:nvPicPr>
          <p:cNvPr descr="WFU_Univ_White_Shield-only.eps" id="184" name="Google Shape;184;p26"/>
          <p:cNvPicPr preferRelativeResize="0"/>
          <p:nvPr/>
        </p:nvPicPr>
        <p:blipFill rotWithShape="1">
          <a:blip r:embed="rId2">
            <a:alphaModFix/>
          </a:blip>
          <a:srcRect b="0" l="0" r="0" t="0"/>
          <a:stretch/>
        </p:blipFill>
        <p:spPr>
          <a:xfrm>
            <a:off x="8172943" y="3738742"/>
            <a:ext cx="480425" cy="480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85" name="Shape 185"/>
        <p:cNvGrpSpPr/>
        <p:nvPr/>
      </p:nvGrpSpPr>
      <p:grpSpPr>
        <a:xfrm>
          <a:off x="0" y="0"/>
          <a:ext cx="0" cy="0"/>
          <a:chOff x="0" y="0"/>
          <a:chExt cx="0" cy="0"/>
        </a:xfrm>
      </p:grpSpPr>
      <p:sp>
        <p:nvSpPr>
          <p:cNvPr id="186" name="Google Shape;186;p27"/>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7" name="Google Shape;187;p27"/>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600"/>
              <a:buFont typeface="Rockwell"/>
              <a:buNone/>
              <a:defRPr b="0" sz="2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7"/>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050"/>
              <a:buNone/>
              <a:defRPr sz="1400">
                <a:solidFill>
                  <a:schemeClr val="lt1"/>
                </a:solidFill>
              </a:defRPr>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189" name="Google Shape;189;p27"/>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27"/>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92" name="Google Shape;192;p27"/>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93" name="Google Shape;193;p27"/>
          <p:cNvSpPr/>
          <p:nvPr>
            <p:ph idx="2" type="pic"/>
          </p:nvPr>
        </p:nvSpPr>
        <p:spPr>
          <a:xfrm>
            <a:off x="6802438" y="2374940"/>
            <a:ext cx="2057400" cy="2039112"/>
          </a:xfrm>
          <a:prstGeom prst="rect">
            <a:avLst/>
          </a:prstGeom>
          <a:noFill/>
          <a:ln>
            <a:noFill/>
          </a:ln>
        </p:spPr>
      </p:sp>
      <p:sp>
        <p:nvSpPr>
          <p:cNvPr id="194" name="Google Shape;194;p27"/>
          <p:cNvSpPr/>
          <p:nvPr>
            <p:ph idx="3" type="pic"/>
          </p:nvPr>
        </p:nvSpPr>
        <p:spPr>
          <a:xfrm>
            <a:off x="6802438" y="4535424"/>
            <a:ext cx="2057400" cy="2039112"/>
          </a:xfrm>
          <a:prstGeom prst="rect">
            <a:avLst/>
          </a:prstGeom>
          <a:noFill/>
          <a:ln>
            <a:noFill/>
          </a:ln>
        </p:spPr>
      </p:sp>
      <p:pic>
        <p:nvPicPr>
          <p:cNvPr descr="WFU_Univ_White_Shield-only.eps" id="195" name="Google Shape;195;p27"/>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196" name="Google Shape;196;p27"/>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197" name="Google Shape;197;p27"/>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98" name="Shape 198"/>
        <p:cNvGrpSpPr/>
        <p:nvPr/>
      </p:nvGrpSpPr>
      <p:grpSpPr>
        <a:xfrm>
          <a:off x="0" y="0"/>
          <a:ext cx="0" cy="0"/>
          <a:chOff x="0" y="0"/>
          <a:chExt cx="0" cy="0"/>
        </a:xfrm>
      </p:grpSpPr>
      <p:sp>
        <p:nvSpPr>
          <p:cNvPr id="199" name="Google Shape;199;p28"/>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00" name="Google Shape;200;p28"/>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600"/>
              <a:buFont typeface="Rockwell"/>
              <a:buNone/>
              <a:defRPr b="0" sz="2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28"/>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050"/>
              <a:buNone/>
              <a:defRPr sz="1400">
                <a:solidFill>
                  <a:schemeClr val="lt1"/>
                </a:solidFill>
              </a:defRPr>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202" name="Google Shape;202;p28"/>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8"/>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2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06" name="Google Shape;206;p28"/>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07" name="Google Shape;207;p28"/>
          <p:cNvSpPr/>
          <p:nvPr>
            <p:ph idx="2" type="pic"/>
          </p:nvPr>
        </p:nvSpPr>
        <p:spPr>
          <a:xfrm>
            <a:off x="4624388" y="228600"/>
            <a:ext cx="2057400" cy="2039112"/>
          </a:xfrm>
          <a:prstGeom prst="rect">
            <a:avLst/>
          </a:prstGeom>
          <a:noFill/>
          <a:ln>
            <a:noFill/>
          </a:ln>
        </p:spPr>
      </p:sp>
      <p:sp>
        <p:nvSpPr>
          <p:cNvPr id="208" name="Google Shape;208;p28"/>
          <p:cNvSpPr/>
          <p:nvPr>
            <p:ph idx="3" type="pic"/>
          </p:nvPr>
        </p:nvSpPr>
        <p:spPr>
          <a:xfrm>
            <a:off x="4624388" y="2381663"/>
            <a:ext cx="2057400" cy="2039112"/>
          </a:xfrm>
          <a:prstGeom prst="rect">
            <a:avLst/>
          </a:prstGeom>
          <a:noFill/>
          <a:ln>
            <a:noFill/>
          </a:ln>
        </p:spPr>
      </p:sp>
      <p:sp>
        <p:nvSpPr>
          <p:cNvPr id="209" name="Google Shape;209;p28"/>
          <p:cNvSpPr/>
          <p:nvPr>
            <p:ph idx="4" type="pic"/>
          </p:nvPr>
        </p:nvSpPr>
        <p:spPr>
          <a:xfrm>
            <a:off x="6803136" y="2381662"/>
            <a:ext cx="2057400" cy="4187952"/>
          </a:xfrm>
          <a:prstGeom prst="rect">
            <a:avLst/>
          </a:prstGeom>
          <a:noFill/>
          <a:ln>
            <a:noFill/>
          </a:ln>
        </p:spPr>
      </p:sp>
      <p:pic>
        <p:nvPicPr>
          <p:cNvPr descr="WFU_Univ_White_Shield-only.eps" id="210" name="Google Shape;210;p28"/>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211" name="Google Shape;211;p28"/>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212" name="Google Shape;212;p28"/>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213" name="Shape 213"/>
        <p:cNvGrpSpPr/>
        <p:nvPr/>
      </p:nvGrpSpPr>
      <p:grpSpPr>
        <a:xfrm>
          <a:off x="0" y="0"/>
          <a:ext cx="0" cy="0"/>
          <a:chOff x="0" y="0"/>
          <a:chExt cx="0" cy="0"/>
        </a:xfrm>
      </p:grpSpPr>
      <p:sp>
        <p:nvSpPr>
          <p:cNvPr id="214" name="Google Shape;214;p2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15" name="Google Shape;215;p29"/>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600"/>
              <a:buFont typeface="Rockwell"/>
              <a:buNone/>
              <a:defRPr b="0" sz="2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9"/>
          <p:cNvSpPr/>
          <p:nvPr>
            <p:ph idx="2" type="pic"/>
          </p:nvPr>
        </p:nvSpPr>
        <p:spPr>
          <a:xfrm>
            <a:off x="277905" y="2365248"/>
            <a:ext cx="4240119" cy="4187952"/>
          </a:xfrm>
          <a:prstGeom prst="rect">
            <a:avLst/>
          </a:prstGeom>
          <a:noFill/>
          <a:ln>
            <a:noFill/>
          </a:ln>
        </p:spPr>
      </p:sp>
      <p:sp>
        <p:nvSpPr>
          <p:cNvPr id="217" name="Google Shape;217;p29"/>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050"/>
              <a:buNone/>
              <a:defRPr sz="1400"/>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218" name="Google Shape;218;p2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21" name="Google Shape;221;p29"/>
          <p:cNvSpPr/>
          <p:nvPr>
            <p:ph idx="3" type="pic"/>
          </p:nvPr>
        </p:nvSpPr>
        <p:spPr>
          <a:xfrm>
            <a:off x="277905" y="228600"/>
            <a:ext cx="2057400" cy="2039112"/>
          </a:xfrm>
          <a:prstGeom prst="rect">
            <a:avLst/>
          </a:prstGeom>
          <a:noFill/>
          <a:ln>
            <a:noFill/>
          </a:ln>
        </p:spPr>
      </p:sp>
      <p:sp>
        <p:nvSpPr>
          <p:cNvPr id="222" name="Google Shape;222;p29"/>
          <p:cNvSpPr/>
          <p:nvPr>
            <p:ph idx="4" type="pic"/>
          </p:nvPr>
        </p:nvSpPr>
        <p:spPr>
          <a:xfrm>
            <a:off x="2460625" y="228600"/>
            <a:ext cx="2057400" cy="2039112"/>
          </a:xfrm>
          <a:prstGeom prst="rect">
            <a:avLst/>
          </a:prstGeom>
          <a:noFill/>
          <a:ln>
            <a:noFill/>
          </a:ln>
        </p:spPr>
      </p:sp>
      <p:pic>
        <p:nvPicPr>
          <p:cNvPr descr="WFU_Univ_Black_Shield-only.eps" id="223" name="Google Shape;223;p29"/>
          <p:cNvPicPr preferRelativeResize="0"/>
          <p:nvPr/>
        </p:nvPicPr>
        <p:blipFill rotWithShape="1">
          <a:blip r:embed="rId2">
            <a:alphaModFix/>
          </a:blip>
          <a:srcRect b="0" l="0" r="0" t="0"/>
          <a:stretch/>
        </p:blipFill>
        <p:spPr>
          <a:xfrm>
            <a:off x="8332536" y="707766"/>
            <a:ext cx="355191" cy="355191"/>
          </a:xfrm>
          <a:prstGeom prst="rect">
            <a:avLst/>
          </a:prstGeom>
          <a:noFill/>
          <a:ln>
            <a:noFill/>
          </a:ln>
        </p:spPr>
      </p:pic>
      <p:pic>
        <p:nvPicPr>
          <p:cNvPr descr="WFU_Univ_Black_Shield-only.eps" id="224" name="Google Shape;224;p29"/>
          <p:cNvPicPr preferRelativeResize="0"/>
          <p:nvPr/>
        </p:nvPicPr>
        <p:blipFill rotWithShape="1">
          <a:blip r:embed="rId2">
            <a:alphaModFix/>
          </a:blip>
          <a:srcRect b="0" l="0" r="0" t="0"/>
          <a:stretch/>
        </p:blipFill>
        <p:spPr>
          <a:xfrm>
            <a:off x="8332536" y="707766"/>
            <a:ext cx="355191" cy="3551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 name="Shape 29"/>
        <p:cNvGrpSpPr/>
        <p:nvPr/>
      </p:nvGrpSpPr>
      <p:grpSpPr>
        <a:xfrm>
          <a:off x="0" y="0"/>
          <a:ext cx="0" cy="0"/>
          <a:chOff x="0" y="0"/>
          <a:chExt cx="0" cy="0"/>
        </a:xfrm>
      </p:grpSpPr>
      <p:sp>
        <p:nvSpPr>
          <p:cNvPr id="30" name="Google Shape;30;p25"/>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31" name="Google Shape;31;p25"/>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600"/>
              <a:buFont typeface="Rockwell"/>
              <a:buNone/>
              <a:defRPr b="0" sz="2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33" name="Google Shape;33;p25"/>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050"/>
              <a:buNone/>
              <a:defRPr sz="1400">
                <a:solidFill>
                  <a:schemeClr val="lt1"/>
                </a:solidFill>
              </a:defRPr>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34" name="Google Shape;34;p2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WFU_Univ_White_Shield-only.eps" id="36" name="Google Shape;36;p25"/>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37" name="Google Shape;37;p25"/>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38" name="Google Shape;38;p25"/>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25" name="Shape 225"/>
        <p:cNvGrpSpPr/>
        <p:nvPr/>
      </p:nvGrpSpPr>
      <p:grpSpPr>
        <a:xfrm>
          <a:off x="0" y="0"/>
          <a:ext cx="0" cy="0"/>
          <a:chOff x="0" y="0"/>
          <a:chExt cx="0" cy="0"/>
        </a:xfrm>
      </p:grpSpPr>
      <p:sp>
        <p:nvSpPr>
          <p:cNvPr id="226" name="Google Shape;226;p3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27" name="Google Shape;227;p3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0"/>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29" name="Google Shape;229;p3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3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3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pic>
        <p:nvPicPr>
          <p:cNvPr descr="WFU_Univ_White_Shield-only.eps" id="232" name="Google Shape;232;p30"/>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pic>
        <p:nvPicPr>
          <p:cNvPr descr="WFU_Univ_White_Shield-only.eps" id="233" name="Google Shape;233;p30"/>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34" name="Shape 234"/>
        <p:cNvGrpSpPr/>
        <p:nvPr/>
      </p:nvGrpSpPr>
      <p:grpSpPr>
        <a:xfrm>
          <a:off x="0" y="0"/>
          <a:ext cx="0" cy="0"/>
          <a:chOff x="0" y="0"/>
          <a:chExt cx="0" cy="0"/>
        </a:xfrm>
      </p:grpSpPr>
      <p:sp>
        <p:nvSpPr>
          <p:cNvPr id="235" name="Google Shape;235;p3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36" name="Google Shape;236;p31"/>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1"/>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38" name="Google Shape;238;p3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3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pic>
        <p:nvPicPr>
          <p:cNvPr descr="WFU_Univ_Black_Shield-only.eps" id="241" name="Google Shape;241;p31"/>
          <p:cNvPicPr preferRelativeResize="0"/>
          <p:nvPr/>
        </p:nvPicPr>
        <p:blipFill rotWithShape="1">
          <a:blip r:embed="rId2">
            <a:alphaModFix/>
          </a:blip>
          <a:srcRect b="0" l="0" r="0" t="0"/>
          <a:stretch/>
        </p:blipFill>
        <p:spPr>
          <a:xfrm rot="5400000">
            <a:off x="7667317" y="265536"/>
            <a:ext cx="355191" cy="355191"/>
          </a:xfrm>
          <a:prstGeom prst="rect">
            <a:avLst/>
          </a:prstGeom>
          <a:noFill/>
          <a:ln>
            <a:noFill/>
          </a:ln>
        </p:spPr>
      </p:pic>
      <p:pic>
        <p:nvPicPr>
          <p:cNvPr descr="WFU_Univ_Black_Shield-only.eps" id="242" name="Google Shape;242;p31"/>
          <p:cNvPicPr preferRelativeResize="0"/>
          <p:nvPr/>
        </p:nvPicPr>
        <p:blipFill rotWithShape="1">
          <a:blip r:embed="rId2">
            <a:alphaModFix/>
          </a:blip>
          <a:srcRect b="0" l="0" r="0" t="0"/>
          <a:stretch/>
        </p:blipFill>
        <p:spPr>
          <a:xfrm rot="5400000">
            <a:off x="7667317" y="265536"/>
            <a:ext cx="355191" cy="35519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 Col Comparison">
  <p:cSld name="1_3 Col Comparison">
    <p:spTree>
      <p:nvGrpSpPr>
        <p:cNvPr id="243" name="Shape 243"/>
        <p:cNvGrpSpPr/>
        <p:nvPr/>
      </p:nvGrpSpPr>
      <p:grpSpPr>
        <a:xfrm>
          <a:off x="0" y="0"/>
          <a:ext cx="0" cy="0"/>
          <a:chOff x="0" y="0"/>
          <a:chExt cx="0" cy="0"/>
        </a:xfrm>
      </p:grpSpPr>
      <p:sp>
        <p:nvSpPr>
          <p:cNvPr id="244" name="Google Shape;244;p3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45" name="Google Shape;245;p3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Rockwel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32"/>
          <p:cNvSpPr txBox="1"/>
          <p:nvPr>
            <p:ph idx="1" type="body"/>
          </p:nvPr>
        </p:nvSpPr>
        <p:spPr>
          <a:xfrm>
            <a:off x="497541" y="2447365"/>
            <a:ext cx="2617301"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47" name="Google Shape;247;p32"/>
          <p:cNvSpPr txBox="1"/>
          <p:nvPr>
            <p:ph idx="2" type="body"/>
          </p:nvPr>
        </p:nvSpPr>
        <p:spPr>
          <a:xfrm>
            <a:off x="3251357"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48" name="Google Shape;248;p3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3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51" name="Google Shape;251;p32"/>
          <p:cNvSpPr txBox="1"/>
          <p:nvPr>
            <p:ph idx="3" type="body"/>
          </p:nvPr>
        </p:nvSpPr>
        <p:spPr>
          <a:xfrm>
            <a:off x="497541" y="2070847"/>
            <a:ext cx="2617301"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252" name="Google Shape;252;p32"/>
          <p:cNvSpPr txBox="1"/>
          <p:nvPr>
            <p:ph idx="4" type="body"/>
          </p:nvPr>
        </p:nvSpPr>
        <p:spPr>
          <a:xfrm>
            <a:off x="3251357" y="2070847"/>
            <a:ext cx="2630748" cy="322729"/>
          </a:xfrm>
          <a:prstGeom prst="rect">
            <a:avLst/>
          </a:prstGeom>
          <a:solidFill>
            <a:schemeClr val="accent4"/>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253" name="Google Shape;253;p32"/>
          <p:cNvSpPr txBox="1"/>
          <p:nvPr>
            <p:ph idx="5" type="body"/>
          </p:nvPr>
        </p:nvSpPr>
        <p:spPr>
          <a:xfrm>
            <a:off x="6031989"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54" name="Google Shape;254;p32"/>
          <p:cNvSpPr txBox="1"/>
          <p:nvPr>
            <p:ph idx="6" type="body"/>
          </p:nvPr>
        </p:nvSpPr>
        <p:spPr>
          <a:xfrm>
            <a:off x="6031989" y="2070847"/>
            <a:ext cx="2630748" cy="322729"/>
          </a:xfrm>
          <a:prstGeom prst="rect">
            <a:avLst/>
          </a:prstGeom>
          <a:solidFill>
            <a:schemeClr val="accent2"/>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pic>
        <p:nvPicPr>
          <p:cNvPr descr="WFU_Univ_White_Shield-only.eps" id="255" name="Google Shape;255;p32"/>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256" name="Google Shape;256;p32"/>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3 Col Comparison">
  <p:cSld name="2_3 Col Comparison">
    <p:spTree>
      <p:nvGrpSpPr>
        <p:cNvPr id="257" name="Shape 257"/>
        <p:cNvGrpSpPr/>
        <p:nvPr/>
      </p:nvGrpSpPr>
      <p:grpSpPr>
        <a:xfrm>
          <a:off x="0" y="0"/>
          <a:ext cx="0" cy="0"/>
          <a:chOff x="0" y="0"/>
          <a:chExt cx="0" cy="0"/>
        </a:xfrm>
      </p:grpSpPr>
      <p:sp>
        <p:nvSpPr>
          <p:cNvPr id="258" name="Google Shape;258;p3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259" name="Google Shape;259;p3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Rockwel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33"/>
          <p:cNvSpPr txBox="1"/>
          <p:nvPr>
            <p:ph idx="1" type="body"/>
          </p:nvPr>
        </p:nvSpPr>
        <p:spPr>
          <a:xfrm>
            <a:off x="497541" y="2447365"/>
            <a:ext cx="2617301"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61" name="Google Shape;261;p33"/>
          <p:cNvSpPr txBox="1"/>
          <p:nvPr>
            <p:ph idx="2" type="body"/>
          </p:nvPr>
        </p:nvSpPr>
        <p:spPr>
          <a:xfrm>
            <a:off x="3251357"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62" name="Google Shape;262;p3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3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3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33"/>
          <p:cNvSpPr txBox="1"/>
          <p:nvPr>
            <p:ph idx="3" type="body"/>
          </p:nvPr>
        </p:nvSpPr>
        <p:spPr>
          <a:xfrm>
            <a:off x="497541" y="2070847"/>
            <a:ext cx="2617301"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266" name="Google Shape;266;p33"/>
          <p:cNvSpPr txBox="1"/>
          <p:nvPr>
            <p:ph idx="4" type="body"/>
          </p:nvPr>
        </p:nvSpPr>
        <p:spPr>
          <a:xfrm>
            <a:off x="3251357" y="2070847"/>
            <a:ext cx="2630748" cy="322729"/>
          </a:xfrm>
          <a:prstGeom prst="rect">
            <a:avLst/>
          </a:prstGeom>
          <a:solidFill>
            <a:schemeClr val="accent4"/>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267" name="Google Shape;267;p33"/>
          <p:cNvSpPr txBox="1"/>
          <p:nvPr>
            <p:ph idx="5" type="body"/>
          </p:nvPr>
        </p:nvSpPr>
        <p:spPr>
          <a:xfrm>
            <a:off x="6031989" y="2447365"/>
            <a:ext cx="2630748" cy="3678797"/>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268" name="Google Shape;268;p33"/>
          <p:cNvSpPr txBox="1"/>
          <p:nvPr>
            <p:ph idx="6" type="body"/>
          </p:nvPr>
        </p:nvSpPr>
        <p:spPr>
          <a:xfrm>
            <a:off x="6031989" y="2070847"/>
            <a:ext cx="2630748" cy="322729"/>
          </a:xfrm>
          <a:prstGeom prst="rect">
            <a:avLst/>
          </a:prstGeom>
          <a:solidFill>
            <a:schemeClr val="accent2"/>
          </a:solidFill>
          <a:ln>
            <a:noFill/>
          </a:ln>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1350"/>
              <a:buNone/>
              <a:defRPr b="0" sz="1800">
                <a:solidFill>
                  <a:schemeClr val="lt1"/>
                </a:solidFill>
              </a:defRPr>
            </a:lvl1pPr>
            <a:lvl2pPr indent="-228600" lvl="1" marL="914400" algn="l">
              <a:lnSpc>
                <a:spcPct val="100000"/>
              </a:lnSpc>
              <a:spcBef>
                <a:spcPts val="600"/>
              </a:spcBef>
              <a:spcAft>
                <a:spcPts val="0"/>
              </a:spcAft>
              <a:buSzPts val="1500"/>
              <a:buNone/>
              <a:defRPr b="1" sz="2000"/>
            </a:lvl2pPr>
            <a:lvl3pPr indent="-228600" lvl="2" marL="1371600" algn="l">
              <a:lnSpc>
                <a:spcPct val="100000"/>
              </a:lnSpc>
              <a:spcBef>
                <a:spcPts val="600"/>
              </a:spcBef>
              <a:spcAft>
                <a:spcPts val="0"/>
              </a:spcAft>
              <a:buSzPts val="1350"/>
              <a:buNone/>
              <a:defRPr b="1" sz="1800"/>
            </a:lvl3pPr>
            <a:lvl4pPr indent="-228600" lvl="3" marL="1828800" algn="l">
              <a:lnSpc>
                <a:spcPct val="100000"/>
              </a:lnSpc>
              <a:spcBef>
                <a:spcPts val="600"/>
              </a:spcBef>
              <a:spcAft>
                <a:spcPts val="0"/>
              </a:spcAft>
              <a:buSzPts val="1200"/>
              <a:buNone/>
              <a:defRPr b="1" sz="1600"/>
            </a:lvl4pPr>
            <a:lvl5pPr indent="-228600" lvl="4" marL="2286000" algn="l">
              <a:lnSpc>
                <a:spcPct val="100000"/>
              </a:lnSpc>
              <a:spcBef>
                <a:spcPts val="60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pic>
        <p:nvPicPr>
          <p:cNvPr descr="WFU_Univ_White_Shield-only.eps" id="269" name="Google Shape;269;p33"/>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70" name="Shape 270"/>
        <p:cNvGrpSpPr/>
        <p:nvPr/>
      </p:nvGrpSpPr>
      <p:grpSpPr>
        <a:xfrm>
          <a:off x="0" y="0"/>
          <a:ext cx="0" cy="0"/>
          <a:chOff x="0" y="0"/>
          <a:chExt cx="0" cy="0"/>
        </a:xfrm>
      </p:grpSpPr>
      <p:sp>
        <p:nvSpPr>
          <p:cNvPr id="271" name="Google Shape;271;p3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73" name="Google Shape;273;p34"/>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74" name="Google Shape;274;p34"/>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75" name="Google Shape;275;p34"/>
          <p:cNvSpPr txBox="1"/>
          <p:nvPr>
            <p:ph idx="10" type="dt"/>
          </p:nvPr>
        </p:nvSpPr>
        <p:spPr>
          <a:xfrm>
            <a:off x="457200" y="6243638"/>
            <a:ext cx="2133600" cy="4572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3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34"/>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2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41" name="Google Shape;41;p2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pic>
        <p:nvPicPr>
          <p:cNvPr descr="WFU_Univ_White_Shield-only.eps" id="45" name="Google Shape;45;p23"/>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pic>
        <p:nvPicPr>
          <p:cNvPr descr="WFU_Univ_White_Shield-only.eps" id="46" name="Google Shape;46;p23"/>
          <p:cNvPicPr preferRelativeResize="0"/>
          <p:nvPr/>
        </p:nvPicPr>
        <p:blipFill rotWithShape="1">
          <a:blip r:embed="rId2">
            <a:alphaModFix/>
          </a:blip>
          <a:srcRect b="0" l="0" r="0" t="0"/>
          <a:stretch/>
        </p:blipFill>
        <p:spPr>
          <a:xfrm>
            <a:off x="8332536" y="1400284"/>
            <a:ext cx="356520" cy="3565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12"/>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49" name="Google Shape;49;p1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51" name="Google Shape;51;p1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2" type="sldNum"/>
          </p:nvPr>
        </p:nvSpPr>
        <p:spPr>
          <a:xfrm>
            <a:off x="8374809" y="6426787"/>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595959"/>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2"/>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WFU_Univ_White_Shield-only.eps" id="54" name="Google Shape;54;p12"/>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pic>
        <p:nvPicPr>
          <p:cNvPr descr="WFU_Univ_White_Shield-only.eps" id="55" name="Google Shape;55;p12"/>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58" name="Google Shape;58;p13"/>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600"/>
              <a:buFont typeface="Rockwell"/>
              <a:buNone/>
              <a:defRPr b="0" sz="2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p:nvPr>
            <p:ph idx="2" type="pic"/>
          </p:nvPr>
        </p:nvSpPr>
        <p:spPr>
          <a:xfrm>
            <a:off x="277906" y="228600"/>
            <a:ext cx="3460658" cy="6345238"/>
          </a:xfrm>
          <a:prstGeom prst="rect">
            <a:avLst/>
          </a:prstGeom>
          <a:noFill/>
          <a:ln>
            <a:noFill/>
          </a:ln>
        </p:spPr>
      </p:sp>
      <p:sp>
        <p:nvSpPr>
          <p:cNvPr id="60" name="Google Shape;60;p13"/>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050"/>
              <a:buNone/>
              <a:defRPr sz="1400"/>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61" name="Google Shape;61;p13"/>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WFU_Univ_Black_Shield-only.eps" id="63" name="Google Shape;63;p13"/>
          <p:cNvPicPr preferRelativeResize="0"/>
          <p:nvPr/>
        </p:nvPicPr>
        <p:blipFill rotWithShape="1">
          <a:blip r:embed="rId2">
            <a:alphaModFix/>
          </a:blip>
          <a:srcRect b="0" l="0" r="0" t="0"/>
          <a:stretch/>
        </p:blipFill>
        <p:spPr>
          <a:xfrm>
            <a:off x="8332536" y="721134"/>
            <a:ext cx="355191" cy="355191"/>
          </a:xfrm>
          <a:prstGeom prst="rect">
            <a:avLst/>
          </a:prstGeom>
          <a:noFill/>
          <a:ln>
            <a:noFill/>
          </a:ln>
        </p:spPr>
      </p:pic>
      <p:pic>
        <p:nvPicPr>
          <p:cNvPr descr="WFU_Univ_Black_Shield-only.eps" id="64" name="Google Shape;64;p13"/>
          <p:cNvPicPr preferRelativeResize="0"/>
          <p:nvPr/>
        </p:nvPicPr>
        <p:blipFill rotWithShape="1">
          <a:blip r:embed="rId2">
            <a:alphaModFix/>
          </a:blip>
          <a:srcRect b="0" l="0" r="0" t="0"/>
          <a:stretch/>
        </p:blipFill>
        <p:spPr>
          <a:xfrm>
            <a:off x="8332536" y="721134"/>
            <a:ext cx="355191" cy="3551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4"/>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2800"/>
              <a:buFont typeface="Rockwel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00"/>
              </a:spcBef>
              <a:spcAft>
                <a:spcPts val="0"/>
              </a:spcAft>
              <a:buSzPts val="1050"/>
              <a:buNone/>
              <a:defRPr sz="1400">
                <a:solidFill>
                  <a:srgbClr val="888888"/>
                </a:solidFill>
              </a:defRPr>
            </a:lvl1pPr>
            <a:lvl2pPr lvl="1" algn="ctr">
              <a:lnSpc>
                <a:spcPct val="100000"/>
              </a:lnSpc>
              <a:spcBef>
                <a:spcPts val="600"/>
              </a:spcBef>
              <a:spcAft>
                <a:spcPts val="0"/>
              </a:spcAft>
              <a:buSzPts val="1350"/>
              <a:buNone/>
              <a:defRPr>
                <a:solidFill>
                  <a:srgbClr val="888888"/>
                </a:solidFill>
              </a:defRPr>
            </a:lvl2pPr>
            <a:lvl3pPr lvl="2" algn="ctr">
              <a:lnSpc>
                <a:spcPct val="100000"/>
              </a:lnSpc>
              <a:spcBef>
                <a:spcPts val="600"/>
              </a:spcBef>
              <a:spcAft>
                <a:spcPts val="0"/>
              </a:spcAft>
              <a:buSzPts val="1350"/>
              <a:buNone/>
              <a:defRPr>
                <a:solidFill>
                  <a:srgbClr val="888888"/>
                </a:solidFill>
              </a:defRPr>
            </a:lvl3pPr>
            <a:lvl4pPr lvl="3" algn="ctr">
              <a:lnSpc>
                <a:spcPct val="100000"/>
              </a:lnSpc>
              <a:spcBef>
                <a:spcPts val="600"/>
              </a:spcBef>
              <a:spcAft>
                <a:spcPts val="0"/>
              </a:spcAft>
              <a:buSzPts val="1350"/>
              <a:buNone/>
              <a:defRPr>
                <a:solidFill>
                  <a:srgbClr val="888888"/>
                </a:solidFill>
              </a:defRPr>
            </a:lvl4pPr>
            <a:lvl5pPr lvl="4" algn="ctr">
              <a:lnSpc>
                <a:spcPct val="100000"/>
              </a:lnSpc>
              <a:spcBef>
                <a:spcPts val="600"/>
              </a:spcBef>
              <a:spcAft>
                <a:spcPts val="0"/>
              </a:spcAft>
              <a:buSzPts val="1350"/>
              <a:buNone/>
              <a:defRPr>
                <a:solidFill>
                  <a:srgbClr val="888888"/>
                </a:solidFill>
              </a:defRPr>
            </a:lvl5pPr>
            <a:lvl6pPr lvl="5" algn="ctr">
              <a:lnSpc>
                <a:spcPct val="100000"/>
              </a:lnSpc>
              <a:spcBef>
                <a:spcPts val="360"/>
              </a:spcBef>
              <a:spcAft>
                <a:spcPts val="0"/>
              </a:spcAft>
              <a:buSzPts val="1350"/>
              <a:buNone/>
              <a:defRPr>
                <a:solidFill>
                  <a:srgbClr val="888888"/>
                </a:solidFill>
              </a:defRPr>
            </a:lvl6pPr>
            <a:lvl7pPr lvl="6" algn="ctr">
              <a:lnSpc>
                <a:spcPct val="100000"/>
              </a:lnSpc>
              <a:spcBef>
                <a:spcPts val="360"/>
              </a:spcBef>
              <a:spcAft>
                <a:spcPts val="0"/>
              </a:spcAft>
              <a:buSzPts val="1350"/>
              <a:buNone/>
              <a:defRPr>
                <a:solidFill>
                  <a:srgbClr val="888888"/>
                </a:solidFill>
              </a:defRPr>
            </a:lvl7pPr>
            <a:lvl8pPr lvl="7" algn="ctr">
              <a:lnSpc>
                <a:spcPct val="100000"/>
              </a:lnSpc>
              <a:spcBef>
                <a:spcPts val="360"/>
              </a:spcBef>
              <a:spcAft>
                <a:spcPts val="0"/>
              </a:spcAft>
              <a:buSzPts val="1350"/>
              <a:buNone/>
              <a:defRPr>
                <a:solidFill>
                  <a:srgbClr val="888888"/>
                </a:solidFill>
              </a:defRPr>
            </a:lvl8pPr>
            <a:lvl9pPr lvl="8" algn="ctr">
              <a:lnSpc>
                <a:spcPct val="100000"/>
              </a:lnSpc>
              <a:spcBef>
                <a:spcPts val="360"/>
              </a:spcBef>
              <a:spcAft>
                <a:spcPts val="0"/>
              </a:spcAft>
              <a:buSzPts val="1350"/>
              <a:buNone/>
              <a:defRPr>
                <a:solidFill>
                  <a:srgbClr val="888888"/>
                </a:solidFill>
              </a:defRPr>
            </a:lvl9pPr>
          </a:lstStyle>
          <a:p/>
        </p:txBody>
      </p:sp>
      <p:sp>
        <p:nvSpPr>
          <p:cNvPr id="68" name="Google Shape;68;p14"/>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4"/>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1" name="Google Shape;71;p14"/>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2" name="Google Shape;72;p14"/>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3" name="Google Shape;73;p14"/>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4" name="Google Shape;74;p14"/>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WFU_Univ_White_Shield-only.eps" id="75" name="Google Shape;75;p14"/>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76" name="Google Shape;76;p14"/>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pic>
        <p:nvPicPr>
          <p:cNvPr descr="WFU_Univ_White_Shield-only.eps" id="77" name="Google Shape;77;p14"/>
          <p:cNvPicPr preferRelativeResize="0"/>
          <p:nvPr/>
        </p:nvPicPr>
        <p:blipFill rotWithShape="1">
          <a:blip r:embed="rId2">
            <a:alphaModFix/>
          </a:blip>
          <a:srcRect b="0" l="0" r="0" t="0"/>
          <a:stretch/>
        </p:blipFill>
        <p:spPr>
          <a:xfrm>
            <a:off x="499325" y="415259"/>
            <a:ext cx="480425" cy="480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78" name="Shape 78"/>
        <p:cNvGrpSpPr/>
        <p:nvPr/>
      </p:nvGrpSpPr>
      <p:grpSpPr>
        <a:xfrm>
          <a:off x="0" y="0"/>
          <a:ext cx="0" cy="0"/>
          <a:chOff x="0" y="0"/>
          <a:chExt cx="0" cy="0"/>
        </a:xfrm>
      </p:grpSpPr>
      <p:sp>
        <p:nvSpPr>
          <p:cNvPr id="79" name="Google Shape;79;p1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80" name="Google Shape;80;p15"/>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a:lvl1pPr>
            <a:lvl2pPr indent="-314325" lvl="1" marL="914400" algn="l">
              <a:lnSpc>
                <a:spcPct val="100000"/>
              </a:lnSpc>
              <a:spcBef>
                <a:spcPts val="600"/>
              </a:spcBef>
              <a:spcAft>
                <a:spcPts val="0"/>
              </a:spcAft>
              <a:buSzPts val="1350"/>
              <a:buChar char="■"/>
              <a:defRPr/>
            </a:lvl2pPr>
            <a:lvl3pPr indent="-314325" lvl="2" marL="1371600" algn="l">
              <a:lnSpc>
                <a:spcPct val="100000"/>
              </a:lnSpc>
              <a:spcBef>
                <a:spcPts val="600"/>
              </a:spcBef>
              <a:spcAft>
                <a:spcPts val="0"/>
              </a:spcAft>
              <a:buSzPts val="1350"/>
              <a:buChar char="■"/>
              <a:defRPr/>
            </a:lvl3pPr>
            <a:lvl4pPr indent="-314325" lvl="3" marL="1828800" algn="l">
              <a:lnSpc>
                <a:spcPct val="100000"/>
              </a:lnSpc>
              <a:spcBef>
                <a:spcPts val="600"/>
              </a:spcBef>
              <a:spcAft>
                <a:spcPts val="0"/>
              </a:spcAft>
              <a:buSzPts val="1350"/>
              <a:buChar char="■"/>
              <a:defRPr/>
            </a:lvl4pPr>
            <a:lvl5pPr indent="-314325" lvl="4" marL="2286000" algn="l">
              <a:lnSpc>
                <a:spcPct val="100000"/>
              </a:lnSpc>
              <a:spcBef>
                <a:spcPts val="60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2" name="Google Shape;82;p1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5"/>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lnSpc>
                <a:spcPct val="100000"/>
              </a:lnSpc>
              <a:spcBef>
                <a:spcPts val="600"/>
              </a:spcBef>
              <a:spcAft>
                <a:spcPts val="0"/>
              </a:spcAft>
              <a:buSzPts val="900"/>
              <a:buNone/>
              <a:defRPr sz="1200"/>
            </a:lvl2pPr>
            <a:lvl3pPr indent="-228600" lvl="2" marL="1371600" algn="l">
              <a:lnSpc>
                <a:spcPct val="100000"/>
              </a:lnSpc>
              <a:spcBef>
                <a:spcPts val="600"/>
              </a:spcBef>
              <a:spcAft>
                <a:spcPts val="0"/>
              </a:spcAft>
              <a:buSzPts val="750"/>
              <a:buNone/>
              <a:defRPr sz="1000"/>
            </a:lvl3pPr>
            <a:lvl4pPr indent="-228600" lvl="3" marL="1828800" algn="l">
              <a:lnSpc>
                <a:spcPct val="100000"/>
              </a:lnSpc>
              <a:spcBef>
                <a:spcPts val="600"/>
              </a:spcBef>
              <a:spcAft>
                <a:spcPts val="0"/>
              </a:spcAft>
              <a:buSzPts val="675"/>
              <a:buNone/>
              <a:defRPr sz="900"/>
            </a:lvl4pPr>
            <a:lvl5pPr indent="-228600" lvl="4" marL="2286000" algn="l">
              <a:lnSpc>
                <a:spcPct val="100000"/>
              </a:lnSpc>
              <a:spcBef>
                <a:spcPts val="60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pic>
        <p:nvPicPr>
          <p:cNvPr descr="WFU_Univ_White_Shield-only.eps" id="86" name="Google Shape;86;p15"/>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pic>
        <p:nvPicPr>
          <p:cNvPr descr="WFU_Univ_White_Shield-only.eps" id="87" name="Google Shape;87;p15"/>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6"/>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0" name="Google Shape;90;p16"/>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Rockwell"/>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SzPts val="1050"/>
              <a:buNone/>
              <a:defRPr sz="1400" cap="none">
                <a:solidFill>
                  <a:schemeClr val="lt1"/>
                </a:solidFill>
              </a:defRPr>
            </a:lvl1pPr>
            <a:lvl2pPr indent="-228600" lvl="1" marL="914400" algn="l">
              <a:lnSpc>
                <a:spcPct val="100000"/>
              </a:lnSpc>
              <a:spcBef>
                <a:spcPts val="600"/>
              </a:spcBef>
              <a:spcAft>
                <a:spcPts val="0"/>
              </a:spcAft>
              <a:buSzPts val="1350"/>
              <a:buNone/>
              <a:defRPr sz="1800">
                <a:solidFill>
                  <a:srgbClr val="888888"/>
                </a:solidFill>
              </a:defRPr>
            </a:lvl2pPr>
            <a:lvl3pPr indent="-228600" lvl="2" marL="1371600" algn="l">
              <a:lnSpc>
                <a:spcPct val="100000"/>
              </a:lnSpc>
              <a:spcBef>
                <a:spcPts val="600"/>
              </a:spcBef>
              <a:spcAft>
                <a:spcPts val="0"/>
              </a:spcAft>
              <a:buSzPts val="1200"/>
              <a:buNone/>
              <a:defRPr sz="1600">
                <a:solidFill>
                  <a:srgbClr val="888888"/>
                </a:solidFill>
              </a:defRPr>
            </a:lvl3pPr>
            <a:lvl4pPr indent="-228600" lvl="3" marL="1828800" algn="l">
              <a:lnSpc>
                <a:spcPct val="100000"/>
              </a:lnSpc>
              <a:spcBef>
                <a:spcPts val="600"/>
              </a:spcBef>
              <a:spcAft>
                <a:spcPts val="0"/>
              </a:spcAft>
              <a:buSzPts val="1050"/>
              <a:buNone/>
              <a:defRPr sz="1400">
                <a:solidFill>
                  <a:srgbClr val="888888"/>
                </a:solidFill>
              </a:defRPr>
            </a:lvl4pPr>
            <a:lvl5pPr indent="-228600" lvl="4" marL="2286000" algn="l">
              <a:lnSpc>
                <a:spcPct val="100000"/>
              </a:lnSpc>
              <a:spcBef>
                <a:spcPts val="600"/>
              </a:spcBef>
              <a:spcAft>
                <a:spcPts val="0"/>
              </a:spcAft>
              <a:buSzPts val="1050"/>
              <a:buNone/>
              <a:defRPr sz="1400">
                <a:solidFill>
                  <a:srgbClr val="888888"/>
                </a:solidFill>
              </a:defRPr>
            </a:lvl5pPr>
            <a:lvl6pPr indent="-228600" lvl="5" marL="2743200" algn="l">
              <a:lnSpc>
                <a:spcPct val="100000"/>
              </a:lnSpc>
              <a:spcBef>
                <a:spcPts val="280"/>
              </a:spcBef>
              <a:spcAft>
                <a:spcPts val="0"/>
              </a:spcAft>
              <a:buSzPts val="1050"/>
              <a:buNone/>
              <a:defRPr sz="1400">
                <a:solidFill>
                  <a:srgbClr val="888888"/>
                </a:solidFill>
              </a:defRPr>
            </a:lvl6pPr>
            <a:lvl7pPr indent="-228600" lvl="6" marL="3200400" algn="l">
              <a:lnSpc>
                <a:spcPct val="100000"/>
              </a:lnSpc>
              <a:spcBef>
                <a:spcPts val="280"/>
              </a:spcBef>
              <a:spcAft>
                <a:spcPts val="0"/>
              </a:spcAft>
              <a:buSzPts val="1050"/>
              <a:buNone/>
              <a:defRPr sz="1400">
                <a:solidFill>
                  <a:srgbClr val="888888"/>
                </a:solidFill>
              </a:defRPr>
            </a:lvl7pPr>
            <a:lvl8pPr indent="-228600" lvl="7" marL="3657600" algn="l">
              <a:lnSpc>
                <a:spcPct val="100000"/>
              </a:lnSpc>
              <a:spcBef>
                <a:spcPts val="280"/>
              </a:spcBef>
              <a:spcAft>
                <a:spcPts val="0"/>
              </a:spcAft>
              <a:buSzPts val="1050"/>
              <a:buNone/>
              <a:defRPr sz="1400">
                <a:solidFill>
                  <a:srgbClr val="888888"/>
                </a:solidFill>
              </a:defRPr>
            </a:lvl8pPr>
            <a:lvl9pPr indent="-228600" lvl="8" marL="4114800" algn="l">
              <a:lnSpc>
                <a:spcPct val="100000"/>
              </a:lnSpc>
              <a:spcBef>
                <a:spcPts val="280"/>
              </a:spcBef>
              <a:spcAft>
                <a:spcPts val="0"/>
              </a:spcAft>
              <a:buSzPts val="1050"/>
              <a:buNone/>
              <a:defRPr sz="1400">
                <a:solidFill>
                  <a:srgbClr val="888888"/>
                </a:solidFill>
              </a:defRPr>
            </a:lvl9pPr>
          </a:lstStyle>
          <a:p/>
        </p:txBody>
      </p:sp>
      <p:sp>
        <p:nvSpPr>
          <p:cNvPr id="92" name="Google Shape;92;p16"/>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6"/>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WFU_Univ_White_Shield-only.eps" id="96" name="Google Shape;96;p16"/>
          <p:cNvPicPr preferRelativeResize="0"/>
          <p:nvPr/>
        </p:nvPicPr>
        <p:blipFill rotWithShape="1">
          <a:blip r:embed="rId2">
            <a:alphaModFix/>
          </a:blip>
          <a:srcRect b="0" l="0" r="0" t="0"/>
          <a:stretch/>
        </p:blipFill>
        <p:spPr>
          <a:xfrm>
            <a:off x="877387" y="437070"/>
            <a:ext cx="480425" cy="480425"/>
          </a:xfrm>
          <a:prstGeom prst="rect">
            <a:avLst/>
          </a:prstGeom>
          <a:noFill/>
          <a:ln>
            <a:noFill/>
          </a:ln>
        </p:spPr>
      </p:pic>
      <p:pic>
        <p:nvPicPr>
          <p:cNvPr descr="WFU_Univ_White_Shield-only.eps" id="97" name="Google Shape;97;p16"/>
          <p:cNvPicPr preferRelativeResize="0"/>
          <p:nvPr/>
        </p:nvPicPr>
        <p:blipFill rotWithShape="1">
          <a:blip r:embed="rId2">
            <a:alphaModFix/>
          </a:blip>
          <a:srcRect b="0" l="0" r="0" t="0"/>
          <a:stretch/>
        </p:blipFill>
        <p:spPr>
          <a:xfrm>
            <a:off x="877387" y="437070"/>
            <a:ext cx="480425" cy="4804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8" name="Shape 98"/>
        <p:cNvGrpSpPr/>
        <p:nvPr/>
      </p:nvGrpSpPr>
      <p:grpSpPr>
        <a:xfrm>
          <a:off x="0" y="0"/>
          <a:ext cx="0" cy="0"/>
          <a:chOff x="0" y="0"/>
          <a:chExt cx="0" cy="0"/>
        </a:xfrm>
      </p:grpSpPr>
      <p:sp>
        <p:nvSpPr>
          <p:cNvPr id="99" name="Google Shape;99;p17"/>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0" name="Google Shape;100;p17"/>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1" name="Google Shape;101;p1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03" name="Google Shape;103;p17"/>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000"/>
              </a:spcBef>
              <a:spcAft>
                <a:spcPts val="0"/>
              </a:spcAft>
              <a:buSzPts val="1350"/>
              <a:buChar char="■"/>
              <a:defRPr sz="1800"/>
            </a:lvl1pPr>
            <a:lvl2pPr indent="-314325" lvl="1" marL="914400" algn="l">
              <a:lnSpc>
                <a:spcPct val="100000"/>
              </a:lnSpc>
              <a:spcBef>
                <a:spcPts val="600"/>
              </a:spcBef>
              <a:spcAft>
                <a:spcPts val="0"/>
              </a:spcAft>
              <a:buSzPts val="1350"/>
              <a:buChar char="■"/>
              <a:defRPr sz="1800"/>
            </a:lvl2pPr>
            <a:lvl3pPr indent="-314325" lvl="2" marL="1371600" algn="l">
              <a:lnSpc>
                <a:spcPct val="100000"/>
              </a:lnSpc>
              <a:spcBef>
                <a:spcPts val="600"/>
              </a:spcBef>
              <a:spcAft>
                <a:spcPts val="0"/>
              </a:spcAft>
              <a:buSzPts val="1350"/>
              <a:buChar char="■"/>
              <a:defRPr sz="1800"/>
            </a:lvl3pPr>
            <a:lvl4pPr indent="-314325" lvl="3" marL="1828800" algn="l">
              <a:lnSpc>
                <a:spcPct val="100000"/>
              </a:lnSpc>
              <a:spcBef>
                <a:spcPts val="600"/>
              </a:spcBef>
              <a:spcAft>
                <a:spcPts val="0"/>
              </a:spcAft>
              <a:buSzPts val="1350"/>
              <a:buChar char="■"/>
              <a:defRPr sz="1800"/>
            </a:lvl4pPr>
            <a:lvl5pPr indent="-314325" lvl="4" marL="2286000" algn="l">
              <a:lnSpc>
                <a:spcPct val="100000"/>
              </a:lnSpc>
              <a:spcBef>
                <a:spcPts val="60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104" name="Google Shape;104;p1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pic>
        <p:nvPicPr>
          <p:cNvPr descr="WFU_Univ_White_Shield-only.eps" id="107" name="Google Shape;107;p17"/>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pic>
        <p:nvPicPr>
          <p:cNvPr descr="WFU_Univ_White_Shield-only.eps" id="108" name="Google Shape;108;p17"/>
          <p:cNvPicPr preferRelativeResize="0"/>
          <p:nvPr/>
        </p:nvPicPr>
        <p:blipFill rotWithShape="1">
          <a:blip r:embed="rId2">
            <a:alphaModFix/>
          </a:blip>
          <a:srcRect b="0" l="0" r="0" t="0"/>
          <a:stretch/>
        </p:blipFill>
        <p:spPr>
          <a:xfrm>
            <a:off x="8345904" y="1400284"/>
            <a:ext cx="356520" cy="3565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00000"/>
              </a:lnSpc>
              <a:spcBef>
                <a:spcPts val="2000"/>
              </a:spcBef>
              <a:spcAft>
                <a:spcPts val="0"/>
              </a:spcAft>
              <a:buClr>
                <a:schemeClr val="accent1"/>
              </a:buClr>
              <a:buSzPts val="1500"/>
              <a:buFont typeface="Noto Sans Symbols"/>
              <a:buChar char="■"/>
              <a:defRPr b="0" i="0" sz="2000" u="none" cap="none" strike="noStrike">
                <a:solidFill>
                  <a:srgbClr val="595959"/>
                </a:solidFill>
                <a:latin typeface="Libre Franklin"/>
                <a:ea typeface="Libre Franklin"/>
                <a:cs typeface="Libre Franklin"/>
                <a:sym typeface="Libre Franklin"/>
              </a:defRPr>
            </a:lvl1pPr>
            <a:lvl2pPr indent="-314325" lvl="1" marL="914400" marR="0" rtl="0" algn="l">
              <a:lnSpc>
                <a:spcPct val="100000"/>
              </a:lnSpc>
              <a:spcBef>
                <a:spcPts val="600"/>
              </a:spcBef>
              <a:spcAft>
                <a:spcPts val="0"/>
              </a:spcAft>
              <a:buClr>
                <a:srgbClr val="AEA49D"/>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2pPr>
            <a:lvl3pPr indent="-314325" lvl="2" marL="1371600" marR="0" rtl="0" algn="l">
              <a:lnSpc>
                <a:spcPct val="100000"/>
              </a:lnSpc>
              <a:spcBef>
                <a:spcPts val="600"/>
              </a:spcBef>
              <a:spcAft>
                <a:spcPts val="0"/>
              </a:spcAft>
              <a:buClr>
                <a:schemeClr val="accent1"/>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3pPr>
            <a:lvl4pPr indent="-314325" lvl="3" marL="1828800" marR="0" rtl="0" algn="l">
              <a:lnSpc>
                <a:spcPct val="100000"/>
              </a:lnSpc>
              <a:spcBef>
                <a:spcPts val="600"/>
              </a:spcBef>
              <a:spcAft>
                <a:spcPts val="0"/>
              </a:spcAft>
              <a:buClr>
                <a:srgbClr val="AEA49D"/>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4pPr>
            <a:lvl5pPr indent="-314325" lvl="4" marL="2286000" marR="0" rtl="0" algn="l">
              <a:lnSpc>
                <a:spcPct val="100000"/>
              </a:lnSpc>
              <a:spcBef>
                <a:spcPts val="600"/>
              </a:spcBef>
              <a:spcAft>
                <a:spcPts val="0"/>
              </a:spcAft>
              <a:buClr>
                <a:schemeClr val="accent1"/>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5pPr>
            <a:lvl6pPr indent="-314325" lvl="5" marL="2743200" marR="0" rtl="0" algn="l">
              <a:lnSpc>
                <a:spcPct val="100000"/>
              </a:lnSpc>
              <a:spcBef>
                <a:spcPts val="360"/>
              </a:spcBef>
              <a:spcAft>
                <a:spcPts val="0"/>
              </a:spcAft>
              <a:buClr>
                <a:srgbClr val="AEA49D"/>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6pPr>
            <a:lvl7pPr indent="-314325" lvl="6" marL="3200400" marR="0" rtl="0" algn="l">
              <a:lnSpc>
                <a:spcPct val="100000"/>
              </a:lnSpc>
              <a:spcBef>
                <a:spcPts val="360"/>
              </a:spcBef>
              <a:spcAft>
                <a:spcPts val="0"/>
              </a:spcAft>
              <a:buClr>
                <a:schemeClr val="accent1"/>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7pPr>
            <a:lvl8pPr indent="-314325" lvl="7" marL="3657600" marR="0" rtl="0" algn="l">
              <a:lnSpc>
                <a:spcPct val="100000"/>
              </a:lnSpc>
              <a:spcBef>
                <a:spcPts val="360"/>
              </a:spcBef>
              <a:spcAft>
                <a:spcPts val="0"/>
              </a:spcAft>
              <a:buClr>
                <a:srgbClr val="AEA49D"/>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8pPr>
            <a:lvl9pPr indent="-314325" lvl="8" marL="4114800" marR="0" rtl="0" algn="l">
              <a:lnSpc>
                <a:spcPct val="100000"/>
              </a:lnSpc>
              <a:spcBef>
                <a:spcPts val="360"/>
              </a:spcBef>
              <a:spcAft>
                <a:spcPts val="0"/>
              </a:spcAft>
              <a:buClr>
                <a:schemeClr val="accent1"/>
              </a:buClr>
              <a:buSzPts val="1350"/>
              <a:buFont typeface="Noto Sans Symbols"/>
              <a:buChar char="■"/>
              <a:defRPr b="0" i="0" sz="1800" u="none" cap="none" strike="noStrike">
                <a:solidFill>
                  <a:srgbClr val="595959"/>
                </a:solidFill>
                <a:latin typeface="Libre Franklin"/>
                <a:ea typeface="Libre Franklin"/>
                <a:cs typeface="Libre Franklin"/>
                <a:sym typeface="Libre Franklin"/>
              </a:defRPr>
            </a:lvl9pPr>
          </a:lstStyle>
          <a:p/>
        </p:txBody>
      </p:sp>
      <p:sp>
        <p:nvSpPr>
          <p:cNvPr id="12" name="Google Shape;12;p1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595959"/>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
          <p:cNvSpPr/>
          <p:nvPr>
            <p:ph idx="3" type="pic"/>
          </p:nvPr>
        </p:nvSpPr>
        <p:spPr>
          <a:xfrm>
            <a:off x="6802438" y="2377440"/>
            <a:ext cx="2057400" cy="2039112"/>
          </a:xfrm>
          <a:prstGeom prst="rect">
            <a:avLst/>
          </a:prstGeom>
          <a:noFill/>
          <a:ln>
            <a:noFill/>
          </a:ln>
        </p:spPr>
      </p:sp>
      <p:sp>
        <p:nvSpPr>
          <p:cNvPr id="285" name="Google Shape;285;p1"/>
          <p:cNvSpPr txBox="1"/>
          <p:nvPr>
            <p:ph idx="4" type="body"/>
          </p:nvPr>
        </p:nvSpPr>
        <p:spPr>
          <a:xfrm>
            <a:off x="289000" y="1222650"/>
            <a:ext cx="4223700" cy="3193800"/>
          </a:xfrm>
          <a:prstGeom prst="rect">
            <a:avLst/>
          </a:prstGeom>
          <a:noFill/>
          <a:ln>
            <a:noFill/>
          </a:ln>
        </p:spPr>
        <p:txBody>
          <a:bodyPr anchorCtr="0" anchor="t" bIns="45700" lIns="45700" spcFirstLastPara="1" rIns="45700" wrap="square" tIns="45700">
            <a:noAutofit/>
          </a:bodyPr>
          <a:lstStyle/>
          <a:p>
            <a:pPr indent="0" lvl="0" marL="0" rtl="0" algn="ctr">
              <a:lnSpc>
                <a:spcPct val="216666"/>
              </a:lnSpc>
              <a:spcBef>
                <a:spcPts val="0"/>
              </a:spcBef>
              <a:spcAft>
                <a:spcPts val="0"/>
              </a:spcAft>
              <a:buSzPts val="1350"/>
              <a:buNone/>
            </a:pPr>
            <a:r>
              <a:rPr lang="en-US" sz="2000" cap="small">
                <a:latin typeface="Rockwell"/>
                <a:ea typeface="Rockwell"/>
                <a:cs typeface="Rockwell"/>
                <a:sym typeface="Rockwell"/>
              </a:rPr>
              <a:t>PROSPERITY &amp;</a:t>
            </a:r>
            <a:endParaRPr sz="2000" cap="small">
              <a:latin typeface="Rockwell"/>
              <a:ea typeface="Rockwell"/>
              <a:cs typeface="Rockwell"/>
              <a:sym typeface="Rockwell"/>
            </a:endParaRPr>
          </a:p>
          <a:p>
            <a:pPr indent="0" lvl="0" marL="0" rtl="0" algn="ctr">
              <a:lnSpc>
                <a:spcPct val="216666"/>
              </a:lnSpc>
              <a:spcBef>
                <a:spcPts val="0"/>
              </a:spcBef>
              <a:spcAft>
                <a:spcPts val="0"/>
              </a:spcAft>
              <a:buSzPts val="1350"/>
              <a:buNone/>
            </a:pPr>
            <a:r>
              <a:rPr lang="en-US" sz="2000" cap="small">
                <a:latin typeface="Rockwell"/>
                <a:ea typeface="Rockwell"/>
                <a:cs typeface="Rockwell"/>
                <a:sym typeface="Rockwell"/>
              </a:rPr>
              <a:t>ECONOMIC DEVELOPMENT OF</a:t>
            </a:r>
            <a:endParaRPr sz="2000" cap="small">
              <a:latin typeface="Rockwell"/>
              <a:ea typeface="Rockwell"/>
              <a:cs typeface="Rockwell"/>
              <a:sym typeface="Rockwell"/>
            </a:endParaRPr>
          </a:p>
          <a:p>
            <a:pPr indent="0" lvl="0" marL="0" rtl="0" algn="ctr">
              <a:lnSpc>
                <a:spcPct val="216666"/>
              </a:lnSpc>
              <a:spcBef>
                <a:spcPts val="0"/>
              </a:spcBef>
              <a:spcAft>
                <a:spcPts val="0"/>
              </a:spcAft>
              <a:buSzPts val="1350"/>
              <a:buNone/>
            </a:pPr>
            <a:r>
              <a:rPr lang="en-US" sz="2000" cap="small">
                <a:latin typeface="Rockwell"/>
                <a:ea typeface="Rockwell"/>
                <a:cs typeface="Rockwell"/>
                <a:sym typeface="Rockwell"/>
              </a:rPr>
              <a:t>DEVELOPING COUNTRIES </a:t>
            </a:r>
            <a:endParaRPr sz="2000"/>
          </a:p>
        </p:txBody>
      </p:sp>
      <p:pic>
        <p:nvPicPr>
          <p:cNvPr descr="20120326medallion0338.jpg" id="286" name="Google Shape;286;p1"/>
          <p:cNvPicPr preferRelativeResize="0"/>
          <p:nvPr/>
        </p:nvPicPr>
        <p:blipFill rotWithShape="1">
          <a:blip r:embed="rId3">
            <a:alphaModFix/>
          </a:blip>
          <a:srcRect b="0" l="0" r="0" t="0"/>
          <a:stretch/>
        </p:blipFill>
        <p:spPr>
          <a:xfrm>
            <a:off x="6802438" y="2377440"/>
            <a:ext cx="2057400" cy="2039112"/>
          </a:xfrm>
          <a:prstGeom prst="rect">
            <a:avLst/>
          </a:prstGeom>
          <a:noFill/>
          <a:ln>
            <a:noFill/>
          </a:ln>
        </p:spPr>
      </p:pic>
      <p:pic>
        <p:nvPicPr>
          <p:cNvPr id="287" name="Google Shape;287;p1"/>
          <p:cNvPicPr preferRelativeResize="0"/>
          <p:nvPr>
            <p:ph idx="2" type="pic"/>
          </p:nvPr>
        </p:nvPicPr>
        <p:blipFill rotWithShape="1">
          <a:blip r:embed="rId4">
            <a:alphaModFix/>
          </a:blip>
          <a:srcRect b="0" l="16355" r="16355" t="0"/>
          <a:stretch/>
        </p:blipFill>
        <p:spPr>
          <a:xfrm>
            <a:off x="4624388" y="228600"/>
            <a:ext cx="2057400" cy="2039112"/>
          </a:xfrm>
          <a:prstGeom prst="rect">
            <a:avLst/>
          </a:prstGeom>
          <a:noFill/>
          <a:ln>
            <a:noFill/>
          </a:ln>
        </p:spPr>
      </p:pic>
      <p:sp>
        <p:nvSpPr>
          <p:cNvPr id="288" name="Google Shape;288;p1"/>
          <p:cNvSpPr txBox="1"/>
          <p:nvPr>
            <p:ph type="ctrTitle"/>
          </p:nvPr>
        </p:nvSpPr>
        <p:spPr>
          <a:xfrm>
            <a:off x="5135418" y="4624668"/>
            <a:ext cx="3703782" cy="93345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Rockwell"/>
              <a:buNone/>
            </a:pPr>
            <a:r>
              <a:rPr lang="en-US"/>
              <a:t>Zach Ahearn</a:t>
            </a:r>
            <a:br>
              <a:rPr lang="en-US"/>
            </a:br>
            <a:r>
              <a:rPr lang="en-US"/>
              <a:t>Pen Trainer</a:t>
            </a:r>
            <a:br>
              <a:rPr lang="en-US"/>
            </a:br>
            <a:r>
              <a:rPr lang="en-US"/>
              <a:t>Jenny Yue</a:t>
            </a:r>
            <a:br>
              <a:rPr lang="en-US"/>
            </a:br>
            <a:r>
              <a:rPr lang="en-US"/>
              <a:t>Xuhui Ying</a:t>
            </a:r>
            <a:endParaRPr/>
          </a:p>
          <a:p>
            <a:pPr indent="0" lvl="0" marL="0" rtl="0" algn="l">
              <a:lnSpc>
                <a:spcPct val="100000"/>
              </a:lnSpc>
              <a:spcBef>
                <a:spcPts val="0"/>
              </a:spcBef>
              <a:spcAft>
                <a:spcPts val="0"/>
              </a:spcAft>
              <a:buClr>
                <a:schemeClr val="accent1"/>
              </a:buClr>
              <a:buSzPct val="100000"/>
              <a:buFont typeface="Rockwell"/>
              <a:buNone/>
            </a:pPr>
            <a:r>
              <a:rPr lang="en-US"/>
              <a:t>Leo 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38d01c97e6_0_51"/>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Final Model Equation</a:t>
            </a:r>
            <a:endParaRPr/>
          </a:p>
        </p:txBody>
      </p:sp>
      <p:sp>
        <p:nvSpPr>
          <p:cNvPr id="362" name="Google Shape;362;g138d01c97e6_0_51"/>
          <p:cNvSpPr txBox="1"/>
          <p:nvPr>
            <p:ph idx="1" type="body"/>
          </p:nvPr>
        </p:nvSpPr>
        <p:spPr>
          <a:xfrm>
            <a:off x="498475" y="1253275"/>
            <a:ext cx="8508600" cy="5173500"/>
          </a:xfrm>
          <a:prstGeom prst="rect">
            <a:avLst/>
          </a:prstGeom>
        </p:spPr>
        <p:txBody>
          <a:bodyPr anchorCtr="0" anchor="t" bIns="45700" lIns="91425" spcFirstLastPara="1" rIns="91425" wrap="square" tIns="45700">
            <a:normAutofit/>
          </a:bodyPr>
          <a:lstStyle/>
          <a:p>
            <a:pPr indent="0" lvl="0" marL="0" rtl="0" algn="l">
              <a:spcBef>
                <a:spcPts val="2000"/>
              </a:spcBef>
              <a:spcAft>
                <a:spcPts val="0"/>
              </a:spcAft>
              <a:buClr>
                <a:schemeClr val="dk1"/>
              </a:buClr>
              <a:buSzPts val="1100"/>
              <a:buFont typeface="Arial"/>
              <a:buNone/>
            </a:pPr>
            <a:r>
              <a:t/>
            </a:r>
            <a:endParaRPr/>
          </a:p>
          <a:p>
            <a:pPr indent="0" lvl="0" marL="0" rtl="0" algn="l">
              <a:lnSpc>
                <a:spcPct val="150000"/>
              </a:lnSpc>
              <a:spcBef>
                <a:spcPts val="2000"/>
              </a:spcBef>
              <a:spcAft>
                <a:spcPts val="0"/>
              </a:spcAft>
              <a:buNone/>
            </a:pPr>
            <a:r>
              <a:rPr b="1" lang="en-US" sz="2300"/>
              <a:t>log10(GDP) </a:t>
            </a:r>
            <a:r>
              <a:rPr lang="en-US" sz="2300"/>
              <a:t>= $6.09 </a:t>
            </a:r>
            <a:endParaRPr sz="2300"/>
          </a:p>
          <a:p>
            <a:pPr indent="457200" lvl="0" marL="1371600" rtl="0" algn="l">
              <a:lnSpc>
                <a:spcPct val="150000"/>
              </a:lnSpc>
              <a:spcBef>
                <a:spcPts val="2000"/>
              </a:spcBef>
              <a:spcAft>
                <a:spcPts val="0"/>
              </a:spcAft>
              <a:buNone/>
            </a:pPr>
            <a:r>
              <a:rPr lang="en-US" sz="2300"/>
              <a:t>- $0.20 (Fertility Rate) </a:t>
            </a:r>
            <a:endParaRPr sz="2300"/>
          </a:p>
          <a:p>
            <a:pPr indent="457200" lvl="0" marL="1371600" rtl="0" algn="l">
              <a:lnSpc>
                <a:spcPct val="150000"/>
              </a:lnSpc>
              <a:spcBef>
                <a:spcPts val="2000"/>
              </a:spcBef>
              <a:spcAft>
                <a:spcPts val="0"/>
              </a:spcAft>
              <a:buNone/>
            </a:pPr>
            <a:r>
              <a:rPr lang="en-US" sz="2300"/>
              <a:t>+ $3.2x</a:t>
            </a:r>
            <a:r>
              <a:rPr lang="en-US" sz="2300">
                <a:highlight>
                  <a:srgbClr val="FFFFFF"/>
                </a:highlight>
              </a:rPr>
              <a:t>10</a:t>
            </a:r>
            <a:r>
              <a:rPr baseline="30000" lang="en-US" sz="2300">
                <a:highlight>
                  <a:srgbClr val="FFFFFF"/>
                </a:highlight>
              </a:rPr>
              <a:t>-10</a:t>
            </a:r>
            <a:r>
              <a:rPr lang="en-US" sz="2300"/>
              <a:t> (Foreign Direct Investment) </a:t>
            </a:r>
            <a:endParaRPr sz="2300"/>
          </a:p>
          <a:p>
            <a:pPr indent="457200" lvl="0" marL="1371600" rtl="0" algn="l">
              <a:lnSpc>
                <a:spcPct val="150000"/>
              </a:lnSpc>
              <a:spcBef>
                <a:spcPts val="2000"/>
              </a:spcBef>
              <a:spcAft>
                <a:spcPts val="0"/>
              </a:spcAft>
              <a:buNone/>
            </a:pPr>
            <a:r>
              <a:rPr lang="en-US" sz="2300"/>
              <a:t>- $0.01 (Imports) </a:t>
            </a:r>
            <a:endParaRPr sz="2300"/>
          </a:p>
          <a:p>
            <a:pPr indent="457200" lvl="0" marL="1371600" rtl="0" algn="l">
              <a:lnSpc>
                <a:spcPct val="150000"/>
              </a:lnSpc>
              <a:spcBef>
                <a:spcPts val="2000"/>
              </a:spcBef>
              <a:spcAft>
                <a:spcPts val="0"/>
              </a:spcAft>
              <a:buNone/>
            </a:pPr>
            <a:r>
              <a:rPr lang="en-US" sz="2300"/>
              <a:t>+ $0.67 log10(Population) </a:t>
            </a:r>
            <a:endParaRPr sz="2300"/>
          </a:p>
          <a:p>
            <a:pPr indent="457200" lvl="0" marL="1371600" rtl="0" algn="l">
              <a:lnSpc>
                <a:spcPct val="150000"/>
              </a:lnSpc>
              <a:spcBef>
                <a:spcPts val="2000"/>
              </a:spcBef>
              <a:spcAft>
                <a:spcPts val="0"/>
              </a:spcAft>
              <a:buNone/>
            </a:pPr>
            <a:r>
              <a:rPr lang="en-US" sz="2300"/>
              <a:t>- $2.8x</a:t>
            </a:r>
            <a:r>
              <a:rPr lang="en-US" sz="2300">
                <a:highlight>
                  <a:srgbClr val="FFFFFF"/>
                </a:highlight>
              </a:rPr>
              <a:t>10</a:t>
            </a:r>
            <a:r>
              <a:rPr baseline="30000" lang="en-US" sz="2300">
                <a:highlight>
                  <a:srgbClr val="FFFFFF"/>
                </a:highlight>
              </a:rPr>
              <a:t>-8</a:t>
            </a:r>
            <a:r>
              <a:rPr lang="en-US" sz="2300"/>
              <a:t>  (Surface Area)</a:t>
            </a:r>
            <a:endParaRPr sz="2300"/>
          </a:p>
        </p:txBody>
      </p:sp>
      <p:sp>
        <p:nvSpPr>
          <p:cNvPr id="363" name="Google Shape;363;g138d01c97e6_0_51"/>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49c50ea19c_0_51"/>
          <p:cNvSpPr txBox="1"/>
          <p:nvPr>
            <p:ph type="title"/>
          </p:nvPr>
        </p:nvSpPr>
        <p:spPr>
          <a:xfrm>
            <a:off x="498474" y="484094"/>
            <a:ext cx="7556400" cy="111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Recommendation</a:t>
            </a:r>
            <a:endParaRPr/>
          </a:p>
        </p:txBody>
      </p:sp>
      <p:sp>
        <p:nvSpPr>
          <p:cNvPr id="370" name="Google Shape;370;g149c50ea19c_0_51"/>
          <p:cNvSpPr txBox="1"/>
          <p:nvPr>
            <p:ph idx="1" type="body"/>
          </p:nvPr>
        </p:nvSpPr>
        <p:spPr>
          <a:xfrm>
            <a:off x="498474" y="1981200"/>
            <a:ext cx="7556400" cy="4145100"/>
          </a:xfrm>
          <a:prstGeom prst="rect">
            <a:avLst/>
          </a:prstGeom>
          <a:noFill/>
          <a:ln>
            <a:noFill/>
          </a:ln>
        </p:spPr>
        <p:txBody>
          <a:bodyPr anchorCtr="0" anchor="t" bIns="45700" lIns="91425" spcFirstLastPara="1" rIns="91425" wrap="square" tIns="45700">
            <a:normAutofit/>
          </a:bodyPr>
          <a:lstStyle/>
          <a:p>
            <a:pPr indent="-352425" lvl="0" marL="457200" rtl="0" algn="l">
              <a:lnSpc>
                <a:spcPct val="150000"/>
              </a:lnSpc>
              <a:spcBef>
                <a:spcPts val="2000"/>
              </a:spcBef>
              <a:spcAft>
                <a:spcPts val="0"/>
              </a:spcAft>
              <a:buSzPts val="1950"/>
              <a:buChar char="■"/>
            </a:pPr>
            <a:r>
              <a:rPr lang="en-US" sz="2600"/>
              <a:t>Countries looking to improve prosperity should focus on decreasing the fertility rate and imports while also attracting foreign direct investment</a:t>
            </a:r>
            <a:endParaRPr sz="2600"/>
          </a:p>
          <a:p>
            <a:pPr indent="-352425" lvl="0" marL="457200" rtl="0" algn="l">
              <a:lnSpc>
                <a:spcPct val="150000"/>
              </a:lnSpc>
              <a:spcBef>
                <a:spcPts val="0"/>
              </a:spcBef>
              <a:spcAft>
                <a:spcPts val="0"/>
              </a:spcAft>
              <a:buSzPts val="1950"/>
              <a:buChar char="■"/>
            </a:pPr>
            <a:r>
              <a:rPr lang="en-US" sz="2600"/>
              <a:t>Or focus on increasing exports to counter the negative effect of imports on GDP</a:t>
            </a:r>
            <a:endParaRPr sz="2600"/>
          </a:p>
        </p:txBody>
      </p:sp>
      <p:sp>
        <p:nvSpPr>
          <p:cNvPr id="371" name="Google Shape;371;g149c50ea19c_0_51"/>
          <p:cNvSpPr txBox="1"/>
          <p:nvPr>
            <p:ph idx="12" type="sldNum"/>
          </p:nvPr>
        </p:nvSpPr>
        <p:spPr>
          <a:xfrm>
            <a:off x="8374809" y="6426787"/>
            <a:ext cx="554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5003658ba0_2_0"/>
          <p:cNvSpPr txBox="1"/>
          <p:nvPr>
            <p:ph type="title"/>
          </p:nvPr>
        </p:nvSpPr>
        <p:spPr>
          <a:xfrm>
            <a:off x="498474" y="484094"/>
            <a:ext cx="7556400" cy="111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Impact</a:t>
            </a:r>
            <a:endParaRPr/>
          </a:p>
        </p:txBody>
      </p:sp>
      <p:sp>
        <p:nvSpPr>
          <p:cNvPr id="378" name="Google Shape;378;g15003658ba0_2_0"/>
          <p:cNvSpPr txBox="1"/>
          <p:nvPr>
            <p:ph idx="1" type="body"/>
          </p:nvPr>
        </p:nvSpPr>
        <p:spPr>
          <a:xfrm>
            <a:off x="208225" y="1924838"/>
            <a:ext cx="8136900" cy="4657800"/>
          </a:xfrm>
          <a:prstGeom prst="rect">
            <a:avLst/>
          </a:prstGeom>
          <a:noFill/>
          <a:ln>
            <a:noFill/>
          </a:ln>
        </p:spPr>
        <p:txBody>
          <a:bodyPr anchorCtr="0" anchor="t" bIns="45700" lIns="91425" spcFirstLastPara="1" rIns="91425" wrap="square" tIns="45700">
            <a:normAutofit fontScale="47500" lnSpcReduction="20000"/>
          </a:bodyPr>
          <a:lstStyle/>
          <a:p>
            <a:pPr indent="-327404" lvl="0" marL="457200" rtl="0" algn="l">
              <a:lnSpc>
                <a:spcPct val="150000"/>
              </a:lnSpc>
              <a:spcBef>
                <a:spcPts val="2000"/>
              </a:spcBef>
              <a:spcAft>
                <a:spcPts val="0"/>
              </a:spcAft>
              <a:buSzPct val="83442"/>
              <a:buChar char="■"/>
            </a:pPr>
            <a:r>
              <a:rPr lang="en-US" sz="3925"/>
              <a:t>Allow the World Bank to better predict the </a:t>
            </a:r>
            <a:r>
              <a:rPr lang="en-US" sz="3925"/>
              <a:t>prosperity</a:t>
            </a:r>
            <a:r>
              <a:rPr lang="en-US" sz="3925"/>
              <a:t> of different nations </a:t>
            </a:r>
            <a:endParaRPr sz="3925"/>
          </a:p>
          <a:p>
            <a:pPr indent="-327404" lvl="0" marL="457200" rtl="0" algn="l">
              <a:lnSpc>
                <a:spcPct val="150000"/>
              </a:lnSpc>
              <a:spcBef>
                <a:spcPts val="0"/>
              </a:spcBef>
              <a:spcAft>
                <a:spcPts val="0"/>
              </a:spcAft>
              <a:buSzPct val="83442"/>
              <a:buChar char="■"/>
            </a:pPr>
            <a:r>
              <a:rPr lang="en-US" sz="3925"/>
              <a:t>Determine where developing countries could dedicate resources to more effectively improve the </a:t>
            </a:r>
            <a:r>
              <a:rPr lang="en-US" sz="3925"/>
              <a:t>prosperity</a:t>
            </a:r>
            <a:r>
              <a:rPr lang="en-US" sz="3925"/>
              <a:t> of the nation</a:t>
            </a:r>
            <a:endParaRPr sz="3925"/>
          </a:p>
          <a:p>
            <a:pPr indent="0" lvl="0" marL="0" rtl="0" algn="l">
              <a:lnSpc>
                <a:spcPct val="100000"/>
              </a:lnSpc>
              <a:spcBef>
                <a:spcPts val="2000"/>
              </a:spcBef>
              <a:spcAft>
                <a:spcPts val="0"/>
              </a:spcAft>
              <a:buNone/>
            </a:pPr>
            <a:r>
              <a:rPr b="1" lang="en-US" sz="3850"/>
              <a:t>Measuring Impact:</a:t>
            </a:r>
            <a:endParaRPr b="1" sz="3850"/>
          </a:p>
          <a:p>
            <a:pPr indent="-348333" lvl="0" marL="457200" rtl="0" algn="l">
              <a:lnSpc>
                <a:spcPct val="200000"/>
              </a:lnSpc>
              <a:spcBef>
                <a:spcPts val="2000"/>
              </a:spcBef>
              <a:spcAft>
                <a:spcPts val="0"/>
              </a:spcAft>
              <a:buSzPct val="100000"/>
              <a:buChar char="■"/>
            </a:pPr>
            <a:r>
              <a:rPr lang="en-US" sz="3969"/>
              <a:t>Assessing the GDP growth rate of each country in the dataset over the next 10 years to see if there is an increase beyond the historic growth rate</a:t>
            </a:r>
            <a:endParaRPr sz="3969"/>
          </a:p>
          <a:p>
            <a:pPr indent="0" lvl="0" marL="0" rtl="0" algn="l">
              <a:lnSpc>
                <a:spcPct val="100000"/>
              </a:lnSpc>
              <a:spcBef>
                <a:spcPts val="2000"/>
              </a:spcBef>
              <a:spcAft>
                <a:spcPts val="0"/>
              </a:spcAft>
              <a:buNone/>
            </a:pPr>
            <a:r>
              <a:t/>
            </a:r>
            <a:endParaRPr sz="2200"/>
          </a:p>
          <a:p>
            <a:pPr indent="0" lvl="0" marL="0" rtl="0" algn="l">
              <a:lnSpc>
                <a:spcPct val="100000"/>
              </a:lnSpc>
              <a:spcBef>
                <a:spcPts val="2000"/>
              </a:spcBef>
              <a:spcAft>
                <a:spcPts val="0"/>
              </a:spcAft>
              <a:buNone/>
            </a:pPr>
            <a:r>
              <a:t/>
            </a:r>
            <a:endParaRPr/>
          </a:p>
        </p:txBody>
      </p:sp>
      <p:sp>
        <p:nvSpPr>
          <p:cNvPr id="379" name="Google Shape;379;g15003658ba0_2_0"/>
          <p:cNvSpPr txBox="1"/>
          <p:nvPr>
            <p:ph idx="12" type="sldNum"/>
          </p:nvPr>
        </p:nvSpPr>
        <p:spPr>
          <a:xfrm>
            <a:off x="8374809" y="6426787"/>
            <a:ext cx="554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50fd6b03c9_2_5"/>
          <p:cNvSpPr txBox="1"/>
          <p:nvPr>
            <p:ph idx="1" type="body"/>
          </p:nvPr>
        </p:nvSpPr>
        <p:spPr>
          <a:xfrm>
            <a:off x="420374" y="2646775"/>
            <a:ext cx="7556400" cy="4145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8000">
                <a:solidFill>
                  <a:schemeClr val="accent1"/>
                </a:solidFill>
                <a:latin typeface="Rockwell"/>
                <a:ea typeface="Rockwell"/>
                <a:cs typeface="Rockwell"/>
                <a:sym typeface="Rockwell"/>
              </a:rPr>
              <a:t>Questions?</a:t>
            </a:r>
            <a:endParaRPr sz="8000">
              <a:solidFill>
                <a:schemeClr val="accent1"/>
              </a:solidFill>
              <a:latin typeface="Rockwell"/>
              <a:ea typeface="Rockwell"/>
              <a:cs typeface="Rockwell"/>
              <a:sym typeface="Rockwell"/>
            </a:endParaRPr>
          </a:p>
          <a:p>
            <a:pPr indent="0" lvl="0" marL="0" rtl="0" algn="l">
              <a:spcBef>
                <a:spcPts val="2000"/>
              </a:spcBef>
              <a:spcAft>
                <a:spcPts val="0"/>
              </a:spcAft>
              <a:buNone/>
            </a:pPr>
            <a:r>
              <a:t/>
            </a:r>
            <a:endParaRPr sz="8000">
              <a:solidFill>
                <a:schemeClr val="accent1"/>
              </a:solidFill>
              <a:latin typeface="Rockwell"/>
              <a:ea typeface="Rockwell"/>
              <a:cs typeface="Rockwell"/>
              <a:sym typeface="Rockwell"/>
            </a:endParaRPr>
          </a:p>
        </p:txBody>
      </p:sp>
      <p:sp>
        <p:nvSpPr>
          <p:cNvPr id="386" name="Google Shape;386;g150fd6b03c9_2_5"/>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50fd6b03c9_2_12"/>
          <p:cNvSpPr txBox="1"/>
          <p:nvPr>
            <p:ph idx="1" type="body"/>
          </p:nvPr>
        </p:nvSpPr>
        <p:spPr>
          <a:xfrm>
            <a:off x="420374" y="2646775"/>
            <a:ext cx="7556400" cy="4145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8000">
                <a:solidFill>
                  <a:schemeClr val="accent1"/>
                </a:solidFill>
                <a:latin typeface="Rockwell"/>
                <a:ea typeface="Rockwell"/>
                <a:cs typeface="Rockwell"/>
                <a:sym typeface="Rockwell"/>
              </a:rPr>
              <a:t>Thank You</a:t>
            </a:r>
            <a:endParaRPr sz="8000">
              <a:solidFill>
                <a:schemeClr val="accent1"/>
              </a:solidFill>
              <a:latin typeface="Rockwell"/>
              <a:ea typeface="Rockwell"/>
              <a:cs typeface="Rockwell"/>
              <a:sym typeface="Rockwell"/>
            </a:endParaRPr>
          </a:p>
          <a:p>
            <a:pPr indent="0" lvl="0" marL="0" rtl="0" algn="ctr">
              <a:spcBef>
                <a:spcPts val="0"/>
              </a:spcBef>
              <a:spcAft>
                <a:spcPts val="0"/>
              </a:spcAft>
              <a:buNone/>
            </a:pPr>
            <a:r>
              <a:t/>
            </a:r>
            <a:endParaRPr sz="8000">
              <a:solidFill>
                <a:schemeClr val="accent1"/>
              </a:solidFill>
              <a:latin typeface="Rockwell"/>
              <a:ea typeface="Rockwell"/>
              <a:cs typeface="Rockwell"/>
              <a:sym typeface="Rockwell"/>
            </a:endParaRPr>
          </a:p>
          <a:p>
            <a:pPr indent="0" lvl="0" marL="0" rtl="0" algn="l">
              <a:spcBef>
                <a:spcPts val="2000"/>
              </a:spcBef>
              <a:spcAft>
                <a:spcPts val="0"/>
              </a:spcAft>
              <a:buNone/>
            </a:pPr>
            <a:r>
              <a:t/>
            </a:r>
            <a:endParaRPr sz="8000">
              <a:solidFill>
                <a:schemeClr val="accent1"/>
              </a:solidFill>
              <a:latin typeface="Rockwell"/>
              <a:ea typeface="Rockwell"/>
              <a:cs typeface="Rockwell"/>
              <a:sym typeface="Rockwell"/>
            </a:endParaRPr>
          </a:p>
        </p:txBody>
      </p:sp>
      <p:sp>
        <p:nvSpPr>
          <p:cNvPr id="393" name="Google Shape;393;g150fd6b03c9_2_12"/>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9c50ea19c_0_17"/>
          <p:cNvSpPr txBox="1"/>
          <p:nvPr>
            <p:ph type="title"/>
          </p:nvPr>
        </p:nvSpPr>
        <p:spPr>
          <a:xfrm>
            <a:off x="380555" y="2571750"/>
            <a:ext cx="3255300" cy="1162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600"/>
              <a:buNone/>
            </a:pPr>
            <a:r>
              <a:rPr lang="en-US"/>
              <a:t>Agenda</a:t>
            </a:r>
            <a:endParaRPr/>
          </a:p>
        </p:txBody>
      </p:sp>
      <p:sp>
        <p:nvSpPr>
          <p:cNvPr id="295" name="Google Shape;295;g149c50ea19c_0_17"/>
          <p:cNvSpPr txBox="1"/>
          <p:nvPr>
            <p:ph idx="1" type="body"/>
          </p:nvPr>
        </p:nvSpPr>
        <p:spPr>
          <a:xfrm>
            <a:off x="4186725" y="632100"/>
            <a:ext cx="4597500" cy="5853000"/>
          </a:xfrm>
          <a:prstGeom prst="rect">
            <a:avLst/>
          </a:prstGeom>
          <a:noFill/>
          <a:ln>
            <a:noFill/>
          </a:ln>
        </p:spPr>
        <p:txBody>
          <a:bodyPr anchorCtr="0" anchor="t" bIns="45700" lIns="91425" spcFirstLastPara="1" rIns="91425" wrap="square" tIns="45700">
            <a:normAutofit/>
          </a:bodyPr>
          <a:lstStyle/>
          <a:p>
            <a:pPr indent="-387350" lvl="0" marL="457200" rtl="0" algn="l">
              <a:lnSpc>
                <a:spcPct val="200000"/>
              </a:lnSpc>
              <a:spcBef>
                <a:spcPts val="2000"/>
              </a:spcBef>
              <a:spcAft>
                <a:spcPts val="0"/>
              </a:spcAft>
              <a:buSzPts val="2500"/>
              <a:buChar char="■"/>
            </a:pPr>
            <a:r>
              <a:rPr lang="en-US" sz="2500"/>
              <a:t>Problem Statement</a:t>
            </a:r>
            <a:endParaRPr sz="2500"/>
          </a:p>
          <a:p>
            <a:pPr indent="-387350" lvl="0" marL="457200" rtl="0" algn="l">
              <a:lnSpc>
                <a:spcPct val="200000"/>
              </a:lnSpc>
              <a:spcBef>
                <a:spcPts val="0"/>
              </a:spcBef>
              <a:spcAft>
                <a:spcPts val="0"/>
              </a:spcAft>
              <a:buSzPts val="2500"/>
              <a:buChar char="■"/>
            </a:pPr>
            <a:r>
              <a:rPr lang="en-US" sz="2500"/>
              <a:t>Context and Data</a:t>
            </a:r>
            <a:endParaRPr sz="2500"/>
          </a:p>
          <a:p>
            <a:pPr indent="-387350" lvl="0" marL="457200" rtl="0" algn="l">
              <a:lnSpc>
                <a:spcPct val="200000"/>
              </a:lnSpc>
              <a:spcBef>
                <a:spcPts val="0"/>
              </a:spcBef>
              <a:spcAft>
                <a:spcPts val="0"/>
              </a:spcAft>
              <a:buSzPts val="2500"/>
              <a:buChar char="■"/>
            </a:pPr>
            <a:r>
              <a:rPr lang="en-US" sz="2500"/>
              <a:t>Regression Analysis</a:t>
            </a:r>
            <a:endParaRPr sz="2500"/>
          </a:p>
          <a:p>
            <a:pPr indent="-387350" lvl="0" marL="457200" rtl="0" algn="l">
              <a:lnSpc>
                <a:spcPct val="200000"/>
              </a:lnSpc>
              <a:spcBef>
                <a:spcPts val="0"/>
              </a:spcBef>
              <a:spcAft>
                <a:spcPts val="0"/>
              </a:spcAft>
              <a:buSzPts val="2500"/>
              <a:buChar char="■"/>
            </a:pPr>
            <a:r>
              <a:rPr lang="en-US" sz="2500"/>
              <a:t>Data Cleansing</a:t>
            </a:r>
            <a:endParaRPr sz="2500"/>
          </a:p>
          <a:p>
            <a:pPr indent="-387350" lvl="0" marL="457200" rtl="0" algn="l">
              <a:lnSpc>
                <a:spcPct val="200000"/>
              </a:lnSpc>
              <a:spcBef>
                <a:spcPts val="0"/>
              </a:spcBef>
              <a:spcAft>
                <a:spcPts val="0"/>
              </a:spcAft>
              <a:buSzPts val="2500"/>
              <a:buChar char="■"/>
            </a:pPr>
            <a:r>
              <a:rPr lang="en-US" sz="2500"/>
              <a:t>Models</a:t>
            </a:r>
            <a:endParaRPr sz="2500"/>
          </a:p>
          <a:p>
            <a:pPr indent="-387350" lvl="0" marL="457200" rtl="0" algn="l">
              <a:lnSpc>
                <a:spcPct val="200000"/>
              </a:lnSpc>
              <a:spcBef>
                <a:spcPts val="0"/>
              </a:spcBef>
              <a:spcAft>
                <a:spcPts val="0"/>
              </a:spcAft>
              <a:buSzPts val="2500"/>
              <a:buChar char="■"/>
            </a:pPr>
            <a:r>
              <a:rPr lang="en-US" sz="2500"/>
              <a:t>Recommendations</a:t>
            </a:r>
            <a:endParaRPr sz="2500"/>
          </a:p>
          <a:p>
            <a:pPr indent="-387350" lvl="0" marL="457200" rtl="0" algn="l">
              <a:lnSpc>
                <a:spcPct val="200000"/>
              </a:lnSpc>
              <a:spcBef>
                <a:spcPts val="0"/>
              </a:spcBef>
              <a:spcAft>
                <a:spcPts val="0"/>
              </a:spcAft>
              <a:buSzPts val="2500"/>
              <a:buChar char="■"/>
            </a:pPr>
            <a:r>
              <a:rPr lang="en-US" sz="2500"/>
              <a:t>Impact</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38d01c97e6_0_30"/>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Problem Statement</a:t>
            </a:r>
            <a:endParaRPr/>
          </a:p>
        </p:txBody>
      </p:sp>
      <p:sp>
        <p:nvSpPr>
          <p:cNvPr id="302" name="Google Shape;302;g138d01c97e6_0_30"/>
          <p:cNvSpPr txBox="1"/>
          <p:nvPr>
            <p:ph idx="1" type="body"/>
          </p:nvPr>
        </p:nvSpPr>
        <p:spPr>
          <a:xfrm>
            <a:off x="498474" y="1981200"/>
            <a:ext cx="7556400" cy="4145100"/>
          </a:xfrm>
          <a:prstGeom prst="rect">
            <a:avLst/>
          </a:prstGeom>
        </p:spPr>
        <p:txBody>
          <a:bodyPr anchorCtr="0" anchor="t" bIns="45700" lIns="91425" spcFirstLastPara="1" rIns="91425" wrap="square" tIns="45700">
            <a:normAutofit/>
          </a:bodyPr>
          <a:lstStyle/>
          <a:p>
            <a:pPr indent="-314325" lvl="0" marL="457200" rtl="0" algn="l">
              <a:lnSpc>
                <a:spcPct val="200000"/>
              </a:lnSpc>
              <a:spcBef>
                <a:spcPts val="2000"/>
              </a:spcBef>
              <a:spcAft>
                <a:spcPts val="0"/>
              </a:spcAft>
              <a:buSzPts val="1350"/>
              <a:buChar char="■"/>
            </a:pPr>
            <a:r>
              <a:rPr b="1" lang="en-US"/>
              <a:t>Our client</a:t>
            </a:r>
            <a:r>
              <a:rPr lang="en-US"/>
              <a:t>: World Bank</a:t>
            </a:r>
            <a:endParaRPr/>
          </a:p>
          <a:p>
            <a:pPr indent="-314325" lvl="0" marL="457200" rtl="0" algn="l">
              <a:lnSpc>
                <a:spcPct val="200000"/>
              </a:lnSpc>
              <a:spcBef>
                <a:spcPts val="0"/>
              </a:spcBef>
              <a:spcAft>
                <a:spcPts val="0"/>
              </a:spcAft>
              <a:buSzPts val="1350"/>
              <a:buChar char="■"/>
            </a:pPr>
            <a:r>
              <a:rPr b="1" lang="en-US"/>
              <a:t>Situation</a:t>
            </a:r>
            <a:r>
              <a:rPr lang="en-US"/>
              <a:t>: Stimulating economic growth in developing countries is always a trigger and we want to improve socioeconomic situation for the population</a:t>
            </a:r>
            <a:endParaRPr/>
          </a:p>
          <a:p>
            <a:pPr indent="-314325" lvl="0" marL="457200" rtl="0" algn="l">
              <a:lnSpc>
                <a:spcPct val="200000"/>
              </a:lnSpc>
              <a:spcBef>
                <a:spcPts val="0"/>
              </a:spcBef>
              <a:spcAft>
                <a:spcPts val="0"/>
              </a:spcAft>
              <a:buSzPts val="1350"/>
              <a:buChar char="■"/>
            </a:pPr>
            <a:r>
              <a:rPr b="1" lang="en-US"/>
              <a:t>Goal</a:t>
            </a:r>
            <a:r>
              <a:rPr lang="en-US"/>
              <a:t>: We were asked to find ways to predict what factors increase GDP most so we can apply findings to countries</a:t>
            </a:r>
            <a:endParaRPr/>
          </a:p>
        </p:txBody>
      </p:sp>
      <p:sp>
        <p:nvSpPr>
          <p:cNvPr id="303" name="Google Shape;303;g138d01c97e6_0_30"/>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5003658ba0_3_7"/>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Developing Countries</a:t>
            </a:r>
            <a:endParaRPr/>
          </a:p>
        </p:txBody>
      </p:sp>
      <p:sp>
        <p:nvSpPr>
          <p:cNvPr id="310" name="Google Shape;310;g15003658ba0_3_7"/>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311" name="Google Shape;311;g15003658ba0_3_7"/>
          <p:cNvPicPr preferRelativeResize="0"/>
          <p:nvPr/>
        </p:nvPicPr>
        <p:blipFill>
          <a:blip r:embed="rId3">
            <a:alphaModFix/>
          </a:blip>
          <a:stretch>
            <a:fillRect/>
          </a:stretch>
        </p:blipFill>
        <p:spPr>
          <a:xfrm>
            <a:off x="986401" y="1765112"/>
            <a:ext cx="6769577" cy="3503801"/>
          </a:xfrm>
          <a:prstGeom prst="rect">
            <a:avLst/>
          </a:prstGeom>
          <a:noFill/>
          <a:ln>
            <a:noFill/>
          </a:ln>
        </p:spPr>
      </p:pic>
      <p:pic>
        <p:nvPicPr>
          <p:cNvPr id="312" name="Google Shape;312;g15003658ba0_3_7"/>
          <p:cNvPicPr preferRelativeResize="0"/>
          <p:nvPr/>
        </p:nvPicPr>
        <p:blipFill>
          <a:blip r:embed="rId4">
            <a:alphaModFix/>
          </a:blip>
          <a:stretch>
            <a:fillRect/>
          </a:stretch>
        </p:blipFill>
        <p:spPr>
          <a:xfrm>
            <a:off x="986400" y="5433925"/>
            <a:ext cx="2995375" cy="70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5003658ba0_3_15"/>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a:t>
            </a:r>
            <a:endParaRPr/>
          </a:p>
        </p:txBody>
      </p:sp>
      <p:sp>
        <p:nvSpPr>
          <p:cNvPr id="319" name="Google Shape;319;g15003658ba0_3_15"/>
          <p:cNvSpPr txBox="1"/>
          <p:nvPr>
            <p:ph idx="1" type="body"/>
          </p:nvPr>
        </p:nvSpPr>
        <p:spPr>
          <a:xfrm>
            <a:off x="5098500" y="3779075"/>
            <a:ext cx="4045500" cy="2496000"/>
          </a:xfrm>
          <a:prstGeom prst="rect">
            <a:avLst/>
          </a:prstGeom>
        </p:spPr>
        <p:txBody>
          <a:bodyPr anchorCtr="0" anchor="t" bIns="45700" lIns="91425" spcFirstLastPara="1" rIns="91425" wrap="square" tIns="45700">
            <a:normAutofit fontScale="85000" lnSpcReduction="20000"/>
          </a:bodyPr>
          <a:lstStyle/>
          <a:p>
            <a:pPr indent="-301466" lvl="0" marL="457200" rtl="0" algn="l">
              <a:lnSpc>
                <a:spcPct val="150000"/>
              </a:lnSpc>
              <a:spcBef>
                <a:spcPts val="2000"/>
              </a:spcBef>
              <a:spcAft>
                <a:spcPts val="0"/>
              </a:spcAft>
              <a:buSzPct val="67500"/>
              <a:buChar char="■"/>
            </a:pPr>
            <a:r>
              <a:rPr lang="en-US"/>
              <a:t>Gross Domestic Product</a:t>
            </a:r>
            <a:endParaRPr/>
          </a:p>
          <a:p>
            <a:pPr indent="-301466" lvl="0" marL="457200" rtl="0" algn="l">
              <a:lnSpc>
                <a:spcPct val="150000"/>
              </a:lnSpc>
              <a:spcBef>
                <a:spcPts val="0"/>
              </a:spcBef>
              <a:spcAft>
                <a:spcPts val="0"/>
              </a:spcAft>
              <a:buSzPct val="67500"/>
              <a:buChar char="■"/>
            </a:pPr>
            <a:r>
              <a:rPr lang="en-US"/>
              <a:t>Fertility Rate, </a:t>
            </a:r>
            <a:endParaRPr/>
          </a:p>
          <a:p>
            <a:pPr indent="-301466" lvl="0" marL="457200" rtl="0" algn="l">
              <a:lnSpc>
                <a:spcPct val="150000"/>
              </a:lnSpc>
              <a:spcBef>
                <a:spcPts val="0"/>
              </a:spcBef>
              <a:spcAft>
                <a:spcPts val="0"/>
              </a:spcAft>
              <a:buSzPct val="67500"/>
              <a:buChar char="■"/>
            </a:pPr>
            <a:r>
              <a:rPr lang="en-US"/>
              <a:t>Foreign Direct Investment</a:t>
            </a:r>
            <a:endParaRPr/>
          </a:p>
          <a:p>
            <a:pPr indent="-301466" lvl="0" marL="457200" rtl="0" algn="l">
              <a:lnSpc>
                <a:spcPct val="150000"/>
              </a:lnSpc>
              <a:spcBef>
                <a:spcPts val="0"/>
              </a:spcBef>
              <a:spcAft>
                <a:spcPts val="0"/>
              </a:spcAft>
              <a:buSzPct val="67500"/>
              <a:buChar char="■"/>
            </a:pPr>
            <a:r>
              <a:rPr lang="en-US"/>
              <a:t>Imports </a:t>
            </a:r>
            <a:endParaRPr/>
          </a:p>
          <a:p>
            <a:pPr indent="-301466" lvl="0" marL="457200" rtl="0" algn="l">
              <a:lnSpc>
                <a:spcPct val="150000"/>
              </a:lnSpc>
              <a:spcBef>
                <a:spcPts val="0"/>
              </a:spcBef>
              <a:spcAft>
                <a:spcPts val="0"/>
              </a:spcAft>
              <a:buSzPct val="67500"/>
              <a:buChar char="■"/>
            </a:pPr>
            <a:r>
              <a:rPr lang="en-US"/>
              <a:t>Population</a:t>
            </a:r>
            <a:endParaRPr/>
          </a:p>
          <a:p>
            <a:pPr indent="-301466" lvl="0" marL="457200" rtl="0" algn="l">
              <a:lnSpc>
                <a:spcPct val="150000"/>
              </a:lnSpc>
              <a:spcBef>
                <a:spcPts val="0"/>
              </a:spcBef>
              <a:spcAft>
                <a:spcPts val="0"/>
              </a:spcAft>
              <a:buSzPct val="67500"/>
              <a:buChar char="■"/>
            </a:pPr>
            <a:r>
              <a:rPr lang="en-US"/>
              <a:t>Surface Area</a:t>
            </a:r>
            <a:endParaRPr/>
          </a:p>
          <a:p>
            <a:pPr indent="-301466" lvl="0" marL="457200" rtl="0" algn="l">
              <a:lnSpc>
                <a:spcPct val="150000"/>
              </a:lnSpc>
              <a:spcBef>
                <a:spcPts val="0"/>
              </a:spcBef>
              <a:spcAft>
                <a:spcPts val="0"/>
              </a:spcAft>
              <a:buSzPct val="67500"/>
              <a:buChar char="■"/>
            </a:pPr>
            <a:r>
              <a:rPr lang="en-US"/>
              <a:t>…</a:t>
            </a:r>
            <a:endParaRPr/>
          </a:p>
        </p:txBody>
      </p:sp>
      <p:sp>
        <p:nvSpPr>
          <p:cNvPr id="320" name="Google Shape;320;g15003658ba0_3_15"/>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321" name="Google Shape;321;g15003658ba0_3_15"/>
          <p:cNvPicPr preferRelativeResize="0"/>
          <p:nvPr/>
        </p:nvPicPr>
        <p:blipFill>
          <a:blip r:embed="rId3">
            <a:alphaModFix/>
          </a:blip>
          <a:stretch>
            <a:fillRect/>
          </a:stretch>
        </p:blipFill>
        <p:spPr>
          <a:xfrm>
            <a:off x="2916925" y="1314348"/>
            <a:ext cx="3310150" cy="1861950"/>
          </a:xfrm>
          <a:prstGeom prst="rect">
            <a:avLst/>
          </a:prstGeom>
          <a:noFill/>
          <a:ln>
            <a:noFill/>
          </a:ln>
        </p:spPr>
      </p:pic>
      <p:sp>
        <p:nvSpPr>
          <p:cNvPr id="322" name="Google Shape;322;g15003658ba0_3_15"/>
          <p:cNvSpPr txBox="1"/>
          <p:nvPr>
            <p:ph idx="1" type="body"/>
          </p:nvPr>
        </p:nvSpPr>
        <p:spPr>
          <a:xfrm>
            <a:off x="814275" y="3779075"/>
            <a:ext cx="3643500" cy="2496000"/>
          </a:xfrm>
          <a:prstGeom prst="rect">
            <a:avLst/>
          </a:prstGeom>
        </p:spPr>
        <p:txBody>
          <a:bodyPr anchorCtr="0" anchor="t" bIns="45700" lIns="91425" spcFirstLastPara="1" rIns="91425" wrap="square" tIns="45700">
            <a:normAutofit/>
          </a:bodyPr>
          <a:lstStyle/>
          <a:p>
            <a:pPr indent="-314325" lvl="0" marL="457200" rtl="0" algn="l">
              <a:spcBef>
                <a:spcPts val="0"/>
              </a:spcBef>
              <a:spcAft>
                <a:spcPts val="0"/>
              </a:spcAft>
              <a:buSzPts val="1350"/>
              <a:buChar char="■"/>
            </a:pPr>
            <a:r>
              <a:rPr lang="en-US"/>
              <a:t>Angola</a:t>
            </a:r>
            <a:endParaRPr/>
          </a:p>
          <a:p>
            <a:pPr indent="-314325" lvl="0" marL="457200" rtl="0" algn="l">
              <a:spcBef>
                <a:spcPts val="0"/>
              </a:spcBef>
              <a:spcAft>
                <a:spcPts val="0"/>
              </a:spcAft>
              <a:buSzPts val="1350"/>
              <a:buChar char="■"/>
            </a:pPr>
            <a:r>
              <a:rPr lang="en-US"/>
              <a:t>Cameroon</a:t>
            </a:r>
            <a:endParaRPr/>
          </a:p>
          <a:p>
            <a:pPr indent="-314325" lvl="0" marL="457200" rtl="0" algn="l">
              <a:spcBef>
                <a:spcPts val="0"/>
              </a:spcBef>
              <a:spcAft>
                <a:spcPts val="0"/>
              </a:spcAft>
              <a:buSzPts val="1350"/>
              <a:buChar char="■"/>
            </a:pPr>
            <a:r>
              <a:rPr lang="en-US"/>
              <a:t>Cape Verde</a:t>
            </a:r>
            <a:endParaRPr/>
          </a:p>
          <a:p>
            <a:pPr indent="-314325" lvl="0" marL="457200" rtl="0" algn="l">
              <a:spcBef>
                <a:spcPts val="0"/>
              </a:spcBef>
              <a:spcAft>
                <a:spcPts val="0"/>
              </a:spcAft>
              <a:buSzPts val="1350"/>
              <a:buChar char="■"/>
            </a:pPr>
            <a:r>
              <a:rPr lang="en-US"/>
              <a:t>Central African Republic</a:t>
            </a:r>
            <a:endParaRPr/>
          </a:p>
          <a:p>
            <a:pPr indent="-314325" lvl="0" marL="457200" rtl="0" algn="l">
              <a:spcBef>
                <a:spcPts val="0"/>
              </a:spcBef>
              <a:spcAft>
                <a:spcPts val="0"/>
              </a:spcAft>
              <a:buSzPts val="1350"/>
              <a:buChar char="■"/>
            </a:pPr>
            <a:r>
              <a:rPr lang="en-US"/>
              <a:t>Ethiopia</a:t>
            </a:r>
            <a:endParaRPr/>
          </a:p>
          <a:p>
            <a:pPr indent="-314325" lvl="0" marL="457200" rtl="0" algn="l">
              <a:spcBef>
                <a:spcPts val="0"/>
              </a:spcBef>
              <a:spcAft>
                <a:spcPts val="0"/>
              </a:spcAft>
              <a:buSzPts val="1350"/>
              <a:buChar char="■"/>
            </a:pPr>
            <a:r>
              <a:rPr lang="en-US"/>
              <a:t>Malawi</a:t>
            </a:r>
            <a:endParaRPr/>
          </a:p>
          <a:p>
            <a:pPr indent="-314325" lvl="0" marL="457200" rtl="0" algn="l">
              <a:lnSpc>
                <a:spcPct val="150000"/>
              </a:lnSpc>
              <a:spcBef>
                <a:spcPts val="0"/>
              </a:spcBef>
              <a:spcAft>
                <a:spcPts val="0"/>
              </a:spcAft>
              <a:buSzPts val="1350"/>
              <a:buChar char="■"/>
            </a:pP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5003658ba0_3_24"/>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Regression Analysis</a:t>
            </a:r>
            <a:endParaRPr/>
          </a:p>
        </p:txBody>
      </p:sp>
      <p:sp>
        <p:nvSpPr>
          <p:cNvPr id="329" name="Google Shape;329;g15003658ba0_3_24"/>
          <p:cNvSpPr txBox="1"/>
          <p:nvPr>
            <p:ph idx="1" type="body"/>
          </p:nvPr>
        </p:nvSpPr>
        <p:spPr>
          <a:xfrm>
            <a:off x="427400" y="1806800"/>
            <a:ext cx="4387500" cy="4145100"/>
          </a:xfrm>
          <a:prstGeom prst="rect">
            <a:avLst/>
          </a:prstGeom>
          <a:ln cap="flat" cmpd="sng" w="9525">
            <a:solidFill>
              <a:schemeClr val="lt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l">
              <a:lnSpc>
                <a:spcPct val="150000"/>
              </a:lnSpc>
              <a:spcBef>
                <a:spcPts val="2000"/>
              </a:spcBef>
              <a:spcAft>
                <a:spcPts val="0"/>
              </a:spcAft>
              <a:buNone/>
            </a:pPr>
            <a:r>
              <a:rPr b="1" lang="en-US" sz="2100"/>
              <a:t>Ind</a:t>
            </a:r>
            <a:r>
              <a:rPr b="1" lang="en-US" sz="2100"/>
              <a:t>ependent variable</a:t>
            </a:r>
            <a:r>
              <a:rPr b="1" lang="en-US" sz="2100"/>
              <a:t> ('response' variable) :</a:t>
            </a:r>
            <a:endParaRPr b="1" sz="2100"/>
          </a:p>
          <a:p>
            <a:pPr indent="-307895" lvl="0" marL="457200" rtl="0" algn="l">
              <a:lnSpc>
                <a:spcPct val="150000"/>
              </a:lnSpc>
              <a:spcBef>
                <a:spcPts val="2000"/>
              </a:spcBef>
              <a:spcAft>
                <a:spcPts val="0"/>
              </a:spcAft>
              <a:buSzPct val="67500"/>
              <a:buChar char="■"/>
            </a:pPr>
            <a:r>
              <a:rPr lang="en-US"/>
              <a:t>Fertility Rate, </a:t>
            </a:r>
            <a:endParaRPr/>
          </a:p>
          <a:p>
            <a:pPr indent="-307895" lvl="0" marL="457200" rtl="0" algn="l">
              <a:lnSpc>
                <a:spcPct val="150000"/>
              </a:lnSpc>
              <a:spcBef>
                <a:spcPts val="0"/>
              </a:spcBef>
              <a:spcAft>
                <a:spcPts val="0"/>
              </a:spcAft>
              <a:buSzPct val="67500"/>
              <a:buChar char="■"/>
            </a:pPr>
            <a:r>
              <a:rPr lang="en-US"/>
              <a:t>Foreign Direct Investment</a:t>
            </a:r>
            <a:endParaRPr/>
          </a:p>
          <a:p>
            <a:pPr indent="-307895" lvl="0" marL="457200" rtl="0" algn="l">
              <a:lnSpc>
                <a:spcPct val="150000"/>
              </a:lnSpc>
              <a:spcBef>
                <a:spcPts val="0"/>
              </a:spcBef>
              <a:spcAft>
                <a:spcPts val="0"/>
              </a:spcAft>
              <a:buSzPct val="67500"/>
              <a:buChar char="■"/>
            </a:pPr>
            <a:r>
              <a:rPr lang="en-US"/>
              <a:t>…</a:t>
            </a:r>
            <a:endParaRPr/>
          </a:p>
          <a:p>
            <a:pPr indent="0" lvl="0" marL="0" rtl="0" algn="l">
              <a:lnSpc>
                <a:spcPct val="150000"/>
              </a:lnSpc>
              <a:spcBef>
                <a:spcPts val="2000"/>
              </a:spcBef>
              <a:spcAft>
                <a:spcPts val="0"/>
              </a:spcAft>
              <a:buNone/>
            </a:pPr>
            <a:r>
              <a:rPr b="1" lang="en-US" sz="2100"/>
              <a:t>D</a:t>
            </a:r>
            <a:r>
              <a:rPr b="1" lang="en-US" sz="2100"/>
              <a:t>ependent variables (predictor):</a:t>
            </a:r>
            <a:endParaRPr b="1" sz="2100"/>
          </a:p>
          <a:p>
            <a:pPr indent="-307895" lvl="0" marL="457200" rtl="0" algn="l">
              <a:lnSpc>
                <a:spcPct val="150000"/>
              </a:lnSpc>
              <a:spcBef>
                <a:spcPts val="2000"/>
              </a:spcBef>
              <a:spcAft>
                <a:spcPts val="0"/>
              </a:spcAft>
              <a:buSzPct val="67500"/>
              <a:buChar char="■"/>
            </a:pPr>
            <a:r>
              <a:rPr lang="en-US"/>
              <a:t>Gross Domestic Product</a:t>
            </a:r>
            <a:endParaRPr/>
          </a:p>
          <a:p>
            <a:pPr indent="0" lvl="0" marL="0" rtl="0" algn="l">
              <a:lnSpc>
                <a:spcPct val="150000"/>
              </a:lnSpc>
              <a:spcBef>
                <a:spcPts val="2000"/>
              </a:spcBef>
              <a:spcAft>
                <a:spcPts val="0"/>
              </a:spcAft>
              <a:buNone/>
            </a:pPr>
            <a:r>
              <a:t/>
            </a:r>
            <a:endParaRPr sz="2100"/>
          </a:p>
        </p:txBody>
      </p:sp>
      <p:sp>
        <p:nvSpPr>
          <p:cNvPr id="330" name="Google Shape;330;g15003658ba0_3_24"/>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331" name="Google Shape;331;g15003658ba0_3_24"/>
          <p:cNvPicPr preferRelativeResize="0"/>
          <p:nvPr/>
        </p:nvPicPr>
        <p:blipFill>
          <a:blip r:embed="rId3">
            <a:alphaModFix/>
          </a:blip>
          <a:stretch>
            <a:fillRect/>
          </a:stretch>
        </p:blipFill>
        <p:spPr>
          <a:xfrm>
            <a:off x="4885975" y="2969150"/>
            <a:ext cx="4136775" cy="2088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49c50ea19c_0_30"/>
          <p:cNvSpPr txBox="1"/>
          <p:nvPr>
            <p:ph type="title"/>
          </p:nvPr>
        </p:nvSpPr>
        <p:spPr>
          <a:xfrm>
            <a:off x="498474" y="178069"/>
            <a:ext cx="7556400" cy="111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Methods for missing value</a:t>
            </a:r>
            <a:endParaRPr/>
          </a:p>
        </p:txBody>
      </p:sp>
      <p:sp>
        <p:nvSpPr>
          <p:cNvPr id="338" name="Google Shape;338;g149c50ea19c_0_30"/>
          <p:cNvSpPr txBox="1"/>
          <p:nvPr>
            <p:ph idx="1" type="body"/>
          </p:nvPr>
        </p:nvSpPr>
        <p:spPr>
          <a:xfrm>
            <a:off x="498475" y="1294075"/>
            <a:ext cx="7556400" cy="5132700"/>
          </a:xfrm>
          <a:prstGeom prst="rect">
            <a:avLst/>
          </a:prstGeom>
          <a:noFill/>
          <a:ln>
            <a:noFill/>
          </a:ln>
        </p:spPr>
        <p:txBody>
          <a:bodyPr anchorCtr="0" anchor="t" bIns="45700" lIns="91425" spcFirstLastPara="1" rIns="91425" wrap="square" tIns="45700">
            <a:normAutofit lnSpcReduction="20000"/>
          </a:bodyPr>
          <a:lstStyle/>
          <a:p>
            <a:pPr indent="-314325" lvl="0" marL="457200" rtl="0" algn="l">
              <a:lnSpc>
                <a:spcPct val="200000"/>
              </a:lnSpc>
              <a:spcBef>
                <a:spcPts val="2000"/>
              </a:spcBef>
              <a:spcAft>
                <a:spcPts val="0"/>
              </a:spcAft>
              <a:buSzPts val="1350"/>
              <a:buAutoNum type="arabicPeriod"/>
            </a:pPr>
            <a:r>
              <a:rPr lang="en-US"/>
              <a:t>Check if any missing values were presented</a:t>
            </a:r>
            <a:endParaRPr/>
          </a:p>
          <a:p>
            <a:pPr indent="-314325" lvl="0" marL="457200" rtl="0" algn="l">
              <a:lnSpc>
                <a:spcPct val="200000"/>
              </a:lnSpc>
              <a:spcBef>
                <a:spcPts val="0"/>
              </a:spcBef>
              <a:spcAft>
                <a:spcPts val="0"/>
              </a:spcAft>
              <a:buSzPts val="1350"/>
              <a:buAutoNum type="arabicPeriod"/>
            </a:pPr>
            <a:r>
              <a:rPr lang="en-US"/>
              <a:t>Deleting variables and countries with many missing values </a:t>
            </a:r>
            <a:endParaRPr/>
          </a:p>
          <a:p>
            <a:pPr indent="-314325" lvl="0" marL="457200" rtl="0" algn="l">
              <a:lnSpc>
                <a:spcPct val="200000"/>
              </a:lnSpc>
              <a:spcBef>
                <a:spcPts val="0"/>
              </a:spcBef>
              <a:spcAft>
                <a:spcPts val="0"/>
              </a:spcAft>
              <a:buSzPts val="1350"/>
              <a:buAutoNum type="arabicPeriod"/>
            </a:pPr>
            <a:r>
              <a:rPr lang="en-US"/>
              <a:t>Using median value for missing values</a:t>
            </a:r>
            <a:endParaRPr/>
          </a:p>
          <a:p>
            <a:pPr indent="0" lvl="0" marL="0" rtl="0" algn="l">
              <a:lnSpc>
                <a:spcPct val="200000"/>
              </a:lnSpc>
              <a:spcBef>
                <a:spcPts val="2000"/>
              </a:spcBef>
              <a:spcAft>
                <a:spcPts val="0"/>
              </a:spcAft>
              <a:buNone/>
            </a:pPr>
            <a:r>
              <a:rPr lang="en-US"/>
              <a:t>Initially Removed:</a:t>
            </a:r>
            <a:endParaRPr/>
          </a:p>
          <a:p>
            <a:pPr indent="-314325" lvl="0" marL="457200" rtl="0" algn="l">
              <a:lnSpc>
                <a:spcPct val="200000"/>
              </a:lnSpc>
              <a:spcBef>
                <a:spcPts val="0"/>
              </a:spcBef>
              <a:spcAft>
                <a:spcPts val="0"/>
              </a:spcAft>
              <a:buSzPts val="1350"/>
              <a:buAutoNum type="arabicPeriod"/>
            </a:pPr>
            <a:r>
              <a:rPr lang="en-US"/>
              <a:t>Countries:</a:t>
            </a:r>
            <a:endParaRPr/>
          </a:p>
          <a:p>
            <a:pPr indent="-314325" lvl="1" marL="914400" rtl="0" algn="l">
              <a:lnSpc>
                <a:spcPct val="200000"/>
              </a:lnSpc>
              <a:spcBef>
                <a:spcPts val="0"/>
              </a:spcBef>
              <a:spcAft>
                <a:spcPts val="0"/>
              </a:spcAft>
              <a:buSzPts val="1350"/>
              <a:buAutoNum type="alphaLcPeriod"/>
            </a:pPr>
            <a:r>
              <a:rPr lang="en-US"/>
              <a:t>Somalia</a:t>
            </a:r>
            <a:endParaRPr/>
          </a:p>
          <a:p>
            <a:pPr indent="-314325" lvl="0" marL="457200" rtl="0" algn="l">
              <a:lnSpc>
                <a:spcPct val="200000"/>
              </a:lnSpc>
              <a:spcBef>
                <a:spcPts val="0"/>
              </a:spcBef>
              <a:spcAft>
                <a:spcPts val="0"/>
              </a:spcAft>
              <a:buSzPts val="1350"/>
              <a:buAutoNum type="arabicPeriod"/>
            </a:pPr>
            <a:r>
              <a:rPr lang="en-US"/>
              <a:t>Variables: </a:t>
            </a:r>
            <a:endParaRPr/>
          </a:p>
          <a:p>
            <a:pPr indent="-314325" lvl="1" marL="914400" rtl="0" algn="l">
              <a:lnSpc>
                <a:spcPct val="200000"/>
              </a:lnSpc>
              <a:spcBef>
                <a:spcPts val="0"/>
              </a:spcBef>
              <a:spcAft>
                <a:spcPts val="0"/>
              </a:spcAft>
              <a:buSzPts val="1350"/>
              <a:buAutoNum type="alphaLcPeriod"/>
            </a:pPr>
            <a:r>
              <a:rPr lang="en-US"/>
              <a:t>Military Expenditure</a:t>
            </a:r>
            <a:endParaRPr/>
          </a:p>
          <a:p>
            <a:pPr indent="-314325" lvl="1" marL="914400" rtl="0" algn="l">
              <a:lnSpc>
                <a:spcPct val="200000"/>
              </a:lnSpc>
              <a:spcBef>
                <a:spcPts val="0"/>
              </a:spcBef>
              <a:spcAft>
                <a:spcPts val="0"/>
              </a:spcAft>
              <a:buSzPts val="1350"/>
              <a:buAutoNum type="alphaLcPeriod"/>
            </a:pPr>
            <a:r>
              <a:rPr lang="en-US"/>
              <a:t># of Personal Computers per 1,000 people</a:t>
            </a:r>
            <a:endParaRPr/>
          </a:p>
        </p:txBody>
      </p:sp>
      <p:sp>
        <p:nvSpPr>
          <p:cNvPr id="339" name="Google Shape;339;g149c50ea19c_0_30"/>
          <p:cNvSpPr txBox="1"/>
          <p:nvPr>
            <p:ph idx="12" type="sldNum"/>
          </p:nvPr>
        </p:nvSpPr>
        <p:spPr>
          <a:xfrm>
            <a:off x="8374809" y="6426787"/>
            <a:ext cx="554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38d01c97e6_0_37"/>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Model (Full Model)</a:t>
            </a:r>
            <a:endParaRPr/>
          </a:p>
        </p:txBody>
      </p:sp>
      <p:sp>
        <p:nvSpPr>
          <p:cNvPr id="346" name="Google Shape;346;g138d01c97e6_0_37"/>
          <p:cNvSpPr txBox="1"/>
          <p:nvPr>
            <p:ph idx="1" type="body"/>
          </p:nvPr>
        </p:nvSpPr>
        <p:spPr>
          <a:xfrm>
            <a:off x="727075" y="2526450"/>
            <a:ext cx="7556400" cy="1805100"/>
          </a:xfrm>
          <a:prstGeom prst="rect">
            <a:avLst/>
          </a:prstGeom>
        </p:spPr>
        <p:txBody>
          <a:bodyPr anchorCtr="0" anchor="t" bIns="45700" lIns="91425" spcFirstLastPara="1" rIns="91425" wrap="square" tIns="45700">
            <a:normAutofit/>
          </a:bodyPr>
          <a:lstStyle/>
          <a:p>
            <a:pPr indent="-327025" lvl="0" marL="457200" rtl="0" algn="l">
              <a:lnSpc>
                <a:spcPct val="150000"/>
              </a:lnSpc>
              <a:spcBef>
                <a:spcPts val="2000"/>
              </a:spcBef>
              <a:spcAft>
                <a:spcPts val="0"/>
              </a:spcAft>
              <a:buSzPts val="1550"/>
              <a:buChar char="■"/>
            </a:pPr>
            <a:r>
              <a:rPr lang="en-US" sz="2200"/>
              <a:t>Variables: All variables provided by the data (population, imports, foreign direct investment, etc.)</a:t>
            </a:r>
            <a:endParaRPr sz="2200"/>
          </a:p>
          <a:p>
            <a:pPr indent="-327025" lvl="0" marL="457200" rtl="0" algn="l">
              <a:lnSpc>
                <a:spcPct val="150000"/>
              </a:lnSpc>
              <a:spcBef>
                <a:spcPts val="0"/>
              </a:spcBef>
              <a:spcAft>
                <a:spcPts val="0"/>
              </a:spcAft>
              <a:buSzPts val="1550"/>
              <a:buChar char="■"/>
            </a:pPr>
            <a:r>
              <a:rPr lang="en-US" sz="2200"/>
              <a:t>R-squared: 0.9979</a:t>
            </a:r>
            <a:endParaRPr sz="2200"/>
          </a:p>
        </p:txBody>
      </p:sp>
      <p:sp>
        <p:nvSpPr>
          <p:cNvPr id="347" name="Google Shape;347;g138d01c97e6_0_37"/>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8d01c97e6_0_44"/>
          <p:cNvSpPr txBox="1"/>
          <p:nvPr>
            <p:ph type="title"/>
          </p:nvPr>
        </p:nvSpPr>
        <p:spPr>
          <a:xfrm>
            <a:off x="498475" y="484098"/>
            <a:ext cx="7556400" cy="746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Final Model</a:t>
            </a:r>
            <a:endParaRPr/>
          </a:p>
        </p:txBody>
      </p:sp>
      <p:sp>
        <p:nvSpPr>
          <p:cNvPr id="354" name="Google Shape;354;g138d01c97e6_0_44"/>
          <p:cNvSpPr txBox="1"/>
          <p:nvPr>
            <p:ph idx="1" type="body"/>
          </p:nvPr>
        </p:nvSpPr>
        <p:spPr>
          <a:xfrm>
            <a:off x="498475" y="2004550"/>
            <a:ext cx="7556400" cy="3846900"/>
          </a:xfrm>
          <a:prstGeom prst="rect">
            <a:avLst/>
          </a:prstGeom>
        </p:spPr>
        <p:txBody>
          <a:bodyPr anchorCtr="0" anchor="t" bIns="45700" lIns="91425" spcFirstLastPara="1" rIns="91425" wrap="square" tIns="45700">
            <a:noAutofit/>
          </a:bodyPr>
          <a:lstStyle/>
          <a:p>
            <a:pPr indent="-327025" lvl="0" marL="457200" rtl="0" algn="l">
              <a:lnSpc>
                <a:spcPct val="200000"/>
              </a:lnSpc>
              <a:spcBef>
                <a:spcPts val="2000"/>
              </a:spcBef>
              <a:spcAft>
                <a:spcPts val="0"/>
              </a:spcAft>
              <a:buSzPts val="1550"/>
              <a:buChar char="■"/>
            </a:pPr>
            <a:r>
              <a:rPr lang="en-US" sz="2200"/>
              <a:t>Removed: Angola, South Africa, and Zimbabwe</a:t>
            </a:r>
            <a:endParaRPr sz="2200"/>
          </a:p>
          <a:p>
            <a:pPr indent="-327025" lvl="0" marL="457200" rtl="0" algn="l">
              <a:lnSpc>
                <a:spcPct val="200000"/>
              </a:lnSpc>
              <a:spcBef>
                <a:spcPts val="0"/>
              </a:spcBef>
              <a:spcAft>
                <a:spcPts val="0"/>
              </a:spcAft>
              <a:buSzPts val="1550"/>
              <a:buChar char="■"/>
            </a:pPr>
            <a:r>
              <a:rPr lang="en-US" sz="2200"/>
              <a:t>Removed: stepAIC, p-value &gt; 0.05, VIF &gt; 5</a:t>
            </a:r>
            <a:endParaRPr sz="2200"/>
          </a:p>
          <a:p>
            <a:pPr indent="-327025" lvl="0" marL="457200" rtl="0" algn="l">
              <a:lnSpc>
                <a:spcPct val="200000"/>
              </a:lnSpc>
              <a:spcBef>
                <a:spcPts val="0"/>
              </a:spcBef>
              <a:spcAft>
                <a:spcPts val="0"/>
              </a:spcAft>
              <a:buSzPts val="1550"/>
              <a:buChar char="■"/>
            </a:pPr>
            <a:r>
              <a:rPr lang="en-US" sz="2200"/>
              <a:t>Variables:  fertility rate, foreign direct investment, imports, population and surface area</a:t>
            </a:r>
            <a:endParaRPr sz="2200"/>
          </a:p>
          <a:p>
            <a:pPr indent="-327025" lvl="0" marL="457200" rtl="0" algn="l">
              <a:lnSpc>
                <a:spcPct val="200000"/>
              </a:lnSpc>
              <a:spcBef>
                <a:spcPts val="0"/>
              </a:spcBef>
              <a:spcAft>
                <a:spcPts val="0"/>
              </a:spcAft>
              <a:buSzPts val="1550"/>
              <a:buChar char="■"/>
            </a:pPr>
            <a:r>
              <a:rPr lang="en-US" sz="2200"/>
              <a:t>Use a Log Transformation to </a:t>
            </a:r>
            <a:r>
              <a:rPr lang="en-US" sz="2200"/>
              <a:t>improve</a:t>
            </a:r>
            <a:r>
              <a:rPr lang="en-US" sz="2200"/>
              <a:t> the normality</a:t>
            </a:r>
            <a:endParaRPr sz="2200"/>
          </a:p>
          <a:p>
            <a:pPr indent="-327025" lvl="0" marL="457200" rtl="0" algn="l">
              <a:lnSpc>
                <a:spcPct val="200000"/>
              </a:lnSpc>
              <a:spcBef>
                <a:spcPts val="0"/>
              </a:spcBef>
              <a:spcAft>
                <a:spcPts val="0"/>
              </a:spcAft>
              <a:buSzPts val="1550"/>
              <a:buChar char="■"/>
            </a:pPr>
            <a:r>
              <a:rPr lang="en-US" sz="2200"/>
              <a:t>R-squared: </a:t>
            </a:r>
            <a:r>
              <a:rPr lang="en-US" sz="2200"/>
              <a:t>0.7774, </a:t>
            </a:r>
            <a:r>
              <a:rPr lang="en-US" sz="2200"/>
              <a:t>adjusted</a:t>
            </a:r>
            <a:r>
              <a:rPr lang="en-US" sz="2200"/>
              <a:t> R-squared: </a:t>
            </a:r>
            <a:r>
              <a:rPr lang="en-US" sz="2200"/>
              <a:t>0.7473</a:t>
            </a:r>
            <a:endParaRPr sz="2200"/>
          </a:p>
        </p:txBody>
      </p:sp>
      <p:sp>
        <p:nvSpPr>
          <p:cNvPr id="355" name="Google Shape;355;g138d01c97e6_0_44"/>
          <p:cNvSpPr txBox="1"/>
          <p:nvPr>
            <p:ph idx="12" type="sldNum"/>
          </p:nvPr>
        </p:nvSpPr>
        <p:spPr>
          <a:xfrm>
            <a:off x="8374809" y="642678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WFU Gray">
  <a:themeElements>
    <a:clrScheme name="WFU Identity Advantage 1">
      <a:dk1>
        <a:srgbClr val="000000"/>
      </a:dk1>
      <a:lt1>
        <a:srgbClr val="FFFFFF"/>
      </a:lt1>
      <a:dk2>
        <a:srgbClr val="BEB9A6"/>
      </a:dk2>
      <a:lt2>
        <a:srgbClr val="FFFDE8"/>
      </a:lt2>
      <a:accent1>
        <a:srgbClr val="766A62"/>
      </a:accent1>
      <a:accent2>
        <a:srgbClr val="55517B"/>
      </a:accent2>
      <a:accent3>
        <a:srgbClr val="9E7E38"/>
      </a:accent3>
      <a:accent4>
        <a:srgbClr val="000000"/>
      </a:accent4>
      <a:accent5>
        <a:srgbClr val="557630"/>
      </a:accent5>
      <a:accent6>
        <a:srgbClr val="983222"/>
      </a:accent6>
      <a:hlink>
        <a:srgbClr val="033B80"/>
      </a:hlink>
      <a:folHlink>
        <a:srgbClr val="00265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2014-09-07T15:36:25Z</dcterms:created>
  <dc:creator>SGreen</dc:creator>
</cp:coreProperties>
</file>