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xlsx" ContentType="application/vnd.openxmlformats-officedocument.spreadsheetml.shee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542" r:id="rId3"/>
    <p:sldId id="1058" r:id="rId5"/>
    <p:sldId id="1059" r:id="rId6"/>
    <p:sldId id="1060" r:id="rId7"/>
    <p:sldId id="1061" r:id="rId8"/>
    <p:sldId id="1062" r:id="rId9"/>
    <p:sldId id="1063" r:id="rId10"/>
    <p:sldId id="1064" r:id="rId11"/>
    <p:sldId id="1065" r:id="rId12"/>
    <p:sldId id="1066" r:id="rId13"/>
    <p:sldId id="1067" r:id="rId14"/>
    <p:sldId id="1068" r:id="rId15"/>
    <p:sldId id="1069" r:id="rId16"/>
    <p:sldId id="1070" r:id="rId17"/>
    <p:sldId id="1071" r:id="rId18"/>
    <p:sldId id="1072" r:id="rId19"/>
    <p:sldId id="1073" r:id="rId20"/>
    <p:sldId id="1074" r:id="rId21"/>
    <p:sldId id="1075" r:id="rId22"/>
    <p:sldId id="1076" r:id="rId23"/>
    <p:sldId id="1082" r:id="rId24"/>
    <p:sldId id="1083" r:id="rId25"/>
    <p:sldId id="1084" r:id="rId26"/>
    <p:sldId id="1085" r:id="rId27"/>
    <p:sldId id="1086" r:id="rId28"/>
    <p:sldId id="1087" r:id="rId29"/>
    <p:sldId id="1088" r:id="rId30"/>
    <p:sldId id="1089" r:id="rId31"/>
    <p:sldId id="1090" r:id="rId32"/>
    <p:sldId id="1091" r:id="rId33"/>
    <p:sldId id="1092" r:id="rId34"/>
    <p:sldId id="1093" r:id="rId35"/>
  </p:sldIdLst>
  <p:sldSz cx="9144000" cy="6858000" type="screen4x3"/>
  <p:notesSz cx="9865995" cy="6735445"/>
  <p:custDataLst>
    <p:tags r:id="rId4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Arial Narrow" panose="020B0606020202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D5F1CF"/>
    <a:srgbClr val="FFFFCC"/>
    <a:srgbClr val="F6F5BD"/>
    <a:srgbClr val="CDF1C5"/>
    <a:srgbClr val="990000"/>
    <a:srgbClr val="F1C7C7"/>
    <a:srgbClr val="EDEA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846" autoAdjust="0"/>
    <p:restoredTop sz="94649" autoAdjust="0"/>
  </p:normalViewPr>
  <p:slideViewPr>
    <p:cSldViewPr snapToObjects="1" showGuides="1">
      <p:cViewPr varScale="1">
        <p:scale>
          <a:sx n="78" d="100"/>
          <a:sy n="78" d="100"/>
        </p:scale>
        <p:origin x="1602" y="90"/>
      </p:cViewPr>
      <p:guideLst>
        <p:guide orient="horz" pos="1536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0" Type="http://schemas.openxmlformats.org/officeDocument/2006/relationships/tags" Target="tags/tag1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37213" y="0"/>
            <a:ext cx="4229100" cy="339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t" anchorCtr="0" compatLnSpc="1"/>
          <a:lstStyle>
            <a:lvl1pPr algn="r" defTabSz="965200" eaLnBrk="0" hangingPunct="0"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529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37213" y="6388100"/>
            <a:ext cx="4229100" cy="3381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6422" tIns="48211" rIns="96422" bIns="48211" numCol="1" anchor="b" anchorCtr="0" compatLnSpc="1"/>
          <a:lstStyle>
            <a:lvl1pPr algn="r" defTabSz="965200" eaLnBrk="0" hangingPunct="0"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B118C7F3-9741-4D95-AFEE-57838CD457C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2435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59425" y="0"/>
            <a:ext cx="432435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3227388" y="481013"/>
            <a:ext cx="3427412" cy="257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85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338263" y="3211513"/>
            <a:ext cx="7207250" cy="29987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noProof="0" smtClean="0"/>
              <a:t>Click to edit Master text styles</a:t>
            </a:r>
            <a:endParaRPr lang="en-US" noProof="0" smtClean="0"/>
          </a:p>
          <a:p>
            <a:pPr lvl="1"/>
            <a:r>
              <a:rPr lang="en-US" noProof="0" smtClean="0"/>
              <a:t>Second level</a:t>
            </a:r>
            <a:endParaRPr lang="en-US" noProof="0" smtClean="0"/>
          </a:p>
          <a:p>
            <a:pPr lvl="2"/>
            <a:r>
              <a:rPr lang="en-US" noProof="0" smtClean="0"/>
              <a:t>Third level</a:t>
            </a:r>
            <a:endParaRPr lang="en-US" noProof="0" smtClean="0"/>
          </a:p>
          <a:p>
            <a:pPr lvl="3"/>
            <a:r>
              <a:rPr lang="en-US" noProof="0" smtClean="0"/>
              <a:t>Fourth level</a:t>
            </a:r>
            <a:endParaRPr lang="en-US" noProof="0" smtClean="0"/>
          </a:p>
          <a:p>
            <a:pPr lvl="4"/>
            <a:r>
              <a:rPr lang="en-US" noProof="0" smtClean="0"/>
              <a:t>Fifth level</a:t>
            </a:r>
            <a:endParaRPr lang="en-US" noProof="0" smtClean="0"/>
          </a:p>
        </p:txBody>
      </p:sp>
      <p:sp>
        <p:nvSpPr>
          <p:cNvPr id="4085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24613"/>
            <a:ext cx="432435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85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59425" y="6424613"/>
            <a:ext cx="4324350" cy="3206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buFontTx/>
              <a:buNone/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093D558-479C-4776-A263-752E416C890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819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819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0C9C91F2-951B-4B10-B6F1-8BAF76DC580C}" type="slidenum">
              <a:rPr lang="en-US" altLang="zh-CN" smtClean="0"/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867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07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3891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09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4505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0243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0244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6CB1AE0-95C4-41F7-A4DD-B66ED3618575}" type="slidenum">
              <a:rPr lang="en-US" altLang="zh-CN" smtClean="0">
                <a:ea typeface="MS PGothic" panose="020B0600070205080204" pitchFamily="34" charset="-128"/>
              </a:rPr>
            </a:fld>
            <a:endParaRPr lang="en-US" altLang="zh-CN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5939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34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55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75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6963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7168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229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18435" name="Notes Placeholder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  <p:sp>
        <p:nvSpPr>
          <p:cNvPr id="18436" name="Slide Number Placeholder 3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302D03B8-0CF7-420F-B999-41D6E759B7EA}" type="slidenum">
              <a:rPr lang="en-US" altLang="zh-CN" smtClean="0">
                <a:ea typeface="MS PGothic" panose="020B0600070205080204" pitchFamily="34" charset="-128"/>
              </a:rPr>
            </a:fld>
            <a:endParaRPr lang="en-US" altLang="zh-CN" smtClean="0">
              <a:ea typeface="MS PGothic" panose="020B0600070205080204" pitchFamily="34" charset="-128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2531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457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/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5" name="Rectangle 2"/>
          <p:cNvSpPr/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ECNU</a:t>
            </a:r>
            <a:endParaRPr lang="en-US" altLang="zh-CN"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08012"/>
            <a:ext cx="7772400" cy="14700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200"/>
            <a:ext cx="7677492" cy="1752600"/>
          </a:xfrm>
        </p:spPr>
        <p:txBody>
          <a:bodyPr/>
          <a:lstStyle>
            <a:lvl1pPr marL="0" indent="0" algn="l">
              <a:buNone/>
              <a:defRPr sz="2000" b="0">
                <a:latin typeface="Calibri" panose="020F050202020403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noProof="1" smtClean="0"/>
              <a:t>Click to edit Master subtitle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8013" y="228600"/>
            <a:ext cx="2185987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6875" y="228600"/>
            <a:ext cx="6408738" cy="6105525"/>
          </a:xfrm>
        </p:spPr>
        <p:txBody>
          <a:bodyPr vert="eaVert"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2488" y="1362075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2488" y="3924300"/>
            <a:ext cx="3871912" cy="2409825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875" y="228600"/>
            <a:ext cx="87471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5" name="Rectangle 2"/>
          <p:cNvSpPr/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ECNU</a:t>
            </a:r>
            <a:endParaRPr lang="en-US" altLang="zh-CN"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018" y="435678"/>
            <a:ext cx="7592093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</a:defRPr>
            </a:lvl5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Calibri" panose="020F0502020204030204" pitchFamily="34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8175" y="1362075"/>
            <a:ext cx="3871913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2488" y="1362075"/>
            <a:ext cx="3871912" cy="4972050"/>
          </a:xfrm>
        </p:spPr>
        <p:txBody>
          <a:bodyPr/>
          <a:lstStyle>
            <a:lvl1pPr>
              <a:defRPr sz="2800">
                <a:latin typeface="Calibri" panose="020F0502020204030204" pitchFamily="34" charset="0"/>
              </a:defRPr>
            </a:lvl1pPr>
            <a:lvl2pPr>
              <a:defRPr sz="2400">
                <a:latin typeface="Calibri" panose="020F0502020204030204" pitchFamily="34" charset="0"/>
              </a:defRPr>
            </a:lvl2pPr>
            <a:lvl3pPr>
              <a:defRPr sz="2000">
                <a:latin typeface="Calibri" panose="020F0502020204030204" pitchFamily="34" charset="0"/>
              </a:defRPr>
            </a:lvl3pPr>
            <a:lvl4pPr>
              <a:defRPr sz="1800">
                <a:latin typeface="Calibri" panose="020F0502020204030204" pitchFamily="34" charset="0"/>
              </a:defRPr>
            </a:lvl4pPr>
            <a:lvl5pPr>
              <a:defRPr sz="1800">
                <a:latin typeface="Calibri" panose="020F050202020403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/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lIns="0" tIns="0" rIns="0" bIns="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eaLnBrk="1" hangingPunct="1">
              <a:defRPr/>
            </a:pPr>
            <a:endParaRPr lang="en-US" altLang="zh-CN"/>
          </a:p>
        </p:txBody>
      </p:sp>
      <p:sp>
        <p:nvSpPr>
          <p:cNvPr id="4" name="Rectangle 2"/>
          <p:cNvSpPr/>
          <p:nvPr/>
        </p:nvSpPr>
        <p:spPr bwMode="auto">
          <a:xfrm>
            <a:off x="7897813" y="-26988"/>
            <a:ext cx="1320800" cy="25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1pPr>
            <a:lvl2pPr marL="742950" indent="-28575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2pPr>
            <a:lvl3pPr marL="11430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3pPr>
            <a:lvl4pPr marL="16002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4pPr>
            <a:lvl5pPr marL="2057400" indent="-228600" algn="ctr"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rgbClr val="000000"/>
                </a:solidFill>
                <a:latin typeface="Gill Sans"/>
                <a:ea typeface="ヒラギノ角ゴ ProN W3"/>
                <a:cs typeface="ヒラギノ角ゴ ProN W3"/>
                <a:sym typeface="Gill Sans"/>
              </a:defRPr>
            </a:lvl9pPr>
          </a:lstStyle>
          <a:p>
            <a:pPr algn="l" eaLnBrk="1" hangingPunct="1">
              <a:defRPr/>
            </a:pPr>
            <a:r>
              <a:rPr lang="en-US" altLang="zh-CN" sz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 pitchFamily="18" charset="0"/>
              </a:rPr>
              <a:t>ECNU</a:t>
            </a:r>
            <a:endParaRPr lang="en-US" altLang="zh-CN" sz="1200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762" y="445070"/>
            <a:ext cx="7591425" cy="762000"/>
          </a:xfrm>
        </p:spPr>
        <p:txBody>
          <a:bodyPr/>
          <a:lstStyle>
            <a:lvl1pPr>
              <a:defRPr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Calibri" panose="020F0502020204030204" pitchFamily="34" charset="0"/>
              </a:defRPr>
            </a:lvl1pPr>
            <a:lvl2pPr>
              <a:defRPr sz="2800">
                <a:latin typeface="Calibri" panose="020F0502020204030204" pitchFamily="34" charset="0"/>
              </a:defRPr>
            </a:lvl2pPr>
            <a:lvl3pPr>
              <a:defRPr sz="2400">
                <a:latin typeface="Calibri" panose="020F0502020204030204" pitchFamily="34" charset="0"/>
              </a:defRPr>
            </a:lvl3pPr>
            <a:lvl4pPr>
              <a:defRPr sz="2000">
                <a:latin typeface="Calibri" panose="020F0502020204030204" pitchFamily="34" charset="0"/>
              </a:defRPr>
            </a:lvl4pPr>
            <a:lvl5pPr>
              <a:defRPr sz="2000">
                <a:latin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  <a:p>
            <a:pPr lvl="1"/>
            <a:r>
              <a:rPr lang="en-US" noProof="1" smtClean="0"/>
              <a:t>Second level</a:t>
            </a:r>
            <a:endParaRPr lang="en-US" noProof="1" smtClean="0"/>
          </a:p>
          <a:p>
            <a:pPr lvl="2"/>
            <a:r>
              <a:rPr lang="en-US" noProof="1" smtClean="0"/>
              <a:t>Third level</a:t>
            </a:r>
            <a:endParaRPr lang="en-US" noProof="1" smtClean="0"/>
          </a:p>
          <a:p>
            <a:pPr lvl="3"/>
            <a:r>
              <a:rPr lang="en-US" noProof="1" smtClean="0"/>
              <a:t>Fourth level</a:t>
            </a:r>
            <a:endParaRPr lang="en-US" noProof="1" smtClean="0"/>
          </a:p>
          <a:p>
            <a:pPr lvl="4"/>
            <a:r>
              <a:rPr lang="en-US" noProof="1" smtClean="0"/>
              <a:t>Fifth level</a:t>
            </a:r>
            <a:endParaRPr lang="en-US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Calibri" panose="020F0502020204030204" pitchFamily="34" charset="0"/>
              </a:defRPr>
            </a:lvl1pPr>
          </a:lstStyle>
          <a:p>
            <a:r>
              <a:rPr lang="en-US" noProof="1" smtClean="0"/>
              <a:t>Click to edit Master title style</a:t>
            </a:r>
            <a:endParaRPr lang="en-US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Calibri" panose="020F05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Calibri" panose="020F050202020403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 smtClean="0"/>
              <a:t>Click to edit Master text styles</a:t>
            </a:r>
            <a:endParaRPr 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374650" y="371475"/>
            <a:ext cx="7591425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 smtClean="0"/>
              <a:t>Click to edit Master title style</a:t>
            </a:r>
            <a:endParaRPr lang="en-US" altLang="zh-CN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6875" y="1362075"/>
            <a:ext cx="7896225" cy="497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smtClean="0"/>
              <a:t>Click to edit Master text styles</a:t>
            </a:r>
            <a:endParaRPr lang="en-US" altLang="zh-CN" smtClean="0"/>
          </a:p>
          <a:p>
            <a:pPr lvl="1"/>
            <a:r>
              <a:rPr lang="en-US" altLang="zh-CN" smtClean="0"/>
              <a:t>Second level</a:t>
            </a:r>
            <a:endParaRPr lang="en-US" altLang="zh-CN" smtClean="0"/>
          </a:p>
          <a:p>
            <a:pPr lvl="2"/>
            <a:r>
              <a:rPr lang="en-US" altLang="zh-CN" smtClean="0"/>
              <a:t>Third level</a:t>
            </a:r>
            <a:endParaRPr lang="en-US" altLang="zh-CN" smtClean="0"/>
          </a:p>
          <a:p>
            <a:pPr lvl="3"/>
            <a:r>
              <a:rPr lang="en-US" altLang="zh-CN" smtClean="0"/>
              <a:t>Fourth level</a:t>
            </a:r>
            <a:endParaRPr lang="en-US" altLang="zh-CN" smtClean="0"/>
          </a:p>
          <a:p>
            <a:pPr lvl="4"/>
            <a:r>
              <a:rPr lang="en-US" altLang="zh-CN" smtClean="0"/>
              <a:t>Fifth level</a:t>
            </a:r>
            <a:endParaRPr lang="en-US" altLang="zh-CN" smtClean="0"/>
          </a:p>
        </p:txBody>
      </p:sp>
      <p:sp>
        <p:nvSpPr>
          <p:cNvPr id="1028" name="Rectangle 8"/>
          <p:cNvSpPr>
            <a:spLocks noChangeArrowheads="1"/>
          </p:cNvSpPr>
          <p:nvPr/>
        </p:nvSpPr>
        <p:spPr bwMode="auto">
          <a:xfrm>
            <a:off x="0" y="0"/>
            <a:ext cx="9144000" cy="228600"/>
          </a:xfrm>
          <a:prstGeom prst="rect">
            <a:avLst/>
          </a:pr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CN" b="0" smtClean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7897813" y="-26988"/>
            <a:ext cx="1309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CN" sz="1200" smtClean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Carnegie Mellon</a:t>
            </a:r>
            <a:endParaRPr lang="en-US" altLang="zh-CN" sz="1200" smtClean="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030" name="Rectangle 5"/>
          <p:cNvSpPr>
            <a:spLocks noChangeArrowheads="1"/>
          </p:cNvSpPr>
          <p:nvPr/>
        </p:nvSpPr>
        <p:spPr bwMode="auto">
          <a:xfrm>
            <a:off x="8839200" y="6611938"/>
            <a:ext cx="312738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fld id="{7573AD41-1EEB-405C-9726-C63EEBD4F832}" type="slidenum">
              <a:rPr lang="en-US" altLang="zh-CN" sz="1000" smtClean="0">
                <a:solidFill>
                  <a:srgbClr val="000000"/>
                </a:solidFill>
                <a:ea typeface="MS PGothic" panose="020B0600070205080204" pitchFamily="34" charset="-128"/>
                <a:sym typeface="+mn-ea"/>
              </a:rPr>
            </a:fld>
            <a:endParaRPr lang="en-US" altLang="zh-CN" smtClean="0">
              <a:ea typeface="宋体" panose="02010600030101010101" pitchFamily="2" charset="-122"/>
              <a:sym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  <a:ea typeface="+mj-ea"/>
          <a:cs typeface="+mj-cs"/>
        </a:defRPr>
      </a:lvl1pPr>
      <a:lvl2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2pPr>
      <a:lvl3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3pPr>
      <a:lvl4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4pPr>
      <a:lvl5pPr marL="119380" indent="-11938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Calibri" panose="020F0502020204030204" pitchFamily="34" charset="0"/>
        </a:defRPr>
      </a:lvl5pPr>
      <a:lvl6pPr marL="5765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6pPr>
      <a:lvl7pPr marL="10337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7pPr>
      <a:lvl8pPr marL="14909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8pPr>
      <a:lvl9pPr marL="194818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rial Narrow" panose="020B0606020202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60000"/>
        <a:buFont typeface="Wingdings 2" panose="05020102010507070707" pitchFamily="18" charset="2"/>
        <a:buChar char="¢"/>
        <a:defRPr sz="2400" b="1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990000"/>
        </a:buClr>
        <a:buSzPct val="11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80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Calibri" panose="020F050202020403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Calibri" panose="020F050202020403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Calibri" panose="020F0502020204030204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Arial" panose="020B0604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1.xml"/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package" Target="../embeddings/Workbook2.xlsx"/><Relationship Id="rId2" Type="http://schemas.openxmlformats.org/officeDocument/2006/relationships/image" Target="../media/image1.png"/><Relationship Id="rId1" Type="http://schemas.openxmlformats.org/officeDocument/2006/relationships/package" Target="../embeddings/Workbook1.xlsx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package" Target="../embeddings/Workbook3.xlsx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 noChangeArrowheads="1"/>
          </p:cNvSpPr>
          <p:nvPr>
            <p:ph type="ctrTitle"/>
          </p:nvPr>
        </p:nvSpPr>
        <p:spPr>
          <a:xfrm>
            <a:off x="685800" y="1505852"/>
            <a:ext cx="8305684" cy="4513879"/>
          </a:xfrm>
        </p:spPr>
        <p:txBody>
          <a:bodyPr/>
          <a:lstStyle/>
          <a:p>
            <a:pPr marL="0" indent="0" eaLnBrk="1" hangingPunct="1">
              <a:lnSpc>
                <a:spcPct val="150000"/>
              </a:lnSpc>
            </a:pP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zh-CN" altLang="en-US" dirty="0">
                <a:ea typeface="宋体" panose="02010600030101010101" pitchFamily="2" charset="-122"/>
              </a:rPr>
              <a:t>第三章  程序的机器级表示 </a:t>
            </a:r>
            <a:r>
              <a:rPr lang="en-US" altLang="zh-CN" dirty="0">
                <a:ea typeface="宋体" panose="02010600030101010101" pitchFamily="2" charset="-122"/>
              </a:rPr>
              <a:t>IV: </a:t>
            </a:r>
            <a:r>
              <a:rPr lang="zh-CN" altLang="en-US" dirty="0">
                <a:ea typeface="宋体" panose="02010600030101010101" pitchFamily="2" charset="-122"/>
              </a:rPr>
              <a:t> 数据结构</a:t>
            </a: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>
                <a:ea typeface="宋体" panose="02010600030101010101" pitchFamily="2" charset="-122"/>
              </a:rPr>
              <a:t>  </a:t>
            </a:r>
            <a:r>
              <a:rPr lang="en-US" altLang="zh-CN" sz="2800" dirty="0" smtClean="0">
                <a:ea typeface="宋体" panose="02010600030101010101" pitchFamily="2" charset="-122"/>
              </a:rPr>
              <a:t>3.10  </a:t>
            </a:r>
            <a:r>
              <a:rPr lang="zh-CN" altLang="en-US" sz="2800" dirty="0" smtClean="0">
                <a:ea typeface="宋体" panose="02010600030101010101" pitchFamily="2" charset="-122"/>
              </a:rPr>
              <a:t>在机器级程序中将控制与数据结合起来</a:t>
            </a:r>
            <a:br>
              <a:rPr lang="en-US" altLang="zh-CN" sz="2800" dirty="0">
                <a:ea typeface="宋体" panose="02010600030101010101" pitchFamily="2" charset="-122"/>
              </a:rPr>
            </a:br>
            <a:br>
              <a:rPr lang="en-US" altLang="zh-CN" dirty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Machine-Level Programming V: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r>
              <a:rPr lang="en-US" altLang="zh-CN" dirty="0" smtClean="0">
                <a:ea typeface="宋体" panose="02010600030101010101" pitchFamily="2" charset="-122"/>
              </a:rPr>
              <a:t>Advanced Topics</a:t>
            </a:r>
            <a:r>
              <a:rPr lang="zh-CN" altLang="en-US" dirty="0" smtClean="0">
                <a:ea typeface="宋体" panose="02010600030101010101" pitchFamily="2" charset="-122"/>
              </a:rPr>
              <a:t>（</a:t>
            </a:r>
            <a:r>
              <a:rPr lang="en-US" altLang="zh-CN" dirty="0" smtClean="0">
                <a:ea typeface="宋体" panose="02010600030101010101" pitchFamily="2" charset="-122"/>
              </a:rPr>
              <a:t>3.10</a:t>
            </a:r>
            <a:r>
              <a:rPr lang="zh-CN" altLang="en-US" dirty="0" smtClean="0">
                <a:ea typeface="宋体" panose="02010600030101010101" pitchFamily="2" charset="-122"/>
              </a:rPr>
              <a:t>节）</a:t>
            </a:r>
            <a:br>
              <a:rPr lang="en-US" altLang="zh-CN" dirty="0" smtClean="0">
                <a:ea typeface="宋体" panose="02010600030101010101" pitchFamily="2" charset="-122"/>
              </a:rPr>
            </a:br>
            <a:br>
              <a:rPr lang="en-US" altLang="zh-CN" b="0" dirty="0" smtClean="0">
                <a:ea typeface="宋体" panose="02010600030101010101" pitchFamily="2" charset="-122"/>
              </a:rPr>
            </a:br>
            <a:endParaRPr lang="en-US" altLang="zh-CN" sz="2000" b="0" dirty="0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5"/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75914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String Library Code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5" name="Rectangle 6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153400" cy="57912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Implementation of Unix function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gets()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 way to specify limit on number of characters to read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Similar problems with other library functions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strcpy</a:t>
            </a:r>
            <a:r>
              <a:rPr lang="en-US" altLang="zh-CN" smtClean="0">
                <a:ea typeface="宋体" panose="02010600030101010101" pitchFamily="2" charset="-122"/>
              </a:rPr>
              <a:t>,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strcat</a:t>
            </a:r>
            <a:r>
              <a:rPr lang="en-US" altLang="zh-CN" smtClean="0">
                <a:ea typeface="宋体" panose="02010600030101010101" pitchFamily="2" charset="-122"/>
              </a:rPr>
              <a:t>: Copy strings of arbitrary length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mtClean="0">
                <a:ea typeface="宋体" panose="02010600030101010101" pitchFamily="2" charset="-122"/>
              </a:rPr>
              <a:t>,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fscanf</a:t>
            </a:r>
            <a:r>
              <a:rPr lang="en-US" altLang="zh-CN" smtClean="0">
                <a:ea typeface="宋体" panose="02010600030101010101" pitchFamily="2" charset="-122"/>
              </a:rPr>
              <a:t>,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sscanf</a:t>
            </a:r>
            <a:r>
              <a:rPr lang="en-US" altLang="zh-CN" smtClean="0">
                <a:ea typeface="宋体" panose="02010600030101010101" pitchFamily="2" charset="-122"/>
              </a:rPr>
              <a:t>, when given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%s</a:t>
            </a:r>
            <a:r>
              <a:rPr lang="en-US" altLang="zh-CN" smtClean="0">
                <a:ea typeface="宋体" panose="02010600030101010101" pitchFamily="2" charset="-122"/>
              </a:rPr>
              <a:t> conversion specification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838200" y="1524000"/>
            <a:ext cx="5410200" cy="33972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/* Get string from stdin */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char *gets(char *dest)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int c = getchar();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char *p = dest;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while (c != EOF &amp;&amp; c != '\n') {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    *p++ = c;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    c = getchar();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}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*p = '\0';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return dest;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533400"/>
            <a:ext cx="6413500" cy="573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Vulnerable Buffer Code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609600" y="3124200"/>
            <a:ext cx="3657600" cy="8286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call_echo() {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echo();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609600" y="1219200"/>
            <a:ext cx="50292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/* Echo Line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 /* Way too small!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puts(buf);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3352800" y="4133850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./</a:t>
            </a:r>
            <a:r>
              <a:rPr lang="en-US" sz="1600" i="1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bufdemo-nsp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012345678901234567890123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012345678901234567890123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352800" y="5267325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&gt;./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bufdemo-nsp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0123456789012345678901234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Segmentation Fault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5867400" y="1949450"/>
            <a:ext cx="29368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" panose="05000000000000000000" pitchFamily="2" charset="2"/>
              <a:buChar char="ç"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btw, how big 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solidFill>
                  <a:srgbClr val="FF0000"/>
                </a:solidFill>
                <a:ea typeface="宋体" panose="02010600030101010101" pitchFamily="2" charset="-122"/>
                <a:sym typeface="Wingdings" panose="05000000000000000000" pitchFamily="2" charset="2"/>
              </a:rPr>
              <a:t>	is big enough?</a:t>
            </a:r>
            <a:endParaRPr lang="en-US" altLang="zh-CN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Disassembly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444500" y="1600200"/>
            <a:ext cx="8578850" cy="230505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00000000004006cf &lt;echo&gt;: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4006cf:	48 83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18          	sub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$0x18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,%rsp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4006d3:	48 89 e7             	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,%</a:t>
            </a:r>
            <a:r>
              <a:rPr lang="en-US" sz="1800" dirty="0" err="1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4006d6:	e8 a5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ff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ff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ff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   	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callq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400680 &lt;gets&gt;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4006db:	48 89 e7             	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%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,%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4006de:	e8 3d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fe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ff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ff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   	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callq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400520 &lt;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puts@plt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4006e3:	48 83 c4 18          	add    $0x18,%rsp</a:t>
            </a:r>
            <a:endParaRPr lang="en-US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4006e7:	c3                   	</a:t>
            </a:r>
            <a:r>
              <a:rPr lang="en-US" sz="18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retq</a:t>
            </a:r>
            <a:r>
              <a:rPr lang="en-US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</a:t>
            </a:r>
            <a:endParaRPr lang="ro-RO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565150" y="4826000"/>
            <a:ext cx="8045450" cy="1474788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4006e8:	48 83 ec 08          	sub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4006ec:	b8 00 00 00 00       	mov    $0x0,%eax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4006f1:	e8 d9 ff ff ff       	callq  4006cf &lt;echo&gt;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4006f6</a:t>
            </a: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:	48 83 c4 08          	add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4006fa:	c3                   	retq 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444500" y="4419600"/>
            <a:ext cx="1468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call_echo: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444500" y="1138238"/>
            <a:ext cx="884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echo: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6096000" y="5181600"/>
            <a:ext cx="2601913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subq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$24,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call  gets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29700" name="Rectangle 4"/>
          <p:cNvSpPr>
            <a:spLocks noChangeArrowheads="1"/>
          </p:cNvSpPr>
          <p:nvPr/>
        </p:nvSpPr>
        <p:spPr bwMode="auto">
          <a:xfrm>
            <a:off x="3733800" y="2286000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/* Echo Line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 /* Way too small!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puts(buf);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9702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9703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[3]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[2]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[1]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[0]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9709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9710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Before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 Example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3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subq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$24,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call  gets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68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. . .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1750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2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[3]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3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[2]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4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[1]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60475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[0]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1757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1758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Before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1760" name="Rectangle 5"/>
          <p:cNvSpPr>
            <a:spLocks noChangeArrowheads="1"/>
          </p:cNvSpPr>
          <p:nvPr/>
        </p:nvSpPr>
        <p:spPr bwMode="auto">
          <a:xfrm>
            <a:off x="3403600" y="3443288"/>
            <a:ext cx="4718050" cy="11985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4006f1:	callq  4006cf &lt;echo&gt;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4006f6</a:t>
            </a: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:	add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1761" name="TextBox 25"/>
          <p:cNvSpPr txBox="1">
            <a:spLocks noChangeArrowheads="1"/>
          </p:cNvSpPr>
          <p:nvPr/>
        </p:nvSpPr>
        <p:spPr bwMode="auto">
          <a:xfrm>
            <a:off x="3282950" y="3036888"/>
            <a:ext cx="146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call_echo: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1762" name="Group 2"/>
          <p:cNvGrpSpPr/>
          <p:nvPr/>
        </p:nvGrpSpPr>
        <p:grpSpPr bwMode="auto">
          <a:xfrm>
            <a:off x="533400" y="2811463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40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f6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1763" name="Group 31"/>
          <p:cNvGrpSpPr/>
          <p:nvPr/>
        </p:nvGrpSpPr>
        <p:grpSpPr bwMode="auto">
          <a:xfrm>
            <a:off x="538163" y="2481263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4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09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7229475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 Example #1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3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subq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$24,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call  gets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68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. . .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3798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799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grpSp>
        <p:nvGrpSpPr>
          <p:cNvPr id="33801" name="Group 1"/>
          <p:cNvGrpSpPr/>
          <p:nvPr/>
        </p:nvGrpSpPr>
        <p:grpSpPr bwMode="auto"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3802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3803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After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3805" name="Rectangle 5"/>
          <p:cNvSpPr>
            <a:spLocks noChangeArrowheads="1"/>
          </p:cNvSpPr>
          <p:nvPr/>
        </p:nvSpPr>
        <p:spPr bwMode="auto">
          <a:xfrm>
            <a:off x="3403600" y="3443288"/>
            <a:ext cx="4718050" cy="11985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4006f1:	callq  4006cf &lt;echo&gt;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4006f6</a:t>
            </a: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:	add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3806" name="TextBox 25"/>
          <p:cNvSpPr txBox="1">
            <a:spLocks noChangeArrowheads="1"/>
          </p:cNvSpPr>
          <p:nvPr/>
        </p:nvSpPr>
        <p:spPr bwMode="auto">
          <a:xfrm>
            <a:off x="3282950" y="3036888"/>
            <a:ext cx="146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call_echo: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3807" name="Group 2"/>
          <p:cNvGrpSpPr/>
          <p:nvPr/>
        </p:nvGrpSpPr>
        <p:grpSpPr bwMode="auto">
          <a:xfrm>
            <a:off x="533400" y="2811463"/>
            <a:ext cx="1797050" cy="304800"/>
            <a:chOff x="2377022" y="2811289"/>
            <a:chExt cx="1797050" cy="304800"/>
          </a:xfrm>
        </p:grpSpPr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40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f6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3808" name="Group 31"/>
          <p:cNvGrpSpPr/>
          <p:nvPr/>
        </p:nvGrpSpPr>
        <p:grpSpPr bwMode="auto">
          <a:xfrm>
            <a:off x="538163" y="2481263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4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09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75" y="5334000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./</a:t>
            </a:r>
            <a:r>
              <a:rPr lang="en-US" sz="1600" i="1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bufdemo-nsp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01234567890123456789012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01234567890123456789012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grpSp>
        <p:nvGrpSpPr>
          <p:cNvPr id="33810" name="Group 42"/>
          <p:cNvGrpSpPr/>
          <p:nvPr/>
        </p:nvGrpSpPr>
        <p:grpSpPr bwMode="auto">
          <a:xfrm>
            <a:off x="533400" y="4337050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3811" name="Group 47"/>
          <p:cNvGrpSpPr/>
          <p:nvPr/>
        </p:nvGrpSpPr>
        <p:grpSpPr bwMode="auto">
          <a:xfrm>
            <a:off x="533400" y="4025900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3812" name="Group 52"/>
          <p:cNvGrpSpPr/>
          <p:nvPr/>
        </p:nvGrpSpPr>
        <p:grpSpPr bwMode="auto">
          <a:xfrm>
            <a:off x="533400" y="3714750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3813" name="Group 57"/>
          <p:cNvGrpSpPr/>
          <p:nvPr/>
        </p:nvGrpSpPr>
        <p:grpSpPr bwMode="auto">
          <a:xfrm>
            <a:off x="533400" y="340360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3814" name="Group 62"/>
          <p:cNvGrpSpPr/>
          <p:nvPr/>
        </p:nvGrpSpPr>
        <p:grpSpPr bwMode="auto">
          <a:xfrm>
            <a:off x="533400" y="309245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3815" name="TextBox 3"/>
          <p:cNvSpPr txBox="1">
            <a:spLocks noChangeArrowheads="1"/>
          </p:cNvSpPr>
          <p:nvPr/>
        </p:nvSpPr>
        <p:spPr bwMode="auto">
          <a:xfrm>
            <a:off x="982663" y="6292850"/>
            <a:ext cx="44291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Overflowed buffer, but did not corrupt state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7229475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 Example #2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3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subq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$24,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call  gets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68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. . .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5846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7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grpSp>
        <p:nvGrpSpPr>
          <p:cNvPr id="35849" name="Group 1"/>
          <p:cNvGrpSpPr/>
          <p:nvPr/>
        </p:nvGrpSpPr>
        <p:grpSpPr bwMode="auto"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5850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5851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After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5853" name="Rectangle 5"/>
          <p:cNvSpPr>
            <a:spLocks noChangeArrowheads="1"/>
          </p:cNvSpPr>
          <p:nvPr/>
        </p:nvSpPr>
        <p:spPr bwMode="auto">
          <a:xfrm>
            <a:off x="3403600" y="3443288"/>
            <a:ext cx="4718050" cy="11985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4006f1:	callq  4006cf &lt;echo&gt;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4006f6</a:t>
            </a: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:	add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5854" name="TextBox 25"/>
          <p:cNvSpPr txBox="1">
            <a:spLocks noChangeArrowheads="1"/>
          </p:cNvSpPr>
          <p:nvPr/>
        </p:nvSpPr>
        <p:spPr bwMode="auto">
          <a:xfrm>
            <a:off x="3282950" y="3036888"/>
            <a:ext cx="146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call_echo: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5855" name="Group 31"/>
          <p:cNvGrpSpPr/>
          <p:nvPr/>
        </p:nvGrpSpPr>
        <p:grpSpPr bwMode="auto">
          <a:xfrm>
            <a:off x="538163" y="2481263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4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09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75" y="5334000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./</a:t>
            </a:r>
            <a:r>
              <a:rPr lang="en-US" sz="1600" i="1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bufdemo-nsp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0123456789012345678901234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Segmentation Fault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grpSp>
        <p:nvGrpSpPr>
          <p:cNvPr id="35857" name="Group 42"/>
          <p:cNvGrpSpPr/>
          <p:nvPr/>
        </p:nvGrpSpPr>
        <p:grpSpPr bwMode="auto">
          <a:xfrm>
            <a:off x="533400" y="4337050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5858" name="Group 47"/>
          <p:cNvGrpSpPr/>
          <p:nvPr/>
        </p:nvGrpSpPr>
        <p:grpSpPr bwMode="auto">
          <a:xfrm>
            <a:off x="533400" y="4025900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5859" name="Group 52"/>
          <p:cNvGrpSpPr/>
          <p:nvPr/>
        </p:nvGrpSpPr>
        <p:grpSpPr bwMode="auto">
          <a:xfrm>
            <a:off x="533400" y="3714750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5860" name="Group 57"/>
          <p:cNvGrpSpPr/>
          <p:nvPr/>
        </p:nvGrpSpPr>
        <p:grpSpPr bwMode="auto">
          <a:xfrm>
            <a:off x="533400" y="340360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5861" name="Group 62"/>
          <p:cNvGrpSpPr/>
          <p:nvPr/>
        </p:nvGrpSpPr>
        <p:grpSpPr bwMode="auto">
          <a:xfrm>
            <a:off x="533400" y="309245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5862" name="TextBox 3"/>
          <p:cNvSpPr txBox="1">
            <a:spLocks noChangeArrowheads="1"/>
          </p:cNvSpPr>
          <p:nvPr/>
        </p:nvSpPr>
        <p:spPr bwMode="auto">
          <a:xfrm>
            <a:off x="982663" y="6292850"/>
            <a:ext cx="47879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Overflowed buffer and corrupted return pointer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grpSp>
        <p:nvGrpSpPr>
          <p:cNvPr id="35863" name="Group 67"/>
          <p:cNvGrpSpPr/>
          <p:nvPr/>
        </p:nvGrpSpPr>
        <p:grpSpPr bwMode="auto">
          <a:xfrm>
            <a:off x="533400" y="278765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40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7229475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 Example #3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5486400" y="1219200"/>
            <a:ext cx="2601913" cy="13208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subq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$24,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rdi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call  gets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3146425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048000" y="1219200"/>
            <a:ext cx="2438400" cy="156686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. . .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7894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7895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grpSp>
        <p:nvGrpSpPr>
          <p:cNvPr id="37897" name="Group 1"/>
          <p:cNvGrpSpPr/>
          <p:nvPr/>
        </p:nvGrpSpPr>
        <p:grpSpPr bwMode="auto"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7898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7899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After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7901" name="Rectangle 5"/>
          <p:cNvSpPr>
            <a:spLocks noChangeArrowheads="1"/>
          </p:cNvSpPr>
          <p:nvPr/>
        </p:nvSpPr>
        <p:spPr bwMode="auto">
          <a:xfrm>
            <a:off x="3403600" y="3443288"/>
            <a:ext cx="4718050" cy="1198562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4006f1:	callq  4006cf &lt;echo&gt;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en-US" altLang="zh-CN" sz="180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</a:rPr>
              <a:t>4006f6</a:t>
            </a: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:	add    $0x8,%rsp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7902" name="TextBox 25"/>
          <p:cNvSpPr txBox="1">
            <a:spLocks noChangeArrowheads="1"/>
          </p:cNvSpPr>
          <p:nvPr/>
        </p:nvSpPr>
        <p:spPr bwMode="auto">
          <a:xfrm>
            <a:off x="3282950" y="3036888"/>
            <a:ext cx="14684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call_echo: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7903" name="Group 31"/>
          <p:cNvGrpSpPr/>
          <p:nvPr/>
        </p:nvGrpSpPr>
        <p:grpSpPr bwMode="auto">
          <a:xfrm>
            <a:off x="538163" y="2481263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4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09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7" name="Rectangle 3"/>
          <p:cNvSpPr>
            <a:spLocks noChangeArrowheads="1"/>
          </p:cNvSpPr>
          <p:nvPr/>
        </p:nvSpPr>
        <p:spPr bwMode="auto">
          <a:xfrm>
            <a:off x="2390775" y="5334000"/>
            <a:ext cx="52578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./</a:t>
            </a:r>
            <a:r>
              <a:rPr lang="en-US" sz="1600" i="1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bufdemo-nsp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012345678901234567890123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012345678901234567890123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sym typeface="+mn-ea"/>
            </a:endParaRPr>
          </a:p>
        </p:txBody>
      </p:sp>
      <p:grpSp>
        <p:nvGrpSpPr>
          <p:cNvPr id="37905" name="Group 42"/>
          <p:cNvGrpSpPr/>
          <p:nvPr/>
        </p:nvGrpSpPr>
        <p:grpSpPr bwMode="auto">
          <a:xfrm>
            <a:off x="533400" y="4337050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7906" name="Group 47"/>
          <p:cNvGrpSpPr/>
          <p:nvPr/>
        </p:nvGrpSpPr>
        <p:grpSpPr bwMode="auto">
          <a:xfrm>
            <a:off x="533400" y="4025900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7907" name="Group 52"/>
          <p:cNvGrpSpPr/>
          <p:nvPr/>
        </p:nvGrpSpPr>
        <p:grpSpPr bwMode="auto">
          <a:xfrm>
            <a:off x="533400" y="3714750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7908" name="Group 57"/>
          <p:cNvGrpSpPr/>
          <p:nvPr/>
        </p:nvGrpSpPr>
        <p:grpSpPr bwMode="auto">
          <a:xfrm>
            <a:off x="533400" y="340360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7909" name="Group 62"/>
          <p:cNvGrpSpPr/>
          <p:nvPr/>
        </p:nvGrpSpPr>
        <p:grpSpPr bwMode="auto">
          <a:xfrm>
            <a:off x="533400" y="309245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7910" name="TextBox 3"/>
          <p:cNvSpPr txBox="1">
            <a:spLocks noChangeArrowheads="1"/>
          </p:cNvSpPr>
          <p:nvPr/>
        </p:nvSpPr>
        <p:spPr bwMode="auto">
          <a:xfrm>
            <a:off x="982663" y="6292850"/>
            <a:ext cx="72771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Overflowed buffer, corrupted return pointer, but program seems to work!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grpSp>
        <p:nvGrpSpPr>
          <p:cNvPr id="37911" name="Group 67"/>
          <p:cNvGrpSpPr/>
          <p:nvPr/>
        </p:nvGrpSpPr>
        <p:grpSpPr bwMode="auto"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40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Buffer Overflow Stack Example #3 Explained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70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39940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1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0479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grpSp>
        <p:nvGrpSpPr>
          <p:cNvPr id="39943" name="Group 1"/>
          <p:cNvGrpSpPr/>
          <p:nvPr/>
        </p:nvGrpSpPr>
        <p:grpSpPr bwMode="auto"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60472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3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4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0475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9944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9945" name="TextBox 15"/>
          <p:cNvSpPr txBox="1">
            <a:spLocks noChangeArrowheads="1"/>
          </p:cNvSpPr>
          <p:nvPr/>
        </p:nvSpPr>
        <p:spPr bwMode="auto">
          <a:xfrm>
            <a:off x="457200" y="990600"/>
            <a:ext cx="181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After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9947" name="Rectangle 5"/>
          <p:cNvSpPr>
            <a:spLocks noChangeArrowheads="1"/>
          </p:cNvSpPr>
          <p:nvPr/>
        </p:nvSpPr>
        <p:spPr bwMode="auto">
          <a:xfrm>
            <a:off x="2924175" y="1833563"/>
            <a:ext cx="4162425" cy="2581275"/>
          </a:xfrm>
          <a:prstGeom prst="rect">
            <a:avLst/>
          </a:prstGeom>
          <a:solidFill>
            <a:srgbClr val="F1C7C7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. . .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</a:t>
            </a: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400600:	mov    %rsp,%rbp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400603:	mov    %rax,%rdx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400606:	shr    $0x3f,%rdx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40060a:	add    %rdx,%rax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40060d:	sar    %rax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400610:	jne    400614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400612:	pop    %rbp</a:t>
            </a:r>
            <a:endParaRPr lang="sk-SK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sk-SK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400613:	retq 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39948" name="TextBox 25"/>
          <p:cNvSpPr txBox="1">
            <a:spLocks noChangeArrowheads="1"/>
          </p:cNvSpPr>
          <p:nvPr/>
        </p:nvSpPr>
        <p:spPr bwMode="auto">
          <a:xfrm>
            <a:off x="2803525" y="1425575"/>
            <a:ext cx="27257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register_tm_clones:</a:t>
            </a:r>
            <a:endParaRPr lang="en-US" altLang="zh-CN">
              <a:ea typeface="宋体" panose="02010600030101010101" pitchFamily="2" charset="-122"/>
            </a:endParaRPr>
          </a:p>
        </p:txBody>
      </p:sp>
      <p:grpSp>
        <p:nvGrpSpPr>
          <p:cNvPr id="39949" name="Group 31"/>
          <p:cNvGrpSpPr/>
          <p:nvPr/>
        </p:nvGrpSpPr>
        <p:grpSpPr bwMode="auto">
          <a:xfrm>
            <a:off x="538163" y="2481263"/>
            <a:ext cx="1797050" cy="304800"/>
            <a:chOff x="2377022" y="2811289"/>
            <a:chExt cx="1797050" cy="304800"/>
          </a:xfrm>
        </p:grpSpPr>
        <p:sp>
          <p:nvSpPr>
            <p:cNvPr id="33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4" name="Rectangle 25"/>
            <p:cNvSpPr>
              <a:spLocks noChangeArrowheads="1"/>
            </p:cNvSpPr>
            <p:nvPr/>
          </p:nvSpPr>
          <p:spPr bwMode="auto">
            <a:xfrm>
              <a:off x="2826284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5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6" name="Rectangle 27"/>
            <p:cNvSpPr>
              <a:spLocks noChangeArrowheads="1"/>
            </p:cNvSpPr>
            <p:nvPr/>
          </p:nvSpPr>
          <p:spPr bwMode="auto">
            <a:xfrm>
              <a:off x="3724809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9950" name="Group 42"/>
          <p:cNvGrpSpPr/>
          <p:nvPr/>
        </p:nvGrpSpPr>
        <p:grpSpPr bwMode="auto">
          <a:xfrm>
            <a:off x="533400" y="4337050"/>
            <a:ext cx="1797050" cy="304800"/>
            <a:chOff x="533400" y="4648200"/>
            <a:chExt cx="1797050" cy="304800"/>
          </a:xfrm>
        </p:grpSpPr>
        <p:sp>
          <p:nvSpPr>
            <p:cNvPr id="4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9951" name="Group 47"/>
          <p:cNvGrpSpPr/>
          <p:nvPr/>
        </p:nvGrpSpPr>
        <p:grpSpPr bwMode="auto">
          <a:xfrm>
            <a:off x="533400" y="4025900"/>
            <a:ext cx="1797050" cy="304800"/>
            <a:chOff x="533400" y="4648200"/>
            <a:chExt cx="1797050" cy="304800"/>
          </a:xfrm>
        </p:grpSpPr>
        <p:sp>
          <p:nvSpPr>
            <p:cNvPr id="4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9952" name="Group 52"/>
          <p:cNvGrpSpPr/>
          <p:nvPr/>
        </p:nvGrpSpPr>
        <p:grpSpPr bwMode="auto">
          <a:xfrm>
            <a:off x="533400" y="3714750"/>
            <a:ext cx="1797050" cy="304800"/>
            <a:chOff x="533400" y="4648200"/>
            <a:chExt cx="1797050" cy="304800"/>
          </a:xfrm>
        </p:grpSpPr>
        <p:sp>
          <p:nvSpPr>
            <p:cNvPr id="5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5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9953" name="Group 57"/>
          <p:cNvGrpSpPr/>
          <p:nvPr/>
        </p:nvGrpSpPr>
        <p:grpSpPr bwMode="auto">
          <a:xfrm>
            <a:off x="533400" y="3403600"/>
            <a:ext cx="1797050" cy="304800"/>
            <a:chOff x="533400" y="4648200"/>
            <a:chExt cx="1797050" cy="304800"/>
          </a:xfrm>
        </p:grpSpPr>
        <p:sp>
          <p:nvSpPr>
            <p:cNvPr id="59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39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0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38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1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37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2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grpSp>
        <p:nvGrpSpPr>
          <p:cNvPr id="39954" name="Group 62"/>
          <p:cNvGrpSpPr/>
          <p:nvPr/>
        </p:nvGrpSpPr>
        <p:grpSpPr bwMode="auto">
          <a:xfrm>
            <a:off x="533400" y="3092450"/>
            <a:ext cx="1797050" cy="304800"/>
            <a:chOff x="533400" y="4648200"/>
            <a:chExt cx="1797050" cy="304800"/>
          </a:xfrm>
        </p:grpSpPr>
        <p:sp>
          <p:nvSpPr>
            <p:cNvPr id="64" name="Rectangle 24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5" name="Rectangle 25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6" name="Rectangle 26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67" name="Rectangle 27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39955" name="TextBox 3"/>
          <p:cNvSpPr txBox="1">
            <a:spLocks noChangeArrowheads="1"/>
          </p:cNvSpPr>
          <p:nvPr/>
        </p:nvSpPr>
        <p:spPr bwMode="auto">
          <a:xfrm>
            <a:off x="914400" y="5410200"/>
            <a:ext cx="5357813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“Returns” to unrelated code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Lots of things happen, without modifying critical state</a:t>
            </a:r>
            <a:endParaRPr lang="en-US" altLang="zh-CN" sz="180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Eventually executes </a:t>
            </a:r>
            <a:r>
              <a:rPr lang="en-US" altLang="zh-CN" sz="1800">
                <a:latin typeface="Courier"/>
                <a:ea typeface="宋体" panose="02010600030101010101" pitchFamily="2" charset="-122"/>
              </a:rPr>
              <a:t>retq</a:t>
            </a:r>
            <a:r>
              <a:rPr lang="en-US" altLang="zh-CN" sz="1800" b="0">
                <a:ea typeface="宋体" panose="02010600030101010101" pitchFamily="2" charset="-122"/>
              </a:rPr>
              <a:t> </a:t>
            </a:r>
            <a:r>
              <a:rPr lang="en-US" altLang="zh-CN" sz="1800">
                <a:ea typeface="宋体" panose="02010600030101010101" pitchFamily="2" charset="-122"/>
              </a:rPr>
              <a:t>back to </a:t>
            </a:r>
            <a:r>
              <a:rPr lang="en-US" altLang="zh-CN" sz="1800">
                <a:latin typeface="Courier"/>
                <a:ea typeface="宋体" panose="02010600030101010101" pitchFamily="2" charset="-122"/>
              </a:rPr>
              <a:t>main</a:t>
            </a:r>
            <a:endParaRPr lang="en-US" altLang="zh-CN" sz="1800">
              <a:latin typeface="Courier"/>
              <a:ea typeface="宋体" panose="02010600030101010101" pitchFamily="2" charset="-122"/>
            </a:endParaRPr>
          </a:p>
        </p:txBody>
      </p:sp>
      <p:grpSp>
        <p:nvGrpSpPr>
          <p:cNvPr id="39956" name="Group 67"/>
          <p:cNvGrpSpPr/>
          <p:nvPr/>
        </p:nvGrpSpPr>
        <p:grpSpPr bwMode="auto">
          <a:xfrm>
            <a:off x="533400" y="2819400"/>
            <a:ext cx="1797050" cy="304800"/>
            <a:chOff x="2377022" y="2811289"/>
            <a:chExt cx="1797050" cy="304800"/>
          </a:xfrm>
        </p:grpSpPr>
        <p:sp>
          <p:nvSpPr>
            <p:cNvPr id="69" name="Rectangle 24"/>
            <p:cNvSpPr>
              <a:spLocks noChangeArrowheads="1"/>
            </p:cNvSpPr>
            <p:nvPr/>
          </p:nvSpPr>
          <p:spPr bwMode="auto">
            <a:xfrm>
              <a:off x="2377022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0" name="Rectangle 25"/>
            <p:cNvSpPr>
              <a:spLocks noChangeArrowheads="1"/>
            </p:cNvSpPr>
            <p:nvPr/>
          </p:nvSpPr>
          <p:spPr bwMode="auto">
            <a:xfrm>
              <a:off x="2826285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40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1" name="Rectangle 26"/>
            <p:cNvSpPr>
              <a:spLocks noChangeArrowheads="1"/>
            </p:cNvSpPr>
            <p:nvPr/>
          </p:nvSpPr>
          <p:spPr bwMode="auto">
            <a:xfrm>
              <a:off x="3275547" y="2811289"/>
              <a:ext cx="449263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00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06</a:t>
              </a:r>
              <a:endParaRPr lang="en-US" sz="1800" dirty="0">
                <a:solidFill>
                  <a:srgbClr val="00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72" name="Rectangle 27"/>
            <p:cNvSpPr>
              <a:spLocks noChangeArrowheads="1"/>
            </p:cNvSpPr>
            <p:nvPr/>
          </p:nvSpPr>
          <p:spPr bwMode="auto">
            <a:xfrm>
              <a:off x="3724810" y="2811289"/>
              <a:ext cx="449262" cy="304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solidFill>
                    <a:srgbClr val="FF0000"/>
                  </a:solidFill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305800" cy="573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Code Injection Attacks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5540375"/>
            <a:ext cx="8255000" cy="1143000"/>
          </a:xfrm>
        </p:spPr>
        <p:txBody>
          <a:bodyPr anchor="ctr"/>
          <a:lstStyle/>
          <a:p>
            <a:pPr marL="160655" defTabSz="895350"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Input string contains byte representation of executable code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160655" defTabSz="895350"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Overwrite return address A with address of buffer B</a:t>
            </a:r>
            <a:endParaRPr lang="en-US" altLang="zh-CN" sz="2000" smtClean="0">
              <a:ea typeface="宋体" panose="02010600030101010101" pitchFamily="2" charset="-122"/>
            </a:endParaRPr>
          </a:p>
          <a:p>
            <a:pPr marL="160655" defTabSz="895350" eaLnBrk="1" hangingPunct="1">
              <a:lnSpc>
                <a:spcPct val="90000"/>
              </a:lnSpc>
            </a:pPr>
            <a:r>
              <a:rPr lang="en-US" altLang="zh-CN" sz="2000" smtClean="0">
                <a:ea typeface="宋体" panose="02010600030101010101" pitchFamily="2" charset="-122"/>
              </a:rPr>
              <a:t>When 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Q</a:t>
            </a:r>
            <a:r>
              <a:rPr lang="en-US" altLang="zh-CN" sz="2000" smtClean="0">
                <a:ea typeface="宋体" panose="02010600030101010101" pitchFamily="2" charset="-122"/>
              </a:rPr>
              <a:t> executes</a:t>
            </a:r>
            <a:r>
              <a:rPr lang="en-US" altLang="zh-CN" sz="2000" smtClean="0">
                <a:latin typeface="Courier New" panose="02070309020205020404" pitchFamily="49" charset="0"/>
                <a:ea typeface="宋体" panose="02010600030101010101" pitchFamily="2" charset="-122"/>
              </a:rPr>
              <a:t> ret</a:t>
            </a:r>
            <a:r>
              <a:rPr lang="en-US" altLang="zh-CN" sz="2000" smtClean="0">
                <a:ea typeface="宋体" panose="02010600030101010101" pitchFamily="2" charset="-122"/>
              </a:rPr>
              <a:t>, will jump to exploit code</a:t>
            </a:r>
            <a:endParaRPr lang="en-US" altLang="zh-CN" sz="2000" smtClean="0">
              <a:ea typeface="宋体" panose="02010600030101010101" pitchFamily="2" charset="-122"/>
            </a:endParaRPr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33400" y="3355975"/>
            <a:ext cx="2438400" cy="17494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int Q() {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char buf[64];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gets(buf);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...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return ...;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533400" y="1911350"/>
            <a:ext cx="1828800" cy="120015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void P(){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Q();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...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41990" name="Text Box 12"/>
          <p:cNvSpPr txBox="1">
            <a:spLocks noChangeArrowheads="1"/>
          </p:cNvSpPr>
          <p:nvPr/>
        </p:nvSpPr>
        <p:spPr bwMode="auto">
          <a:xfrm>
            <a:off x="2593975" y="2212975"/>
            <a:ext cx="911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return</a:t>
            </a:r>
            <a:endParaRPr lang="en-US" altLang="zh-CN" sz="1800" b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address</a:t>
            </a:r>
            <a:endParaRPr lang="en-US" altLang="zh-CN" sz="1800" b="0"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A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41991" name="Line 13"/>
          <p:cNvSpPr>
            <a:spLocks noChangeShapeType="1"/>
          </p:cNvSpPr>
          <p:nvPr/>
        </p:nvSpPr>
        <p:spPr bwMode="auto">
          <a:xfrm flipH="1">
            <a:off x="1905000" y="2670175"/>
            <a:ext cx="688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41992" name="Group 1"/>
          <p:cNvGrpSpPr/>
          <p:nvPr/>
        </p:nvGrpSpPr>
        <p:grpSpPr bwMode="auto">
          <a:xfrm>
            <a:off x="4021138" y="1154113"/>
            <a:ext cx="4697412" cy="4203700"/>
            <a:chOff x="4021138" y="1154113"/>
            <a:chExt cx="4697008" cy="4203700"/>
          </a:xfrm>
        </p:grpSpPr>
        <p:sp>
          <p:nvSpPr>
            <p:cNvPr id="41993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Stack after call to </a:t>
              </a: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gets()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365575" name="Rectangle 7"/>
            <p:cNvSpPr>
              <a:spLocks noChangeArrowheads="1"/>
            </p:cNvSpPr>
            <p:nvPr/>
          </p:nvSpPr>
          <p:spPr bwMode="auto">
            <a:xfrm>
              <a:off x="5727553" y="2819400"/>
              <a:ext cx="106670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B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365576" name="Rectangle 8"/>
            <p:cNvSpPr>
              <a:spLocks noChangeArrowheads="1"/>
            </p:cNvSpPr>
            <p:nvPr/>
          </p:nvSpPr>
          <p:spPr bwMode="auto">
            <a:xfrm>
              <a:off x="5727553" y="1600200"/>
              <a:ext cx="1066708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65579" name="Rectangle 11"/>
            <p:cNvSpPr>
              <a:spLocks noChangeArrowheads="1"/>
            </p:cNvSpPr>
            <p:nvPr/>
          </p:nvSpPr>
          <p:spPr bwMode="auto">
            <a:xfrm>
              <a:off x="5727553" y="4724400"/>
              <a:ext cx="1066708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endParaRPr>
            </a:p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41997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stack frame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41998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Q</a:t>
              </a:r>
              <a:r>
                <a:rPr lang="en-US" altLang="zh-CN" sz="1800" b="0">
                  <a:ea typeface="宋体" panose="02010600030101010101" pitchFamily="2" charset="-122"/>
                </a:rPr>
                <a:t> stack frame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41999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2000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5586" name="Rectangle 18"/>
            <p:cNvSpPr>
              <a:spLocks noChangeArrowheads="1"/>
            </p:cNvSpPr>
            <p:nvPr/>
          </p:nvSpPr>
          <p:spPr bwMode="auto">
            <a:xfrm>
              <a:off x="5727553" y="4078288"/>
              <a:ext cx="1066708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exploit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code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365587" name="Rectangle 19"/>
            <p:cNvSpPr>
              <a:spLocks noChangeArrowheads="1"/>
            </p:cNvSpPr>
            <p:nvPr/>
          </p:nvSpPr>
          <p:spPr bwMode="auto">
            <a:xfrm>
              <a:off x="5727553" y="3159125"/>
              <a:ext cx="1065121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pad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42003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data written</a:t>
              </a:r>
              <a:endParaRPr lang="en-US" altLang="zh-CN" sz="1800" b="0"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by </a:t>
              </a: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gets()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42004" name="AutoShape 16"/>
            <p:cNvSpPr/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5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2005" name="AutoShape 16"/>
            <p:cNvSpPr/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3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42006" name="AutoShape 16"/>
            <p:cNvSpPr/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Today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9219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Memory Layout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solidFill>
                  <a:srgbClr val="7F7F7F"/>
                </a:solidFill>
                <a:ea typeface="宋体" panose="02010600030101010101" pitchFamily="2" charset="-122"/>
              </a:rPr>
              <a:t>Buffer Overflow</a:t>
            </a:r>
            <a:endParaRPr lang="en-US" altLang="zh-CN" dirty="0" smtClean="0">
              <a:solidFill>
                <a:srgbClr val="7F7F7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7F7F7F"/>
                </a:solidFill>
                <a:ea typeface="宋体" panose="02010600030101010101" pitchFamily="2" charset="-122"/>
              </a:rPr>
              <a:t>Vulnerability</a:t>
            </a:r>
            <a:endParaRPr lang="en-US" altLang="zh-CN" dirty="0" smtClean="0">
              <a:solidFill>
                <a:srgbClr val="7F7F7F"/>
              </a:solidFill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solidFill>
                  <a:srgbClr val="7F7F7F"/>
                </a:solidFill>
                <a:ea typeface="宋体" panose="02010600030101010101" pitchFamily="2" charset="-122"/>
              </a:rPr>
              <a:t>Protection</a:t>
            </a:r>
            <a:endParaRPr lang="en-US" altLang="zh-CN" dirty="0" smtClean="0">
              <a:solidFill>
                <a:srgbClr val="7F7F7F"/>
              </a:solidFill>
              <a:ea typeface="宋体" panose="02010600030101010101" pitchFamily="2" charset="-122"/>
            </a:endParaRPr>
          </a:p>
          <a:p>
            <a:pPr marL="0" indent="0">
              <a:buNone/>
            </a:pPr>
            <a:endParaRPr lang="en-US" altLang="zh-CN" dirty="0" smtClean="0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5344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Exploits Based on Buffer Overflows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altLang="zh-CN" i="1" smtClean="0">
                <a:solidFill>
                  <a:srgbClr val="C00000"/>
                </a:solidFill>
                <a:ea typeface="宋体" panose="02010600030101010101" pitchFamily="2" charset="-122"/>
              </a:rPr>
              <a:t>Buffer overflow bugs can allow remote machines to execute arbitrary code on victim machines</a:t>
            </a:r>
            <a:endParaRPr lang="en-US" altLang="zh-CN" i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Distressingly common in real progams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Programmers keep making the same mistakes </a:t>
            </a:r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</a:t>
            </a:r>
            <a:endParaRPr lang="en-US" altLang="zh-CN" smtClean="0">
              <a:ea typeface="宋体" panose="02010600030101010101" pitchFamily="2" charset="-122"/>
              <a:sym typeface="Wingdings" panose="05000000000000000000" pitchFamily="2" charset="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  <a:sym typeface="Wingdings" panose="05000000000000000000" pitchFamily="2" charset="2"/>
              </a:rPr>
              <a:t>Recent measures make these attacks much more difficult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Examples across the decades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Original “Internet worm” (1988)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“IM wars” (1999)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Twilight hack on Wii (2000s)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… and many, many more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You will learn some of the tricks in attacklab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Hopefully to convince you to never leave such holes in your programs!!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93713"/>
            <a:ext cx="87630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OK, what to do about buffer overflow attacks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404813" y="1327150"/>
            <a:ext cx="8281987" cy="545465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Avoid overflow vulnerabilities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Employ system-level protections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Have compiler use “stack canaries”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Lets talk about each…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775" y="457200"/>
            <a:ext cx="8658225" cy="762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1. Avoid Overflow Vulnerabilities in Code (!)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519113" y="4038600"/>
            <a:ext cx="8091487" cy="2482850"/>
          </a:xfrm>
        </p:spPr>
        <p:txBody>
          <a:bodyPr/>
          <a:lstStyle/>
          <a:p>
            <a:pPr eaLnBrk="1" hangingPunct="1">
              <a:lnSpc>
                <a:spcPct val="85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For example, use library routines that limit string lengths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fgets</a:t>
            </a:r>
            <a:r>
              <a:rPr lang="en-US" altLang="zh-CN" smtClean="0">
                <a:ea typeface="宋体" panose="02010600030101010101" pitchFamily="2" charset="-122"/>
              </a:rPr>
              <a:t> instead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gets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strncpy</a:t>
            </a:r>
            <a:r>
              <a:rPr lang="en-US" altLang="zh-CN" smtClean="0">
                <a:ea typeface="宋体" panose="02010600030101010101" pitchFamily="2" charset="-122"/>
              </a:rPr>
              <a:t> instead of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strcpy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Don’t use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scanf</a:t>
            </a:r>
            <a:r>
              <a:rPr lang="en-US" altLang="zh-CN" smtClean="0">
                <a:ea typeface="宋体" panose="02010600030101010101" pitchFamily="2" charset="-122"/>
              </a:rPr>
              <a:t> with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%s</a:t>
            </a:r>
            <a:r>
              <a:rPr lang="en-US" altLang="zh-CN" smtClean="0">
                <a:ea typeface="宋体" panose="02010600030101010101" pitchFamily="2" charset="-122"/>
              </a:rPr>
              <a:t> conversion specification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7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Use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fgets</a:t>
            </a:r>
            <a:r>
              <a:rPr lang="en-US" altLang="zh-CN" smtClean="0">
                <a:ea typeface="宋体" panose="02010600030101010101" pitchFamily="2" charset="-122"/>
              </a:rPr>
              <a:t> to read the string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>
              <a:lnSpc>
                <a:spcPct val="97000"/>
              </a:lnSpc>
            </a:pPr>
            <a:r>
              <a:rPr lang="en-US" altLang="zh-CN" smtClean="0">
                <a:ea typeface="宋体" panose="02010600030101010101" pitchFamily="2" charset="-122"/>
              </a:rPr>
              <a:t>Or use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%ns</a:t>
            </a:r>
            <a:r>
              <a:rPr lang="en-US" altLang="zh-CN" smtClean="0">
                <a:ea typeface="宋体" panose="02010600030101010101" pitchFamily="2" charset="-122"/>
              </a:rPr>
              <a:t>  where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n</a:t>
            </a:r>
            <a:r>
              <a:rPr lang="en-US" altLang="zh-CN" smtClean="0">
                <a:ea typeface="宋体" panose="02010600030101010101" pitchFamily="2" charset="-122"/>
              </a:rPr>
              <a:t> is a suitable integer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609600" y="1447800"/>
            <a:ext cx="5943600" cy="20288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/* Echo Line */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 /* Way too small! */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fgets(buf, 4, stdin);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    puts(buf);</a:t>
            </a:r>
            <a:b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8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8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2. System-Level Protections can help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0419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4433887" cy="29384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Randomized stack offsets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At start of program, allocate random amount of space on stack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Shifts stack addresses for entire program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Makes it difficult for hacker to predict beginning of inserted code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E.g.: 5 executions of memory allocation code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Stack repositioned each time program executes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60420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5" name="" r:id="rId1" imgW="31750000" imgH="25400" progId="Excel.Sheet.12">
                  <p:embed/>
                </p:oleObj>
              </mc:Choice>
              <mc:Fallback>
                <p:oleObj name="" r:id="rId1" imgW="31750000" imgH="254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1" name="Object 2"/>
          <p:cNvGraphicFramePr>
            <a:graphicFrameLocks noChangeAspect="1"/>
          </p:cNvGraphicFramePr>
          <p:nvPr/>
        </p:nvGraphicFramePr>
        <p:xfrm>
          <a:off x="430213" y="5119688"/>
          <a:ext cx="6553200" cy="20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46" name="" r:id="rId3" imgW="6546850" imgH="201295" progId="Excel.Sheet.12">
                  <p:embed/>
                </p:oleObj>
              </mc:Choice>
              <mc:Fallback>
                <p:oleObj name="" r:id="rId3" imgW="6546850" imgH="201295" progId="Excel.Sheet.1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213" y="5119688"/>
                        <a:ext cx="6553200" cy="20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2" name="Group 51"/>
          <p:cNvGrpSpPr/>
          <p:nvPr/>
        </p:nvGrpSpPr>
        <p:grpSpPr bwMode="auto">
          <a:xfrm>
            <a:off x="5980113" y="1328738"/>
            <a:ext cx="2689225" cy="4949825"/>
            <a:chOff x="5979949" y="1328738"/>
            <a:chExt cx="2688595" cy="4949546"/>
          </a:xfrm>
        </p:grpSpPr>
        <p:sp>
          <p:nvSpPr>
            <p:cNvPr id="53" name="Rectangle 4"/>
            <p:cNvSpPr/>
            <p:nvPr/>
          </p:nvSpPr>
          <p:spPr bwMode="auto">
            <a:xfrm>
              <a:off x="7398842" y="3386022"/>
              <a:ext cx="1269702" cy="304783"/>
            </a:xfrm>
            <a:prstGeom prst="rect">
              <a:avLst/>
            </a:prstGeom>
            <a:solidFill>
              <a:srgbClr val="F2F2F2"/>
            </a:solidFill>
            <a:ln w="25400" cap="flat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kern="0" dirty="0">
                  <a:solidFill>
                    <a:srgbClr val="000000"/>
                  </a:solidFill>
                  <a:latin typeface="Courier New" panose="02070309020205020404"/>
                  <a:ea typeface="Calibri Bold" panose="020F0702030404030204" pitchFamily="34" charset="0"/>
                  <a:cs typeface="Courier New" panose="02070309020205020404"/>
                  <a:sym typeface="Calibri Bold" panose="020F0702030404030204" pitchFamily="34" charset="0"/>
                </a:rPr>
                <a:t>main</a:t>
              </a:r>
              <a:endParaRPr lang="en-US" sz="1800" kern="0" dirty="0">
                <a:solidFill>
                  <a:srgbClr val="000000"/>
                </a:solidFill>
                <a:latin typeface="Courier New" panose="02070309020205020404"/>
                <a:ea typeface="Calibri Bold" panose="020F0702030404030204" pitchFamily="34" charset="0"/>
                <a:cs typeface="Courier New" panose="02070309020205020404"/>
                <a:sym typeface="Calibri Bold" panose="020F0702030404030204" pitchFamily="34" charset="0"/>
              </a:endParaRPr>
            </a:p>
          </p:txBody>
        </p:sp>
        <p:sp>
          <p:nvSpPr>
            <p:cNvPr id="54" name="Rectangle 5"/>
            <p:cNvSpPr/>
            <p:nvPr/>
          </p:nvSpPr>
          <p:spPr bwMode="auto">
            <a:xfrm>
              <a:off x="7398842" y="3690805"/>
              <a:ext cx="1269702" cy="957208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panose="020F0702030404030204" pitchFamily="34" charset="0"/>
                  <a:ea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Application</a:t>
              </a:r>
              <a:endParaRPr lang="en-US" sz="1800" b="0" kern="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endParaRP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panose="020F0702030404030204" pitchFamily="34" charset="0"/>
                  <a:ea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Code</a:t>
              </a:r>
              <a:endParaRPr lang="en-US" sz="1800" b="0" kern="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endParaRPr>
            </a:p>
          </p:txBody>
        </p:sp>
        <p:sp>
          <p:nvSpPr>
            <p:cNvPr id="60425" name="Rectangle 7"/>
            <p:cNvSpPr>
              <a:spLocks noChangeArrowheads="1"/>
            </p:cNvSpPr>
            <p:nvPr/>
          </p:nvSpPr>
          <p:spPr bwMode="auto">
            <a:xfrm>
              <a:off x="7398842" y="1404934"/>
              <a:ext cx="1269702" cy="304783"/>
            </a:xfrm>
            <a:prstGeom prst="rect">
              <a:avLst/>
            </a:prstGeom>
            <a:solidFill>
              <a:srgbClr val="F2F2F2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lIns="0" tIns="0" rIns="0" bIns="0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 b="0">
                <a:solidFill>
                  <a:srgbClr val="000000"/>
                </a:solidFill>
                <a:latin typeface="Arial Narrow" panose="020B0606020202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60426" name="Rectangle 9"/>
            <p:cNvSpPr>
              <a:spLocks noChangeArrowheads="1"/>
            </p:cNvSpPr>
            <p:nvPr/>
          </p:nvSpPr>
          <p:spPr bwMode="auto">
            <a:xfrm>
              <a:off x="7398842" y="1709717"/>
              <a:ext cx="1269702" cy="1676306"/>
            </a:xfrm>
            <a:prstGeom prst="rect">
              <a:avLst/>
            </a:prstGeom>
            <a:solidFill>
              <a:srgbClr val="FF9999"/>
            </a:solidFill>
            <a:ln w="25400">
              <a:solidFill>
                <a:srgbClr val="000000"/>
              </a:solidFill>
              <a:miter lim="800000"/>
            </a:ln>
          </p:spPr>
          <p:txBody>
            <a:bodyPr lIns="0" tIns="0" rIns="0" bIns="0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 b="0">
                <a:solidFill>
                  <a:srgbClr val="000000"/>
                </a:solidFill>
                <a:latin typeface="Calibri Bold" panose="020F0702030404030204" pitchFamily="34" charset="0"/>
                <a:ea typeface="宋体" panose="02010600030101010101" pitchFamily="2" charset="-122"/>
                <a:sym typeface="Calibri Bold" panose="020F0702030404030204" pitchFamily="34" charset="0"/>
              </a:endParaRPr>
            </a:p>
          </p:txBody>
        </p:sp>
        <p:sp>
          <p:nvSpPr>
            <p:cNvPr id="57" name="Rectangle 10"/>
            <p:cNvSpPr/>
            <p:nvPr/>
          </p:nvSpPr>
          <p:spPr bwMode="auto">
            <a:xfrm>
              <a:off x="5979949" y="2243086"/>
              <a:ext cx="1003065" cy="630201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panose="020F0702030404030204" pitchFamily="34" charset="0"/>
                  <a:ea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Random</a:t>
              </a:r>
              <a:endParaRPr lang="en-US" sz="1800" b="0" kern="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endParaRPr>
            </a:p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panose="020F0702030404030204" pitchFamily="34" charset="0"/>
                  <a:ea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allocation</a:t>
              </a:r>
              <a:endParaRPr lang="en-US" sz="1800" b="0" kern="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endParaRPr>
            </a:p>
          </p:txBody>
        </p:sp>
        <p:sp>
          <p:nvSpPr>
            <p:cNvPr id="58" name="AutoShape 11"/>
            <p:cNvSpPr/>
            <p:nvPr/>
          </p:nvSpPr>
          <p:spPr bwMode="auto">
            <a:xfrm>
              <a:off x="7151250" y="1704954"/>
              <a:ext cx="228546" cy="1681068"/>
            </a:xfrm>
            <a:custGeom>
              <a:avLst/>
              <a:gdLst>
                <a:gd name="T0" fmla="*/ 10800 w 21600"/>
                <a:gd name="T1" fmla="*/ 10800 h 21600"/>
              </a:gdLst>
              <a:ahLst/>
              <a:cxnLst>
                <a:cxn ang="0">
                  <a:pos x="T0" y="T1"/>
                </a:cxn>
              </a:cxnLst>
              <a:rect l="0" t="0" r="r" b="b"/>
              <a:pathLst>
                <a:path w="21600" h="21600">
                  <a:moveTo>
                    <a:pt x="21600" y="21600"/>
                  </a:moveTo>
                  <a:cubicBezTo>
                    <a:pt x="15635" y="21600"/>
                    <a:pt x="10800" y="20875"/>
                    <a:pt x="10800" y="19980"/>
                  </a:cubicBezTo>
                  <a:lnTo>
                    <a:pt x="10800" y="12420"/>
                  </a:lnTo>
                  <a:cubicBezTo>
                    <a:pt x="10800" y="11525"/>
                    <a:pt x="5965" y="10800"/>
                    <a:pt x="0" y="10800"/>
                  </a:cubicBezTo>
                  <a:cubicBezTo>
                    <a:pt x="5965" y="10800"/>
                    <a:pt x="10800" y="10075"/>
                    <a:pt x="10800" y="9180"/>
                  </a:cubicBezTo>
                  <a:lnTo>
                    <a:pt x="10800" y="1620"/>
                  </a:lnTo>
                  <a:cubicBezTo>
                    <a:pt x="10800" y="725"/>
                    <a:pt x="15635" y="0"/>
                    <a:pt x="21600" y="0"/>
                  </a:cubicBez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0" tIns="0" rIns="0" bIns="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800" b="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9" name="Rectangle 10"/>
            <p:cNvSpPr/>
            <p:nvPr/>
          </p:nvSpPr>
          <p:spPr bwMode="auto">
            <a:xfrm>
              <a:off x="6106919" y="1328738"/>
              <a:ext cx="1063376" cy="353992"/>
            </a:xfrm>
            <a:prstGeom prst="rect">
              <a:avLst/>
            </a:prstGeom>
            <a:noFill/>
            <a:ln w="25400" cap="flat">
              <a:noFill/>
              <a:miter lim="800000"/>
              <a:headEnd type="none" w="med" len="med"/>
              <a:tailEnd type="none" w="med" len="med"/>
            </a:ln>
          </p:spPr>
          <p:txBody>
            <a:bodyPr wrap="none" lIns="38100" tIns="38100" rIns="38100" bIns="38100">
              <a:spAutoFit/>
            </a:bodyPr>
            <a:lstStyle/>
            <a:p>
              <a:pPr algn="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800" b="0" kern="0" dirty="0">
                  <a:solidFill>
                    <a:srgbClr val="000000"/>
                  </a:solidFill>
                  <a:latin typeface="Calibri Bold" panose="020F0702030404030204" pitchFamily="34" charset="0"/>
                  <a:ea typeface="Calibri Bold" panose="020F0702030404030204" pitchFamily="34" charset="0"/>
                  <a:cs typeface="Calibri Bold" panose="020F0702030404030204" pitchFamily="34" charset="0"/>
                  <a:sym typeface="Calibri Bold" panose="020F0702030404030204" pitchFamily="34" charset="0"/>
                </a:rPr>
                <a:t>Stack base</a:t>
              </a:r>
              <a:endParaRPr lang="en-US" sz="1800" b="0" kern="0" dirty="0">
                <a:solidFill>
                  <a:srgbClr val="000000"/>
                </a:solidFill>
                <a:latin typeface="Calibri Bold" panose="020F0702030404030204" pitchFamily="34" charset="0"/>
                <a:ea typeface="Calibri Bold" panose="020F0702030404030204" pitchFamily="34" charset="0"/>
                <a:cs typeface="Calibri Bold" panose="020F0702030404030204" pitchFamily="34" charset="0"/>
                <a:sym typeface="Calibri Bold" panose="020F0702030404030204" pitchFamily="34" charset="0"/>
              </a:endParaRPr>
            </a:p>
          </p:txBody>
        </p:sp>
        <p:sp>
          <p:nvSpPr>
            <p:cNvPr id="60" name="Rectangle 7"/>
            <p:cNvSpPr>
              <a:spLocks noChangeArrowheads="1"/>
            </p:cNvSpPr>
            <p:nvPr/>
          </p:nvSpPr>
          <p:spPr bwMode="auto">
            <a:xfrm>
              <a:off x="7398842" y="4638488"/>
              <a:ext cx="1269702" cy="3809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B?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60431" name="Text Box 16"/>
            <p:cNvSpPr txBox="1">
              <a:spLocks noChangeArrowheads="1"/>
            </p:cNvSpPr>
            <p:nvPr/>
          </p:nvSpPr>
          <p:spPr bwMode="auto">
            <a:xfrm>
              <a:off x="6561519" y="5908952"/>
              <a:ext cx="42102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r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B?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0432" name="Line 17"/>
            <p:cNvSpPr>
              <a:spLocks noChangeShapeType="1"/>
            </p:cNvSpPr>
            <p:nvPr/>
          </p:nvSpPr>
          <p:spPr bwMode="auto">
            <a:xfrm>
              <a:off x="6982540" y="6096000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Rectangle 18"/>
            <p:cNvSpPr>
              <a:spLocks noChangeArrowheads="1"/>
            </p:cNvSpPr>
            <p:nvPr/>
          </p:nvSpPr>
          <p:spPr bwMode="auto">
            <a:xfrm>
              <a:off x="7398842" y="5535376"/>
              <a:ext cx="1269702" cy="64607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exploit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code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64" name="Rectangle 19"/>
            <p:cNvSpPr>
              <a:spLocks noChangeArrowheads="1"/>
            </p:cNvSpPr>
            <p:nvPr/>
          </p:nvSpPr>
          <p:spPr bwMode="auto">
            <a:xfrm>
              <a:off x="7398842" y="5016292"/>
              <a:ext cx="1269702" cy="51908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pad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</p:grp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2. System-Level Protections can help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2467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4052887" cy="52244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Nonexecutable code segments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In traditional x86, can mark region of memory as either “read-only” or “writeable”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Can execute anything readable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X86-64 added  explicit “execute” permission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Stack marked as non-executable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  <p:graphicFrame>
        <p:nvGraphicFramePr>
          <p:cNvPr id="62468" name="Object 1"/>
          <p:cNvGraphicFramePr>
            <a:graphicFrameLocks noChangeAspect="1"/>
          </p:cNvGraphicFramePr>
          <p:nvPr/>
        </p:nvGraphicFramePr>
        <p:xfrm>
          <a:off x="1143000" y="3425825"/>
          <a:ext cx="6858000" cy="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491" name="" r:id="rId1" imgW="31750000" imgH="25400" progId="Excel.Sheet.12">
                  <p:embed/>
                </p:oleObj>
              </mc:Choice>
              <mc:Fallback>
                <p:oleObj name="" r:id="rId1" imgW="31750000" imgH="2540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425825"/>
                        <a:ext cx="6858000" cy="4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2469" name="Group 15"/>
          <p:cNvGrpSpPr/>
          <p:nvPr/>
        </p:nvGrpSpPr>
        <p:grpSpPr bwMode="auto">
          <a:xfrm>
            <a:off x="4021138" y="1154113"/>
            <a:ext cx="4697412" cy="4203700"/>
            <a:chOff x="4021138" y="1154113"/>
            <a:chExt cx="4697008" cy="4203700"/>
          </a:xfrm>
        </p:grpSpPr>
        <p:sp>
          <p:nvSpPr>
            <p:cNvPr id="62472" name="Text Box 6"/>
            <p:cNvSpPr txBox="1">
              <a:spLocks noChangeArrowheads="1"/>
            </p:cNvSpPr>
            <p:nvPr/>
          </p:nvSpPr>
          <p:spPr bwMode="auto">
            <a:xfrm>
              <a:off x="5630863" y="1154113"/>
              <a:ext cx="2674937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Stack after call to </a:t>
              </a: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gets()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auto">
            <a:xfrm>
              <a:off x="5727553" y="2819400"/>
              <a:ext cx="1066708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B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5727553" y="1600200"/>
              <a:ext cx="1066708" cy="12192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0" name="Rectangle 11"/>
            <p:cNvSpPr>
              <a:spLocks noChangeArrowheads="1"/>
            </p:cNvSpPr>
            <p:nvPr/>
          </p:nvSpPr>
          <p:spPr bwMode="auto">
            <a:xfrm>
              <a:off x="5727553" y="4724400"/>
              <a:ext cx="1066708" cy="6223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endParaRPr>
            </a:p>
            <a:p>
              <a:pPr>
                <a:defRPr/>
              </a:pPr>
              <a:endParaRPr lang="en-US" altLang="zh-CN" sz="180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62476" name="Text Box 14"/>
            <p:cNvSpPr txBox="1">
              <a:spLocks noChangeArrowheads="1"/>
            </p:cNvSpPr>
            <p:nvPr/>
          </p:nvSpPr>
          <p:spPr bwMode="auto">
            <a:xfrm>
              <a:off x="7162800" y="2023547"/>
              <a:ext cx="155534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P</a:t>
              </a:r>
              <a:r>
                <a:rPr lang="en-US" altLang="zh-CN" sz="1800" b="0">
                  <a:latin typeface="Courier New" panose="02070309020205020404" pitchFamily="49" charset="0"/>
                  <a:ea typeface="宋体" panose="02010600030101010101" pitchFamily="2" charset="-122"/>
                </a:rPr>
                <a:t> </a:t>
              </a:r>
              <a:r>
                <a:rPr lang="en-US" altLang="zh-CN" sz="1800" b="0">
                  <a:ea typeface="宋体" panose="02010600030101010101" pitchFamily="2" charset="-122"/>
                </a:rPr>
                <a:t>stack frame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62477" name="Text Box 15"/>
            <p:cNvSpPr txBox="1">
              <a:spLocks noChangeArrowheads="1"/>
            </p:cNvSpPr>
            <p:nvPr/>
          </p:nvSpPr>
          <p:spPr bwMode="auto">
            <a:xfrm>
              <a:off x="7162800" y="4097615"/>
              <a:ext cx="14690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Q</a:t>
              </a:r>
              <a:r>
                <a:rPr lang="en-US" altLang="zh-CN" sz="1800" b="0">
                  <a:ea typeface="宋体" panose="02010600030101010101" pitchFamily="2" charset="-122"/>
                </a:rPr>
                <a:t> stack frame</a:t>
              </a:r>
              <a:endParaRPr lang="en-US" altLang="zh-CN" sz="1800" b="0">
                <a:ea typeface="宋体" panose="02010600030101010101" pitchFamily="2" charset="-122"/>
              </a:endParaRPr>
            </a:p>
          </p:txBody>
        </p:sp>
        <p:sp>
          <p:nvSpPr>
            <p:cNvPr id="62478" name="Text Box 16"/>
            <p:cNvSpPr txBox="1">
              <a:spLocks noChangeArrowheads="1"/>
            </p:cNvSpPr>
            <p:nvPr/>
          </p:nvSpPr>
          <p:spPr bwMode="auto">
            <a:xfrm>
              <a:off x="4975225" y="4478338"/>
              <a:ext cx="3143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B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2479" name="Line 17"/>
            <p:cNvSpPr>
              <a:spLocks noChangeShapeType="1"/>
            </p:cNvSpPr>
            <p:nvPr/>
          </p:nvSpPr>
          <p:spPr bwMode="auto">
            <a:xfrm>
              <a:off x="5267325" y="4665663"/>
              <a:ext cx="39687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5727553" y="4078288"/>
              <a:ext cx="1066708" cy="646112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>
              <a:spAutoFit/>
            </a:bodyPr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exploit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code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5727553" y="3159125"/>
              <a:ext cx="1065121" cy="93662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sz="1800" dirty="0">
                  <a:latin typeface="Calibri" panose="020F0502020204030204" pitchFamily="34" charset="0"/>
                  <a:cs typeface="+mn-cs"/>
                  <a:sym typeface="+mn-ea"/>
                </a:rPr>
                <a:t>pad</a:t>
              </a:r>
              <a:endParaRPr lang="en-US" sz="1800" dirty="0">
                <a:latin typeface="Calibri" panose="020F0502020204030204" pitchFamily="34" charset="0"/>
                <a:cs typeface="+mn-cs"/>
                <a:sym typeface="+mn-ea"/>
              </a:endParaRPr>
            </a:p>
          </p:txBody>
        </p:sp>
        <p:sp>
          <p:nvSpPr>
            <p:cNvPr id="62482" name="Text Box 21"/>
            <p:cNvSpPr txBox="1">
              <a:spLocks noChangeArrowheads="1"/>
            </p:cNvSpPr>
            <p:nvPr/>
          </p:nvSpPr>
          <p:spPr bwMode="auto">
            <a:xfrm>
              <a:off x="4021138" y="3451225"/>
              <a:ext cx="1371600" cy="6461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data written</a:t>
              </a:r>
              <a:endParaRPr lang="en-US" altLang="zh-CN" sz="1800" b="0">
                <a:ea typeface="宋体" panose="02010600030101010101" pitchFamily="2" charset="-122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 b="0">
                  <a:ea typeface="宋体" panose="02010600030101010101" pitchFamily="2" charset="-122"/>
                </a:rPr>
                <a:t>by </a:t>
              </a:r>
              <a:r>
                <a:rPr lang="en-US" altLang="zh-CN" sz="1800">
                  <a:latin typeface="Courier New" panose="02070309020205020404" pitchFamily="49" charset="0"/>
                  <a:ea typeface="宋体" panose="02010600030101010101" pitchFamily="2" charset="-122"/>
                </a:rPr>
                <a:t>gets()</a:t>
              </a:r>
              <a:endParaRPr lang="en-US" altLang="zh-CN" sz="1800">
                <a:latin typeface="Courier New" panose="02070309020205020404" pitchFamily="49" charset="0"/>
                <a:ea typeface="宋体" panose="02010600030101010101" pitchFamily="2" charset="-122"/>
              </a:endParaRPr>
            </a:p>
          </p:txBody>
        </p:sp>
        <p:sp>
          <p:nvSpPr>
            <p:cNvPr id="62483" name="AutoShape 16"/>
            <p:cNvSpPr/>
            <p:nvPr/>
          </p:nvSpPr>
          <p:spPr bwMode="auto">
            <a:xfrm rot="10800000">
              <a:off x="6892925" y="1600200"/>
              <a:ext cx="228600" cy="1600200"/>
            </a:xfrm>
            <a:prstGeom prst="leftBrace">
              <a:avLst>
                <a:gd name="adj1" fmla="val 74958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2484" name="AutoShape 16"/>
            <p:cNvSpPr/>
            <p:nvPr/>
          </p:nvSpPr>
          <p:spPr bwMode="auto">
            <a:xfrm rot="10800000">
              <a:off x="6892925" y="3200400"/>
              <a:ext cx="228600" cy="2157413"/>
            </a:xfrm>
            <a:prstGeom prst="leftBrace">
              <a:avLst>
                <a:gd name="adj1" fmla="val 7493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  <p:sp>
          <p:nvSpPr>
            <p:cNvPr id="62485" name="AutoShape 16"/>
            <p:cNvSpPr/>
            <p:nvPr/>
          </p:nvSpPr>
          <p:spPr bwMode="auto">
            <a:xfrm rot="10800000" flipH="1">
              <a:off x="5359400" y="2819400"/>
              <a:ext cx="228600" cy="19050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  <p:cxnSp>
        <p:nvCxnSpPr>
          <p:cNvPr id="62470" name="Straight Arrow Connector 4"/>
          <p:cNvCxnSpPr>
            <a:cxnSpLocks noChangeShapeType="1"/>
          </p:cNvCxnSpPr>
          <p:nvPr/>
        </p:nvCxnSpPr>
        <p:spPr bwMode="auto">
          <a:xfrm flipV="1">
            <a:off x="4419600" y="4665663"/>
            <a:ext cx="1308100" cy="1277937"/>
          </a:xfrm>
          <a:prstGeom prst="straightConnector1">
            <a:avLst/>
          </a:prstGeom>
          <a:noFill/>
          <a:ln w="25400">
            <a:solidFill>
              <a:srgbClr val="80808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2471" name="TextBox 30"/>
          <p:cNvSpPr txBox="1">
            <a:spLocks noChangeArrowheads="1"/>
          </p:cNvSpPr>
          <p:nvPr/>
        </p:nvSpPr>
        <p:spPr bwMode="auto">
          <a:xfrm>
            <a:off x="263525" y="5943600"/>
            <a:ext cx="41116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Any attempt to execute this code will fail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077200" cy="5334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3. Stack Canaries can help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64515" name="Rectangle 44"/>
          <p:cNvSpPr>
            <a:spLocks noGrp="1" noChangeArrowheads="1"/>
          </p:cNvSpPr>
          <p:nvPr>
            <p:ph idx="1"/>
          </p:nvPr>
        </p:nvSpPr>
        <p:spPr>
          <a:xfrm>
            <a:off x="366713" y="1328738"/>
            <a:ext cx="7939087" cy="5224462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Idea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Place special value (“canary”) on stack just beyond buffer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Check for corruption before exiting function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GCC Implementation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-fstack-protector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Now the default (disabled earlier)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828800" y="3981450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./</a:t>
            </a:r>
            <a:r>
              <a:rPr lang="en-US" sz="1600" i="1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bufdemo-sp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28800" y="4886325"/>
            <a:ext cx="4152900" cy="82867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unix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&gt;./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bufdemo-sp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Type a string:</a:t>
            </a:r>
            <a:r>
              <a:rPr lang="en-US" sz="1600" i="1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01234567</a:t>
            </a:r>
            <a:endParaRPr lang="en-US" sz="1600" i="1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*** stack smashing detected ***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444500" y="417513"/>
            <a:ext cx="70993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Protected Buffer Disassembly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448516" name="Rectangle 4"/>
          <p:cNvSpPr>
            <a:spLocks noChangeArrowheads="1"/>
          </p:cNvSpPr>
          <p:nvPr/>
        </p:nvSpPr>
        <p:spPr bwMode="auto">
          <a:xfrm>
            <a:off x="92075" y="1676400"/>
            <a:ext cx="8899525" cy="39671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40072f:	sub    $0x18,%rsp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400733:	mov    %fs:0x28,%rax</a:t>
            </a:r>
            <a:endParaRPr lang="sk-SK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40073c:	mov    %rax,0x8(%rsp)</a:t>
            </a:r>
            <a:endParaRPr lang="sk-SK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400741:	xor    %eax,%eax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400743:	mov    %rsp,%rdi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400746:	callq  4006e0 &lt;gets&gt;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40074b:	mov    %rsp,%rdi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40074e:	callq  400570 &lt;puts@plt&gt;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400753:	mov    0x8(%rsp),%rax</a:t>
            </a:r>
            <a:endParaRPr lang="sk-SK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400758:	xor    %fs:0x28,%rax</a:t>
            </a:r>
            <a:endParaRPr lang="sk-SK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400761:	je     400768 &lt;echo+0x39&gt;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solidFill>
                  <a:srgbClr val="FF0000"/>
                </a:solidFill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400763:	callq  400580 &lt;__stack_chk_fail@plt&gt;</a:t>
            </a:r>
            <a:endParaRPr lang="sk-SK" sz="1800" dirty="0">
              <a:solidFill>
                <a:srgbClr val="FF0000"/>
              </a:solidFill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400768:	add    $0x18,%rsp</a:t>
            </a:r>
            <a:endParaRPr lang="sk-SK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485900" algn="l"/>
                <a:tab pos="3771900" algn="l"/>
                <a:tab pos="3943350" algn="l"/>
              </a:tabLst>
              <a:defRPr/>
            </a:pPr>
            <a:r>
              <a:rPr lang="sk-SK" sz="18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40076c:	retq </a:t>
            </a:r>
            <a:endParaRPr lang="ro-RO" sz="18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66564" name="TextBox 5"/>
          <p:cNvSpPr txBox="1">
            <a:spLocks noChangeArrowheads="1"/>
          </p:cNvSpPr>
          <p:nvPr/>
        </p:nvSpPr>
        <p:spPr bwMode="auto">
          <a:xfrm>
            <a:off x="92075" y="1220788"/>
            <a:ext cx="884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ea typeface="宋体" panose="02010600030101010101" pitchFamily="2" charset="-122"/>
              </a:rPr>
              <a:t>echo:</a:t>
            </a:r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Setting Up Canary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2624138" y="5181600"/>
            <a:ext cx="6183312" cy="156686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	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%fs:40,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rax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# Get canary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rax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8(%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) # Place on stack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xorl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eax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, %</a:t>
            </a:r>
            <a:r>
              <a:rPr lang="en-US" sz="16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eax</a:t>
            </a: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# Erase canary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6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. . .</a:t>
            </a:r>
            <a:endParaRPr lang="en-US" sz="16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68612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/* Echo Line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 /* Way too small!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puts(buf);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68614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8615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24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533400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[3]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6" name="Rectangle 25"/>
          <p:cNvSpPr>
            <a:spLocks noChangeArrowheads="1"/>
          </p:cNvSpPr>
          <p:nvPr/>
        </p:nvSpPr>
        <p:spPr bwMode="auto">
          <a:xfrm>
            <a:off x="982663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[2]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31925" y="4648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[1]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8" name="Rectangle 27"/>
          <p:cNvSpPr>
            <a:spLocks noChangeArrowheads="1"/>
          </p:cNvSpPr>
          <p:nvPr/>
        </p:nvSpPr>
        <p:spPr bwMode="auto">
          <a:xfrm>
            <a:off x="1881188" y="4648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[0]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68621" name="Rectangle 28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68622" name="TextBox 29"/>
          <p:cNvSpPr txBox="1">
            <a:spLocks noChangeArrowheads="1"/>
          </p:cNvSpPr>
          <p:nvPr/>
        </p:nvSpPr>
        <p:spPr bwMode="auto">
          <a:xfrm>
            <a:off x="457200" y="990600"/>
            <a:ext cx="19081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Before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32" name="Rectangle 22"/>
          <p:cNvSpPr>
            <a:spLocks noChangeArrowheads="1"/>
          </p:cNvSpPr>
          <p:nvPr/>
        </p:nvSpPr>
        <p:spPr bwMode="auto">
          <a:xfrm>
            <a:off x="533400" y="3735388"/>
            <a:ext cx="1797050" cy="60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Canary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419100" y="493713"/>
            <a:ext cx="64897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Checking Canary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360451" name="Rectangle 3"/>
          <p:cNvSpPr>
            <a:spLocks noChangeArrowheads="1"/>
          </p:cNvSpPr>
          <p:nvPr/>
        </p:nvSpPr>
        <p:spPr bwMode="auto">
          <a:xfrm>
            <a:off x="3048000" y="5175250"/>
            <a:ext cx="6019800" cy="1597025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  <a:miter lim="800000"/>
          </a:ln>
          <a:effectLst/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echo: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sym typeface="+mn-ea"/>
              </a:rPr>
              <a:t>	. . .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movq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8(%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rsp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), %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rax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 # Retrieve from stack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xorq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%fs:40, %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rax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    # Compare to canary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je	.L6               # If same, OK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	call	__</a:t>
            </a:r>
            <a:r>
              <a:rPr lang="en-US" sz="1400" dirty="0" err="1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stack_chk_fail</a:t>
            </a: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  # FAIL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  <a:p>
            <a:pPr>
              <a:tabLst>
                <a:tab pos="457200" algn="l"/>
                <a:tab pos="1543050" algn="l"/>
              </a:tabLst>
              <a:defRPr/>
            </a:pPr>
            <a:r>
              <a:rPr lang="en-US" sz="1400" dirty="0">
                <a:latin typeface="Courier New" panose="02070309020205020404" pitchFamily="49" charset="0"/>
                <a:ea typeface="MS Mincho" panose="02020609040205080304" pitchFamily="49" charset="-128"/>
                <a:cs typeface="+mn-cs"/>
                <a:sym typeface="+mn-ea"/>
              </a:rPr>
              <a:t>.L6:	. . .</a:t>
            </a:r>
            <a:endParaRPr lang="en-US" sz="1400" dirty="0">
              <a:latin typeface="Courier New" panose="02070309020205020404" pitchFamily="49" charset="0"/>
              <a:ea typeface="MS Mincho" panose="02020609040205080304" pitchFamily="49" charset="-128"/>
              <a:cs typeface="+mn-cs"/>
              <a:sym typeface="+mn-ea"/>
            </a:endParaRPr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124200" y="1235075"/>
            <a:ext cx="5105400" cy="181292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/* Echo Line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echo()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{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char buf[4];  /* Way too small! */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gets(buf);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puts(buf);</a:t>
            </a:r>
            <a:b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</a:b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33400" y="2743200"/>
            <a:ext cx="1797050" cy="3048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22" name="Rectangle 23"/>
          <p:cNvSpPr>
            <a:spLocks noChangeArrowheads="1"/>
          </p:cNvSpPr>
          <p:nvPr/>
        </p:nvSpPr>
        <p:spPr bwMode="auto">
          <a:xfrm>
            <a:off x="533400" y="30480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Saved </a:t>
            </a: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%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ebp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5" name="Rectangle 31"/>
          <p:cNvSpPr>
            <a:spLocks noChangeArrowheads="1"/>
          </p:cNvSpPr>
          <p:nvPr/>
        </p:nvSpPr>
        <p:spPr bwMode="auto">
          <a:xfrm>
            <a:off x="533400" y="1600200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main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33400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[3]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982663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[2]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1431925" y="4267200"/>
            <a:ext cx="449263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[1]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1881188" y="4267200"/>
            <a:ext cx="449262" cy="304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>
                <a:latin typeface="Courier New" panose="02070309020205020404" pitchFamily="49" charset="0"/>
                <a:cs typeface="+mn-cs"/>
                <a:sym typeface="+mn-ea"/>
              </a:rPr>
              <a:t>[0]</a:t>
            </a:r>
            <a:endParaRPr lang="en-US" sz="180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70668" name="TextBox 31"/>
          <p:cNvSpPr txBox="1">
            <a:spLocks noChangeArrowheads="1"/>
          </p:cNvSpPr>
          <p:nvPr/>
        </p:nvSpPr>
        <p:spPr bwMode="auto">
          <a:xfrm>
            <a:off x="457200" y="1230313"/>
            <a:ext cx="19081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Before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33" name="Rectangle 23"/>
          <p:cNvSpPr>
            <a:spLocks noChangeArrowheads="1"/>
          </p:cNvSpPr>
          <p:nvPr/>
        </p:nvSpPr>
        <p:spPr bwMode="auto">
          <a:xfrm>
            <a:off x="533400" y="33528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Saved </a:t>
            </a:r>
            <a:r>
              <a:rPr lang="en-US" sz="1800" dirty="0">
                <a:latin typeface="Courier New" panose="02070309020205020404" pitchFamily="49" charset="0"/>
                <a:cs typeface="+mn-cs"/>
                <a:sym typeface="+mn-ea"/>
              </a:rPr>
              <a:t>%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ebx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sp>
        <p:nvSpPr>
          <p:cNvPr id="34" name="Rectangle 23"/>
          <p:cNvSpPr>
            <a:spLocks noChangeArrowheads="1"/>
          </p:cNvSpPr>
          <p:nvPr/>
        </p:nvSpPr>
        <p:spPr bwMode="auto">
          <a:xfrm>
            <a:off x="533400" y="3962400"/>
            <a:ext cx="179705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Canary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19" name="Rectangle 22"/>
          <p:cNvSpPr>
            <a:spLocks noChangeArrowheads="1"/>
          </p:cNvSpPr>
          <p:nvPr/>
        </p:nvSpPr>
        <p:spPr bwMode="auto">
          <a:xfrm>
            <a:off x="533400" y="2503488"/>
            <a:ext cx="1797050" cy="60801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Return Address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70672" name="Line 29"/>
          <p:cNvSpPr>
            <a:spLocks noChangeShapeType="1"/>
          </p:cNvSpPr>
          <p:nvPr/>
        </p:nvSpPr>
        <p:spPr bwMode="auto">
          <a:xfrm flipH="1">
            <a:off x="2952750" y="4814888"/>
            <a:ext cx="450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0673" name="Rectangle 30"/>
          <p:cNvSpPr>
            <a:spLocks noChangeArrowheads="1"/>
          </p:cNvSpPr>
          <p:nvPr/>
        </p:nvSpPr>
        <p:spPr bwMode="auto">
          <a:xfrm>
            <a:off x="3365500" y="4641850"/>
            <a:ext cx="73818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%rsp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6" name="Rectangle 31"/>
          <p:cNvSpPr>
            <a:spLocks noChangeArrowheads="1"/>
          </p:cNvSpPr>
          <p:nvPr/>
        </p:nvSpPr>
        <p:spPr bwMode="auto">
          <a:xfrm>
            <a:off x="533400" y="1360488"/>
            <a:ext cx="1797050" cy="1143000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Stack Frame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for </a:t>
            </a:r>
            <a:r>
              <a:rPr lang="en-US" sz="1800" dirty="0" err="1">
                <a:latin typeface="Courier New" panose="02070309020205020404" pitchFamily="49" charset="0"/>
                <a:cs typeface="+mn-cs"/>
                <a:sym typeface="+mn-ea"/>
              </a:rPr>
              <a:t>call_echo</a:t>
            </a:r>
            <a:endParaRPr lang="en-US" sz="1800" dirty="0">
              <a:latin typeface="Courier New" panose="02070309020205020404" pitchFamily="49" charset="0"/>
              <a:cs typeface="+mn-cs"/>
              <a:sym typeface="+mn-ea"/>
            </a:endParaRPr>
          </a:p>
        </p:txBody>
      </p:sp>
      <p:grpSp>
        <p:nvGrpSpPr>
          <p:cNvPr id="70675" name="Group 1"/>
          <p:cNvGrpSpPr/>
          <p:nvPr/>
        </p:nvGrpSpPr>
        <p:grpSpPr bwMode="auto">
          <a:xfrm>
            <a:off x="533400" y="4648200"/>
            <a:ext cx="1797050" cy="304800"/>
            <a:chOff x="533400" y="4648200"/>
            <a:chExt cx="1797050" cy="304800"/>
          </a:xfrm>
        </p:grpSpPr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33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32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31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70676" name="Rectangle 40"/>
          <p:cNvSpPr>
            <a:spLocks noChangeArrowheads="1"/>
          </p:cNvSpPr>
          <p:nvPr/>
        </p:nvSpPr>
        <p:spPr bwMode="auto">
          <a:xfrm>
            <a:off x="2330450" y="4648200"/>
            <a:ext cx="5937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buf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70677" name="TextBox 41"/>
          <p:cNvSpPr txBox="1">
            <a:spLocks noChangeArrowheads="1"/>
          </p:cNvSpPr>
          <p:nvPr/>
        </p:nvSpPr>
        <p:spPr bwMode="auto">
          <a:xfrm>
            <a:off x="457200" y="990600"/>
            <a:ext cx="1816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i="1">
                <a:solidFill>
                  <a:srgbClr val="C00000"/>
                </a:solidFill>
                <a:ea typeface="宋体" panose="02010600030101010101" pitchFamily="2" charset="-122"/>
              </a:rPr>
              <a:t>After call to gets</a:t>
            </a:r>
            <a:endParaRPr lang="en-US" altLang="zh-CN" sz="1800" i="1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sp>
        <p:nvSpPr>
          <p:cNvPr id="43" name="Rectangle 23"/>
          <p:cNvSpPr>
            <a:spLocks noChangeArrowheads="1"/>
          </p:cNvSpPr>
          <p:nvPr/>
        </p:nvSpPr>
        <p:spPr bwMode="auto">
          <a:xfrm>
            <a:off x="533400" y="3113088"/>
            <a:ext cx="1797050" cy="153193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r>
              <a:rPr lang="en-US" altLang="zh-CN" sz="1800" b="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20 bytes unused</a:t>
            </a:r>
            <a:endParaRPr lang="en-US" altLang="zh-CN" sz="1800" smtClean="0">
              <a:latin typeface="Courier New" panose="02070309020205020404" pitchFamily="49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44" name="Rectangle 22"/>
          <p:cNvSpPr>
            <a:spLocks noChangeArrowheads="1"/>
          </p:cNvSpPr>
          <p:nvPr/>
        </p:nvSpPr>
        <p:spPr bwMode="auto">
          <a:xfrm>
            <a:off x="533400" y="3735388"/>
            <a:ext cx="1797050" cy="60801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Canary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  <a:p>
            <a:pPr algn="ctr">
              <a:defRPr/>
            </a:pPr>
            <a:r>
              <a:rPr lang="en-US" sz="1800" b="0" dirty="0">
                <a:latin typeface="Calibri" panose="020F0502020204030204" pitchFamily="34" charset="0"/>
                <a:cs typeface="+mn-cs"/>
                <a:sym typeface="+mn-ea"/>
              </a:rPr>
              <a:t>(8 bytes)</a:t>
            </a:r>
            <a:endParaRPr lang="en-US" sz="1800" b="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grpSp>
        <p:nvGrpSpPr>
          <p:cNvPr id="70680" name="Group 44"/>
          <p:cNvGrpSpPr/>
          <p:nvPr/>
        </p:nvGrpSpPr>
        <p:grpSpPr bwMode="auto">
          <a:xfrm>
            <a:off x="533400" y="4343400"/>
            <a:ext cx="1797050" cy="304800"/>
            <a:chOff x="533400" y="4648200"/>
            <a:chExt cx="1797050" cy="304800"/>
          </a:xfrm>
        </p:grpSpPr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533400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00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982663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36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1431925" y="4648200"/>
              <a:ext cx="449263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35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1881188" y="4648200"/>
              <a:ext cx="449262" cy="3048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tx1"/>
              </a:solidFill>
              <a:miter lim="800000"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r>
                <a:rPr lang="en-US" sz="1800" dirty="0">
                  <a:latin typeface="Courier New" panose="02070309020205020404" pitchFamily="49" charset="0"/>
                  <a:cs typeface="+mn-cs"/>
                  <a:sym typeface="+mn-ea"/>
                </a:rPr>
                <a:t>34</a:t>
              </a:r>
              <a:endParaRPr lang="en-US" sz="1800" dirty="0">
                <a:latin typeface="Courier New" panose="02070309020205020404" pitchFamily="49" charset="0"/>
                <a:cs typeface="+mn-cs"/>
                <a:sym typeface="+mn-ea"/>
              </a:endParaRPr>
            </a:p>
          </p:txBody>
        </p:sp>
      </p:grpSp>
      <p:sp>
        <p:nvSpPr>
          <p:cNvPr id="70681" name="TextBox 2"/>
          <p:cNvSpPr txBox="1">
            <a:spLocks noChangeArrowheads="1"/>
          </p:cNvSpPr>
          <p:nvPr/>
        </p:nvSpPr>
        <p:spPr bwMode="auto">
          <a:xfrm>
            <a:off x="4830763" y="4767263"/>
            <a:ext cx="1676400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Input: </a:t>
            </a:r>
            <a:r>
              <a:rPr lang="en-US" altLang="zh-CN" sz="1800" i="1">
                <a:ea typeface="宋体" panose="02010600030101010101" pitchFamily="2" charset="-122"/>
              </a:rPr>
              <a:t>0123456</a:t>
            </a:r>
            <a:endParaRPr lang="en-US" altLang="zh-CN" sz="1800" i="1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Return-Oriented Programming Attacks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2707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Challenge (for hackers)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Stack randomization makes it hard to predict buffer location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Marking stack nonexecutable makes it hard to insert binary code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Alternative Strategy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Use existing code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E.g., library code from stdlib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String together fragments to achieve overall desired outcome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i="1" smtClean="0">
                <a:ea typeface="宋体" panose="02010600030101010101" pitchFamily="2" charset="-122"/>
              </a:rPr>
              <a:t>Does not overcome stack canaries</a:t>
            </a:r>
            <a:endParaRPr lang="en-US" altLang="zh-CN" i="1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Construct program from </a:t>
            </a:r>
            <a:r>
              <a:rPr lang="en-US" altLang="zh-CN" i="1" smtClean="0">
                <a:ea typeface="宋体" panose="02010600030101010101" pitchFamily="2" charset="-122"/>
              </a:rPr>
              <a:t>gadgets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Sequence of instructions ending in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2"/>
            <a:r>
              <a:rPr lang="en-US" altLang="zh-CN" smtClean="0">
                <a:ea typeface="宋体" panose="02010600030101010101" pitchFamily="2" charset="-122"/>
              </a:rPr>
              <a:t>Encoded by single byte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0xc3</a:t>
            </a:r>
            <a:endParaRPr lang="en-US" altLang="zh-CN" smtClean="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Code positions fixed from run to run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Code is executable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7188" y="304800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x86-64 Linux Memory Layout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ea typeface="宋体" panose="02010600030101010101" pitchFamily="2" charset="-122"/>
              </a:rPr>
              <a:t>Stack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Runtime stack (8MB limit)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E. g., local variables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Heap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Dynamically allocated as needed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When call  </a:t>
            </a:r>
            <a:r>
              <a:rPr lang="en-US" altLang="zh-CN" dirty="0" err="1" smtClean="0">
                <a:ea typeface="宋体" panose="02010600030101010101" pitchFamily="2" charset="-122"/>
              </a:rPr>
              <a:t>malloc</a:t>
            </a:r>
            <a:r>
              <a:rPr lang="en-US" altLang="zh-CN" dirty="0" smtClean="0">
                <a:ea typeface="宋体" panose="02010600030101010101" pitchFamily="2" charset="-122"/>
              </a:rPr>
              <a:t>(), </a:t>
            </a:r>
            <a:r>
              <a:rPr lang="en-US" altLang="zh-CN" dirty="0" err="1" smtClean="0">
                <a:ea typeface="宋体" panose="02010600030101010101" pitchFamily="2" charset="-122"/>
              </a:rPr>
              <a:t>calloc</a:t>
            </a:r>
            <a:r>
              <a:rPr lang="en-US" altLang="zh-CN" dirty="0" smtClean="0">
                <a:ea typeface="宋体" panose="02010600030101010101" pitchFamily="2" charset="-122"/>
              </a:rPr>
              <a:t>(), new()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Data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Statically allocated data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E.g., global </a:t>
            </a:r>
            <a:r>
              <a:rPr lang="en-US" altLang="zh-CN" dirty="0" err="1" smtClean="0">
                <a:ea typeface="宋体" panose="02010600030101010101" pitchFamily="2" charset="-122"/>
              </a:rPr>
              <a:t>vars</a:t>
            </a:r>
            <a:r>
              <a:rPr lang="en-US" altLang="zh-CN" dirty="0" smtClean="0">
                <a:ea typeface="宋体" panose="02010600030101010101" pitchFamily="2" charset="-122"/>
              </a:rPr>
              <a:t>, </a:t>
            </a:r>
            <a:r>
              <a:rPr lang="en-US" altLang="zh-CN" dirty="0" smtClean="0">
                <a:latin typeface="Courier New" panose="02070309020205020404" pitchFamily="49" charset="0"/>
                <a:ea typeface="宋体" panose="02010600030101010101" pitchFamily="2" charset="-122"/>
              </a:rPr>
              <a:t>static</a:t>
            </a:r>
            <a:r>
              <a:rPr lang="en-US" altLang="zh-CN" dirty="0" smtClean="0">
                <a:ea typeface="宋体" panose="02010600030101010101" pitchFamily="2" charset="-122"/>
              </a:rPr>
              <a:t> </a:t>
            </a:r>
            <a:r>
              <a:rPr lang="en-US" altLang="zh-CN" dirty="0" err="1" smtClean="0">
                <a:ea typeface="宋体" panose="02010600030101010101" pitchFamily="2" charset="-122"/>
              </a:rPr>
              <a:t>vars</a:t>
            </a:r>
            <a:r>
              <a:rPr lang="en-US" altLang="zh-CN" dirty="0" smtClean="0">
                <a:ea typeface="宋体" panose="02010600030101010101" pitchFamily="2" charset="-122"/>
              </a:rPr>
              <a:t>, string constants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Text  / Shared Libraries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Executable machine instructions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Read-only</a:t>
            </a:r>
            <a:endParaRPr lang="en-US" altLang="zh-CN" dirty="0" smtClean="0">
              <a:ea typeface="宋体" panose="02010600030101010101" pitchFamily="2" charset="-122"/>
            </a:endParaRPr>
          </a:p>
        </p:txBody>
      </p:sp>
      <p:sp>
        <p:nvSpPr>
          <p:cNvPr id="11268" name="Text Box 5"/>
          <p:cNvSpPr txBox="1">
            <a:spLocks noChangeArrowheads="1"/>
          </p:cNvSpPr>
          <p:nvPr/>
        </p:nvSpPr>
        <p:spPr bwMode="auto">
          <a:xfrm>
            <a:off x="2951163" y="6169025"/>
            <a:ext cx="2133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 b="0">
                <a:ea typeface="宋体" panose="02010600030101010101" pitchFamily="2" charset="-122"/>
              </a:rPr>
              <a:t>Hex Address</a:t>
            </a:r>
            <a:endParaRPr lang="en-US" altLang="zh-CN" sz="1800" b="0">
              <a:ea typeface="宋体" panose="02010600030101010101" pitchFamily="2" charset="-122"/>
            </a:endParaRPr>
          </a:p>
        </p:txBody>
      </p:sp>
      <p:sp>
        <p:nvSpPr>
          <p:cNvPr id="11269" name="Text Box 12"/>
          <p:cNvSpPr txBox="1">
            <a:spLocks noChangeArrowheads="1"/>
          </p:cNvSpPr>
          <p:nvPr/>
        </p:nvSpPr>
        <p:spPr bwMode="auto">
          <a:xfrm>
            <a:off x="3429000" y="914400"/>
            <a:ext cx="3429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00007FFFFFFFFFFF</a:t>
            </a:r>
            <a:r>
              <a:rPr lang="zh-CN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（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2</a:t>
            </a:r>
            <a:r>
              <a:rPr lang="en-US" altLang="zh-CN" sz="1800" baseline="30000">
                <a:latin typeface="Courier New" panose="02070309020205020404" pitchFamily="49" charset="0"/>
                <a:ea typeface="宋体" panose="02010600030101010101" pitchFamily="2" charset="-122"/>
              </a:rPr>
              <a:t>48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-1</a:t>
            </a:r>
            <a:r>
              <a:rPr lang="zh-CN" altLang="en-US" sz="1800">
                <a:latin typeface="Courier New" panose="02070309020205020404" pitchFamily="49" charset="0"/>
                <a:ea typeface="宋体" panose="02010600030101010101" pitchFamily="2" charset="-122"/>
              </a:rPr>
              <a:t>）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270" name="Text Box 19"/>
          <p:cNvSpPr txBox="1">
            <a:spLocks noChangeArrowheads="1"/>
          </p:cNvSpPr>
          <p:nvPr/>
        </p:nvSpPr>
        <p:spPr bwMode="auto">
          <a:xfrm>
            <a:off x="5861050" y="6486525"/>
            <a:ext cx="101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000000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348180" name="Rectangle 20"/>
          <p:cNvSpPr>
            <a:spLocks noChangeArrowheads="1"/>
          </p:cNvSpPr>
          <p:nvPr/>
        </p:nvSpPr>
        <p:spPr bwMode="auto">
          <a:xfrm>
            <a:off x="6858000" y="752475"/>
            <a:ext cx="1447800" cy="59531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348181" name="Rectangle 21"/>
          <p:cNvSpPr>
            <a:spLocks noChangeArrowheads="1"/>
          </p:cNvSpPr>
          <p:nvPr/>
        </p:nvSpPr>
        <p:spPr bwMode="auto">
          <a:xfrm>
            <a:off x="6858000" y="1047750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Calibri" panose="020F0502020204030204" pitchFamily="34" charset="0"/>
                <a:cs typeface="+mn-cs"/>
                <a:sym typeface="+mn-ea"/>
              </a:rPr>
              <a:t>Stack</a:t>
            </a:r>
            <a:endParaRPr lang="en-US" sz="180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1273" name="Rectangle 23"/>
          <p:cNvSpPr>
            <a:spLocks noChangeArrowheads="1"/>
          </p:cNvSpPr>
          <p:nvPr/>
        </p:nvSpPr>
        <p:spPr bwMode="auto">
          <a:xfrm>
            <a:off x="6858000" y="6016625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Text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274" name="Rectangle 24"/>
          <p:cNvSpPr>
            <a:spLocks noChangeArrowheads="1"/>
          </p:cNvSpPr>
          <p:nvPr/>
        </p:nvSpPr>
        <p:spPr bwMode="auto">
          <a:xfrm>
            <a:off x="6858000" y="5711825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275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42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Heap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276" name="Text Box 27"/>
          <p:cNvSpPr txBox="1">
            <a:spLocks noChangeArrowheads="1"/>
          </p:cNvSpPr>
          <p:nvPr/>
        </p:nvSpPr>
        <p:spPr bwMode="auto">
          <a:xfrm>
            <a:off x="5861050" y="6096000"/>
            <a:ext cx="1016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400000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1277" name="Line 34"/>
          <p:cNvSpPr>
            <a:spLocks noChangeShapeType="1"/>
          </p:cNvSpPr>
          <p:nvPr/>
        </p:nvSpPr>
        <p:spPr bwMode="auto">
          <a:xfrm>
            <a:off x="7581900" y="1428750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Right Arrow 15"/>
          <p:cNvSpPr/>
          <p:nvPr/>
        </p:nvSpPr>
        <p:spPr bwMode="auto">
          <a:xfrm>
            <a:off x="5181600" y="6115050"/>
            <a:ext cx="609600" cy="457200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anchor="ctr" anchorCtr="1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cxnSp>
        <p:nvCxnSpPr>
          <p:cNvPr id="11280" name="Straight Connector 17"/>
          <p:cNvCxnSpPr>
            <a:cxnSpLocks noChangeShapeType="1"/>
          </p:cNvCxnSpPr>
          <p:nvPr/>
        </p:nvCxnSpPr>
        <p:spPr bwMode="auto">
          <a:xfrm>
            <a:off x="6858000" y="2189163"/>
            <a:ext cx="1447800" cy="1587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281" name="AutoShape 16"/>
          <p:cNvSpPr/>
          <p:nvPr/>
        </p:nvSpPr>
        <p:spPr bwMode="auto">
          <a:xfrm rot="10800000">
            <a:off x="8364538" y="1047750"/>
            <a:ext cx="228600" cy="1141413"/>
          </a:xfrm>
          <a:prstGeom prst="leftBrace">
            <a:avLst>
              <a:gd name="adj1" fmla="val 74988"/>
              <a:gd name="adj2" fmla="val 50000"/>
            </a:avLst>
          </a:prstGeom>
          <a:noFill/>
          <a:ln w="254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1282" name="Rectangle 19"/>
          <p:cNvSpPr>
            <a:spLocks noChangeArrowheads="1"/>
          </p:cNvSpPr>
          <p:nvPr/>
        </p:nvSpPr>
        <p:spPr bwMode="auto">
          <a:xfrm>
            <a:off x="8564563" y="1435100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solidFill>
                  <a:srgbClr val="000000"/>
                </a:solidFill>
                <a:ea typeface="宋体" panose="02010600030101010101" pitchFamily="2" charset="-122"/>
              </a:rPr>
              <a:t>8MB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11283" name="TextBox 20"/>
          <p:cNvSpPr txBox="1">
            <a:spLocks noChangeArrowheads="1"/>
          </p:cNvSpPr>
          <p:nvPr/>
        </p:nvSpPr>
        <p:spPr bwMode="auto"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solidFill>
                  <a:srgbClr val="808080"/>
                </a:solidFill>
                <a:ea typeface="宋体" panose="02010600030101010101" pitchFamily="2" charset="-122"/>
              </a:rPr>
              <a:t>not drawn to scale</a:t>
            </a:r>
            <a:endParaRPr lang="en-US" altLang="zh-CN" sz="1800" i="1">
              <a:solidFill>
                <a:srgbClr val="808080"/>
              </a:solidFill>
              <a:ea typeface="宋体" panose="02010600030101010101" pitchFamily="2" charset="-122"/>
            </a:endParaRPr>
          </a:p>
        </p:txBody>
      </p:sp>
      <p:sp>
        <p:nvSpPr>
          <p:cNvPr id="11284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Shared</a:t>
            </a:r>
            <a:endParaRPr lang="en-US" altLang="zh-CN" sz="180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Libraries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6861175" y="685800"/>
            <a:ext cx="14478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zh-CN" altLang="en-US" sz="1400" smtClean="0">
                <a:latin typeface="Calibri" panose="020F0502020204030204" pitchFamily="34" charset="0"/>
                <a:ea typeface="宋体" panose="02010600030101010101" pitchFamily="2" charset="-122"/>
                <a:sym typeface="+mn-ea"/>
              </a:rPr>
              <a:t>内核内存</a:t>
            </a:r>
            <a:endParaRPr lang="zh-CN" altLang="en-US" sz="1400" smtClean="0">
              <a:latin typeface="Calibri" panose="020F050202020403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Gadget Example #1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3731" name="Content Placeholder 11"/>
          <p:cNvSpPr>
            <a:spLocks noGrp="1" noChangeArrowheads="1"/>
          </p:cNvSpPr>
          <p:nvPr>
            <p:ph idx="1"/>
          </p:nvPr>
        </p:nvSpPr>
        <p:spPr>
          <a:xfrm>
            <a:off x="396875" y="5410200"/>
            <a:ext cx="7896225" cy="92392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Use tail end of existing functions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3732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1320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long ab_plus_c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(long a, long b, long c) {                                                            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return a*b + c;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grpSp>
        <p:nvGrpSpPr>
          <p:cNvPr id="73733" name="Group 9"/>
          <p:cNvGrpSpPr/>
          <p:nvPr/>
        </p:nvGrpSpPr>
        <p:grpSpPr bwMode="auto">
          <a:xfrm>
            <a:off x="1600200" y="3200400"/>
            <a:ext cx="5943600" cy="1708150"/>
            <a:chOff x="1600200" y="3200400"/>
            <a:chExt cx="5943600" cy="1708666"/>
          </a:xfrm>
        </p:grpSpPr>
        <p:sp>
          <p:nvSpPr>
            <p:cNvPr id="73735" name="Rectangle 4"/>
            <p:cNvSpPr>
              <a:spLocks noChangeArrowheads="1"/>
            </p:cNvSpPr>
            <p:nvPr/>
          </p:nvSpPr>
          <p:spPr bwMode="auto">
            <a:xfrm>
              <a:off x="1600200" y="3200400"/>
              <a:ext cx="5943600" cy="1074653"/>
            </a:xfrm>
            <a:prstGeom prst="rect">
              <a:avLst/>
            </a:prstGeom>
            <a:solidFill>
              <a:srgbClr val="FF9999"/>
            </a:solidFill>
            <a:ln w="12700">
              <a:solidFill>
                <a:schemeClr val="tx1"/>
              </a:solidFill>
              <a:miter lim="800000"/>
            </a:ln>
          </p:spPr>
          <p:txBody>
            <a:bodyPr lIns="90487" tIns="44450" rIns="90487" bIns="44450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tabLst>
                  <a:tab pos="457200" algn="l"/>
                  <a:tab pos="1485900" algn="l"/>
                </a:tabLst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457200" algn="l"/>
                  <a:tab pos="1485900" algn="l"/>
                </a:tabLst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ro-RO" altLang="zh-CN" sz="1600">
                  <a:latin typeface="Courier New" panose="02070309020205020404" pitchFamily="49" charset="0"/>
                  <a:ea typeface="MS Mincho" panose="02020609040205080304" pitchFamily="49" charset="-128"/>
                </a:rPr>
                <a:t>00000000004004d0 &lt;ab_plus_c&gt;:</a:t>
              </a:r>
              <a:endParaRPr lang="ro-RO" altLang="zh-CN" sz="1600">
                <a:latin typeface="Courier New" panose="02070309020205020404" pitchFamily="49" charset="0"/>
                <a:ea typeface="MS Mincho" panose="02020609040205080304" pitchFamily="49" charset="-128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ro-RO" altLang="zh-CN" sz="1600">
                  <a:latin typeface="Courier New" panose="02070309020205020404" pitchFamily="49" charset="0"/>
                  <a:ea typeface="MS Mincho" panose="02020609040205080304" pitchFamily="49" charset="-128"/>
                </a:rPr>
                <a:t>  4004d0:  48 0f af fe  imul %rsi,%rdi                                                </a:t>
              </a:r>
              <a:endParaRPr lang="ro-RO" altLang="zh-CN" sz="1600">
                <a:latin typeface="Courier New" panose="02070309020205020404" pitchFamily="49" charset="0"/>
                <a:ea typeface="MS Mincho" panose="02020609040205080304" pitchFamily="49" charset="-128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ro-RO" altLang="zh-CN" sz="1600">
                  <a:latin typeface="Courier New" panose="02070309020205020404" pitchFamily="49" charset="0"/>
                  <a:ea typeface="MS Mincho" panose="02020609040205080304" pitchFamily="49" charset="-128"/>
                </a:rPr>
                <a:t>  4004d4:  48 8d 04 17  lea (%rdi,%rdx,1),%rax                                   </a:t>
              </a:r>
              <a:endParaRPr lang="ro-RO" altLang="zh-CN" sz="1600">
                <a:latin typeface="Courier New" panose="02070309020205020404" pitchFamily="49" charset="0"/>
                <a:ea typeface="MS Mincho" panose="02020609040205080304" pitchFamily="49" charset="-128"/>
              </a:endParaRPr>
            </a:p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ro-RO" altLang="zh-CN" sz="1600">
                  <a:latin typeface="Courier New" panose="02070309020205020404" pitchFamily="49" charset="0"/>
                  <a:ea typeface="MS Mincho" panose="02020609040205080304" pitchFamily="49" charset="-128"/>
                </a:rPr>
                <a:t>  4004d8:  c3           retq </a:t>
              </a:r>
              <a:endParaRPr lang="en-US" altLang="zh-CN" sz="1600">
                <a:latin typeface="Courier New" panose="02070309020205020404" pitchFamily="49" charset="0"/>
                <a:ea typeface="MS Mincho" panose="02020609040205080304" pitchFamily="49" charset="-128"/>
              </a:endParaRPr>
            </a:p>
          </p:txBody>
        </p:sp>
        <p:sp>
          <p:nvSpPr>
            <p:cNvPr id="73736" name="Rectangle 5"/>
            <p:cNvSpPr>
              <a:spLocks noChangeArrowheads="1"/>
            </p:cNvSpPr>
            <p:nvPr/>
          </p:nvSpPr>
          <p:spPr bwMode="auto">
            <a:xfrm>
              <a:off x="2895600" y="3733800"/>
              <a:ext cx="1600200" cy="541253"/>
            </a:xfrm>
            <a:prstGeom prst="rect">
              <a:avLst/>
            </a:prstGeom>
            <a:noFill/>
            <a:ln w="38100">
              <a:solidFill>
                <a:srgbClr val="000090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 anchorCtr="1"/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endParaRPr lang="en-US" altLang="zh-CN">
                <a:ea typeface="宋体" panose="02010600030101010101" pitchFamily="2" charset="-122"/>
              </a:endParaRPr>
            </a:p>
          </p:txBody>
        </p:sp>
        <p:cxnSp>
          <p:nvCxnSpPr>
            <p:cNvPr id="73737" name="Straight Arrow Connector 7"/>
            <p:cNvCxnSpPr>
              <a:cxnSpLocks noChangeShapeType="1"/>
            </p:cNvCxnSpPr>
            <p:nvPr/>
          </p:nvCxnSpPr>
          <p:spPr bwMode="auto">
            <a:xfrm flipH="1" flipV="1">
              <a:off x="4495800" y="4275053"/>
              <a:ext cx="533400" cy="449347"/>
            </a:xfrm>
            <a:prstGeom prst="straightConnector1">
              <a:avLst/>
            </a:prstGeom>
            <a:noFill/>
            <a:ln w="25400">
              <a:solidFill>
                <a:srgbClr val="00009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3738" name="TextBox 8"/>
            <p:cNvSpPr txBox="1">
              <a:spLocks noChangeArrowheads="1"/>
            </p:cNvSpPr>
            <p:nvPr/>
          </p:nvSpPr>
          <p:spPr bwMode="auto">
            <a:xfrm>
              <a:off x="5017615" y="4539734"/>
              <a:ext cx="162095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800">
                  <a:ea typeface="宋体" panose="02010600030101010101" pitchFamily="2" charset="-122"/>
                </a:rPr>
                <a:t>rax </a:t>
              </a:r>
              <a:r>
                <a:rPr lang="en-US" altLang="zh-CN" sz="1800">
                  <a:ea typeface="宋体" panose="02010600030101010101" pitchFamily="2" charset="-122"/>
                  <a:sym typeface="Wingdings" panose="05000000000000000000" pitchFamily="2" charset="2"/>
                </a:rPr>
                <a:t> rdi + rdx</a:t>
              </a:r>
              <a:endParaRPr lang="en-US" altLang="zh-CN" sz="1800">
                <a:ea typeface="宋体" panose="02010600030101010101" pitchFamily="2" charset="-122"/>
              </a:endParaRPr>
            </a:p>
          </p:txBody>
        </p:sp>
      </p:grpSp>
      <p:sp>
        <p:nvSpPr>
          <p:cNvPr id="73734" name="TextBox 10"/>
          <p:cNvSpPr txBox="1">
            <a:spLocks noChangeArrowheads="1"/>
          </p:cNvSpPr>
          <p:nvPr/>
        </p:nvSpPr>
        <p:spPr bwMode="auto">
          <a:xfrm>
            <a:off x="5046663" y="490855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Gadget address =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0x4004d4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Gadget Example #2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4755" name="Content Placeholder 15"/>
          <p:cNvSpPr>
            <a:spLocks noGrp="1" noChangeArrowheads="1"/>
          </p:cNvSpPr>
          <p:nvPr>
            <p:ph idx="1"/>
          </p:nvPr>
        </p:nvSpPr>
        <p:spPr>
          <a:xfrm>
            <a:off x="396875" y="5562600"/>
            <a:ext cx="7896225" cy="77152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Repurpose byte codes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457200" y="1447800"/>
            <a:ext cx="3429000" cy="82867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void setval(unsigned *p) {                                                                        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  *p = 3347663060u;                                                                              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}</a:t>
            </a: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74757" name="Rectangle 4"/>
          <p:cNvSpPr>
            <a:spLocks noChangeArrowheads="1"/>
          </p:cNvSpPr>
          <p:nvPr/>
        </p:nvSpPr>
        <p:spPr bwMode="auto">
          <a:xfrm>
            <a:off x="1600200" y="3200400"/>
            <a:ext cx="6858000" cy="1074738"/>
          </a:xfrm>
          <a:prstGeom prst="rect">
            <a:avLst/>
          </a:prstGeom>
          <a:solidFill>
            <a:srgbClr val="FF9999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457200" algn="l"/>
                <a:tab pos="14859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457200" algn="l"/>
                <a:tab pos="14859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da-DK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&lt;setval&gt;:</a:t>
            </a:r>
            <a:endParaRPr lang="da-DK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da-DK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4004d9:  c7 07 d4 48 89 c7  movl  $0xc78948d4,(%rdi)</a:t>
            </a:r>
            <a:endParaRPr lang="da-DK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da-DK" altLang="zh-CN" sz="1600">
                <a:latin typeface="Courier New" panose="02070309020205020404" pitchFamily="49" charset="0"/>
                <a:ea typeface="MS Mincho" panose="02020609040205080304" pitchFamily="49" charset="-128"/>
              </a:rPr>
              <a:t>  4004df:  c3                 retq</a:t>
            </a:r>
            <a:endParaRPr lang="da-DK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600">
              <a:latin typeface="Courier New" panose="02070309020205020404" pitchFamily="49" charset="0"/>
              <a:ea typeface="MS Mincho" panose="02020609040205080304" pitchFamily="49" charset="-128"/>
            </a:endParaRPr>
          </a:p>
        </p:txBody>
      </p:sp>
      <p:sp>
        <p:nvSpPr>
          <p:cNvPr id="74758" name="Rectangle 5"/>
          <p:cNvSpPr>
            <a:spLocks noChangeArrowheads="1"/>
          </p:cNvSpPr>
          <p:nvPr/>
        </p:nvSpPr>
        <p:spPr bwMode="auto">
          <a:xfrm>
            <a:off x="2895600" y="3733800"/>
            <a:ext cx="457200" cy="304800"/>
          </a:xfrm>
          <a:prstGeom prst="rect">
            <a:avLst/>
          </a:prstGeom>
          <a:noFill/>
          <a:ln w="38100">
            <a:solidFill>
              <a:srgbClr val="00009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cxnSp>
        <p:nvCxnSpPr>
          <p:cNvPr id="74759" name="Straight Arrow Connector 7"/>
          <p:cNvCxnSpPr>
            <a:cxnSpLocks noChangeShapeType="1"/>
          </p:cNvCxnSpPr>
          <p:nvPr/>
        </p:nvCxnSpPr>
        <p:spPr bwMode="auto">
          <a:xfrm flipH="1" flipV="1">
            <a:off x="4419600" y="4275138"/>
            <a:ext cx="609600" cy="449262"/>
          </a:xfrm>
          <a:prstGeom prst="straightConnector1">
            <a:avLst/>
          </a:prstGeom>
          <a:noFill/>
          <a:ln w="25400">
            <a:solidFill>
              <a:srgbClr val="00009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0" name="TextBox 8"/>
          <p:cNvSpPr txBox="1">
            <a:spLocks noChangeArrowheads="1"/>
          </p:cNvSpPr>
          <p:nvPr/>
        </p:nvSpPr>
        <p:spPr bwMode="auto">
          <a:xfrm>
            <a:off x="5018088" y="4540250"/>
            <a:ext cx="10953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rdi </a:t>
            </a:r>
            <a:r>
              <a:rPr lang="en-US" altLang="zh-CN" sz="1800">
                <a:ea typeface="宋体" panose="02010600030101010101" pitchFamily="2" charset="-122"/>
                <a:sym typeface="Wingdings" panose="05000000000000000000" pitchFamily="2" charset="2"/>
              </a:rPr>
              <a:t> rax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74761" name="Rectangle 11"/>
          <p:cNvSpPr>
            <a:spLocks noChangeArrowheads="1"/>
          </p:cNvSpPr>
          <p:nvPr/>
        </p:nvSpPr>
        <p:spPr bwMode="auto">
          <a:xfrm>
            <a:off x="4038600" y="3429000"/>
            <a:ext cx="1143000" cy="381000"/>
          </a:xfrm>
          <a:prstGeom prst="rect">
            <a:avLst/>
          </a:prstGeom>
          <a:noFill/>
          <a:ln w="38100">
            <a:solidFill>
              <a:srgbClr val="000090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 anchorCtr="1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74762" name="TextBox 10"/>
          <p:cNvSpPr txBox="1">
            <a:spLocks noChangeArrowheads="1"/>
          </p:cNvSpPr>
          <p:nvPr/>
        </p:nvSpPr>
        <p:spPr bwMode="auto">
          <a:xfrm>
            <a:off x="5046663" y="4908550"/>
            <a:ext cx="30448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Gadget address =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0x4004dc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cxnSp>
        <p:nvCxnSpPr>
          <p:cNvPr id="74763" name="Straight Arrow Connector 12"/>
          <p:cNvCxnSpPr>
            <a:cxnSpLocks noChangeShapeType="1"/>
          </p:cNvCxnSpPr>
          <p:nvPr/>
        </p:nvCxnSpPr>
        <p:spPr bwMode="auto">
          <a:xfrm flipH="1">
            <a:off x="4648200" y="2743200"/>
            <a:ext cx="228600" cy="685800"/>
          </a:xfrm>
          <a:prstGeom prst="straightConnector1">
            <a:avLst/>
          </a:prstGeom>
          <a:noFill/>
          <a:ln w="25400">
            <a:solidFill>
              <a:srgbClr val="000090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4764" name="TextBox 6"/>
          <p:cNvSpPr txBox="1">
            <a:spLocks noChangeArrowheads="1"/>
          </p:cNvSpPr>
          <p:nvPr/>
        </p:nvSpPr>
        <p:spPr bwMode="auto">
          <a:xfrm>
            <a:off x="5018088" y="2743200"/>
            <a:ext cx="314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Encodes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movq %rax, %rdi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ROP Execution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7577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96875" y="4724400"/>
            <a:ext cx="7896225" cy="1609725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Trigger with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mtClean="0">
                <a:ea typeface="宋体" panose="02010600030101010101" pitchFamily="2" charset="-122"/>
              </a:rPr>
              <a:t> instruction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/>
            <a:r>
              <a:rPr lang="en-US" altLang="zh-CN" smtClean="0">
                <a:ea typeface="宋体" panose="02010600030101010101" pitchFamily="2" charset="-122"/>
              </a:rPr>
              <a:t>Will start executing Gadget 1</a:t>
            </a:r>
            <a:endParaRPr lang="en-US" altLang="zh-CN" smtClean="0">
              <a:ea typeface="宋体" panose="02010600030101010101" pitchFamily="2" charset="-122"/>
            </a:endParaRPr>
          </a:p>
          <a:p>
            <a:r>
              <a:rPr lang="en-US" altLang="zh-CN" smtClean="0">
                <a:ea typeface="宋体" panose="02010600030101010101" pitchFamily="2" charset="-122"/>
              </a:rPr>
              <a:t>Final </a:t>
            </a:r>
            <a:r>
              <a:rPr lang="en-US" altLang="zh-CN" smtClean="0">
                <a:latin typeface="Courier New" panose="02070309020205020404" pitchFamily="49" charset="0"/>
                <a:ea typeface="宋体" panose="02010600030101010101" pitchFamily="2" charset="-122"/>
              </a:rPr>
              <a:t>ret</a:t>
            </a:r>
            <a:r>
              <a:rPr lang="en-US" altLang="zh-CN" smtClean="0">
                <a:ea typeface="宋体" panose="02010600030101010101" pitchFamily="2" charset="-122"/>
              </a:rPr>
              <a:t> in each gadget will start next one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grpSp>
        <p:nvGrpSpPr>
          <p:cNvPr id="75780" name="Group 22"/>
          <p:cNvGrpSpPr/>
          <p:nvPr/>
        </p:nvGrpSpPr>
        <p:grpSpPr bwMode="auto">
          <a:xfrm>
            <a:off x="2057400" y="1257300"/>
            <a:ext cx="4191000" cy="2286000"/>
            <a:chOff x="2362200" y="2133600"/>
            <a:chExt cx="4191000" cy="2286000"/>
          </a:xfrm>
        </p:grpSpPr>
        <p:sp>
          <p:nvSpPr>
            <p:cNvPr id="4" name="Rectangle 3"/>
            <p:cNvSpPr/>
            <p:nvPr/>
          </p:nvSpPr>
          <p:spPr>
            <a:xfrm>
              <a:off x="2895600" y="38100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895600" y="35052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2895600" y="2895600"/>
              <a:ext cx="1066800" cy="6096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tIns="0" bIns="0" anchor="ctr" anchorCtr="1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z="1200" smtClean="0">
                <a:solidFill>
                  <a:srgbClr val="000000"/>
                </a:solidFill>
                <a:latin typeface="Wingdings" panose="05000000000000000000" pitchFamily="2" charset="2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>
                <a:defRPr/>
              </a:pPr>
              <a:r>
                <a:rPr lang="en-US" altLang="zh-CN" sz="1200" smtClean="0">
                  <a:solidFill>
                    <a:srgbClr val="000000"/>
                  </a:solidFill>
                  <a:latin typeface="Wingdings" panose="05000000000000000000" pitchFamily="2" charset="2"/>
                  <a:ea typeface="宋体" panose="02010600030101010101" pitchFamily="2" charset="-122"/>
                  <a:sym typeface="Wingdings" panose="05000000000000000000" pitchFamily="2" charset="2"/>
                </a:rPr>
                <a:t></a:t>
              </a:r>
              <a:endParaRPr lang="en-US" altLang="zh-CN" sz="1200" smtClean="0">
                <a:solidFill>
                  <a:srgbClr val="000000"/>
                </a:solidFill>
                <a:latin typeface="Wingdings" panose="05000000000000000000" pitchFamily="2" charset="2"/>
                <a:ea typeface="宋体" panose="02010600030101010101" pitchFamily="2" charset="-122"/>
                <a:sym typeface="Wingdings" panose="05000000000000000000" pitchFamily="2" charset="2"/>
              </a:endParaRPr>
            </a:p>
            <a:p>
              <a:pPr algn="ctr">
                <a:defRPr/>
              </a:pPr>
              <a:r>
                <a:rPr lang="en-US" altLang="zh-CN" sz="1200" smtClean="0">
                  <a:solidFill>
                    <a:srgbClr val="000000"/>
                  </a:solidFill>
                  <a:latin typeface="Wingdings" panose="05000000000000000000" pitchFamily="2" charset="2"/>
                  <a:ea typeface="宋体" panose="02010600030101010101" pitchFamily="2" charset="-122"/>
                  <a:sym typeface="Wingdings" panose="05000000000000000000" pitchFamily="2" charset="2"/>
                </a:rPr>
                <a:t></a:t>
              </a:r>
              <a:endParaRPr lang="en-US" altLang="zh-CN" sz="120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  <a:p>
              <a:pPr algn="ctr">
                <a:defRPr/>
              </a:pPr>
              <a:r>
                <a:rPr lang="en-US" altLang="zh-CN" sz="1200" smtClean="0">
                  <a:solidFill>
                    <a:srgbClr val="000000"/>
                  </a:solidFill>
                  <a:latin typeface="Wingdings" panose="05000000000000000000" pitchFamily="2" charset="2"/>
                  <a:ea typeface="宋体" panose="02010600030101010101" pitchFamily="2" charset="-122"/>
                  <a:sym typeface="Wingdings" panose="05000000000000000000" pitchFamily="2" charset="2"/>
                </a:rPr>
                <a:t></a:t>
              </a:r>
              <a:endParaRPr lang="en-US" altLang="zh-CN" sz="120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  <a:p>
              <a:pPr algn="ctr">
                <a:defRPr/>
              </a:pPr>
              <a:endParaRPr lang="en-US" altLang="zh-CN" sz="120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895600" y="2590800"/>
              <a:ext cx="1066800" cy="304800"/>
            </a:xfrm>
            <a:prstGeom prst="rect">
              <a:avLst/>
            </a:prstGeom>
            <a:noFill/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lvl1pPr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Arial Narrow" panose="020B0606020202030204" pitchFamily="34" charset="0"/>
                  <a:cs typeface="Arial" panose="020B0604020202020204" pitchFamily="34" charset="0"/>
                </a:defRPr>
              </a:lvl9pPr>
            </a:lstStyle>
            <a:p>
              <a:pPr algn="ctr">
                <a:defRPr/>
              </a:pPr>
              <a:endParaRPr lang="en-US" altLang="zh-CN" smtClean="0">
                <a:solidFill>
                  <a:srgbClr val="FFFFFF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248400" y="40386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ourier New" panose="02070309020205020404"/>
                  <a:cs typeface="Courier New" panose="02070309020205020404"/>
                  <a:sym typeface="+mn-ea"/>
                </a:rPr>
                <a:t>c3</a:t>
              </a:r>
              <a:endParaRPr lang="en-US" sz="12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724400" y="40386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  <a:sym typeface="+mn-ea"/>
                </a:rPr>
                <a:t>Gadget 1 code</a:t>
              </a:r>
              <a:endParaRPr lang="en-US" sz="12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+mn-ea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48400" y="33528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ourier New" panose="02070309020205020404"/>
                  <a:cs typeface="Courier New" panose="02070309020205020404"/>
                  <a:sym typeface="+mn-ea"/>
                </a:rPr>
                <a:t>c3</a:t>
              </a:r>
              <a:endParaRPr lang="en-US" sz="12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724400" y="33528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  <a:sym typeface="+mn-ea"/>
                </a:rPr>
                <a:t>Gadget 2 code</a:t>
              </a:r>
              <a:endParaRPr lang="en-US" sz="12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+mn-ea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8400" y="2362200"/>
              <a:ext cx="304800" cy="381000"/>
            </a:xfrm>
            <a:prstGeom prst="rect">
              <a:avLst/>
            </a:prstGeom>
            <a:solidFill>
              <a:schemeClr val="bg2"/>
            </a:solidFill>
            <a:ln w="1270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1200" dirty="0">
                  <a:solidFill>
                    <a:schemeClr val="tx1"/>
                  </a:solidFill>
                  <a:latin typeface="Courier New" panose="02070309020205020404"/>
                  <a:cs typeface="Courier New" panose="02070309020205020404"/>
                  <a:sym typeface="+mn-ea"/>
                </a:rPr>
                <a:t>c3</a:t>
              </a:r>
              <a:endParaRPr lang="en-US" sz="1200" dirty="0">
                <a:solidFill>
                  <a:schemeClr val="tx1"/>
                </a:solidFill>
                <a:latin typeface="Courier New" panose="02070309020205020404"/>
                <a:cs typeface="Courier New" panose="02070309020205020404"/>
                <a:sym typeface="+mn-ea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724400" y="2362200"/>
              <a:ext cx="1828800" cy="381000"/>
            </a:xfrm>
            <a:prstGeom prst="rect">
              <a:avLst/>
            </a:prstGeom>
            <a:noFill/>
            <a:ln w="19050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  <a:sym typeface="+mn-ea"/>
                </a:rPr>
                <a:t>Gadget </a:t>
              </a:r>
              <a:r>
                <a:rPr lang="en-US" sz="1200" i="1" dirty="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  <a:sym typeface="+mn-ea"/>
                </a:rPr>
                <a:t>n</a:t>
              </a:r>
              <a:r>
                <a:rPr lang="en-US" sz="1200" dirty="0">
                  <a:solidFill>
                    <a:srgbClr val="000000"/>
                  </a:solidFill>
                  <a:latin typeface="Calibri" panose="020F0502020204030204"/>
                  <a:cs typeface="Calibri" panose="020F0502020204030204"/>
                  <a:sym typeface="+mn-ea"/>
                </a:rPr>
                <a:t> code</a:t>
              </a:r>
              <a:endParaRPr lang="en-US" sz="1200" dirty="0">
                <a:solidFill>
                  <a:srgbClr val="000000"/>
                </a:solidFill>
                <a:latin typeface="Calibri" panose="020F0502020204030204"/>
                <a:cs typeface="Calibri" panose="020F0502020204030204"/>
                <a:sym typeface="+mn-ea"/>
              </a:endParaRPr>
            </a:p>
          </p:txBody>
        </p:sp>
        <p:cxnSp>
          <p:nvCxnSpPr>
            <p:cNvPr id="17" name="Straight Arrow Connector 16"/>
            <p:cNvCxnSpPr>
              <a:endCxn id="10" idx="1"/>
            </p:cNvCxnSpPr>
            <p:nvPr/>
          </p:nvCxnSpPr>
          <p:spPr>
            <a:xfrm>
              <a:off x="3429000" y="3962400"/>
              <a:ext cx="1295400" cy="2667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endCxn id="13" idx="1"/>
            </p:cNvCxnSpPr>
            <p:nvPr/>
          </p:nvCxnSpPr>
          <p:spPr>
            <a:xfrm flipV="1">
              <a:off x="3429000" y="3543300"/>
              <a:ext cx="1295400" cy="1143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6" idx="1"/>
            </p:cNvCxnSpPr>
            <p:nvPr/>
          </p:nvCxnSpPr>
          <p:spPr>
            <a:xfrm flipV="1">
              <a:off x="3429000" y="2552700"/>
              <a:ext cx="1295400" cy="228600"/>
            </a:xfrm>
            <a:prstGeom prst="straightConnector1">
              <a:avLst/>
            </a:prstGeom>
            <a:ln>
              <a:solidFill>
                <a:srgbClr val="000000"/>
              </a:solidFill>
              <a:headEnd type="oval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endCxn id="4" idx="1"/>
            </p:cNvCxnSpPr>
            <p:nvPr/>
          </p:nvCxnSpPr>
          <p:spPr>
            <a:xfrm>
              <a:off x="2362200" y="3962400"/>
              <a:ext cx="533400" cy="0"/>
            </a:xfrm>
            <a:prstGeom prst="straightConnector1">
              <a:avLst/>
            </a:prstGeom>
            <a:ln>
              <a:solidFill>
                <a:srgbClr val="000000"/>
              </a:solidFill>
              <a:headEnd type="none" w="lg" len="lg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5796" name="TextBox 20"/>
            <p:cNvSpPr txBox="1">
              <a:spLocks noChangeArrowheads="1"/>
            </p:cNvSpPr>
            <p:nvPr/>
          </p:nvSpPr>
          <p:spPr bwMode="auto">
            <a:xfrm>
              <a:off x="2895600" y="2133600"/>
              <a:ext cx="1066800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990000"/>
                </a:buClr>
                <a:buSzPct val="60000"/>
                <a:buFont typeface="Wingdings 2" panose="05020102010507070707" pitchFamily="18" charset="2"/>
                <a:buChar char="¢"/>
                <a:defRPr sz="2400" b="1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990000"/>
                </a:buClr>
                <a:buSzPct val="11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SzPct val="80000"/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 typeface="Wingdings 2" panose="05020102010507070707" pitchFamily="18" charset="2"/>
                <a:buNone/>
              </a:pPr>
              <a:r>
                <a:rPr lang="en-US" altLang="zh-CN" sz="1600">
                  <a:ea typeface="宋体" panose="02010600030101010101" pitchFamily="2" charset="-122"/>
                </a:rPr>
                <a:t>Stack</a:t>
              </a:r>
              <a:endParaRPr lang="en-US" altLang="zh-CN" sz="1600">
                <a:ea typeface="宋体" panose="02010600030101010101" pitchFamily="2" charset="-122"/>
              </a:endParaRPr>
            </a:p>
          </p:txBody>
        </p:sp>
      </p:grpSp>
      <p:sp>
        <p:nvSpPr>
          <p:cNvPr id="22" name="Rectangle 21"/>
          <p:cNvSpPr/>
          <p:nvPr/>
        </p:nvSpPr>
        <p:spPr>
          <a:xfrm>
            <a:off x="990600" y="2957513"/>
            <a:ext cx="1066800" cy="304800"/>
          </a:xfrm>
          <a:prstGeom prst="rect">
            <a:avLst/>
          </a:prstGeom>
          <a:noFill/>
          <a:ln w="127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defRPr/>
            </a:pPr>
            <a:r>
              <a:rPr lang="en-US" sz="1200" dirty="0">
                <a:solidFill>
                  <a:srgbClr val="0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%</a:t>
            </a:r>
            <a:r>
              <a:rPr lang="en-US" sz="1200" dirty="0" err="1">
                <a:solidFill>
                  <a:srgbClr val="000000"/>
                </a:solidFill>
                <a:latin typeface="Courier New" panose="02070309020205020404"/>
                <a:cs typeface="Courier New" panose="02070309020205020404"/>
                <a:sym typeface="+mn-ea"/>
              </a:rPr>
              <a:t>rsp</a:t>
            </a:r>
            <a:endParaRPr lang="en-US" sz="1200" dirty="0">
              <a:solidFill>
                <a:srgbClr val="000000"/>
              </a:solidFill>
              <a:latin typeface="Courier New" panose="02070309020205020404"/>
              <a:cs typeface="Courier New" panose="02070309020205020404"/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93713"/>
            <a:ext cx="68453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Memory Allocation Example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3315" name="Rectangle 3"/>
          <p:cNvSpPr>
            <a:spLocks noChangeArrowheads="1"/>
          </p:cNvSpPr>
          <p:nvPr/>
        </p:nvSpPr>
        <p:spPr bwMode="auto">
          <a:xfrm>
            <a:off x="609600" y="1498600"/>
            <a:ext cx="5791200" cy="4799013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</a:ln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char big_array[1L&lt;&lt;24];  /* 16 MB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char huge_array[1L&lt;&lt;31]; /*  2 GB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int global = 0;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int useless() { return 0; }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int main ()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{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void *p1, *p2, *p3, *p4;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int local = 0;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p1 = malloc(1L &lt;&lt; 28); /* 256 MB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p2 = malloc(1L &lt;&lt; 8);  /* 256  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p3 = malloc(1L &lt;&lt; 32); /*   4 GB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fi-FI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   p4 = malloc(1L &lt;&lt; 8);  /* 256  B */</a:t>
            </a:r>
            <a:endParaRPr lang="fi-FI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 /* Some print statements ... */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}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3316" name="TextBox 14"/>
          <p:cNvSpPr txBox="1">
            <a:spLocks noChangeArrowheads="1"/>
          </p:cNvSpPr>
          <p:nvPr/>
        </p:nvSpPr>
        <p:spPr bwMode="auto"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solidFill>
                  <a:srgbClr val="808080"/>
                </a:solidFill>
                <a:ea typeface="宋体" panose="02010600030101010101" pitchFamily="2" charset="-122"/>
              </a:rPr>
              <a:t>not drawn to scale</a:t>
            </a:r>
            <a:endParaRPr lang="en-US" altLang="zh-CN" sz="1800" i="1">
              <a:solidFill>
                <a:srgbClr val="808080"/>
              </a:solidFill>
              <a:ea typeface="宋体" panose="02010600030101010101" pitchFamily="2" charset="-122"/>
            </a:endParaRPr>
          </a:p>
        </p:txBody>
      </p:sp>
      <p:sp>
        <p:nvSpPr>
          <p:cNvPr id="13317" name="TextBox 15"/>
          <p:cNvSpPr txBox="1">
            <a:spLocks noChangeArrowheads="1"/>
          </p:cNvSpPr>
          <p:nvPr/>
        </p:nvSpPr>
        <p:spPr bwMode="auto">
          <a:xfrm>
            <a:off x="490538" y="6319838"/>
            <a:ext cx="36734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808080"/>
                </a:solidFill>
                <a:ea typeface="宋体" panose="02010600030101010101" pitchFamily="2" charset="-122"/>
              </a:rPr>
              <a:t>Where does everything go?</a:t>
            </a:r>
            <a:endParaRPr lang="en-US" altLang="zh-CN" i="1">
              <a:solidFill>
                <a:srgbClr val="808080"/>
              </a:solidFill>
              <a:ea typeface="宋体" panose="02010600030101010101" pitchFamily="2" charset="-122"/>
            </a:endParaRPr>
          </a:p>
        </p:txBody>
      </p:sp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6858000" y="1041400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8" name="Rectangle 21"/>
          <p:cNvSpPr>
            <a:spLocks noChangeArrowheads="1"/>
          </p:cNvSpPr>
          <p:nvPr/>
        </p:nvSpPr>
        <p:spPr bwMode="auto">
          <a:xfrm>
            <a:off x="6858000" y="117157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Calibri" panose="020F0502020204030204" pitchFamily="34" charset="0"/>
                <a:cs typeface="+mn-cs"/>
                <a:sym typeface="+mn-ea"/>
              </a:rPr>
              <a:t>Stack</a:t>
            </a:r>
            <a:endParaRPr lang="en-US" sz="180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sp>
        <p:nvSpPr>
          <p:cNvPr id="13320" name="Rectangle 23"/>
          <p:cNvSpPr>
            <a:spLocks noChangeArrowheads="1"/>
          </p:cNvSpPr>
          <p:nvPr/>
        </p:nvSpPr>
        <p:spPr bwMode="auto">
          <a:xfrm>
            <a:off x="6858000" y="6016625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Text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21" name="Rectangle 24"/>
          <p:cNvSpPr>
            <a:spLocks noChangeArrowheads="1"/>
          </p:cNvSpPr>
          <p:nvPr/>
        </p:nvSpPr>
        <p:spPr bwMode="auto">
          <a:xfrm>
            <a:off x="6858000" y="5711825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22" name="Rectangle 25"/>
          <p:cNvSpPr>
            <a:spLocks noChangeArrowheads="1"/>
          </p:cNvSpPr>
          <p:nvPr/>
        </p:nvSpPr>
        <p:spPr bwMode="auto">
          <a:xfrm>
            <a:off x="6858000" y="5105400"/>
            <a:ext cx="1447800" cy="606425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Heap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3323" name="Line 34"/>
          <p:cNvSpPr>
            <a:spLocks noChangeShapeType="1"/>
          </p:cNvSpPr>
          <p:nvPr/>
        </p:nvSpPr>
        <p:spPr bwMode="auto">
          <a:xfrm>
            <a:off x="7581900" y="155257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324" name="Line 35"/>
          <p:cNvSpPr>
            <a:spLocks noChangeShapeType="1"/>
          </p:cNvSpPr>
          <p:nvPr/>
        </p:nvSpPr>
        <p:spPr bwMode="auto">
          <a:xfrm flipV="1">
            <a:off x="7581900" y="4876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cxnSp>
        <p:nvCxnSpPr>
          <p:cNvPr id="13325" name="Straight Connector 23"/>
          <p:cNvCxnSpPr>
            <a:cxnSpLocks noChangeShapeType="1"/>
          </p:cNvCxnSpPr>
          <p:nvPr/>
        </p:nvCxnSpPr>
        <p:spPr bwMode="auto">
          <a:xfrm>
            <a:off x="6858000" y="2312988"/>
            <a:ext cx="1447800" cy="1587"/>
          </a:xfrm>
          <a:prstGeom prst="line">
            <a:avLst/>
          </a:prstGeom>
          <a:noFill/>
          <a:ln w="25400">
            <a:solidFill>
              <a:srgbClr val="80808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326" name="Rectangle 25"/>
          <p:cNvSpPr>
            <a:spLocks noChangeArrowheads="1"/>
          </p:cNvSpPr>
          <p:nvPr/>
        </p:nvSpPr>
        <p:spPr bwMode="auto">
          <a:xfrm>
            <a:off x="6858000" y="37338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Shared</a:t>
            </a:r>
            <a:endParaRPr lang="en-US" altLang="zh-CN" sz="1800">
              <a:ea typeface="宋体" panose="02010600030101010101" pitchFamily="2" charset="-122"/>
            </a:endParaRPr>
          </a:p>
          <a:p>
            <a:pPr algn="ctr"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Libraries</a:t>
            </a:r>
            <a:endParaRPr lang="en-US" altLang="zh-CN" sz="180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5"/>
          <p:cNvSpPr>
            <a:spLocks noChangeArrowheads="1"/>
          </p:cNvSpPr>
          <p:nvPr/>
        </p:nvSpPr>
        <p:spPr bwMode="auto">
          <a:xfrm>
            <a:off x="2667000" y="4038600"/>
            <a:ext cx="2667000" cy="533400"/>
          </a:xfrm>
          <a:prstGeom prst="rect">
            <a:avLst/>
          </a:prstGeom>
          <a:solidFill>
            <a:srgbClr val="F6F5BD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63" name="Rectangle 25"/>
          <p:cNvSpPr>
            <a:spLocks noChangeArrowheads="1"/>
          </p:cNvSpPr>
          <p:nvPr/>
        </p:nvSpPr>
        <p:spPr bwMode="auto">
          <a:xfrm>
            <a:off x="2667000" y="3498850"/>
            <a:ext cx="2667000" cy="539750"/>
          </a:xfrm>
          <a:prstGeom prst="rect">
            <a:avLst/>
          </a:prstGeom>
          <a:solidFill>
            <a:srgbClr val="F1C7C7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32" name="Rectangle 25"/>
          <p:cNvSpPr>
            <a:spLocks noChangeArrowheads="1"/>
          </p:cNvSpPr>
          <p:nvPr/>
        </p:nvSpPr>
        <p:spPr bwMode="auto">
          <a:xfrm>
            <a:off x="2667000" y="2073275"/>
            <a:ext cx="2667000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noFill/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1800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65" name="Rectangle 25"/>
          <p:cNvSpPr>
            <a:spLocks noChangeArrowheads="1"/>
          </p:cNvSpPr>
          <p:nvPr/>
        </p:nvSpPr>
        <p:spPr bwMode="auto">
          <a:xfrm>
            <a:off x="2667000" y="2438400"/>
            <a:ext cx="2667000" cy="1066800"/>
          </a:xfrm>
          <a:prstGeom prst="rect">
            <a:avLst/>
          </a:prstGeom>
          <a:solidFill>
            <a:srgbClr val="D5F1C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66" name="Rectangle 2"/>
          <p:cNvSpPr>
            <a:spLocks noGrp="1" noChangeArrowheads="1"/>
          </p:cNvSpPr>
          <p:nvPr>
            <p:ph type="title"/>
          </p:nvPr>
        </p:nvSpPr>
        <p:spPr>
          <a:xfrm>
            <a:off x="431800" y="533400"/>
            <a:ext cx="6578600" cy="573088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x86-64 Example Addresses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5367" name="Rectangle 3"/>
          <p:cNvSpPr>
            <a:spLocks noChangeArrowheads="1"/>
          </p:cNvSpPr>
          <p:nvPr/>
        </p:nvSpPr>
        <p:spPr bwMode="auto">
          <a:xfrm>
            <a:off x="152400" y="2066925"/>
            <a:ext cx="5638800" cy="258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2511425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511425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local	0x00007ffe4d3be87c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p1 	0x00007f7262a1e010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p3 	0x00007f7162a1d010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p4	0x000000008359d120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p2	0x000000008359d010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big_array 	0x0000000080601060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huge_array 	0x0000000000601060 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main()	0x000000000040060c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useless() 	0x0000000000400590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68" name="Text Box 36"/>
          <p:cNvSpPr txBox="1">
            <a:spLocks noChangeArrowheads="1"/>
          </p:cNvSpPr>
          <p:nvPr/>
        </p:nvSpPr>
        <p:spPr bwMode="auto">
          <a:xfrm>
            <a:off x="457200" y="1214438"/>
            <a:ext cx="24749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sm" len="sm"/>
              </a14:hiddenLine>
            </a:ext>
          </a:extLst>
        </p:spPr>
        <p:txBody>
          <a:bodyPr wrap="none" lIns="45720" rIns="4572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i="1">
                <a:solidFill>
                  <a:srgbClr val="808080"/>
                </a:solidFill>
                <a:ea typeface="宋体" panose="02010600030101010101" pitchFamily="2" charset="-122"/>
              </a:rPr>
              <a:t>address range ~2</a:t>
            </a:r>
            <a:r>
              <a:rPr lang="en-US" altLang="zh-CN" i="1" baseline="30000">
                <a:solidFill>
                  <a:srgbClr val="808080"/>
                </a:solidFill>
                <a:ea typeface="宋体" panose="02010600030101010101" pitchFamily="2" charset="-122"/>
              </a:rPr>
              <a:t>47</a:t>
            </a:r>
            <a:endParaRPr lang="en-US" altLang="zh-CN" i="1" baseline="30000">
              <a:solidFill>
                <a:srgbClr val="808080"/>
              </a:solidFill>
              <a:ea typeface="宋体" panose="02010600030101010101" pitchFamily="2" charset="-122"/>
            </a:endParaRPr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5881688" y="763588"/>
            <a:ext cx="1993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00007F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5370" name="Text Box 19"/>
          <p:cNvSpPr txBox="1">
            <a:spLocks noChangeArrowheads="1"/>
          </p:cNvSpPr>
          <p:nvPr/>
        </p:nvSpPr>
        <p:spPr bwMode="auto">
          <a:xfrm>
            <a:off x="5867400" y="6262688"/>
            <a:ext cx="10112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</a:rPr>
              <a:t>000000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6858000" y="892175"/>
            <a:ext cx="1447800" cy="5584825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>
            <a:lvl1pPr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 Narrow" panose="020B0606020202030204" pitchFamily="34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mtClean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5372" name="Rectangle 23"/>
          <p:cNvSpPr>
            <a:spLocks noChangeArrowheads="1"/>
          </p:cNvSpPr>
          <p:nvPr/>
        </p:nvSpPr>
        <p:spPr bwMode="auto">
          <a:xfrm>
            <a:off x="6858000" y="5867400"/>
            <a:ext cx="1447800" cy="304800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Text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3" name="Rectangle 24"/>
          <p:cNvSpPr>
            <a:spLocks noChangeArrowheads="1"/>
          </p:cNvSpPr>
          <p:nvPr/>
        </p:nvSpPr>
        <p:spPr bwMode="auto">
          <a:xfrm>
            <a:off x="6858000" y="5562600"/>
            <a:ext cx="1447800" cy="304800"/>
          </a:xfrm>
          <a:prstGeom prst="rect">
            <a:avLst/>
          </a:prstGeom>
          <a:solidFill>
            <a:srgbClr val="F1C7C7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Data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4" name="Rectangle 25"/>
          <p:cNvSpPr>
            <a:spLocks noChangeArrowheads="1"/>
          </p:cNvSpPr>
          <p:nvPr/>
        </p:nvSpPr>
        <p:spPr bwMode="auto">
          <a:xfrm>
            <a:off x="6858000" y="4267200"/>
            <a:ext cx="1447800" cy="12954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Heap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5" name="Line 34"/>
          <p:cNvSpPr>
            <a:spLocks noChangeShapeType="1"/>
          </p:cNvSpPr>
          <p:nvPr/>
        </p:nvSpPr>
        <p:spPr bwMode="auto">
          <a:xfrm>
            <a:off x="7581900" y="1038225"/>
            <a:ext cx="0" cy="4572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6" name="Line 35"/>
          <p:cNvSpPr>
            <a:spLocks noChangeShapeType="1"/>
          </p:cNvSpPr>
          <p:nvPr/>
        </p:nvSpPr>
        <p:spPr bwMode="auto">
          <a:xfrm flipV="1">
            <a:off x="7581900" y="40386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77" name="TextBox 27"/>
          <p:cNvSpPr txBox="1">
            <a:spLocks noChangeArrowheads="1"/>
          </p:cNvSpPr>
          <p:nvPr/>
        </p:nvSpPr>
        <p:spPr bwMode="auto">
          <a:xfrm>
            <a:off x="6770688" y="304800"/>
            <a:ext cx="19494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i="1">
                <a:solidFill>
                  <a:srgbClr val="808080"/>
                </a:solidFill>
                <a:ea typeface="宋体" panose="02010600030101010101" pitchFamily="2" charset="-122"/>
              </a:rPr>
              <a:t>not drawn to scale</a:t>
            </a:r>
            <a:endParaRPr lang="en-US" altLang="zh-CN" sz="1800" i="1">
              <a:solidFill>
                <a:srgbClr val="808080"/>
              </a:solidFill>
              <a:ea typeface="宋体" panose="02010600030101010101" pitchFamily="2" charset="-122"/>
            </a:endParaRPr>
          </a:p>
        </p:txBody>
      </p:sp>
      <p:sp>
        <p:nvSpPr>
          <p:cNvPr id="15378" name="Rectangle 25"/>
          <p:cNvSpPr>
            <a:spLocks noChangeArrowheads="1"/>
          </p:cNvSpPr>
          <p:nvPr/>
        </p:nvSpPr>
        <p:spPr bwMode="auto">
          <a:xfrm>
            <a:off x="6858000" y="1600200"/>
            <a:ext cx="1447800" cy="609600"/>
          </a:xfrm>
          <a:prstGeom prst="rect">
            <a:avLst/>
          </a:prstGeom>
          <a:solidFill>
            <a:srgbClr val="D5F1CF"/>
          </a:solidFill>
          <a:ln w="25400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</a:rPr>
              <a:t>Heap</a:t>
            </a:r>
            <a:endParaRPr lang="en-US" altLang="zh-CN" sz="1800">
              <a:ea typeface="宋体" panose="02010600030101010101" pitchFamily="2" charset="-122"/>
            </a:endParaRPr>
          </a:p>
        </p:txBody>
      </p:sp>
      <p:sp>
        <p:nvSpPr>
          <p:cNvPr id="15379" name="Line 35"/>
          <p:cNvSpPr>
            <a:spLocks noChangeShapeType="1"/>
          </p:cNvSpPr>
          <p:nvPr/>
        </p:nvSpPr>
        <p:spPr bwMode="auto">
          <a:xfrm>
            <a:off x="7581900" y="2209800"/>
            <a:ext cx="0" cy="2286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Rectangle 21"/>
          <p:cNvSpPr>
            <a:spLocks noChangeArrowheads="1"/>
          </p:cNvSpPr>
          <p:nvPr/>
        </p:nvSpPr>
        <p:spPr bwMode="auto">
          <a:xfrm>
            <a:off x="6858000" y="885825"/>
            <a:ext cx="1447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</a:ln>
          <a:effectLst/>
        </p:spPr>
        <p:txBody>
          <a:bodyPr wrap="none" anchor="ctr"/>
          <a:lstStyle/>
          <a:p>
            <a:pPr>
              <a:defRPr/>
            </a:pPr>
            <a:r>
              <a:rPr lang="en-US" sz="1800" dirty="0">
                <a:latin typeface="Calibri" panose="020F0502020204030204" pitchFamily="34" charset="0"/>
                <a:cs typeface="+mn-cs"/>
                <a:sym typeface="+mn-ea"/>
              </a:rPr>
              <a:t>Stack</a:t>
            </a:r>
            <a:endParaRPr lang="en-US" sz="1800" dirty="0">
              <a:latin typeface="Calibri" panose="020F0502020204030204" pitchFamily="34" charset="0"/>
              <a:cs typeface="+mn-cs"/>
              <a:sym typeface="+mn-ea"/>
            </a:endParaRPr>
          </a:p>
        </p:txBody>
      </p:sp>
      <p:grpSp>
        <p:nvGrpSpPr>
          <p:cNvPr id="15381" name="Group 6"/>
          <p:cNvGrpSpPr/>
          <p:nvPr/>
        </p:nvGrpSpPr>
        <p:grpSpPr bwMode="auto">
          <a:xfrm>
            <a:off x="5295900" y="1076325"/>
            <a:ext cx="1573213" cy="4897438"/>
            <a:chOff x="4792278" y="1076290"/>
            <a:chExt cx="2073793" cy="4896898"/>
          </a:xfrm>
        </p:grpSpPr>
        <p:cxnSp>
          <p:nvCxnSpPr>
            <p:cNvPr id="15382" name="Straight Arrow Connector 2"/>
            <p:cNvCxnSpPr>
              <a:cxnSpLocks noChangeShapeType="1"/>
              <a:endCxn id="20" idx="1"/>
            </p:cNvCxnSpPr>
            <p:nvPr/>
          </p:nvCxnSpPr>
          <p:spPr bwMode="auto">
            <a:xfrm flipV="1">
              <a:off x="4837982" y="1076290"/>
              <a:ext cx="2013435" cy="1130031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3" name="Straight Arrow Connector 24"/>
            <p:cNvCxnSpPr>
              <a:cxnSpLocks noChangeShapeType="1"/>
            </p:cNvCxnSpPr>
            <p:nvPr/>
          </p:nvCxnSpPr>
          <p:spPr bwMode="auto">
            <a:xfrm>
              <a:off x="4828918" y="2993295"/>
              <a:ext cx="2037153" cy="1458591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4" name="Straight Arrow Connector 25"/>
            <p:cNvCxnSpPr>
              <a:cxnSpLocks noChangeShapeType="1"/>
              <a:endCxn id="15373" idx="1"/>
            </p:cNvCxnSpPr>
            <p:nvPr/>
          </p:nvCxnSpPr>
          <p:spPr bwMode="auto">
            <a:xfrm>
              <a:off x="4792278" y="3780737"/>
              <a:ext cx="2059139" cy="1934468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385" name="Straight Arrow Connector 28"/>
            <p:cNvCxnSpPr>
              <a:cxnSpLocks noChangeShapeType="1"/>
            </p:cNvCxnSpPr>
            <p:nvPr/>
          </p:nvCxnSpPr>
          <p:spPr bwMode="auto">
            <a:xfrm>
              <a:off x="4828918" y="4314164"/>
              <a:ext cx="2007845" cy="1659024"/>
            </a:xfrm>
            <a:prstGeom prst="straightConnector1">
              <a:avLst/>
            </a:prstGeom>
            <a:noFill/>
            <a:ln w="25400">
              <a:solidFill>
                <a:srgbClr val="808080"/>
              </a:solidFill>
              <a:rou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Today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7411" name="Content Placeholder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>
                <a:solidFill>
                  <a:srgbClr val="808080"/>
                </a:solidFill>
                <a:ea typeface="宋体" panose="02010600030101010101" pitchFamily="2" charset="-122"/>
              </a:rPr>
              <a:t>Memory Layout</a:t>
            </a:r>
            <a:endParaRPr lang="en-US" altLang="zh-CN" dirty="0" smtClean="0">
              <a:solidFill>
                <a:srgbClr val="808080"/>
              </a:solidFill>
              <a:ea typeface="宋体" panose="02010600030101010101" pitchFamily="2" charset="-122"/>
            </a:endParaRPr>
          </a:p>
          <a:p>
            <a:r>
              <a:rPr lang="en-US" altLang="zh-CN" dirty="0" smtClean="0">
                <a:ea typeface="宋体" panose="02010600030101010101" pitchFamily="2" charset="-122"/>
              </a:rPr>
              <a:t>Buffer Overflow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Vulnerability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 lvl="1"/>
            <a:r>
              <a:rPr lang="en-US" altLang="zh-CN" dirty="0" smtClean="0">
                <a:ea typeface="宋体" panose="02010600030101010101" pitchFamily="2" charset="-122"/>
              </a:rPr>
              <a:t>Protection</a:t>
            </a:r>
            <a:endParaRPr lang="en-US" altLang="zh-CN" dirty="0" smtClean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altLang="zh-CN" dirty="0" smtClean="0">
              <a:solidFill>
                <a:srgbClr val="7F7F7F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50800"/>
            <a:ext cx="8558212" cy="15494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Recall: Memory Referencing Bug Example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9459" name="Rectangle 6"/>
          <p:cNvSpPr>
            <a:spLocks noGrp="1" noChangeArrowheads="1"/>
          </p:cNvSpPr>
          <p:nvPr>
            <p:ph idx="1"/>
          </p:nvPr>
        </p:nvSpPr>
        <p:spPr>
          <a:xfrm>
            <a:off x="457200" y="6096000"/>
            <a:ext cx="8229600" cy="563563"/>
          </a:xfrm>
        </p:spPr>
        <p:txBody>
          <a:bodyPr lIns="38100" tIns="38100" rIns="38100" bIns="38100"/>
          <a:lstStyle/>
          <a:p>
            <a:pPr lvl="1" indent="-342900"/>
            <a:r>
              <a:rPr lang="en-US" altLang="zh-CN" smtClean="0">
                <a:ea typeface="宋体" panose="02010600030101010101" pitchFamily="2" charset="-122"/>
              </a:rPr>
              <a:t>Result is system specific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fun(0)  ➙	3.14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fun(1)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3.14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fun(2)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3.1399998664856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fun(3)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2.00000061035156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fun(4)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3.14</a:t>
            </a:r>
            <a:endParaRPr lang="en-US" altLang="zh-CN" sz="1800">
              <a:latin typeface="Courier New" panose="02070309020205020404" pitchFamily="49" charset="0"/>
              <a:ea typeface="Monaco"/>
              <a:cs typeface="Monaco"/>
              <a:sym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fun(6)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</a:t>
            </a:r>
            <a:r>
              <a:rPr lang="en-US" altLang="zh-CN" sz="1800">
                <a:ea typeface="Monaco"/>
                <a:cs typeface="Monaco"/>
                <a:sym typeface="Courier New" panose="02070309020205020404" pitchFamily="49" charset="0"/>
              </a:rPr>
              <a:t>Segmentation fault</a:t>
            </a:r>
            <a:endParaRPr lang="en-US" altLang="zh-CN" sz="1800">
              <a:latin typeface="Courier New" panose="02070309020205020404" pitchFamily="49" charset="0"/>
              <a:ea typeface="Monaco"/>
              <a:cs typeface="Monaco"/>
              <a:sym typeface="Courier New" panose="02070309020205020404" pitchFamily="49" charset="0"/>
            </a:endParaRPr>
          </a:p>
        </p:txBody>
      </p:sp>
      <p:sp>
        <p:nvSpPr>
          <p:cNvPr id="19461" name="Rectangle 4"/>
          <p:cNvSpPr>
            <a:spLocks noChangeArrowheads="1"/>
          </p:cNvSpPr>
          <p:nvPr/>
        </p:nvSpPr>
        <p:spPr bwMode="auto"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</a:ln>
        </p:spPr>
        <p:txBody>
          <a:bodyPr lIns="63500" tIns="63500" rIns="63500" bIns="63500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914400" algn="l"/>
                <a:tab pos="22860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typedef struct {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int a[2];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double d;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} struct_t;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double fun(int i) {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volatile struct_t s;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s.d = 3.14;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s.a[i] = 1073741824; /* Possibly out of bounds */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return s.d;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}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nimBg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xfrm>
            <a:off x="357188" y="434975"/>
            <a:ext cx="7591425" cy="762000"/>
          </a:xfrm>
        </p:spPr>
        <p:txBody>
          <a:bodyPr/>
          <a:lstStyle/>
          <a:p>
            <a:r>
              <a:rPr lang="en-US" altLang="zh-CN" smtClean="0">
                <a:ea typeface="宋体" panose="02010600030101010101" pitchFamily="2" charset="-122"/>
              </a:rPr>
              <a:t>Memory Referencing Bug Example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w="6350">
            <a:solidFill>
              <a:schemeClr val="tx1"/>
            </a:solidFill>
            <a:miter lim="800000"/>
          </a:ln>
        </p:spPr>
        <p:txBody>
          <a:bodyPr lIns="63500" tIns="63500" rIns="63500" bIns="63500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tabLst>
                <a:tab pos="914400" algn="l"/>
                <a:tab pos="2286000" algn="l"/>
              </a:tabLst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914400" algn="l"/>
                <a:tab pos="2286000" algn="l"/>
              </a:tabLst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typedef struct {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int a[2];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  double d;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600">
                <a:latin typeface="Courier New" panose="02070309020205020404" pitchFamily="49" charset="0"/>
                <a:ea typeface="Monaco"/>
                <a:cs typeface="Monaco"/>
                <a:sym typeface="Monaco"/>
              </a:rPr>
              <a:t>} struct_t;</a:t>
            </a:r>
            <a:endParaRPr lang="en-US" altLang="zh-CN" sz="1600">
              <a:latin typeface="Courier New" panose="02070309020205020404" pitchFamily="49" charset="0"/>
              <a:ea typeface="Monaco"/>
              <a:cs typeface="Monaco"/>
              <a:sym typeface="Monaco"/>
            </a:endParaRPr>
          </a:p>
        </p:txBody>
      </p:sp>
      <p:sp>
        <p:nvSpPr>
          <p:cNvPr id="20484" name="Rectangle 5"/>
          <p:cNvSpPr>
            <a:spLocks noChangeArrowheads="1"/>
          </p:cNvSpPr>
          <p:nvPr/>
        </p:nvSpPr>
        <p:spPr bwMode="auto"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fun(0)  ➙	3.14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fun(1)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3.14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fun(2)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3.1399998664856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fun(3)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2.00000061035156</a:t>
            </a:r>
            <a:endParaRPr lang="en-US" altLang="zh-CN">
              <a:latin typeface="Arial Narrow" panose="020B0606020202030204" pitchFamily="34" charset="0"/>
              <a:ea typeface="Lucida Grande"/>
              <a:cs typeface="Lucida Grande"/>
              <a:sym typeface="Arial Narrow" panose="020B060602020203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fun(4)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3.14</a:t>
            </a:r>
            <a:endParaRPr lang="en-US" altLang="zh-CN" sz="1800">
              <a:latin typeface="Courier New" panose="02070309020205020404" pitchFamily="49" charset="0"/>
              <a:ea typeface="Monaco"/>
              <a:cs typeface="Monaco"/>
              <a:sym typeface="Courier New" panose="02070309020205020404" pitchFamily="49" charset="0"/>
            </a:endParaRPr>
          </a:p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fun(6)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  </a:t>
            </a:r>
            <a:r>
              <a:rPr lang="en-US" altLang="zh-CN" sz="1800">
                <a:latin typeface="Courier New" panose="02070309020205020404" pitchFamily="49" charset="0"/>
                <a:ea typeface="Zapf Dingbats"/>
                <a:cs typeface="Zapf Dingbats"/>
                <a:sym typeface="Courier New" panose="02070309020205020404" pitchFamily="49" charset="0"/>
              </a:rPr>
              <a:t>➙</a:t>
            </a:r>
            <a:r>
              <a:rPr lang="en-US" altLang="zh-CN" sz="1800">
                <a:latin typeface="Courier New" panose="02070309020205020404" pitchFamily="49" charset="0"/>
                <a:ea typeface="Monaco"/>
                <a:cs typeface="Monaco"/>
                <a:sym typeface="Courier New" panose="02070309020205020404" pitchFamily="49" charset="0"/>
              </a:rPr>
              <a:t>	</a:t>
            </a:r>
            <a:r>
              <a:rPr lang="en-US" altLang="zh-CN" sz="1800">
                <a:ea typeface="Monaco"/>
                <a:cs typeface="Monaco"/>
                <a:sym typeface="Courier New" panose="02070309020205020404" pitchFamily="49" charset="0"/>
              </a:rPr>
              <a:t>Segmentation fault</a:t>
            </a:r>
            <a:endParaRPr lang="en-US" altLang="zh-CN" sz="1800">
              <a:latin typeface="Courier New" panose="02070309020205020404" pitchFamily="49" charset="0"/>
              <a:ea typeface="Monaco"/>
              <a:cs typeface="Monaco"/>
              <a:sym typeface="Courier New" panose="02070309020205020404" pitchFamily="49" charset="0"/>
            </a:endParaRPr>
          </a:p>
        </p:txBody>
      </p:sp>
      <p:sp>
        <p:nvSpPr>
          <p:cNvPr id="20485" name="AutoShape 6"/>
          <p:cNvSpPr>
            <a:spLocks noChangeArrowheads="1"/>
          </p:cNvSpPr>
          <p:nvPr/>
        </p:nvSpPr>
        <p:spPr bwMode="auto">
          <a:xfrm>
            <a:off x="4648200" y="3733800"/>
            <a:ext cx="304800" cy="2667000"/>
          </a:xfrm>
          <a:custGeom>
            <a:avLst/>
            <a:gdLst>
              <a:gd name="T0" fmla="*/ 0 w 21600"/>
              <a:gd name="T1" fmla="*/ 0 h 21600"/>
              <a:gd name="T2" fmla="*/ 30346410 w 21600"/>
              <a:gd name="T3" fmla="*/ 2147483646 h 21600"/>
              <a:gd name="T4" fmla="*/ 30346410 w 21600"/>
              <a:gd name="T5" fmla="*/ 2147483646 h 21600"/>
              <a:gd name="T6" fmla="*/ 60692834 w 21600"/>
              <a:gd name="T7" fmla="*/ 2147483646 h 21600"/>
              <a:gd name="T8" fmla="*/ 30346410 w 21600"/>
              <a:gd name="T9" fmla="*/ 2147483646 h 21600"/>
              <a:gd name="T10" fmla="*/ 30346410 w 21600"/>
              <a:gd name="T11" fmla="*/ 2147483646 h 21600"/>
              <a:gd name="T12" fmla="*/ 0 w 21600"/>
              <a:gd name="T13" fmla="*/ 2147483646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486" name="Rectangle 7"/>
          <p:cNvSpPr>
            <a:spLocks noChangeArrowheads="1"/>
          </p:cNvSpPr>
          <p:nvPr/>
        </p:nvSpPr>
        <p:spPr bwMode="auto"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8100" tIns="38100" rIns="38100" bIns="38100"/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ea typeface="宋体" panose="02010600030101010101" pitchFamily="2" charset="-122"/>
                <a:sym typeface="Calibri" panose="020F0502020204030204" pitchFamily="34" charset="0"/>
              </a:rPr>
              <a:t>Location accessed by </a:t>
            </a: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fun(i)</a:t>
            </a:r>
            <a:endParaRPr lang="en-US" altLang="zh-CN" sz="1800">
              <a:latin typeface="Courier New" panose="02070309020205020404" pitchFamily="49" charset="0"/>
              <a:ea typeface="宋体" panose="02010600030101010101" pitchFamily="2" charset="-122"/>
              <a:sym typeface="Courier New" panose="02070309020205020404" pitchFamily="49" charset="0"/>
            </a:endParaRPr>
          </a:p>
        </p:txBody>
      </p:sp>
      <p:sp>
        <p:nvSpPr>
          <p:cNvPr id="20487" name="Rectangle 8"/>
          <p:cNvSpPr>
            <a:spLocks noChangeArrowheads="1"/>
          </p:cNvSpPr>
          <p:nvPr/>
        </p:nvSpPr>
        <p:spPr bwMode="auto">
          <a:xfrm>
            <a:off x="762000" y="3200400"/>
            <a:ext cx="1668463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>
                <a:latin typeface="Calibri Bold" panose="020F0702030404030204" pitchFamily="34" charset="0"/>
                <a:ea typeface="宋体" panose="02010600030101010101" pitchFamily="2" charset="-122"/>
                <a:sym typeface="Calibri Bold" panose="020F0702030404030204" pitchFamily="34" charset="0"/>
              </a:rPr>
              <a:t>Explanation:</a:t>
            </a:r>
            <a:endParaRPr lang="en-US" altLang="zh-CN">
              <a:latin typeface="Calibri Bold" panose="020F0702030404030204" pitchFamily="34" charset="0"/>
              <a:ea typeface="宋体" panose="02010600030101010101" pitchFamily="2" charset="-122"/>
              <a:sym typeface="Calibri Bold" panose="020F0702030404030204" pitchFamily="34" charset="0"/>
            </a:endParaRPr>
          </a:p>
        </p:txBody>
      </p:sp>
      <p:graphicFrame>
        <p:nvGraphicFramePr>
          <p:cNvPr id="19465" name="Group 9"/>
          <p:cNvGraphicFramePr>
            <a:graphicFrameLocks noGrp="1"/>
          </p:cNvGraphicFramePr>
          <p:nvPr/>
        </p:nvGraphicFramePr>
        <p:xfrm>
          <a:off x="2514600" y="3733800"/>
          <a:ext cx="2070100" cy="2667000"/>
        </p:xfrm>
        <a:graphic>
          <a:graphicData uri="http://schemas.openxmlformats.org/drawingml/2006/table">
            <a:tbl>
              <a:tblPr/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Monaco" charset="0"/>
                          <a:cs typeface="Calibri" panose="020F0502020204030204"/>
                          <a:sym typeface="Monaco" charset="0"/>
                        </a:rPr>
                        <a:t>Critical State</a:t>
                      </a: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Monaco" charset="0"/>
                        <a:cs typeface="Calibri" panose="020F05020202040302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?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4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d7 ... d4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d3 ... d0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2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a[1]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1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/>
                          <a:ea typeface="Monaco" charset="0"/>
                          <a:cs typeface="Courier New" panose="02070309020205020404"/>
                          <a:sym typeface="Monaco" charset="0"/>
                        </a:rPr>
                        <a:t>a[0]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/>
                        <a:ea typeface="Monaco" charset="0"/>
                        <a:cs typeface="Courier New" panose="02070309020205020404"/>
                        <a:sym typeface="Monaco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panose="05020102010507070707" pitchFamily="18" charset="2"/>
                        <a:buNone/>
                        <a:tabLst>
                          <a:tab pos="9144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/>
                          <a:ea typeface="Arial Narrow" panose="020B0606020202030204" pitchFamily="34" charset="0"/>
                          <a:cs typeface="Calibri" panose="020F0502020204030204"/>
                          <a:sym typeface="Arial Narrow" panose="020B0606020202030204" pitchFamily="34" charset="0"/>
                        </a:rPr>
                        <a:t>0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/>
                        <a:ea typeface="Arial Narrow" panose="020B0606020202030204" pitchFamily="34" charset="0"/>
                        <a:cs typeface="Calibri" panose="020F0502020204030204"/>
                        <a:sym typeface="Arial Narrow" panose="020B0606020202030204" pitchFamily="34" charset="0"/>
                      </a:endParaRPr>
                    </a:p>
                  </a:txBody>
                  <a:tcPr marL="50800" marR="50800" marT="50800" marB="508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513" name="AutoShape 6"/>
          <p:cNvSpPr>
            <a:spLocks noChangeArrowheads="1"/>
          </p:cNvSpPr>
          <p:nvPr/>
        </p:nvSpPr>
        <p:spPr bwMode="auto">
          <a:xfrm flipH="1">
            <a:off x="2057400" y="4876800"/>
            <a:ext cx="304800" cy="1524000"/>
          </a:xfrm>
          <a:custGeom>
            <a:avLst/>
            <a:gdLst>
              <a:gd name="T0" fmla="*/ 0 w 21600"/>
              <a:gd name="T1" fmla="*/ 0 h 21600"/>
              <a:gd name="T2" fmla="*/ 30346410 w 21600"/>
              <a:gd name="T3" fmla="*/ 494886474 h 21600"/>
              <a:gd name="T4" fmla="*/ 30346410 w 21600"/>
              <a:gd name="T5" fmla="*/ 2147483646 h 21600"/>
              <a:gd name="T6" fmla="*/ 60692834 w 21600"/>
              <a:gd name="T7" fmla="*/ 2147483646 h 21600"/>
              <a:gd name="T8" fmla="*/ 30346410 w 21600"/>
              <a:gd name="T9" fmla="*/ 2147483646 h 21600"/>
              <a:gd name="T10" fmla="*/ 30346410 w 21600"/>
              <a:gd name="T11" fmla="*/ 2147483646 h 21600"/>
              <a:gd name="T12" fmla="*/ 0 w 21600"/>
              <a:gd name="T13" fmla="*/ 2147483646 h 2160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1600" h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w="28575">
            <a:solidFill>
              <a:srgbClr val="7F7F7F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4" name="Rectangle 1"/>
          <p:cNvSpPr>
            <a:spLocks noChangeArrowheads="1"/>
          </p:cNvSpPr>
          <p:nvPr/>
        </p:nvSpPr>
        <p:spPr bwMode="auto">
          <a:xfrm>
            <a:off x="609600" y="5486400"/>
            <a:ext cx="12922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990000"/>
              </a:buClr>
              <a:buSzPct val="60000"/>
              <a:buFont typeface="Wingdings 2" panose="05020102010507070707" pitchFamily="18" charset="2"/>
              <a:buChar char="¢"/>
              <a:defRPr sz="2400" b="1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990000"/>
              </a:buClr>
              <a:buSzPct val="11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 typeface="Wingdings 2" panose="05020102010507070707" pitchFamily="18" charset="2"/>
              <a:buNone/>
            </a:pPr>
            <a:r>
              <a:rPr lang="en-US" altLang="zh-CN" sz="1800">
                <a:latin typeface="Courier New" panose="02070309020205020404" pitchFamily="49" charset="0"/>
                <a:ea typeface="宋体" panose="02010600030101010101" pitchFamily="2" charset="-122"/>
                <a:sym typeface="Courier New" panose="02070309020205020404" pitchFamily="49" charset="0"/>
              </a:rPr>
              <a:t>struct_t</a:t>
            </a:r>
            <a:endParaRPr lang="en-US" altLang="zh-CN" sz="1800">
              <a:latin typeface="Arial Narrow" panose="020B0606020202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417513"/>
            <a:ext cx="6858000" cy="573087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Such problems are a BIG deal</a:t>
            </a:r>
            <a:endParaRPr lang="en-US" altLang="zh-CN" smtClean="0">
              <a:ea typeface="宋体" panose="02010600030101010101" pitchFamily="2" charset="-122"/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295400"/>
            <a:ext cx="8307388" cy="48768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Generally called a “buffer overflow”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when exceeding the memory size allocated for an array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Why a big deal?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It’s the #1 technical cause of security vulnerabilities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#1 overall cause is social engineering / user ignorance</a:t>
            </a:r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r>
              <a:rPr lang="en-US" altLang="zh-CN" smtClean="0">
                <a:ea typeface="宋体" panose="02010600030101010101" pitchFamily="2" charset="-122"/>
              </a:rPr>
              <a:t>Most common form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Unchecked lengths on string inputs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r>
              <a:rPr lang="en-US" altLang="zh-CN" smtClean="0">
                <a:ea typeface="宋体" panose="02010600030101010101" pitchFamily="2" charset="-122"/>
              </a:rPr>
              <a:t>Particularly for bounded character arrays on the stack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2" eaLnBrk="1" hangingPunct="1"/>
            <a:r>
              <a:rPr lang="en-US" altLang="zh-CN" smtClean="0">
                <a:ea typeface="宋体" panose="02010600030101010101" pitchFamily="2" charset="-122"/>
              </a:rPr>
              <a:t>sometimes referred to as stack smashing</a:t>
            </a:r>
            <a:endParaRPr lang="en-US" altLang="zh-CN" smtClean="0">
              <a:ea typeface="宋体" panose="02010600030101010101" pitchFamily="2" charset="-122"/>
            </a:endParaRPr>
          </a:p>
          <a:p>
            <a:pPr lvl="1" eaLnBrk="1" hangingPunct="1"/>
            <a:endParaRPr lang="en-US" altLang="zh-CN" smtClean="0">
              <a:ea typeface="宋体" panose="02010600030101010101" pitchFamily="2" charset="-122"/>
            </a:endParaRPr>
          </a:p>
          <a:p>
            <a:pPr eaLnBrk="1" hangingPunct="1"/>
            <a:endParaRPr lang="en-US" altLang="zh-CN" smtClean="0"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ZmUzMjhkYmExMjIwODJiNGIxNjlhZTk3Mjk2Zjk3MTMifQ=="/>
</p:tagLst>
</file>

<file path=ppt/theme/theme1.xml><?xml version="1.0" encoding="utf-8"?>
<a:theme xmlns:a="http://schemas.openxmlformats.org/drawingml/2006/main" name="template2007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00000"/>
      </a:hlink>
      <a:folHlink>
        <a:srgbClr val="C00000"/>
      </a:folHlink>
    </a:clrScheme>
    <a:fontScheme name="Custom 1">
      <a:majorFont>
        <a:latin typeface="Arial Narrow"/>
        <a:ea typeface=""/>
        <a:cs typeface=""/>
      </a:majorFont>
      <a:minorFont>
        <a:latin typeface="Arial Narrow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triangle" w="med" len="med"/>
        </a:ln>
      </a:spPr>
      <a:bodyPr vert="horz" wrap="square" lIns="91440" tIns="45720" rIns="91440" bIns="45720" numCol="1" rtlCol="0" anchor="ctr" anchorCtr="1" compatLnSpc="1"/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dirty="0" smtClean="0">
            <a:latin typeface="Calibri" panose="020F0502020204030204" pitchFamily="34" charset="0"/>
          </a:defRPr>
        </a:defPPr>
      </a:lstStyle>
    </a:spDef>
    <a:lnDef>
      <a:spPr bwMode="auto">
        <a:noFill/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800" dirty="0" smtClean="0">
            <a:latin typeface="Calibri" panose="020F0502020204030204" pitchFamily="34" charset="0"/>
          </a:defRPr>
        </a:defPPr>
      </a:lstStyle>
    </a:txDef>
  </a:objectDefaults>
  <a:extraClrSchemeLst>
    <a:extraClrScheme>
      <a:clrScheme name="class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1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1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template2007</Template>
  <TotalTime>0</TotalTime>
  <Words>11817</Words>
  <Application>WPS 演示</Application>
  <PresentationFormat>全屏显示(4:3)</PresentationFormat>
  <Paragraphs>1126</Paragraphs>
  <Slides>32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25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32</vt:i4>
      </vt:variant>
    </vt:vector>
  </HeadingPairs>
  <TitlesOfParts>
    <vt:vector size="61" baseType="lpstr">
      <vt:lpstr>Arial</vt:lpstr>
      <vt:lpstr>宋体</vt:lpstr>
      <vt:lpstr>Wingdings</vt:lpstr>
      <vt:lpstr>Arial Narrow</vt:lpstr>
      <vt:lpstr>Calibri</vt:lpstr>
      <vt:lpstr>Times New Roman</vt:lpstr>
      <vt:lpstr>MS PGothic</vt:lpstr>
      <vt:lpstr>Wingdings 2</vt:lpstr>
      <vt:lpstr>Gill Sans</vt:lpstr>
      <vt:lpstr>Gill Sans MT</vt:lpstr>
      <vt:lpstr>ヒラギノ角ゴ ProN W3</vt:lpstr>
      <vt:lpstr>Segoe Print</vt:lpstr>
      <vt:lpstr>Courier New</vt:lpstr>
      <vt:lpstr>Zapf Dingbats</vt:lpstr>
      <vt:lpstr>Lucida Grande</vt:lpstr>
      <vt:lpstr>Monaco</vt:lpstr>
      <vt:lpstr>Calibri Bold</vt:lpstr>
      <vt:lpstr>Calibri</vt:lpstr>
      <vt:lpstr>Monaco</vt:lpstr>
      <vt:lpstr>Courier New</vt:lpstr>
      <vt:lpstr>MS Mincho</vt:lpstr>
      <vt:lpstr>Yu Gothic UI</vt:lpstr>
      <vt:lpstr>微软雅黑</vt:lpstr>
      <vt:lpstr>Arial Unicode MS</vt:lpstr>
      <vt:lpstr>Courier</vt:lpstr>
      <vt:lpstr>template2007</vt:lpstr>
      <vt:lpstr>Excel.Sheet.12</vt:lpstr>
      <vt:lpstr>Excel.Sheet.12</vt:lpstr>
      <vt:lpstr>Excel.Sheet.12</vt:lpstr>
      <vt:lpstr> 第三章  程序的机器级表示 IV:  数据结构   3.10  在机器级程序中将控制与数据结合起来  Machine-Level Programming V: Advanced Topics（3.10节）  </vt:lpstr>
      <vt:lpstr>Today</vt:lpstr>
      <vt:lpstr>x86-64 Linux Memory Layout</vt:lpstr>
      <vt:lpstr>Memory Allocation Example</vt:lpstr>
      <vt:lpstr>x86-64 Example Addresses</vt:lpstr>
      <vt:lpstr>Today</vt:lpstr>
      <vt:lpstr>Recall: Memory Referencing Bug Example</vt:lpstr>
      <vt:lpstr>Memory Referencing Bug Example</vt:lpstr>
      <vt:lpstr>Such problems are a BIG deal</vt:lpstr>
      <vt:lpstr>String Library Code</vt:lpstr>
      <vt:lpstr>Vulnerable Buffer Code</vt:lpstr>
      <vt:lpstr>Buffer Overflow Disassembly</vt:lpstr>
      <vt:lpstr>Buffer Overflow Stack</vt:lpstr>
      <vt:lpstr>Buffer Overflow Stack Example</vt:lpstr>
      <vt:lpstr>Buffer Overflow Stack Example #1</vt:lpstr>
      <vt:lpstr>Buffer Overflow Stack Example #2</vt:lpstr>
      <vt:lpstr>Buffer Overflow Stack Example #3</vt:lpstr>
      <vt:lpstr>Buffer Overflow Stack Example #3 Explained</vt:lpstr>
      <vt:lpstr>Code Injection Attacks</vt:lpstr>
      <vt:lpstr>Exploits Based on Buffer Overflows</vt:lpstr>
      <vt:lpstr>OK, what to do about buffer overflow attacks</vt:lpstr>
      <vt:lpstr>1. Avoid Overflow Vulnerabilities in Code (!)</vt:lpstr>
      <vt:lpstr>2. System-Level Protections can help</vt:lpstr>
      <vt:lpstr>2. System-Level Protections can help</vt:lpstr>
      <vt:lpstr>3. Stack Canaries can help</vt:lpstr>
      <vt:lpstr>Protected Buffer Disassembly</vt:lpstr>
      <vt:lpstr>Setting Up Canary</vt:lpstr>
      <vt:lpstr>Checking Canary</vt:lpstr>
      <vt:lpstr>Return-Oriented Programming Attacks</vt:lpstr>
      <vt:lpstr>Gadget Example #1</vt:lpstr>
      <vt:lpstr>Gadget Example #2</vt:lpstr>
      <vt:lpstr>ROP Execution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Computer Systems 15-213/18-243, spring 2009</dc:title>
  <dc:creator>Markus Pueschel</dc:creator>
  <dc:description>Redesign of slides created by Randal E. Bryant and David R. O'Hallaron</dc:description>
  <cp:lastModifiedBy>深蓝星球的海豚</cp:lastModifiedBy>
  <cp:revision>391</cp:revision>
  <cp:lastPrinted>2017-04-05T06:26:00Z</cp:lastPrinted>
  <dcterms:created xsi:type="dcterms:W3CDTF">2011-01-05T22:39:00Z</dcterms:created>
  <dcterms:modified xsi:type="dcterms:W3CDTF">2024-05-10T14:52:47Z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2052-12.1.0.16729</vt:lpwstr>
  </property>
  <property fmtid="{D5CDD505-2E9C-101B-9397-08002B2CF9AE}" pid="3" name="ICV">
    <vt:lpwstr>7EEAC76D7D964793B6F2EEA405E12A13_12</vt:lpwstr>
  </property>
</Properties>
</file>