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69" r:id="rId3"/>
    <p:sldId id="268" r:id="rId4"/>
    <p:sldId id="257" r:id="rId5"/>
    <p:sldId id="270" r:id="rId6"/>
    <p:sldId id="258" r:id="rId7"/>
    <p:sldId id="259" r:id="rId8"/>
    <p:sldId id="260" r:id="rId9"/>
    <p:sldId id="275" r:id="rId10"/>
    <p:sldId id="262" r:id="rId11"/>
    <p:sldId id="263" r:id="rId12"/>
    <p:sldId id="273" r:id="rId13"/>
    <p:sldId id="278" r:id="rId14"/>
    <p:sldId id="264" r:id="rId15"/>
    <p:sldId id="279" r:id="rId16"/>
    <p:sldId id="276" r:id="rId17"/>
    <p:sldId id="283" r:id="rId18"/>
    <p:sldId id="280" r:id="rId19"/>
    <p:sldId id="265" r:id="rId20"/>
    <p:sldId id="267" r:id="rId21"/>
    <p:sldId id="281" r:id="rId22"/>
    <p:sldId id="271" r:id="rId23"/>
    <p:sldId id="282" r:id="rId24"/>
    <p:sldId id="261" r:id="rId25"/>
    <p:sldId id="277" r:id="rId2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E7"/>
    <a:srgbClr val="F3F1EE"/>
    <a:srgbClr val="BABABA"/>
    <a:srgbClr val="EFEDEA"/>
    <a:srgbClr val="F0EEEB"/>
    <a:srgbClr val="960000"/>
    <a:srgbClr val="970000"/>
    <a:srgbClr val="982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5EA1169-E491-4518-8404-308B7DBB6854}" type="datetimeFigureOut">
              <a:rPr lang="en-US" smtClean="0"/>
              <a:t>7/10/2019</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5E7471D-9EFC-4801-AAF0-4A75BA444E7D}" type="slidenum">
              <a:rPr lang="en-US" smtClean="0"/>
              <a:t>‹#›</a:t>
            </a:fld>
            <a:endParaRPr lang="en-US"/>
          </a:p>
        </p:txBody>
      </p:sp>
    </p:spTree>
    <p:extLst>
      <p:ext uri="{BB962C8B-B14F-4D97-AF65-F5344CB8AC3E}">
        <p14:creationId xmlns:p14="http://schemas.microsoft.com/office/powerpoint/2010/main" val="2983950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b="0" strike="noStrike"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B7DB46FD-C417-46C0-BC26-24EAAE1BCEE3}"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investopedia.com/terms/a/alternative_investment.asp"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p:nvPr/>
        </p:nvPicPr>
        <p:blipFill>
          <a:blip r:embed="rId2"/>
          <a:stretch/>
        </p:blipFill>
        <p:spPr>
          <a:xfrm>
            <a:off x="4783015" y="5106572"/>
            <a:ext cx="3756075" cy="1111348"/>
          </a:xfrm>
          <a:prstGeom prst="rect">
            <a:avLst/>
          </a:prstGeom>
          <a:ln>
            <a:noFill/>
          </a:ln>
        </p:spPr>
      </p:pic>
      <p:sp>
        <p:nvSpPr>
          <p:cNvPr id="40" name="TextShape 1"/>
          <p:cNvSpPr txBox="1"/>
          <p:nvPr/>
        </p:nvSpPr>
        <p:spPr>
          <a:xfrm>
            <a:off x="1406769" y="1280270"/>
            <a:ext cx="7132321" cy="1730216"/>
          </a:xfrm>
          <a:prstGeom prst="rect">
            <a:avLst/>
          </a:prstGeom>
          <a:noFill/>
          <a:ln>
            <a:noFill/>
          </a:ln>
        </p:spPr>
        <p:txBody>
          <a:bodyPr lIns="90000" tIns="45000" rIns="90000" bIns="45000"/>
          <a:lstStyle/>
          <a:p>
            <a:pPr algn="ctr"/>
            <a:r>
              <a:rPr lang="en-IN" sz="4000" b="1" i="1" strike="noStrike" spc="-1" dirty="0">
                <a:solidFill>
                  <a:srgbClr val="960000"/>
                </a:solidFill>
                <a:uFill>
                  <a:solidFill>
                    <a:srgbClr val="FFFFFF"/>
                  </a:solidFill>
                </a:uFill>
                <a:latin typeface="Arial"/>
              </a:rPr>
              <a:t>Investment Portfolio Management Application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0080624" cy="7559674"/>
          </a:xfrm>
          <a:prstGeom prst="rect">
            <a:avLst/>
          </a:prstGeom>
        </p:spPr>
      </p:pic>
      <p:sp>
        <p:nvSpPr>
          <p:cNvPr id="3" name="TextBox 2"/>
          <p:cNvSpPr txBox="1"/>
          <p:nvPr/>
        </p:nvSpPr>
        <p:spPr>
          <a:xfrm flipH="1">
            <a:off x="5926014" y="3573194"/>
            <a:ext cx="2303586" cy="923330"/>
          </a:xfrm>
          <a:prstGeom prst="rect">
            <a:avLst/>
          </a:prstGeom>
          <a:noFill/>
        </p:spPr>
        <p:txBody>
          <a:bodyPr wrap="square" rtlCol="0">
            <a:spAutoFit/>
          </a:bodyPr>
          <a:lstStyle/>
          <a:p>
            <a:r>
              <a:rPr lang="en-US" dirty="0" smtClean="0"/>
              <a:t>Total 50000 combination of different portfolio</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4" cy="7559675"/>
          </a:xfrm>
          <a:prstGeom prst="rect">
            <a:avLst/>
          </a:prstGeom>
        </p:spPr>
      </p:pic>
      <p:sp>
        <p:nvSpPr>
          <p:cNvPr id="8" name="Cloud 7"/>
          <p:cNvSpPr/>
          <p:nvPr/>
        </p:nvSpPr>
        <p:spPr>
          <a:xfrm>
            <a:off x="0" y="6165630"/>
            <a:ext cx="3622429" cy="1144807"/>
          </a:xfrm>
          <a:prstGeom prst="cloud">
            <a:avLst/>
          </a:prstGeom>
          <a:solidFill>
            <a:schemeClr val="tx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9655" y="6450111"/>
            <a:ext cx="2352820" cy="646331"/>
          </a:xfrm>
          <a:prstGeom prst="rect">
            <a:avLst/>
          </a:prstGeom>
          <a:noFill/>
        </p:spPr>
        <p:txBody>
          <a:bodyPr wrap="square" rtlCol="0">
            <a:spAutoFit/>
          </a:bodyPr>
          <a:lstStyle/>
          <a:p>
            <a:r>
              <a:rPr lang="en-US" dirty="0" smtClean="0"/>
              <a:t>Minimum Risk Portfolio</a:t>
            </a:r>
            <a:endParaRPr lang="en-US" dirty="0"/>
          </a:p>
        </p:txBody>
      </p:sp>
      <p:cxnSp>
        <p:nvCxnSpPr>
          <p:cNvPr id="5" name="Straight Arrow Connector 4"/>
          <p:cNvCxnSpPr/>
          <p:nvPr/>
        </p:nvCxnSpPr>
        <p:spPr>
          <a:xfrm flipV="1">
            <a:off x="1083212" y="5385584"/>
            <a:ext cx="180535" cy="1064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Cloud 12"/>
          <p:cNvSpPr/>
          <p:nvPr/>
        </p:nvSpPr>
        <p:spPr>
          <a:xfrm>
            <a:off x="1083212" y="548641"/>
            <a:ext cx="2377440" cy="1463039"/>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97977" y="985521"/>
            <a:ext cx="1705706" cy="646331"/>
          </a:xfrm>
          <a:prstGeom prst="rect">
            <a:avLst/>
          </a:prstGeom>
          <a:noFill/>
        </p:spPr>
        <p:txBody>
          <a:bodyPr wrap="square" rtlCol="0">
            <a:spAutoFit/>
          </a:bodyPr>
          <a:lstStyle/>
          <a:p>
            <a:r>
              <a:rPr lang="en-US" dirty="0" smtClean="0"/>
              <a:t>Portfolio with additional risk</a:t>
            </a:r>
            <a:endParaRPr lang="en-US" dirty="0"/>
          </a:p>
        </p:txBody>
      </p:sp>
      <p:cxnSp>
        <p:nvCxnSpPr>
          <p:cNvPr id="4" name="Straight Arrow Connector 3"/>
          <p:cNvCxnSpPr/>
          <p:nvPr/>
        </p:nvCxnSpPr>
        <p:spPr>
          <a:xfrm>
            <a:off x="2250830" y="1631852"/>
            <a:ext cx="239151" cy="8159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flipH="1">
            <a:off x="453682" y="3305908"/>
            <a:ext cx="5384411" cy="584775"/>
          </a:xfrm>
          <a:prstGeom prst="rect">
            <a:avLst/>
          </a:prstGeom>
          <a:noFill/>
        </p:spPr>
        <p:txBody>
          <a:bodyPr wrap="square" rtlCol="0">
            <a:spAutoFit/>
          </a:bodyPr>
          <a:lstStyle/>
          <a:p>
            <a:r>
              <a:rPr lang="en-US" sz="3200" dirty="0" smtClean="0"/>
              <a:t>Lets Go with </a:t>
            </a:r>
            <a:r>
              <a:rPr lang="en-US" sz="3200" dirty="0"/>
              <a:t>A</a:t>
            </a:r>
            <a:r>
              <a:rPr lang="en-US" sz="3200" dirty="0" smtClean="0"/>
              <a:t> Case Study</a:t>
            </a:r>
          </a:p>
        </p:txBody>
      </p:sp>
    </p:spTree>
    <p:extLst>
      <p:ext uri="{BB962C8B-B14F-4D97-AF65-F5344CB8AC3E}">
        <p14:creationId xmlns:p14="http://schemas.microsoft.com/office/powerpoint/2010/main" val="2408377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Tree>
    <p:extLst>
      <p:ext uri="{BB962C8B-B14F-4D97-AF65-F5344CB8AC3E}">
        <p14:creationId xmlns:p14="http://schemas.microsoft.com/office/powerpoint/2010/main" val="1350720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626" y="2926081"/>
            <a:ext cx="5655212" cy="1200329"/>
          </a:xfrm>
          <a:prstGeom prst="rect">
            <a:avLst/>
          </a:prstGeom>
          <a:noFill/>
        </p:spPr>
        <p:txBody>
          <a:bodyPr wrap="square" rtlCol="0">
            <a:spAutoFit/>
          </a:bodyPr>
          <a:lstStyle/>
          <a:p>
            <a:r>
              <a:rPr lang="en-US" sz="3600" b="1" dirty="0" smtClean="0"/>
              <a:t>Risk Questionnaire:</a:t>
            </a:r>
          </a:p>
          <a:p>
            <a:r>
              <a:rPr lang="en-US" dirty="0" smtClean="0"/>
              <a:t> For assessing the risk appetite of individual</a:t>
            </a:r>
          </a:p>
          <a:p>
            <a:r>
              <a:rPr lang="en-US" dirty="0"/>
              <a:t> </a:t>
            </a:r>
            <a:r>
              <a:rPr lang="en-US" dirty="0" smtClean="0"/>
              <a:t>to suggest stocks according to their preference </a:t>
            </a:r>
            <a:endParaRPr lang="en-US" dirty="0"/>
          </a:p>
        </p:txBody>
      </p:sp>
    </p:spTree>
    <p:extLst>
      <p:ext uri="{BB962C8B-B14F-4D97-AF65-F5344CB8AC3E}">
        <p14:creationId xmlns:p14="http://schemas.microsoft.com/office/powerpoint/2010/main" val="1958634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3" y="-1"/>
            <a:ext cx="10035682" cy="7559675"/>
          </a:xfrm>
          <a:prstGeom prst="rect">
            <a:avLst/>
          </a:prstGeom>
        </p:spPr>
      </p:pic>
    </p:spTree>
    <p:extLst>
      <p:ext uri="{BB962C8B-B14F-4D97-AF65-F5344CB8AC3E}">
        <p14:creationId xmlns:p14="http://schemas.microsoft.com/office/powerpoint/2010/main" val="1663607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3375" y="2497940"/>
            <a:ext cx="5247250" cy="2339102"/>
          </a:xfrm>
          <a:prstGeom prst="rect">
            <a:avLst/>
          </a:prstGeom>
          <a:noFill/>
        </p:spPr>
        <p:txBody>
          <a:bodyPr wrap="square" rtlCol="0">
            <a:spAutoFit/>
          </a:bodyPr>
          <a:lstStyle/>
          <a:p>
            <a:r>
              <a:rPr lang="en-US" sz="2800" b="1" dirty="0" smtClean="0"/>
              <a:t>Categories of customer</a:t>
            </a:r>
          </a:p>
          <a:p>
            <a:endParaRPr lang="en-US" sz="2800" b="1" dirty="0" smtClean="0"/>
          </a:p>
          <a:p>
            <a:r>
              <a:rPr lang="en-US" dirty="0" smtClean="0"/>
              <a:t>1. Conservative		[0 - 25] points</a:t>
            </a:r>
          </a:p>
          <a:p>
            <a:r>
              <a:rPr lang="en-US" dirty="0" smtClean="0"/>
              <a:t>2. Balanced		[26 - 35] points</a:t>
            </a:r>
          </a:p>
          <a:p>
            <a:r>
              <a:rPr lang="en-US" dirty="0" smtClean="0"/>
              <a:t>3. Assertive		[35 - 45] points</a:t>
            </a:r>
          </a:p>
          <a:p>
            <a:r>
              <a:rPr lang="en-US" dirty="0" smtClean="0"/>
              <a:t>4. Aggressive		[45 - 55] points</a:t>
            </a:r>
          </a:p>
          <a:p>
            <a:r>
              <a:rPr lang="en-US" dirty="0" smtClean="0"/>
              <a:t>5. </a:t>
            </a:r>
            <a:r>
              <a:rPr lang="en-US" dirty="0"/>
              <a:t>V</a:t>
            </a:r>
            <a:r>
              <a:rPr lang="en-US" dirty="0" smtClean="0"/>
              <a:t>ery Aggressive	[55 – 65.. ] points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24" y="2670617"/>
            <a:ext cx="4191000" cy="2794000"/>
          </a:xfrm>
          <a:prstGeom prst="rect">
            <a:avLst/>
          </a:prstGeom>
        </p:spPr>
      </p:pic>
    </p:spTree>
    <p:extLst>
      <p:ext uri="{BB962C8B-B14F-4D97-AF65-F5344CB8AC3E}">
        <p14:creationId xmlns:p14="http://schemas.microsoft.com/office/powerpoint/2010/main" val="4086803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1858" y="2433711"/>
            <a:ext cx="4192173" cy="1477328"/>
          </a:xfrm>
          <a:prstGeom prst="rect">
            <a:avLst/>
          </a:prstGeom>
          <a:noFill/>
        </p:spPr>
        <p:txBody>
          <a:bodyPr wrap="square" rtlCol="0">
            <a:spAutoFit/>
          </a:bodyPr>
          <a:lstStyle/>
          <a:p>
            <a:r>
              <a:rPr lang="en-US" sz="3600" dirty="0" smtClean="0"/>
              <a:t>NET RETURNS</a:t>
            </a:r>
          </a:p>
          <a:p>
            <a:r>
              <a:rPr lang="en-US" dirty="0" smtClean="0"/>
              <a:t>Net Returns from their individual </a:t>
            </a:r>
          </a:p>
          <a:p>
            <a:r>
              <a:rPr lang="en-US" dirty="0" smtClean="0"/>
              <a:t>stocks in which they have invested</a:t>
            </a:r>
          </a:p>
          <a:p>
            <a:r>
              <a:rPr lang="en-US" dirty="0" smtClean="0"/>
              <a:t>Represented in line chart</a:t>
            </a:r>
            <a:endParaRPr lang="en-US" dirty="0"/>
          </a:p>
        </p:txBody>
      </p:sp>
    </p:spTree>
    <p:extLst>
      <p:ext uri="{BB962C8B-B14F-4D97-AF65-F5344CB8AC3E}">
        <p14:creationId xmlns:p14="http://schemas.microsoft.com/office/powerpoint/2010/main" val="1529165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3058" y="2419642"/>
            <a:ext cx="3176025" cy="2308324"/>
          </a:xfrm>
          <a:prstGeom prst="rect">
            <a:avLst/>
          </a:prstGeom>
          <a:noFill/>
        </p:spPr>
        <p:txBody>
          <a:bodyPr wrap="square" rtlCol="0">
            <a:spAutoFit/>
          </a:bodyPr>
          <a:lstStyle/>
          <a:p>
            <a:r>
              <a:rPr lang="en-US" sz="4800" dirty="0" smtClean="0"/>
              <a:t>What is Investment Portfolio ?</a:t>
            </a:r>
            <a:endParaRPr lang="en-US" sz="4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105" y="1459694"/>
            <a:ext cx="5006974" cy="3962400"/>
          </a:xfrm>
          <a:prstGeom prst="rect">
            <a:avLst/>
          </a:prstGeom>
        </p:spPr>
      </p:pic>
    </p:spTree>
    <p:extLst>
      <p:ext uri="{BB962C8B-B14F-4D97-AF65-F5344CB8AC3E}">
        <p14:creationId xmlns:p14="http://schemas.microsoft.com/office/powerpoint/2010/main" val="19477078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4" y="1707516"/>
            <a:ext cx="9636369" cy="419217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963" y="2926079"/>
            <a:ext cx="7047914" cy="1077218"/>
          </a:xfrm>
          <a:prstGeom prst="rect">
            <a:avLst/>
          </a:prstGeom>
          <a:noFill/>
        </p:spPr>
        <p:txBody>
          <a:bodyPr wrap="square" rtlCol="0">
            <a:spAutoFit/>
          </a:bodyPr>
          <a:lstStyle/>
          <a:p>
            <a:r>
              <a:rPr lang="en-US" sz="2800" b="1" dirty="0" smtClean="0"/>
              <a:t>Alternative Portfolio with minimum risk</a:t>
            </a:r>
          </a:p>
          <a:p>
            <a:r>
              <a:rPr lang="en-US" dirty="0" smtClean="0"/>
              <a:t>Alternative portfolio suggested with minimum risk and the same combination of stocks which belongs to their risk categories.</a:t>
            </a:r>
            <a:endParaRPr lang="en-US" dirty="0"/>
          </a:p>
        </p:txBody>
      </p:sp>
    </p:spTree>
    <p:extLst>
      <p:ext uri="{BB962C8B-B14F-4D97-AF65-F5344CB8AC3E}">
        <p14:creationId xmlns:p14="http://schemas.microsoft.com/office/powerpoint/2010/main" val="2872080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080625" cy="7455876"/>
          </a:xfrm>
          <a:prstGeom prst="rect">
            <a:avLst/>
          </a:prstGeom>
        </p:spPr>
      </p:pic>
    </p:spTree>
    <p:extLst>
      <p:ext uri="{BB962C8B-B14F-4D97-AF65-F5344CB8AC3E}">
        <p14:creationId xmlns:p14="http://schemas.microsoft.com/office/powerpoint/2010/main" val="21437609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2707" y="3108960"/>
            <a:ext cx="7695028" cy="1138773"/>
          </a:xfrm>
          <a:prstGeom prst="rect">
            <a:avLst/>
          </a:prstGeom>
          <a:noFill/>
        </p:spPr>
        <p:txBody>
          <a:bodyPr wrap="square" rtlCol="0">
            <a:spAutoFit/>
          </a:bodyPr>
          <a:lstStyle/>
          <a:p>
            <a:r>
              <a:rPr lang="en-US" sz="3200" dirty="0" smtClean="0"/>
              <a:t>Alternate Portfolio with higher risk</a:t>
            </a:r>
          </a:p>
          <a:p>
            <a:r>
              <a:rPr lang="en-US" dirty="0" smtClean="0"/>
              <a:t>Alternate portfolio with higher risk if investor is interested</a:t>
            </a:r>
          </a:p>
          <a:p>
            <a:r>
              <a:rPr lang="en-US" dirty="0" smtClean="0"/>
              <a:t>As it will give then higher return as well.</a:t>
            </a:r>
            <a:endParaRPr lang="en-US" dirty="0"/>
          </a:p>
        </p:txBody>
      </p:sp>
    </p:spTree>
    <p:extLst>
      <p:ext uri="{BB962C8B-B14F-4D97-AF65-F5344CB8AC3E}">
        <p14:creationId xmlns:p14="http://schemas.microsoft.com/office/powerpoint/2010/main" val="7795316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0080626" cy="745587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080625" cy="7559674"/>
          </a:xfrm>
          <a:prstGeom prst="rect">
            <a:avLst/>
          </a:prstGeom>
        </p:spPr>
      </p:pic>
      <p:pic>
        <p:nvPicPr>
          <p:cNvPr id="4" name="Picture 3"/>
          <p:cNvPicPr/>
          <p:nvPr/>
        </p:nvPicPr>
        <p:blipFill>
          <a:blip r:embed="rId3"/>
          <a:stretch/>
        </p:blipFill>
        <p:spPr>
          <a:xfrm>
            <a:off x="4874454" y="5922497"/>
            <a:ext cx="4649374" cy="1280162"/>
          </a:xfrm>
          <a:prstGeom prst="rect">
            <a:avLst/>
          </a:prstGeom>
          <a:ln>
            <a:noFill/>
          </a:ln>
        </p:spPr>
      </p:pic>
    </p:spTree>
    <p:extLst>
      <p:ext uri="{BB962C8B-B14F-4D97-AF65-F5344CB8AC3E}">
        <p14:creationId xmlns:p14="http://schemas.microsoft.com/office/powerpoint/2010/main" val="3361658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604911" y="717452"/>
            <a:ext cx="7174523" cy="4262511"/>
          </a:xfrm>
          <a:prstGeom prst="rect">
            <a:avLst/>
          </a:prstGeom>
          <a:noFill/>
          <a:ln>
            <a:noFill/>
          </a:ln>
        </p:spPr>
        <p:txBody>
          <a:bodyPr lIns="90000" tIns="45000" rIns="90000" bIns="45000"/>
          <a:lstStyle/>
          <a:p>
            <a:pPr algn="ctr">
              <a:lnSpc>
                <a:spcPct val="100000"/>
              </a:lnSpc>
            </a:pPr>
            <a:r>
              <a:rPr lang="en-IN" sz="2400" b="1" strike="noStrike" spc="-1" dirty="0" smtClean="0">
                <a:solidFill>
                  <a:srgbClr val="000000"/>
                </a:solidFill>
                <a:uFill>
                  <a:solidFill>
                    <a:srgbClr val="FFFFFF"/>
                  </a:solidFill>
                </a:uFill>
              </a:rPr>
              <a:t>A portfolio is a group of financial assets such as stocks, bonds and cash equivalents.</a:t>
            </a:r>
          </a:p>
          <a:p>
            <a:pPr algn="ctr">
              <a:lnSpc>
                <a:spcPct val="100000"/>
              </a:lnSpc>
            </a:pPr>
            <a:endParaRPr lang="en-IN" sz="2400" b="1" strike="noStrike" spc="-1" dirty="0" smtClean="0">
              <a:solidFill>
                <a:srgbClr val="000000"/>
              </a:solidFill>
              <a:uFill>
                <a:solidFill>
                  <a:srgbClr val="FFFFFF"/>
                </a:solidFill>
              </a:uFill>
            </a:endParaRPr>
          </a:p>
          <a:p>
            <a:pPr algn="ctr">
              <a:lnSpc>
                <a:spcPct val="100000"/>
              </a:lnSpc>
            </a:pPr>
            <a:r>
              <a:rPr lang="en-IN" sz="2400" b="1" strike="noStrike" spc="-1" dirty="0" smtClean="0">
                <a:solidFill>
                  <a:srgbClr val="000000"/>
                </a:solidFill>
                <a:uFill>
                  <a:solidFill>
                    <a:srgbClr val="FFFFFF"/>
                  </a:solidFill>
                </a:uFill>
              </a:rPr>
              <a:t>Large </a:t>
            </a:r>
            <a:r>
              <a:rPr lang="en-IN" sz="2400" b="1" strike="noStrike" spc="-1" dirty="0">
                <a:solidFill>
                  <a:srgbClr val="000000"/>
                </a:solidFill>
                <a:uFill>
                  <a:solidFill>
                    <a:srgbClr val="FFFFFF"/>
                  </a:solidFill>
                </a:uFill>
              </a:rPr>
              <a:t>portfolios of investors are professionally managed by financial experts at investment banks. They are responsible for advising the individual investors of the risks and recommend rebalancing of the portfolio based on the life-cycle changes, market risks</a:t>
            </a:r>
            <a:r>
              <a:rPr lang="en-IN" sz="2400" b="1" strike="noStrike" spc="-1" dirty="0" smtClean="0">
                <a:solidFill>
                  <a:srgbClr val="000000"/>
                </a:solidFill>
                <a:uFill>
                  <a:solidFill>
                    <a:srgbClr val="FFFFFF"/>
                  </a:solidFill>
                </a:uFill>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702" y="4065563"/>
            <a:ext cx="3537800" cy="3165228"/>
          </a:xfrm>
          <a:prstGeom prst="rect">
            <a:avLst/>
          </a:prstGeom>
        </p:spPr>
      </p:pic>
    </p:spTree>
    <p:extLst>
      <p:ext uri="{BB962C8B-B14F-4D97-AF65-F5344CB8AC3E}">
        <p14:creationId xmlns:p14="http://schemas.microsoft.com/office/powerpoint/2010/main" val="12574939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0080624" cy="7559674"/>
          </a:xfrm>
          <a:prstGeom prst="rect">
            <a:avLst/>
          </a:prstGeom>
        </p:spPr>
      </p:pic>
      <p:sp>
        <p:nvSpPr>
          <p:cNvPr id="41" name="TextShape 1"/>
          <p:cNvSpPr txBox="1"/>
          <p:nvPr/>
        </p:nvSpPr>
        <p:spPr>
          <a:xfrm>
            <a:off x="6471139" y="3052688"/>
            <a:ext cx="3713870" cy="1069146"/>
          </a:xfrm>
          <a:prstGeom prst="rect">
            <a:avLst/>
          </a:prstGeom>
          <a:noFill/>
          <a:ln>
            <a:noFill/>
          </a:ln>
        </p:spPr>
        <p:txBody>
          <a:bodyPr lIns="90000" tIns="45000" rIns="90000" bIns="45000"/>
          <a:lstStyle/>
          <a:p>
            <a:r>
              <a:rPr lang="en-IN" sz="5400" b="1" i="1" strike="noStrike" spc="-1" dirty="0" smtClean="0">
                <a:solidFill>
                  <a:srgbClr val="000000"/>
                </a:solidFill>
                <a:uFill>
                  <a:solidFill>
                    <a:srgbClr val="FFFFFF"/>
                  </a:solidFill>
                </a:uFill>
              </a:rPr>
              <a:t>Objective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759656" y="1589649"/>
            <a:ext cx="8637562" cy="4178105"/>
          </a:xfrm>
          <a:prstGeom prst="rect">
            <a:avLst/>
          </a:prstGeom>
          <a:noFill/>
          <a:ln>
            <a:noFill/>
          </a:ln>
        </p:spPr>
        <p:txBody>
          <a:bodyPr lIns="90000" tIns="45000" rIns="90000" bIns="45000"/>
          <a:lstStyle/>
          <a:p>
            <a:pPr marL="285750" indent="-285750">
              <a:buFont typeface="Arial" panose="020B0604020202020204" pitchFamily="34" charset="0"/>
              <a:buChar char="•"/>
            </a:pPr>
            <a:r>
              <a:rPr lang="en-IN" sz="2800" b="1" i="1" strike="noStrike" spc="-1" dirty="0" smtClean="0">
                <a:solidFill>
                  <a:srgbClr val="000000"/>
                </a:solidFill>
                <a:uFill>
                  <a:solidFill>
                    <a:srgbClr val="FFFFFF"/>
                  </a:solidFill>
                </a:uFill>
              </a:rPr>
              <a:t>To Build </a:t>
            </a:r>
            <a:r>
              <a:rPr lang="en-IN" sz="2800" b="1" i="1" strike="noStrike" spc="-1" dirty="0">
                <a:solidFill>
                  <a:srgbClr val="000000"/>
                </a:solidFill>
                <a:uFill>
                  <a:solidFill>
                    <a:srgbClr val="FFFFFF"/>
                  </a:solidFill>
                </a:uFill>
              </a:rPr>
              <a:t>a model to optimize the portfolio of investor by matching the customer risk tolerance level with the risk of the stocks that he/she holds</a:t>
            </a:r>
            <a:r>
              <a:rPr lang="en-IN" sz="2800" b="1" i="1" strike="noStrike" spc="-1" dirty="0" smtClean="0">
                <a:solidFill>
                  <a:srgbClr val="000000"/>
                </a:solidFill>
                <a:uFill>
                  <a:solidFill>
                    <a:srgbClr val="FFFFFF"/>
                  </a:solidFill>
                </a:uFill>
              </a:rPr>
              <a:t>.</a:t>
            </a:r>
          </a:p>
          <a:p>
            <a:pPr marL="285750" indent="-285750">
              <a:buFont typeface="Arial" panose="020B0604020202020204" pitchFamily="34" charset="0"/>
              <a:buChar char="•"/>
            </a:pPr>
            <a:endParaRPr lang="en-IN" sz="2800" b="1" i="1" spc="-1" dirty="0">
              <a:solidFill>
                <a:srgbClr val="000000"/>
              </a:solidFill>
              <a:uFill>
                <a:solidFill>
                  <a:srgbClr val="FFFFFF"/>
                </a:solidFill>
              </a:uFill>
              <a:ea typeface="Segoe UI Light"/>
            </a:endParaRPr>
          </a:p>
          <a:p>
            <a:endParaRPr lang="en-IN" sz="2800" b="1" i="1" strike="noStrike" spc="-1" dirty="0">
              <a:solidFill>
                <a:srgbClr val="000000"/>
              </a:solidFill>
              <a:uFill>
                <a:solidFill>
                  <a:srgbClr val="FFFFFF"/>
                </a:solidFill>
              </a:uFill>
              <a:ea typeface="Segoe UI Light"/>
            </a:endParaRPr>
          </a:p>
          <a:p>
            <a:pPr marL="285750" indent="-285750">
              <a:buFont typeface="Arial" panose="020B0604020202020204" pitchFamily="34" charset="0"/>
              <a:buChar char="•"/>
            </a:pPr>
            <a:r>
              <a:rPr lang="en-IN" sz="2800" b="1" i="1" strike="noStrike" spc="-1" dirty="0" smtClean="0">
                <a:solidFill>
                  <a:srgbClr val="000000"/>
                </a:solidFill>
                <a:uFill>
                  <a:solidFill>
                    <a:srgbClr val="FFFFFF"/>
                  </a:solidFill>
                </a:uFill>
                <a:ea typeface="Segoe UI Light"/>
              </a:rPr>
              <a:t>Recommend </a:t>
            </a:r>
            <a:r>
              <a:rPr lang="en-IN" sz="2800" b="1" i="1" strike="noStrike" spc="-1" dirty="0">
                <a:solidFill>
                  <a:srgbClr val="000000"/>
                </a:solidFill>
                <a:uFill>
                  <a:solidFill>
                    <a:srgbClr val="FFFFFF"/>
                  </a:solidFill>
                </a:uFill>
                <a:ea typeface="Segoe UI Light"/>
              </a:rPr>
              <a:t>Alternate Investment opportunities based on the stock holdings of other investors who have similar portfolio.</a:t>
            </a:r>
            <a:endParaRPr lang="en-IN" sz="2800" b="1" i="1" strike="noStrike" spc="-1" dirty="0">
              <a:solidFill>
                <a:srgbClr val="000000"/>
              </a:solidFill>
              <a:uFill>
                <a:solidFill>
                  <a:srgbClr val="FFFFFF"/>
                </a:solidFill>
              </a:uFill>
            </a:endParaRPr>
          </a:p>
        </p:txBody>
      </p:sp>
    </p:spTree>
    <p:extLst>
      <p:ext uri="{BB962C8B-B14F-4D97-AF65-F5344CB8AC3E}">
        <p14:creationId xmlns:p14="http://schemas.microsoft.com/office/powerpoint/2010/main" val="12696698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267286" y="0"/>
            <a:ext cx="9813339" cy="7559675"/>
          </a:xfrm>
          <a:prstGeom prst="rect">
            <a:avLst/>
          </a:prstGeom>
          <a:noFill/>
          <a:ln>
            <a:noFill/>
          </a:ln>
        </p:spPr>
        <p:txBody>
          <a:bodyPr lIns="90000" tIns="45000" rIns="90000" bIns="45000" anchor="ctr"/>
          <a:lstStyle/>
          <a:p>
            <a:pPr>
              <a:lnSpc>
                <a:spcPct val="150000"/>
              </a:lnSpc>
            </a:pPr>
            <a:r>
              <a:rPr lang="en-IN" sz="2000" b="1" strike="noStrike" dirty="0" smtClean="0">
                <a:solidFill>
                  <a:srgbClr val="000000"/>
                </a:solidFill>
                <a:uFill>
                  <a:solidFill>
                    <a:srgbClr val="FFFFFF"/>
                  </a:solidFill>
                </a:uFill>
                <a:latin typeface="Segoe UI Semibold"/>
              </a:rPr>
              <a:t>Methodology :</a:t>
            </a:r>
          </a:p>
          <a:p>
            <a:pPr>
              <a:lnSpc>
                <a:spcPct val="100000"/>
              </a:lnSpc>
            </a:pPr>
            <a:endParaRPr lang="en-IN" sz="2000" b="1" strike="noStrike" dirty="0">
              <a:solidFill>
                <a:srgbClr val="000000"/>
              </a:solidFill>
              <a:uFill>
                <a:solidFill>
                  <a:srgbClr val="FFFFFF"/>
                </a:solidFill>
              </a:uFill>
              <a:latin typeface="Segoe UI Semibold"/>
              <a:ea typeface="Segoe UI Semibold"/>
            </a:endParaRPr>
          </a:p>
          <a:p>
            <a:pPr marL="457200" indent="-457200">
              <a:lnSpc>
                <a:spcPct val="150000"/>
              </a:lnSpc>
              <a:buFont typeface="+mj-lt"/>
              <a:buAutoNum type="arabicPeriod"/>
            </a:pPr>
            <a:r>
              <a:rPr lang="en-IN" sz="2000" b="1" strike="noStrike" dirty="0" smtClean="0">
                <a:solidFill>
                  <a:srgbClr val="000000"/>
                </a:solidFill>
                <a:uFill>
                  <a:solidFill>
                    <a:srgbClr val="FFFFFF"/>
                  </a:solidFill>
                </a:uFill>
                <a:latin typeface="Segoe UI Light"/>
              </a:rPr>
              <a:t>Assess the </a:t>
            </a:r>
            <a:r>
              <a:rPr lang="en-IN" sz="2000" b="1" strike="noStrike" dirty="0">
                <a:solidFill>
                  <a:srgbClr val="000000"/>
                </a:solidFill>
                <a:uFill>
                  <a:solidFill>
                    <a:srgbClr val="FFFFFF"/>
                  </a:solidFill>
                </a:uFill>
                <a:latin typeface="Segoe UI Light"/>
              </a:rPr>
              <a:t>risk of each </a:t>
            </a:r>
            <a:r>
              <a:rPr lang="en-IN" sz="2000" b="1" strike="noStrike" dirty="0" smtClean="0">
                <a:solidFill>
                  <a:srgbClr val="000000"/>
                </a:solidFill>
                <a:uFill>
                  <a:solidFill>
                    <a:srgbClr val="FFFFFF"/>
                  </a:solidFill>
                </a:uFill>
                <a:latin typeface="Segoe UI Light"/>
              </a:rPr>
              <a:t>stocks </a:t>
            </a:r>
            <a:endParaRPr lang="en-IN" sz="2000" b="1" strike="noStrike" dirty="0">
              <a:solidFill>
                <a:srgbClr val="000000"/>
              </a:solidFill>
              <a:uFill>
                <a:solidFill>
                  <a:srgbClr val="FFFFFF"/>
                </a:solidFill>
              </a:uFill>
              <a:latin typeface="Segoe UI Light"/>
              <a:ea typeface="Segoe UI Light"/>
            </a:endParaRPr>
          </a:p>
          <a:p>
            <a:pPr marL="457200" indent="-457200">
              <a:lnSpc>
                <a:spcPct val="150000"/>
              </a:lnSpc>
              <a:buFont typeface="+mj-lt"/>
              <a:buAutoNum type="arabicPeriod"/>
            </a:pPr>
            <a:r>
              <a:rPr lang="en-IN" sz="2000" b="1" strike="noStrike" dirty="0">
                <a:solidFill>
                  <a:srgbClr val="000000"/>
                </a:solidFill>
                <a:uFill>
                  <a:solidFill>
                    <a:srgbClr val="FFFFFF"/>
                  </a:solidFill>
                </a:uFill>
                <a:latin typeface="Segoe UI Light"/>
              </a:rPr>
              <a:t>Identify the risk metrics</a:t>
            </a:r>
            <a:endParaRPr lang="en-IN" sz="2000" b="1" strike="noStrike" dirty="0">
              <a:solidFill>
                <a:srgbClr val="000000"/>
              </a:solidFill>
              <a:uFill>
                <a:solidFill>
                  <a:srgbClr val="FFFFFF"/>
                </a:solidFill>
              </a:uFill>
              <a:latin typeface="Segoe UI Light"/>
              <a:ea typeface="Segoe UI Light"/>
            </a:endParaRPr>
          </a:p>
          <a:p>
            <a:pPr marL="457200" indent="-457200">
              <a:lnSpc>
                <a:spcPct val="150000"/>
              </a:lnSpc>
              <a:buFont typeface="+mj-lt"/>
              <a:buAutoNum type="arabicPeriod"/>
            </a:pPr>
            <a:r>
              <a:rPr lang="en-IN" sz="2000" b="1" strike="noStrike" dirty="0">
                <a:solidFill>
                  <a:srgbClr val="000000"/>
                </a:solidFill>
                <a:uFill>
                  <a:solidFill>
                    <a:srgbClr val="FFFFFF"/>
                  </a:solidFill>
                </a:uFill>
                <a:latin typeface="Segoe UI Light"/>
              </a:rPr>
              <a:t>Calculate the Risk metrics</a:t>
            </a:r>
            <a:endParaRPr lang="en-IN" sz="2000" b="1" strike="noStrike" dirty="0">
              <a:solidFill>
                <a:srgbClr val="000000"/>
              </a:solidFill>
              <a:uFill>
                <a:solidFill>
                  <a:srgbClr val="FFFFFF"/>
                </a:solidFill>
              </a:uFill>
              <a:latin typeface="Segoe UI Light"/>
              <a:ea typeface="Segoe UI Light"/>
            </a:endParaRPr>
          </a:p>
          <a:p>
            <a:pPr marL="457200" indent="-457200">
              <a:lnSpc>
                <a:spcPct val="150000"/>
              </a:lnSpc>
              <a:buFont typeface="+mj-lt"/>
              <a:buAutoNum type="arabicPeriod"/>
            </a:pPr>
            <a:r>
              <a:rPr lang="en-IN" sz="2000" b="1" strike="noStrike" dirty="0">
                <a:solidFill>
                  <a:srgbClr val="000000"/>
                </a:solidFill>
                <a:uFill>
                  <a:solidFill>
                    <a:srgbClr val="FFFFFF"/>
                  </a:solidFill>
                </a:uFill>
                <a:latin typeface="Segoe UI Light"/>
              </a:rPr>
              <a:t>Source or gather the Risk Metrics from various financial APIs</a:t>
            </a:r>
            <a:endParaRPr lang="en-IN" sz="2000" b="1" strike="noStrike" dirty="0">
              <a:solidFill>
                <a:srgbClr val="000000"/>
              </a:solidFill>
              <a:uFill>
                <a:solidFill>
                  <a:srgbClr val="FFFFFF"/>
                </a:solidFill>
              </a:uFill>
              <a:latin typeface="Segoe UI Light"/>
              <a:ea typeface="Segoe UI Light"/>
            </a:endParaRPr>
          </a:p>
          <a:p>
            <a:pPr marL="457200" indent="-457200">
              <a:lnSpc>
                <a:spcPct val="150000"/>
              </a:lnSpc>
              <a:buFont typeface="+mj-lt"/>
              <a:buAutoNum type="arabicPeriod"/>
            </a:pPr>
            <a:r>
              <a:rPr lang="en-IN" sz="2000" b="1" strike="noStrike" dirty="0">
                <a:solidFill>
                  <a:srgbClr val="000000"/>
                </a:solidFill>
                <a:uFill>
                  <a:solidFill>
                    <a:srgbClr val="FFFFFF"/>
                  </a:solidFill>
                </a:uFill>
                <a:latin typeface="Segoe UI Light"/>
              </a:rPr>
              <a:t>To segment the investors based on their psychographic and demographic profiles</a:t>
            </a:r>
            <a:endParaRPr lang="en-IN" sz="2000" b="1" strike="noStrike" dirty="0">
              <a:solidFill>
                <a:srgbClr val="000000"/>
              </a:solidFill>
              <a:uFill>
                <a:solidFill>
                  <a:srgbClr val="FFFFFF"/>
                </a:solidFill>
              </a:uFill>
              <a:latin typeface="Segoe UI Light"/>
              <a:ea typeface="Segoe UI Light"/>
            </a:endParaRPr>
          </a:p>
          <a:p>
            <a:pPr marL="457200" indent="-457200">
              <a:lnSpc>
                <a:spcPct val="150000"/>
              </a:lnSpc>
              <a:buFont typeface="+mj-lt"/>
              <a:buAutoNum type="arabicPeriod"/>
            </a:pPr>
            <a:r>
              <a:rPr lang="en-IN" sz="2000" b="1" strike="noStrike" dirty="0">
                <a:solidFill>
                  <a:srgbClr val="000000"/>
                </a:solidFill>
                <a:uFill>
                  <a:solidFill>
                    <a:srgbClr val="FFFFFF"/>
                  </a:solidFill>
                </a:uFill>
                <a:latin typeface="Segoe UI Light"/>
              </a:rPr>
              <a:t>To calculate the customer’s risk tolerance level</a:t>
            </a:r>
            <a:endParaRPr lang="en-IN" sz="2000" b="1" strike="noStrike" dirty="0">
              <a:solidFill>
                <a:srgbClr val="000000"/>
              </a:solidFill>
              <a:uFill>
                <a:solidFill>
                  <a:srgbClr val="FFFFFF"/>
                </a:solidFill>
              </a:uFill>
              <a:latin typeface="Segoe UI Light"/>
              <a:ea typeface="Segoe UI Light"/>
            </a:endParaRPr>
          </a:p>
          <a:p>
            <a:pPr marL="457200" indent="-457200">
              <a:lnSpc>
                <a:spcPct val="150000"/>
              </a:lnSpc>
              <a:buFont typeface="+mj-lt"/>
              <a:buAutoNum type="arabicPeriod"/>
            </a:pPr>
            <a:r>
              <a:rPr lang="en-IN" sz="2000" b="1" strike="noStrike" dirty="0">
                <a:solidFill>
                  <a:srgbClr val="000000"/>
                </a:solidFill>
                <a:uFill>
                  <a:solidFill>
                    <a:srgbClr val="FFFFFF"/>
                  </a:solidFill>
                </a:uFill>
                <a:latin typeface="Segoe UI Light"/>
              </a:rPr>
              <a:t>To generate a common risk scale which matches both risk tolerance level of investor and risk of the stocks.</a:t>
            </a:r>
            <a:endParaRPr lang="en-IN" sz="2000" b="1" strike="noStrike" dirty="0">
              <a:solidFill>
                <a:srgbClr val="000000"/>
              </a:solidFill>
              <a:uFill>
                <a:solidFill>
                  <a:srgbClr val="FFFFFF"/>
                </a:solidFill>
              </a:uFill>
              <a:latin typeface="Segoe UI Light"/>
              <a:ea typeface="Segoe UI Light"/>
            </a:endParaRPr>
          </a:p>
          <a:p>
            <a:pPr marL="457200" indent="-457200">
              <a:lnSpc>
                <a:spcPct val="150000"/>
              </a:lnSpc>
              <a:buFont typeface="+mj-lt"/>
              <a:buAutoNum type="arabicPeriod"/>
            </a:pPr>
            <a:r>
              <a:rPr lang="en-IN" sz="2000" b="1" strike="noStrike" dirty="0">
                <a:solidFill>
                  <a:srgbClr val="000000"/>
                </a:solidFill>
                <a:uFill>
                  <a:solidFill>
                    <a:srgbClr val="FFFFFF"/>
                  </a:solidFill>
                </a:uFill>
                <a:latin typeface="Segoe UI Light"/>
              </a:rPr>
              <a:t>To estimate the difference between the investor’s risk tolerance level and the risk of the stocks that the investor holds.</a:t>
            </a:r>
            <a:endParaRPr lang="en-IN" sz="2000" b="1" strike="noStrike" dirty="0">
              <a:solidFill>
                <a:srgbClr val="000000"/>
              </a:solidFill>
              <a:uFill>
                <a:solidFill>
                  <a:srgbClr val="FFFFFF"/>
                </a:solidFill>
              </a:uFill>
              <a:latin typeface="Segoe UI Light"/>
              <a:ea typeface="Segoe UI Light"/>
            </a:endParaRPr>
          </a:p>
          <a:p>
            <a:pPr marL="457200" indent="-457200">
              <a:lnSpc>
                <a:spcPct val="150000"/>
              </a:lnSpc>
              <a:buFont typeface="+mj-lt"/>
              <a:buAutoNum type="arabicPeriod"/>
            </a:pPr>
            <a:r>
              <a:rPr lang="en-IN" sz="2000" b="1" strike="noStrike" dirty="0">
                <a:solidFill>
                  <a:srgbClr val="000000"/>
                </a:solidFill>
                <a:uFill>
                  <a:solidFill>
                    <a:srgbClr val="FFFFFF"/>
                  </a:solidFill>
                </a:uFill>
                <a:latin typeface="Segoe UI Light"/>
                <a:ea typeface="Segoe UI Light"/>
              </a:rPr>
              <a:t>To recommend</a:t>
            </a:r>
            <a:r>
              <a:rPr lang="en-IN" sz="2000" b="1" strike="noStrike" dirty="0">
                <a:solidFill>
                  <a:srgbClr val="000000"/>
                </a:solidFill>
                <a:uFill>
                  <a:solidFill>
                    <a:srgbClr val="FFFFFF"/>
                  </a:solidFill>
                </a:uFill>
                <a:latin typeface="Arial"/>
                <a:hlinkClick r:id="rId2"/>
              </a:rPr>
              <a:t> alternative investment</a:t>
            </a:r>
            <a:r>
              <a:rPr lang="en-IN" sz="2000" b="1" strike="noStrike" dirty="0">
                <a:solidFill>
                  <a:srgbClr val="000000"/>
                </a:solidFill>
                <a:uFill>
                  <a:solidFill>
                    <a:srgbClr val="FFFFFF"/>
                  </a:solidFill>
                </a:uFill>
                <a:latin typeface="Segoe UI Light"/>
                <a:ea typeface="Segoe UI Light"/>
              </a:rPr>
              <a:t> opportunities if the difference is huge</a:t>
            </a:r>
            <a:r>
              <a:rPr lang="en-IN" sz="2000" b="1" strike="noStrike" dirty="0" smtClean="0">
                <a:solidFill>
                  <a:srgbClr val="000000"/>
                </a:solidFill>
                <a:uFill>
                  <a:solidFill>
                    <a:srgbClr val="FFFFFF"/>
                  </a:solidFill>
                </a:uFill>
                <a:latin typeface="Segoe UI Light"/>
                <a:ea typeface="Segoe UI Light"/>
              </a:rPr>
              <a:t>.</a:t>
            </a:r>
          </a:p>
          <a:p>
            <a:pPr marL="914400" lvl="1" indent="-457200">
              <a:lnSpc>
                <a:spcPct val="150000"/>
              </a:lnSpc>
              <a:buFont typeface="+mj-lt"/>
              <a:buAutoNum type="arabicPeriod"/>
            </a:pPr>
            <a:r>
              <a:rPr lang="en-IN" sz="2000" b="1" strike="noStrike" dirty="0" smtClean="0">
                <a:solidFill>
                  <a:srgbClr val="000000"/>
                </a:solidFill>
                <a:uFill>
                  <a:solidFill>
                    <a:srgbClr val="FFFFFF"/>
                  </a:solidFill>
                </a:uFill>
                <a:latin typeface="Segoe UI Light"/>
                <a:ea typeface="Segoe UI Light"/>
              </a:rPr>
              <a:t>We </a:t>
            </a:r>
            <a:r>
              <a:rPr lang="en-IN" sz="2000" b="1" strike="noStrike" dirty="0">
                <a:solidFill>
                  <a:srgbClr val="000000"/>
                </a:solidFill>
                <a:uFill>
                  <a:solidFill>
                    <a:srgbClr val="FFFFFF"/>
                  </a:solidFill>
                </a:uFill>
                <a:latin typeface="Segoe UI Light"/>
                <a:ea typeface="Segoe UI Light"/>
              </a:rPr>
              <a:t>might recommend stocks that investor with similar portfolio </a:t>
            </a:r>
            <a:r>
              <a:rPr lang="en-IN" sz="2000" b="1" strike="noStrike" dirty="0" smtClean="0">
                <a:solidFill>
                  <a:srgbClr val="000000"/>
                </a:solidFill>
                <a:uFill>
                  <a:solidFill>
                    <a:srgbClr val="FFFFFF"/>
                  </a:solidFill>
                </a:uFill>
                <a:latin typeface="Segoe UI Light"/>
                <a:ea typeface="Segoe UI Light"/>
              </a:rPr>
              <a:t>holds.</a:t>
            </a:r>
          </a:p>
          <a:p>
            <a:pPr marL="914400" lvl="1" indent="-457200">
              <a:lnSpc>
                <a:spcPct val="150000"/>
              </a:lnSpc>
              <a:buFont typeface="+mj-lt"/>
              <a:buAutoNum type="arabicPeriod"/>
            </a:pPr>
            <a:r>
              <a:rPr lang="en-IN" sz="2000" b="1" strike="noStrike" dirty="0" smtClean="0">
                <a:solidFill>
                  <a:srgbClr val="000000"/>
                </a:solidFill>
                <a:uFill>
                  <a:solidFill>
                    <a:srgbClr val="FFFFFF"/>
                  </a:solidFill>
                </a:uFill>
                <a:latin typeface="Segoe UI Light"/>
                <a:ea typeface="Segoe UI Light"/>
              </a:rPr>
              <a:t>We </a:t>
            </a:r>
            <a:r>
              <a:rPr lang="en-IN" sz="2000" b="1" strike="noStrike" dirty="0">
                <a:solidFill>
                  <a:srgbClr val="000000"/>
                </a:solidFill>
                <a:uFill>
                  <a:solidFill>
                    <a:srgbClr val="FFFFFF"/>
                  </a:solidFill>
                </a:uFill>
                <a:latin typeface="Segoe UI Light"/>
                <a:ea typeface="Segoe UI Light"/>
              </a:rPr>
              <a:t>might recommend stocks which minimizes the risk difference</a:t>
            </a:r>
            <a:r>
              <a:rPr lang="en-IN" sz="2000" b="1" strike="noStrike" dirty="0" smtClean="0">
                <a:solidFill>
                  <a:srgbClr val="000000"/>
                </a:solidFill>
                <a:uFill>
                  <a:solidFill>
                    <a:srgbClr val="FFFFFF"/>
                  </a:solidFill>
                </a:uFill>
                <a:latin typeface="Segoe UI Light"/>
                <a:ea typeface="Segoe UI Light"/>
              </a:rPr>
              <a:t>.</a:t>
            </a:r>
            <a:endParaRPr lang="en-IN" sz="2000" b="1" strike="noStrike" dirty="0">
              <a:solidFill>
                <a:srgbClr val="000000"/>
              </a:solidFill>
              <a:uFill>
                <a:solidFill>
                  <a:srgbClr val="FFFFFF"/>
                </a:solidFill>
              </a:uFill>
              <a:latin typeface="Segoe UI Light"/>
              <a:ea typeface="Segoe UI Ligh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542" y="534572"/>
            <a:ext cx="9509760" cy="6124754"/>
          </a:xfrm>
          <a:prstGeom prst="rect">
            <a:avLst/>
          </a:prstGeom>
          <a:noFill/>
        </p:spPr>
        <p:txBody>
          <a:bodyPr wrap="square" rtlCol="0">
            <a:spAutoFit/>
          </a:bodyPr>
          <a:lstStyle/>
          <a:p>
            <a:pPr algn="ctr"/>
            <a:r>
              <a:rPr lang="en-US" sz="4000" dirty="0" smtClean="0"/>
              <a:t>Technology Stack :</a:t>
            </a:r>
          </a:p>
          <a:p>
            <a:endParaRPr lang="en-US" dirty="0"/>
          </a:p>
          <a:p>
            <a:endParaRPr lang="en-US" dirty="0" smtClean="0"/>
          </a:p>
          <a:p>
            <a:r>
              <a:rPr lang="en-US" sz="2800" dirty="0" smtClean="0"/>
              <a:t>Tools :</a:t>
            </a:r>
          </a:p>
          <a:p>
            <a:r>
              <a:rPr lang="en-US" sz="2800" dirty="0"/>
              <a:t>	</a:t>
            </a:r>
            <a:r>
              <a:rPr lang="en-US" sz="2800" dirty="0" smtClean="0"/>
              <a:t>Python, JavaScript, TypeScript</a:t>
            </a:r>
          </a:p>
          <a:p>
            <a:r>
              <a:rPr lang="en-US" sz="2800" dirty="0"/>
              <a:t>	</a:t>
            </a:r>
            <a:r>
              <a:rPr lang="en-US" sz="2800" dirty="0" smtClean="0"/>
              <a:t>Pandas, Quandl, REST API</a:t>
            </a:r>
          </a:p>
          <a:p>
            <a:endParaRPr lang="en-US" sz="2800" dirty="0"/>
          </a:p>
          <a:p>
            <a:r>
              <a:rPr lang="en-US" sz="2800" dirty="0" smtClean="0"/>
              <a:t>Framework</a:t>
            </a:r>
          </a:p>
          <a:p>
            <a:r>
              <a:rPr lang="en-US" sz="2800" dirty="0" smtClean="0"/>
              <a:t>	Front-end : 	           Angular</a:t>
            </a:r>
          </a:p>
          <a:p>
            <a:endParaRPr lang="en-US" sz="2800" dirty="0" smtClean="0"/>
          </a:p>
          <a:p>
            <a:r>
              <a:rPr lang="en-US" sz="2800" dirty="0"/>
              <a:t>	</a:t>
            </a:r>
            <a:r>
              <a:rPr lang="en-US" sz="2800" dirty="0" smtClean="0"/>
              <a:t>Back-end : 			  Flask</a:t>
            </a:r>
          </a:p>
          <a:p>
            <a:r>
              <a:rPr lang="en-US" sz="2800" dirty="0"/>
              <a:t>	</a:t>
            </a:r>
            <a:endParaRPr lang="en-US" sz="2800" dirty="0" smtClean="0"/>
          </a:p>
          <a:p>
            <a:r>
              <a:rPr lang="en-US" sz="2800" dirty="0"/>
              <a:t>	</a:t>
            </a:r>
            <a:r>
              <a:rPr lang="en-US" sz="2800" dirty="0" smtClean="0"/>
              <a:t>Database : </a:t>
            </a:r>
            <a:endParaRPr lang="en-US" dirty="0"/>
          </a:p>
          <a:p>
            <a:endParaRPr lang="en-US" dirty="0" smtClean="0"/>
          </a:p>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9302" y="3685440"/>
            <a:ext cx="882188" cy="88218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9302" y="4667788"/>
            <a:ext cx="1633375" cy="60162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3366" y="5486393"/>
            <a:ext cx="2419643" cy="59084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93892" y="0"/>
            <a:ext cx="8778829" cy="6617196"/>
          </a:xfrm>
          <a:prstGeom prst="rect">
            <a:avLst/>
          </a:prstGeom>
          <a:noFill/>
        </p:spPr>
        <p:txBody>
          <a:bodyPr wrap="square" rtlCol="0">
            <a:spAutoFit/>
          </a:bodyPr>
          <a:lstStyle/>
          <a:p>
            <a:r>
              <a:rPr lang="en-US" sz="2800" u="sng" dirty="0" smtClean="0"/>
              <a:t>Keywords : </a:t>
            </a:r>
          </a:p>
          <a:p>
            <a:endParaRPr lang="en-US" dirty="0" smtClean="0"/>
          </a:p>
          <a:p>
            <a:pPr marL="285750" indent="-285750">
              <a:buFont typeface="Arial" panose="020B0604020202020204" pitchFamily="34" charset="0"/>
              <a:buChar char="•"/>
            </a:pPr>
            <a:r>
              <a:rPr lang="en-US" b="1" dirty="0" smtClean="0"/>
              <a:t>Returns</a:t>
            </a:r>
            <a:r>
              <a:rPr lang="en-US" dirty="0" smtClean="0"/>
              <a:t> : </a:t>
            </a:r>
            <a:r>
              <a:rPr lang="en-IN" dirty="0"/>
              <a:t>A return is the gain or loss of a security in a particular period.</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Risk metrics</a:t>
            </a:r>
            <a:r>
              <a:rPr lang="en-US" dirty="0" smtClean="0"/>
              <a:t> : Different factors that affect the value of a security / assets.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Risk appetite</a:t>
            </a:r>
            <a:r>
              <a:rPr lang="en-US" dirty="0" smtClean="0"/>
              <a:t> : Capacity of an investor to take risk.</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Sharpe Ratio</a:t>
            </a:r>
            <a:r>
              <a:rPr lang="en-US" dirty="0" smtClean="0"/>
              <a:t> : </a:t>
            </a:r>
            <a:r>
              <a:rPr lang="en-US" dirty="0" smtClean="0"/>
              <a:t>Average Return earned in excess of the risk-free rate per unit of volatility or total risk.</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MPT (</a:t>
            </a:r>
            <a:r>
              <a:rPr lang="en-US" b="1" dirty="0"/>
              <a:t>M</a:t>
            </a:r>
            <a:r>
              <a:rPr lang="en-US" b="1" dirty="0" smtClean="0"/>
              <a:t>odern </a:t>
            </a:r>
            <a:r>
              <a:rPr lang="en-US" b="1" dirty="0"/>
              <a:t>P</a:t>
            </a:r>
            <a:r>
              <a:rPr lang="en-US" b="1" dirty="0" smtClean="0"/>
              <a:t>ortfolio Theory)</a:t>
            </a:r>
            <a:r>
              <a:rPr lang="en-US" dirty="0" smtClean="0"/>
              <a:t> : </a:t>
            </a:r>
            <a:r>
              <a:rPr lang="en-IN" dirty="0"/>
              <a:t>a theory about how investors construct portfolio </a:t>
            </a:r>
            <a:r>
              <a:rPr lang="en-IN" dirty="0" smtClean="0"/>
              <a:t>that </a:t>
            </a:r>
            <a:r>
              <a:rPr lang="en-IN" dirty="0"/>
              <a:t>maximizes their expected returns for given levels of </a:t>
            </a:r>
            <a:r>
              <a:rPr lang="en-IN" dirty="0" smtClean="0"/>
              <a:t>risk</a:t>
            </a:r>
            <a:r>
              <a:rPr lang="en-IN" dirty="0" smtClean="0"/>
              <a:t>.</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RFM Analysis</a:t>
            </a:r>
            <a:r>
              <a:rPr lang="en-US" dirty="0" smtClean="0"/>
              <a:t> : customer segmentation technique based upon their frequency, monitory value and how recently their have performed transactions.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Diversification</a:t>
            </a:r>
            <a:r>
              <a:rPr lang="en-US" dirty="0" smtClean="0"/>
              <a:t> : </a:t>
            </a:r>
            <a:r>
              <a:rPr lang="en-IN" b="1" i="1" u="sng" dirty="0" smtClean="0">
                <a:solidFill>
                  <a:schemeClr val="accent2">
                    <a:lumMod val="75000"/>
                  </a:schemeClr>
                </a:solidFill>
              </a:rPr>
              <a:t>Different </a:t>
            </a:r>
            <a:r>
              <a:rPr lang="en-IN" b="1" i="1" u="sng" dirty="0">
                <a:solidFill>
                  <a:schemeClr val="accent2">
                    <a:lumMod val="75000"/>
                  </a:schemeClr>
                </a:solidFill>
              </a:rPr>
              <a:t>combination of securities produce different </a:t>
            </a:r>
            <a:r>
              <a:rPr lang="en-IN" b="1" i="1" u="sng" dirty="0" smtClean="0">
                <a:solidFill>
                  <a:schemeClr val="accent2">
                    <a:lumMod val="75000"/>
                  </a:schemeClr>
                </a:solidFill>
              </a:rPr>
              <a:t>expected </a:t>
            </a:r>
            <a:r>
              <a:rPr lang="en-IN" b="1" i="1" u="sng" dirty="0">
                <a:solidFill>
                  <a:schemeClr val="accent2">
                    <a:lumMod val="75000"/>
                  </a:schemeClr>
                </a:solidFill>
              </a:rPr>
              <a:t>returns</a:t>
            </a:r>
            <a:r>
              <a:rPr lang="en-IN" dirty="0"/>
              <a:t>. </a:t>
            </a:r>
            <a:r>
              <a:rPr lang="en-IN" dirty="0" smtClean="0"/>
              <a:t>By </a:t>
            </a:r>
            <a:r>
              <a:rPr lang="en-IN" dirty="0"/>
              <a:t>simply constructing </a:t>
            </a:r>
            <a:r>
              <a:rPr lang="en-IN" dirty="0" smtClean="0"/>
              <a:t>portfolio </a:t>
            </a:r>
            <a:r>
              <a:rPr lang="en-IN" dirty="0"/>
              <a:t>with different combinations of </a:t>
            </a:r>
            <a:r>
              <a:rPr lang="en-IN" dirty="0" smtClean="0"/>
              <a:t>securities, </a:t>
            </a:r>
            <a:r>
              <a:rPr lang="en-IN" dirty="0"/>
              <a:t>Investors could achieve a maximum expected return given their risk preferences due to the fact that returns of a portfolio are greatly affected by nature of the </a:t>
            </a:r>
            <a:r>
              <a:rPr lang="en-IN" i="1" u="sng" dirty="0"/>
              <a:t>relationship between assets and </a:t>
            </a:r>
            <a:r>
              <a:rPr lang="en-IN" i="1" u="sng" dirty="0" smtClean="0"/>
              <a:t>their </a:t>
            </a:r>
            <a:r>
              <a:rPr lang="en-IN" i="1" u="sng" dirty="0"/>
              <a:t>weights in the </a:t>
            </a:r>
            <a:r>
              <a:rPr lang="en-IN" i="1" u="sng" dirty="0" smtClean="0"/>
              <a:t>portfolio</a:t>
            </a:r>
            <a:r>
              <a:rPr lang="en-IN" dirty="0" smtClean="0"/>
              <a:t>.</a:t>
            </a:r>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37570"/>
            <a:ext cx="10080624" cy="3718978"/>
          </a:xfrm>
          <a:prstGeom prst="rect">
            <a:avLst/>
          </a:prstGeom>
          <a:solidFill>
            <a:srgbClr val="FF94E7"/>
          </a:solidFill>
        </p:spPr>
      </p:pic>
      <p:sp>
        <p:nvSpPr>
          <p:cNvPr id="29" name="Rectangle 28"/>
          <p:cNvSpPr/>
          <p:nvPr/>
        </p:nvSpPr>
        <p:spPr>
          <a:xfrm>
            <a:off x="0" y="4193973"/>
            <a:ext cx="222124" cy="3352231"/>
          </a:xfrm>
          <a:prstGeom prst="rect">
            <a:avLst/>
          </a:prstGeom>
          <a:solidFill>
            <a:srgbClr val="FF9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8383" y="0"/>
            <a:ext cx="2825212" cy="3761799"/>
          </a:xfrm>
          <a:prstGeom prst="rect">
            <a:avLst/>
          </a:prstGeom>
        </p:spPr>
      </p:pic>
      <p:sp>
        <p:nvSpPr>
          <p:cNvPr id="108" name="Rectangle 107"/>
          <p:cNvSpPr/>
          <p:nvPr/>
        </p:nvSpPr>
        <p:spPr>
          <a:xfrm>
            <a:off x="0" y="4698609"/>
            <a:ext cx="10080625" cy="393896"/>
          </a:xfrm>
          <a:prstGeom prst="rect">
            <a:avLst/>
          </a:prstGeom>
          <a:solidFill>
            <a:srgbClr val="FF94E7"/>
          </a:solidFill>
          <a:ln>
            <a:solidFill>
              <a:srgbClr val="FF9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5166" y="5356281"/>
            <a:ext cx="10080625" cy="393896"/>
          </a:xfrm>
          <a:prstGeom prst="rect">
            <a:avLst/>
          </a:prstGeom>
          <a:solidFill>
            <a:srgbClr val="FF94E7"/>
          </a:solidFill>
          <a:ln>
            <a:solidFill>
              <a:srgbClr val="FF9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196" y="6013953"/>
            <a:ext cx="10080625" cy="393896"/>
          </a:xfrm>
          <a:prstGeom prst="rect">
            <a:avLst/>
          </a:prstGeom>
          <a:solidFill>
            <a:srgbClr val="FF94E7"/>
          </a:solidFill>
          <a:ln>
            <a:solidFill>
              <a:srgbClr val="FF9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294" y="6727897"/>
            <a:ext cx="10080625" cy="393896"/>
          </a:xfrm>
          <a:prstGeom prst="rect">
            <a:avLst/>
          </a:prstGeom>
          <a:solidFill>
            <a:srgbClr val="FF94E7"/>
          </a:solidFill>
          <a:ln>
            <a:solidFill>
              <a:srgbClr val="FF9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 y="7381432"/>
            <a:ext cx="10080625" cy="193271"/>
          </a:xfrm>
          <a:prstGeom prst="rect">
            <a:avLst/>
          </a:prstGeom>
          <a:solidFill>
            <a:srgbClr val="FF94E7"/>
          </a:solidFill>
          <a:ln>
            <a:solidFill>
              <a:srgbClr val="FF9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415163" y="3816901"/>
            <a:ext cx="9665461" cy="3760317"/>
            <a:chOff x="415163" y="3816901"/>
            <a:chExt cx="9665461" cy="3760317"/>
          </a:xfrm>
        </p:grpSpPr>
        <p:sp>
          <p:nvSpPr>
            <p:cNvPr id="21" name="Rectangle 20"/>
            <p:cNvSpPr/>
            <p:nvPr/>
          </p:nvSpPr>
          <p:spPr>
            <a:xfrm>
              <a:off x="454851" y="4193973"/>
              <a:ext cx="1050392" cy="3352231"/>
            </a:xfrm>
            <a:prstGeom prst="rect">
              <a:avLst/>
            </a:prstGeom>
            <a:solidFill>
              <a:srgbClr val="FF9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33839" y="4237885"/>
              <a:ext cx="1050392" cy="3308320"/>
            </a:xfrm>
            <a:prstGeom prst="rect">
              <a:avLst/>
            </a:prstGeom>
            <a:solidFill>
              <a:srgbClr val="FF9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026895" y="4219809"/>
              <a:ext cx="1050392" cy="3352231"/>
            </a:xfrm>
            <a:prstGeom prst="rect">
              <a:avLst/>
            </a:prstGeom>
            <a:solidFill>
              <a:srgbClr val="FF9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318830" y="4217250"/>
              <a:ext cx="1050392" cy="3328954"/>
            </a:xfrm>
            <a:prstGeom prst="rect">
              <a:avLst/>
            </a:prstGeom>
            <a:solidFill>
              <a:srgbClr val="FF9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97817" y="4193973"/>
              <a:ext cx="1050392" cy="3352231"/>
            </a:xfrm>
            <a:prstGeom prst="rect">
              <a:avLst/>
            </a:prstGeom>
            <a:solidFill>
              <a:srgbClr val="FF9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862737" y="4201732"/>
              <a:ext cx="1050392" cy="3352231"/>
            </a:xfrm>
            <a:prstGeom prst="rect">
              <a:avLst/>
            </a:prstGeom>
            <a:solidFill>
              <a:srgbClr val="FF9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155793" y="4224987"/>
              <a:ext cx="1050392" cy="3352231"/>
            </a:xfrm>
            <a:prstGeom prst="rect">
              <a:avLst/>
            </a:prstGeom>
            <a:solidFill>
              <a:srgbClr val="FF9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434781" y="4217250"/>
              <a:ext cx="645843" cy="3352231"/>
            </a:xfrm>
            <a:prstGeom prst="rect">
              <a:avLst/>
            </a:prstGeom>
            <a:solidFill>
              <a:srgbClr val="FF9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400915" y="3850467"/>
              <a:ext cx="801811" cy="299581"/>
            </a:xfrm>
            <a:prstGeom prst="rect">
              <a:avLst/>
            </a:prstGeom>
            <a:solidFill>
              <a:srgbClr val="EFEDEA"/>
            </a:solidFill>
            <a:ln>
              <a:solidFill>
                <a:srgbClr val="F0EE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80893" y="3840481"/>
              <a:ext cx="801811" cy="319926"/>
            </a:xfrm>
            <a:prstGeom prst="rect">
              <a:avLst/>
            </a:prstGeom>
            <a:solidFill>
              <a:srgbClr val="F3F1EE"/>
            </a:solidFill>
            <a:ln>
              <a:solidFill>
                <a:srgbClr val="F0EE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000811" y="3837570"/>
              <a:ext cx="801811" cy="340534"/>
            </a:xfrm>
            <a:prstGeom prst="rect">
              <a:avLst/>
            </a:prstGeom>
            <a:solidFill>
              <a:srgbClr val="F3F1EE"/>
            </a:solidFill>
            <a:ln>
              <a:solidFill>
                <a:srgbClr val="EFED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194857" y="3824637"/>
              <a:ext cx="786903" cy="384857"/>
            </a:xfrm>
            <a:prstGeom prst="rect">
              <a:avLst/>
            </a:prstGeom>
            <a:solidFill>
              <a:srgbClr val="F3F1EE"/>
            </a:solidFill>
            <a:ln>
              <a:solidFill>
                <a:srgbClr val="F3F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559730" y="3816901"/>
              <a:ext cx="491661" cy="388782"/>
            </a:xfrm>
            <a:prstGeom prst="rect">
              <a:avLst/>
            </a:prstGeom>
            <a:solidFill>
              <a:srgbClr val="F3F1EE"/>
            </a:solidFill>
            <a:ln>
              <a:solidFill>
                <a:srgbClr val="F3F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448528" y="3843435"/>
              <a:ext cx="402531" cy="369332"/>
            </a:xfrm>
            <a:prstGeom prst="rect">
              <a:avLst/>
            </a:prstGeom>
            <a:noFill/>
          </p:spPr>
          <p:txBody>
            <a:bodyPr wrap="square" rtlCol="0">
              <a:spAutoFit/>
            </a:bodyPr>
            <a:lstStyle/>
            <a:p>
              <a:r>
                <a:rPr lang="en-US" dirty="0"/>
                <a:t>%</a:t>
              </a:r>
            </a:p>
          </p:txBody>
        </p:sp>
        <p:sp>
          <p:nvSpPr>
            <p:cNvPr id="73" name="TextBox 72"/>
            <p:cNvSpPr txBox="1"/>
            <p:nvPr/>
          </p:nvSpPr>
          <p:spPr>
            <a:xfrm>
              <a:off x="5709238" y="3827390"/>
              <a:ext cx="368004" cy="369332"/>
            </a:xfrm>
            <a:prstGeom prst="rect">
              <a:avLst/>
            </a:prstGeom>
            <a:noFill/>
          </p:spPr>
          <p:txBody>
            <a:bodyPr wrap="square" rtlCol="0">
              <a:spAutoFit/>
            </a:bodyPr>
            <a:lstStyle/>
            <a:p>
              <a:r>
                <a:rPr lang="en-US" dirty="0"/>
                <a:t>%</a:t>
              </a:r>
            </a:p>
          </p:txBody>
        </p:sp>
        <p:sp>
          <p:nvSpPr>
            <p:cNvPr id="78" name="TextBox 77"/>
            <p:cNvSpPr txBox="1"/>
            <p:nvPr/>
          </p:nvSpPr>
          <p:spPr>
            <a:xfrm>
              <a:off x="7088384" y="3826940"/>
              <a:ext cx="320675" cy="369332"/>
            </a:xfrm>
            <a:prstGeom prst="rect">
              <a:avLst/>
            </a:prstGeom>
            <a:noFill/>
          </p:spPr>
          <p:txBody>
            <a:bodyPr wrap="square" rtlCol="0">
              <a:spAutoFit/>
            </a:bodyPr>
            <a:lstStyle/>
            <a:p>
              <a:r>
                <a:rPr lang="en-US" dirty="0"/>
                <a:t>%</a:t>
              </a:r>
            </a:p>
          </p:txBody>
        </p:sp>
        <p:sp>
          <p:nvSpPr>
            <p:cNvPr id="88" name="TextBox 87"/>
            <p:cNvSpPr txBox="1"/>
            <p:nvPr/>
          </p:nvSpPr>
          <p:spPr>
            <a:xfrm>
              <a:off x="8252409" y="3835648"/>
              <a:ext cx="497697" cy="369332"/>
            </a:xfrm>
            <a:prstGeom prst="rect">
              <a:avLst/>
            </a:prstGeom>
            <a:noFill/>
          </p:spPr>
          <p:txBody>
            <a:bodyPr wrap="square" rtlCol="0">
              <a:spAutoFit/>
            </a:bodyPr>
            <a:lstStyle/>
            <a:p>
              <a:r>
                <a:rPr lang="en-US" dirty="0"/>
                <a:t>%</a:t>
              </a:r>
            </a:p>
          </p:txBody>
        </p:sp>
        <p:sp>
          <p:nvSpPr>
            <p:cNvPr id="102" name="TextBox 101"/>
            <p:cNvSpPr txBox="1"/>
            <p:nvPr/>
          </p:nvSpPr>
          <p:spPr>
            <a:xfrm>
              <a:off x="415163" y="7085133"/>
              <a:ext cx="345761" cy="369332"/>
            </a:xfrm>
            <a:prstGeom prst="rect">
              <a:avLst/>
            </a:prstGeom>
            <a:noFill/>
          </p:spPr>
          <p:txBody>
            <a:bodyPr wrap="square" rtlCol="0">
              <a:spAutoFit/>
            </a:bodyPr>
            <a:lstStyle/>
            <a:p>
              <a:endParaRPr lang="en-US" dirty="0"/>
            </a:p>
          </p:txBody>
        </p:sp>
        <p:sp>
          <p:nvSpPr>
            <p:cNvPr id="103" name="TextBox 102"/>
            <p:cNvSpPr txBox="1"/>
            <p:nvPr/>
          </p:nvSpPr>
          <p:spPr>
            <a:xfrm>
              <a:off x="9553531" y="3863791"/>
              <a:ext cx="392330" cy="369332"/>
            </a:xfrm>
            <a:prstGeom prst="rect">
              <a:avLst/>
            </a:prstGeom>
            <a:noFill/>
          </p:spPr>
          <p:txBody>
            <a:bodyPr wrap="square" rtlCol="0">
              <a:spAutoFit/>
            </a:bodyPr>
            <a:lstStyle/>
            <a:p>
              <a:r>
                <a:rPr lang="en-US" dirty="0"/>
                <a:t>%</a:t>
              </a:r>
            </a:p>
          </p:txBody>
        </p:sp>
        <p:cxnSp>
          <p:nvCxnSpPr>
            <p:cNvPr id="114" name="Straight Connector 113"/>
            <p:cNvCxnSpPr/>
            <p:nvPr/>
          </p:nvCxnSpPr>
          <p:spPr>
            <a:xfrm flipH="1">
              <a:off x="3826412" y="3863791"/>
              <a:ext cx="16093" cy="371342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0" y="70339"/>
            <a:ext cx="8647665" cy="3408191"/>
            <a:chOff x="0" y="70339"/>
            <a:chExt cx="7619188" cy="3408191"/>
          </a:xfrm>
        </p:grpSpPr>
        <p:grpSp>
          <p:nvGrpSpPr>
            <p:cNvPr id="35" name="Group 34"/>
            <p:cNvGrpSpPr/>
            <p:nvPr/>
          </p:nvGrpSpPr>
          <p:grpSpPr>
            <a:xfrm>
              <a:off x="0" y="70339"/>
              <a:ext cx="7619188" cy="1713919"/>
              <a:chOff x="459033" y="70338"/>
              <a:chExt cx="8847049" cy="1713919"/>
            </a:xfrm>
          </p:grpSpPr>
          <p:sp>
            <p:nvSpPr>
              <p:cNvPr id="30" name="Cloud 29"/>
              <p:cNvSpPr/>
              <p:nvPr/>
            </p:nvSpPr>
            <p:spPr>
              <a:xfrm>
                <a:off x="459033" y="70338"/>
                <a:ext cx="7719594" cy="1713919"/>
              </a:xfrm>
              <a:prstGeom prst="cloud">
                <a:avLst/>
              </a:prstGeom>
              <a:solidFill>
                <a:schemeClr val="accent5">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flipH="1">
                <a:off x="1918291" y="248601"/>
                <a:ext cx="7387791" cy="1200329"/>
              </a:xfrm>
              <a:prstGeom prst="rect">
                <a:avLst/>
              </a:prstGeom>
              <a:noFill/>
            </p:spPr>
            <p:txBody>
              <a:bodyPr wrap="square" rtlCol="0">
                <a:spAutoFit/>
              </a:bodyPr>
              <a:lstStyle/>
              <a:p>
                <a:r>
                  <a:rPr lang="en-US" b="1" dirty="0" smtClean="0"/>
                  <a:t>CNP   </a:t>
                </a:r>
                <a:r>
                  <a:rPr lang="en-US" b="1" dirty="0" smtClean="0"/>
                  <a:t>: Center Point Energy</a:t>
                </a:r>
                <a:r>
                  <a:rPr lang="en-US" b="1" dirty="0"/>
                  <a:t> </a:t>
                </a:r>
                <a:r>
                  <a:rPr lang="en-US" b="1" dirty="0" smtClean="0"/>
                  <a:t> </a:t>
                </a:r>
                <a:r>
                  <a:rPr lang="en-US" b="1" dirty="0" smtClean="0"/>
                  <a:t>F : Ford Motors</a:t>
                </a:r>
                <a:endParaRPr lang="en-US" b="1" dirty="0" smtClean="0"/>
              </a:p>
              <a:p>
                <a:r>
                  <a:rPr lang="en-US" b="1" dirty="0" smtClean="0"/>
                  <a:t>WMT  :	</a:t>
                </a:r>
                <a:r>
                  <a:rPr lang="en-US" b="1" dirty="0" smtClean="0"/>
                  <a:t>Walmart </a:t>
                </a:r>
                <a:r>
                  <a:rPr lang="en-US" b="1" dirty="0" smtClean="0"/>
                  <a:t>	</a:t>
                </a:r>
                <a:r>
                  <a:rPr lang="en-US" b="1" dirty="0"/>
                  <a:t> TSLA :  Tesla</a:t>
                </a:r>
              </a:p>
              <a:p>
                <a:r>
                  <a:rPr lang="en-US" b="1" dirty="0" smtClean="0"/>
                  <a:t>GE : General Electric Corporations</a:t>
                </a:r>
                <a:endParaRPr lang="en-US" b="1" dirty="0"/>
              </a:p>
              <a:p>
                <a:endParaRPr lang="en-US" b="1" dirty="0"/>
              </a:p>
            </p:txBody>
          </p:sp>
        </p:grpSp>
        <p:grpSp>
          <p:nvGrpSpPr>
            <p:cNvPr id="34" name="Group 33"/>
            <p:cNvGrpSpPr/>
            <p:nvPr/>
          </p:nvGrpSpPr>
          <p:grpSpPr>
            <a:xfrm>
              <a:off x="1862100" y="1182510"/>
              <a:ext cx="5151719" cy="2296020"/>
              <a:chOff x="889404" y="5645496"/>
              <a:chExt cx="6893170" cy="2296020"/>
            </a:xfrm>
          </p:grpSpPr>
          <p:sp>
            <p:nvSpPr>
              <p:cNvPr id="31" name="Cloud 30"/>
              <p:cNvSpPr/>
              <p:nvPr/>
            </p:nvSpPr>
            <p:spPr>
              <a:xfrm>
                <a:off x="889404" y="5645496"/>
                <a:ext cx="6893170" cy="2296020"/>
              </a:xfrm>
              <a:prstGeom prst="cloud">
                <a:avLst/>
              </a:prstGeom>
              <a:solidFill>
                <a:schemeClr val="accent5">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flipH="1">
                <a:off x="1653643" y="6216193"/>
                <a:ext cx="5639734" cy="923330"/>
              </a:xfrm>
              <a:prstGeom prst="rect">
                <a:avLst/>
              </a:prstGeom>
              <a:noFill/>
            </p:spPr>
            <p:txBody>
              <a:bodyPr wrap="square" rtlCol="0">
                <a:spAutoFit/>
              </a:bodyPr>
              <a:lstStyle/>
              <a:p>
                <a:r>
                  <a:rPr lang="en-US" b="1" dirty="0" smtClean="0"/>
                  <a:t>Volatility : </a:t>
                </a:r>
                <a:r>
                  <a:rPr lang="en-US" b="1" dirty="0" smtClean="0">
                    <a:solidFill>
                      <a:schemeClr val="accent2"/>
                    </a:solidFill>
                  </a:rPr>
                  <a:t>Risk</a:t>
                </a:r>
              </a:p>
              <a:p>
                <a:r>
                  <a:rPr lang="en-US" b="1" dirty="0" smtClean="0"/>
                  <a:t>Sharpe ratio </a:t>
                </a:r>
                <a:r>
                  <a:rPr lang="en-US" b="1" dirty="0" smtClean="0"/>
                  <a:t>: Return per excess of risk</a:t>
                </a:r>
                <a:endParaRPr lang="en-US" b="1" dirty="0" smtClean="0"/>
              </a:p>
              <a:p>
                <a:r>
                  <a:rPr lang="en-US" b="1" dirty="0" smtClean="0"/>
                  <a:t>Returns : </a:t>
                </a:r>
                <a:r>
                  <a:rPr lang="en-US" b="1" dirty="0" smtClean="0">
                    <a:solidFill>
                      <a:schemeClr val="accent2"/>
                    </a:solidFill>
                  </a:rPr>
                  <a:t>Profit or Loss</a:t>
                </a:r>
                <a:endParaRPr lang="en-US" b="1" dirty="0">
                  <a:solidFill>
                    <a:schemeClr val="accent2"/>
                  </a:solidFill>
                </a:endParaRPr>
              </a:p>
            </p:txBody>
          </p:sp>
        </p:grpSp>
      </p:grpSp>
    </p:spTree>
    <p:extLst>
      <p:ext uri="{BB962C8B-B14F-4D97-AF65-F5344CB8AC3E}">
        <p14:creationId xmlns:p14="http://schemas.microsoft.com/office/powerpoint/2010/main" val="3435133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543</Words>
  <Application>Microsoft Office PowerPoint</Application>
  <PresentationFormat>Custom</PresentationFormat>
  <Paragraphs>85</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DejaVu Sans</vt:lpstr>
      <vt:lpstr>Segoe UI Light</vt:lpstr>
      <vt:lpstr>Segoe UI Semibold</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hritik kumar</dc:creator>
  <dc:description/>
  <cp:lastModifiedBy>hritik kumar</cp:lastModifiedBy>
  <cp:revision>29</cp:revision>
  <dcterms:created xsi:type="dcterms:W3CDTF">2019-07-06T19:16:46Z</dcterms:created>
  <dcterms:modified xsi:type="dcterms:W3CDTF">2019-07-09T23:59:16Z</dcterms:modified>
  <dc:language>en-IN</dc:language>
</cp:coreProperties>
</file>