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56" r:id="rId3"/>
    <p:sldId id="360" r:id="rId4"/>
    <p:sldId id="359" r:id="rId5"/>
    <p:sldId id="358" r:id="rId6"/>
    <p:sldId id="361" r:id="rId7"/>
    <p:sldId id="363" r:id="rId8"/>
    <p:sldId id="362" r:id="rId9"/>
    <p:sldId id="364" r:id="rId10"/>
    <p:sldId id="365" r:id="rId11"/>
    <p:sldId id="366" r:id="rId12"/>
    <p:sldId id="367" r:id="rId13"/>
    <p:sldId id="368" r:id="rId14"/>
    <p:sldId id="370" r:id="rId15"/>
    <p:sldId id="371" r:id="rId16"/>
    <p:sldId id="369" r:id="rId17"/>
    <p:sldId id="372" r:id="rId18"/>
    <p:sldId id="373" r:id="rId19"/>
    <p:sldId id="291" r:id="rId20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7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流处理简介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005064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有状态的流式处理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72684" y="2063214"/>
            <a:ext cx="5275580" cy="33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749" y="3399016"/>
            <a:ext cx="6957635" cy="2406248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>
                <a:latin typeface="微软雅黑 Light" pitchFamily="34" charset="-122"/>
                <a:ea typeface="微软雅黑 Light" pitchFamily="34" charset="-122"/>
              </a:rPr>
              <a:t>l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ambda 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架构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用两套系统，同时保证低延迟和结果准确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0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流处理的演变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18698"/>
            <a:ext cx="5184576" cy="434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4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的主要特点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事件驱动（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Event-driven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8861187" cy="275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0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基于流的世界观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2000" smtClean="0"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世界观中，一切都是由流组成的，离线数据是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有界的流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实时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数据是一个没有界限的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200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zh-CN" sz="2000">
                <a:latin typeface="微软雅黑 Light" pitchFamily="34" charset="-122"/>
                <a:ea typeface="微软雅黑 Light" pitchFamily="34" charset="-122"/>
              </a:rPr>
              <a:t>就是所谓的有界流和无界流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 descr="86024b92-5a5a-4922-9447-23faa9f9aaa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07" y="3573016"/>
            <a:ext cx="8257265" cy="197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2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540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分层</a:t>
            </a:r>
            <a:r>
              <a:rPr lang="en-US" altLang="zh-CN" sz="2800" smtClean="0"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越顶层越抽象，表达含义越简明，使用越方便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越底层越具体，表达能力越丰富，使用越灵活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2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的其它特点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支持事件时间（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event-time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）和处理时间（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processing-time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）语义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精确一次（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exactly-once</a:t>
            </a: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）的状态一致性保证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低延迟，</a:t>
            </a:r>
            <a:r>
              <a:rPr lang="zh-CN" altLang="zh-CN" sz="2200">
                <a:latin typeface="微软雅黑 Light" pitchFamily="34" charset="-122"/>
                <a:ea typeface="微软雅黑 Light" pitchFamily="34" charset="-122"/>
              </a:rPr>
              <a:t>每秒处理数百万个事件，毫秒级延迟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与众多常用存储系统的连接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高可用，动态扩展，实现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7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*</a:t>
            </a:r>
            <a:r>
              <a:rPr lang="en-US" altLang="zh-CN" sz="2200">
                <a:latin typeface="微软雅黑 Light" pitchFamily="34" charset="-122"/>
                <a:ea typeface="微软雅黑 Light" pitchFamily="34" charset="-122"/>
              </a:rPr>
              <a:t>24</a:t>
            </a:r>
            <a:r>
              <a:rPr lang="zh-CN" altLang="en-US" sz="2200">
                <a:latin typeface="微软雅黑 Light" pitchFamily="34" charset="-122"/>
                <a:ea typeface="微软雅黑 Light" pitchFamily="34" charset="-122"/>
              </a:rPr>
              <a:t>小时全天候运行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6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流（</a:t>
            </a:r>
            <a:r>
              <a:rPr lang="en-US" altLang="zh-CN" sz="2200" smtClean="0">
                <a:latin typeface="微软雅黑 Light" pitchFamily="34" charset="-122"/>
                <a:ea typeface="微软雅黑 Light" pitchFamily="34" charset="-122"/>
              </a:rPr>
              <a:t>stream</a:t>
            </a: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）和微批（</a:t>
            </a:r>
            <a:r>
              <a:rPr lang="en-US" altLang="zh-CN" sz="2200" smtClean="0">
                <a:latin typeface="微软雅黑 Light" pitchFamily="34" charset="-122"/>
                <a:ea typeface="微软雅黑 Light" pitchFamily="34" charset="-122"/>
              </a:rPr>
              <a:t>micro-batching</a:t>
            </a:r>
            <a:r>
              <a:rPr lang="zh-CN" altLang="en-US" sz="220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2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90" y="2276872"/>
            <a:ext cx="5040560" cy="17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48" y="4304885"/>
            <a:ext cx="5022102" cy="200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 vs Spark Streaming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0851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数据模型</a:t>
            </a:r>
            <a:endParaRPr lang="en-US" altLang="zh-CN" sz="20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采用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模型，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streaming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DStream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实际上也就是一组 组小批数据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RDD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的集合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基本数据模型是数据流，以及事件（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Event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）序列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运行时架构</a:t>
            </a:r>
            <a:endParaRPr lang="en-US" altLang="zh-CN" sz="200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spark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是批计算，将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DAG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划分为不同的 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stage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，一个完成后才可以计算下一个</a:t>
            </a:r>
            <a:endParaRPr lang="en-US" altLang="zh-CN" sz="16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latin typeface="微软雅黑 Light" pitchFamily="34" charset="-122"/>
                <a:ea typeface="微软雅黑 Light" pitchFamily="34" charset="-122"/>
              </a:rPr>
              <a:t>f</a:t>
            </a:r>
            <a:r>
              <a:rPr lang="en-US" altLang="zh-CN" sz="1600" smtClean="0">
                <a:latin typeface="微软雅黑 Light" pitchFamily="34" charset="-122"/>
                <a:ea typeface="微软雅黑 Light" pitchFamily="34" charset="-122"/>
              </a:rPr>
              <a:t>link </a:t>
            </a:r>
            <a:r>
              <a:rPr lang="zh-CN" altLang="en-US" sz="1600" smtClean="0">
                <a:latin typeface="微软雅黑 Light" pitchFamily="34" charset="-122"/>
                <a:ea typeface="微软雅黑 Light" pitchFamily="34" charset="-122"/>
              </a:rPr>
              <a:t>是标准的流执行模式，一个事件在一个节点处理完后可以直接发往下一个节点进行处理</a:t>
            </a:r>
            <a:endParaRPr lang="en-US" altLang="zh-CN" sz="16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是什么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为什么要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流处理的发展和演变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主要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特点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vs Spark Streaming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indent="360000" algn="l"/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2248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3749055"/>
            <a:ext cx="8229600" cy="237626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is a framework and distributed processing engine for 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stateful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computations over </a:t>
            </a:r>
            <a:r>
              <a:rPr lang="en-US" altLang="zh-CN" sz="2000" i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unbounded and bounded data </a:t>
            </a:r>
            <a:r>
              <a:rPr lang="en-US" altLang="zh-CN" sz="2000" i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streams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</a:t>
            </a: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Flink 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框架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分布式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处理引擎，用于对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无界和有界数据流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进行</a:t>
            </a:r>
            <a:r>
              <a:rPr lang="zh-CN" altLang="en-US" sz="200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状态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计算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是什么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12" y="2348880"/>
            <a:ext cx="22653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144" y="1988840"/>
            <a:ext cx="14081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的全球热度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36" y="2276872"/>
            <a:ext cx="8075240" cy="3019425"/>
            <a:chOff x="611560" y="2167334"/>
            <a:chExt cx="8075240" cy="3019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276872"/>
              <a:ext cx="4781550" cy="2800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5" y="2167334"/>
              <a:ext cx="2905125" cy="301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781675" y="2204864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1. </a:t>
              </a:r>
              <a:r>
                <a:rPr lang="zh-CN" altLang="en-US" sz="1400" smtClean="0">
                  <a:latin typeface="微软雅黑 Light" pitchFamily="34" charset="-122"/>
                  <a:ea typeface="微软雅黑 Light" pitchFamily="34" charset="-122"/>
                </a:rPr>
                <a:t>中国</a:t>
              </a:r>
              <a:endParaRPr lang="zh-CN" altLang="en-US" sz="1400">
                <a:latin typeface="微软雅黑 Light" pitchFamily="34" charset="-122"/>
                <a:ea typeface="微软雅黑 Light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6136" y="2833191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 Light" pitchFamily="34" charset="-122"/>
                  <a:ea typeface="微软雅黑 Light" pitchFamily="34" charset="-122"/>
                </a:rPr>
                <a:t>2</a:t>
              </a:r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新加坡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96136" y="3450772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3.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以色列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136" y="4057327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4.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荷兰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96136" y="4653136"/>
              <a:ext cx="950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微软雅黑 Light" pitchFamily="34" charset="-122"/>
                  <a:ea typeface="微软雅黑 Light" pitchFamily="34" charset="-122"/>
                </a:rPr>
                <a:t>5. </a:t>
              </a:r>
              <a:r>
                <a:rPr lang="zh-CN" altLang="en-US" sz="1400">
                  <a:latin typeface="微软雅黑 Light" pitchFamily="34" charset="-122"/>
                  <a:ea typeface="微软雅黑 Light" pitchFamily="34" charset="-122"/>
                </a:rPr>
                <a:t>德国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621781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目前在国内企业的应用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流数据更真实地反映了我们的生活方式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传统的数据架构是基于有限数据集的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我们的目标</a:t>
            </a:r>
            <a:endParaRPr lang="en-US" altLang="zh-CN" sz="2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低延迟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高吞吐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结果的准确性和良好的容错性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为什么选择 </a:t>
            </a:r>
            <a:r>
              <a:rPr lang="en-US" altLang="zh-CN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Flink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7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63688"/>
            <a:ext cx="8229600" cy="461764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电商和市场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营销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数据报表、广告投放、业务流程需要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物联网（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IOT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传感器实时数据采集和显示、实时报警，交通运输业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电信业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基站流量调配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银行和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金融业</a:t>
            </a:r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2" indent="-34290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实时结算和通知推送，实时检测异常行为</a:t>
            </a:r>
            <a:endParaRPr lang="en-US" altLang="zh-CN" sz="21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哪些行业需要处理流数据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0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zh-CN" altLang="en-US" sz="4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传统数据处理架构</a:t>
            </a:r>
            <a:endParaRPr lang="zh-CN" altLang="en-US" sz="400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636912"/>
            <a:ext cx="6408712" cy="309634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事务处理</a:t>
            </a:r>
            <a:endParaRPr lang="zh-CN" altLang="en-US" sz="280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4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54726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latin typeface="微软雅黑 Light" pitchFamily="34" charset="-122"/>
                <a:ea typeface="微软雅黑 Light" pitchFamily="34" charset="-122"/>
              </a:rPr>
              <a:t>分析</a:t>
            </a:r>
            <a:r>
              <a:rPr lang="zh-CN" altLang="en-US" sz="2800" smtClean="0">
                <a:latin typeface="微软雅黑 Light" pitchFamily="34" charset="-122"/>
                <a:ea typeface="微软雅黑 Light" pitchFamily="34" charset="-122"/>
              </a:rPr>
              <a:t>处理</a:t>
            </a:r>
            <a:endParaRPr lang="en-US" altLang="zh-CN" sz="2800" smtClean="0"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smtClean="0">
                <a:latin typeface="微软雅黑 Light" pitchFamily="34" charset="-122"/>
                <a:ea typeface="微软雅黑 Light" pitchFamily="34" charset="-122"/>
              </a:rPr>
              <a:t>将数据从业务数据库复制到数仓，再进行分析和查询</a:t>
            </a:r>
            <a:endParaRPr lang="zh-CN" altLang="en-US" sz="200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2907025"/>
            <a:ext cx="6552728" cy="246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28859</TotalTime>
  <Words>471</Words>
  <Application>Microsoft Office PowerPoint</Application>
  <PresentationFormat>全屏显示(4:3)</PresentationFormat>
  <Paragraphs>82</Paragraphs>
  <Slides>19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Flink 流处理简介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375</cp:revision>
  <dcterms:created xsi:type="dcterms:W3CDTF">2017-11-14T06:09:04Z</dcterms:created>
  <dcterms:modified xsi:type="dcterms:W3CDTF">2019-07-02T20:55:12Z</dcterms:modified>
</cp:coreProperties>
</file>