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ontserrat"/>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ontserrat-bold.fntdata"/><Relationship Id="rId6" Type="http://schemas.openxmlformats.org/officeDocument/2006/relationships/slide" Target="slides/slide1.xml"/><Relationship Id="rId18"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5071c17c5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5071c17c5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5071c17c5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5071c17c5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65071c17c5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5071c17c5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65071c17c5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65071c17c5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5071c17c5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5071c17c5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65071c17c5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65071c17c5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652e888a4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652e888a4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1600"/>
              </a:spcBef>
              <a:spcAft>
                <a:spcPts val="0"/>
              </a:spcAft>
              <a:buClr>
                <a:schemeClr val="lt1"/>
              </a:buClr>
              <a:buSzPts val="1100"/>
              <a:buChar char="○"/>
              <a:defRPr>
                <a:solidFill>
                  <a:schemeClr val="lt1"/>
                </a:solidFill>
              </a:defRPr>
            </a:lvl2pPr>
            <a:lvl3pPr indent="-298450" lvl="2" marL="1371600" rtl="0" algn="ctr">
              <a:spcBef>
                <a:spcPts val="1600"/>
              </a:spcBef>
              <a:spcAft>
                <a:spcPts val="0"/>
              </a:spcAft>
              <a:buClr>
                <a:schemeClr val="lt1"/>
              </a:buClr>
              <a:buSzPts val="1100"/>
              <a:buChar char="■"/>
              <a:defRPr>
                <a:solidFill>
                  <a:schemeClr val="lt1"/>
                </a:solidFill>
              </a:defRPr>
            </a:lvl3pPr>
            <a:lvl4pPr indent="-298450" lvl="3" marL="1828800" rtl="0" algn="ctr">
              <a:spcBef>
                <a:spcPts val="1600"/>
              </a:spcBef>
              <a:spcAft>
                <a:spcPts val="0"/>
              </a:spcAft>
              <a:buClr>
                <a:schemeClr val="lt1"/>
              </a:buClr>
              <a:buSzPts val="1100"/>
              <a:buChar char="●"/>
              <a:defRPr>
                <a:solidFill>
                  <a:schemeClr val="lt1"/>
                </a:solidFill>
              </a:defRPr>
            </a:lvl4pPr>
            <a:lvl5pPr indent="-298450" lvl="4" marL="2286000" rtl="0" algn="ctr">
              <a:spcBef>
                <a:spcPts val="1600"/>
              </a:spcBef>
              <a:spcAft>
                <a:spcPts val="0"/>
              </a:spcAft>
              <a:buClr>
                <a:schemeClr val="lt1"/>
              </a:buClr>
              <a:buSzPts val="1100"/>
              <a:buChar char="○"/>
              <a:defRPr>
                <a:solidFill>
                  <a:schemeClr val="lt1"/>
                </a:solidFill>
              </a:defRPr>
            </a:lvl5pPr>
            <a:lvl6pPr indent="-298450" lvl="5" marL="2743200" rtl="0" algn="ctr">
              <a:spcBef>
                <a:spcPts val="1600"/>
              </a:spcBef>
              <a:spcAft>
                <a:spcPts val="0"/>
              </a:spcAft>
              <a:buClr>
                <a:schemeClr val="lt1"/>
              </a:buClr>
              <a:buSzPts val="1100"/>
              <a:buChar char="■"/>
              <a:defRPr>
                <a:solidFill>
                  <a:schemeClr val="lt1"/>
                </a:solidFill>
              </a:defRPr>
            </a:lvl6pPr>
            <a:lvl7pPr indent="-298450" lvl="6" marL="3200400" rtl="0" algn="ctr">
              <a:spcBef>
                <a:spcPts val="1600"/>
              </a:spcBef>
              <a:spcAft>
                <a:spcPts val="0"/>
              </a:spcAft>
              <a:buClr>
                <a:schemeClr val="lt1"/>
              </a:buClr>
              <a:buSzPts val="1100"/>
              <a:buChar char="●"/>
              <a:defRPr>
                <a:solidFill>
                  <a:schemeClr val="lt1"/>
                </a:solidFill>
              </a:defRPr>
            </a:lvl7pPr>
            <a:lvl8pPr indent="-298450" lvl="7" marL="3657600" rtl="0" algn="ctr">
              <a:spcBef>
                <a:spcPts val="1600"/>
              </a:spcBef>
              <a:spcAft>
                <a:spcPts val="0"/>
              </a:spcAft>
              <a:buClr>
                <a:schemeClr val="lt1"/>
              </a:buClr>
              <a:buSzPts val="1100"/>
              <a:buChar char="○"/>
              <a:defRPr>
                <a:solidFill>
                  <a:schemeClr val="lt1"/>
                </a:solidFill>
              </a:defRPr>
            </a:lvl8pPr>
            <a:lvl9pPr indent="-298450" lvl="8" marL="4114800" rtl="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77925" y="304925"/>
            <a:ext cx="4459200" cy="18729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300"/>
              </a:spcAft>
              <a:buNone/>
            </a:pPr>
            <a:r>
              <a:rPr b="0" lang="en-GB" sz="2300">
                <a:solidFill>
                  <a:srgbClr val="000000"/>
                </a:solidFill>
                <a:latin typeface="Montserrat"/>
                <a:ea typeface="Montserrat"/>
                <a:cs typeface="Montserrat"/>
                <a:sym typeface="Montserrat"/>
              </a:rPr>
              <a:t>Data Science Specialization </a:t>
            </a:r>
            <a:br>
              <a:rPr b="0" lang="en-GB" sz="2300">
                <a:solidFill>
                  <a:srgbClr val="000000"/>
                </a:solidFill>
                <a:latin typeface="Montserrat"/>
                <a:ea typeface="Montserrat"/>
                <a:cs typeface="Montserrat"/>
                <a:sym typeface="Montserrat"/>
              </a:rPr>
            </a:br>
            <a:r>
              <a:rPr b="0" lang="en-GB" sz="2300">
                <a:solidFill>
                  <a:srgbClr val="000000"/>
                </a:solidFill>
                <a:latin typeface="Montserrat"/>
                <a:ea typeface="Montserrat"/>
                <a:cs typeface="Montserrat"/>
                <a:sym typeface="Montserrat"/>
              </a:rPr>
              <a:t>By</a:t>
            </a:r>
            <a:endParaRPr>
              <a:latin typeface="Montserrat"/>
              <a:ea typeface="Montserrat"/>
              <a:cs typeface="Montserrat"/>
              <a:sym typeface="Montserrat"/>
            </a:endParaRPr>
          </a:p>
        </p:txBody>
      </p:sp>
      <p:sp>
        <p:nvSpPr>
          <p:cNvPr id="278" name="Google Shape;278;p13"/>
          <p:cNvSpPr txBox="1"/>
          <p:nvPr>
            <p:ph idx="1" type="subTitle"/>
          </p:nvPr>
        </p:nvSpPr>
        <p:spPr>
          <a:xfrm>
            <a:off x="95800" y="3052450"/>
            <a:ext cx="5491800" cy="1302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900">
                <a:solidFill>
                  <a:srgbClr val="000000"/>
                </a:solidFill>
                <a:latin typeface="Montserrat"/>
                <a:ea typeface="Montserrat"/>
                <a:cs typeface="Montserrat"/>
                <a:sym typeface="Montserrat"/>
              </a:rPr>
              <a:t>Capstone Project :- Final Report</a:t>
            </a:r>
            <a:endParaRPr sz="1900">
              <a:solidFill>
                <a:srgbClr val="000000"/>
              </a:solidFill>
              <a:latin typeface="Montserrat"/>
              <a:ea typeface="Montserrat"/>
              <a:cs typeface="Montserrat"/>
              <a:sym typeface="Montserrat"/>
            </a:endParaRPr>
          </a:p>
          <a:p>
            <a:pPr indent="0" lvl="0" marL="0" rtl="0" algn="ctr">
              <a:spcBef>
                <a:spcPts val="300"/>
              </a:spcBef>
              <a:spcAft>
                <a:spcPts val="0"/>
              </a:spcAft>
              <a:buNone/>
            </a:pPr>
            <a:r>
              <a:rPr lang="en-GB" sz="1500">
                <a:solidFill>
                  <a:srgbClr val="434343"/>
                </a:solidFill>
                <a:latin typeface="Montserrat"/>
                <a:ea typeface="Montserrat"/>
                <a:cs typeface="Montserrat"/>
                <a:sym typeface="Montserrat"/>
              </a:rPr>
              <a:t>Recommendation Of Best And Similar Areas In Ahmedabad City Based On Different Group of Categories</a:t>
            </a:r>
            <a:endParaRPr sz="1500">
              <a:solidFill>
                <a:srgbClr val="434343"/>
              </a:solidFill>
              <a:latin typeface="Montserrat"/>
              <a:ea typeface="Montserrat"/>
              <a:cs typeface="Montserrat"/>
              <a:sym typeface="Montserrat"/>
            </a:endParaRPr>
          </a:p>
        </p:txBody>
      </p:sp>
      <p:pic>
        <p:nvPicPr>
          <p:cNvPr id="279" name="Google Shape;279;p13"/>
          <p:cNvPicPr preferRelativeResize="0"/>
          <p:nvPr/>
        </p:nvPicPr>
        <p:blipFill>
          <a:blip r:embed="rId3">
            <a:alphaModFix/>
          </a:blip>
          <a:stretch>
            <a:fillRect/>
          </a:stretch>
        </p:blipFill>
        <p:spPr>
          <a:xfrm>
            <a:off x="2112175" y="1704600"/>
            <a:ext cx="1790700" cy="666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nvSpPr>
        <p:spPr>
          <a:xfrm>
            <a:off x="305725" y="410200"/>
            <a:ext cx="5189700" cy="8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25000" lang="en-GB" sz="3000">
                <a:latin typeface="Montserrat"/>
                <a:ea typeface="Montserrat"/>
                <a:cs typeface="Montserrat"/>
                <a:sym typeface="Montserrat"/>
              </a:rPr>
              <a:t>INTRODUCTION AND BUSINESS PROBLEM</a:t>
            </a:r>
            <a:endParaRPr baseline="-25000" sz="3000">
              <a:latin typeface="Montserrat"/>
              <a:ea typeface="Montserrat"/>
              <a:cs typeface="Montserrat"/>
              <a:sym typeface="Montserrat"/>
            </a:endParaRPr>
          </a:p>
        </p:txBody>
      </p:sp>
      <p:sp>
        <p:nvSpPr>
          <p:cNvPr id="285" name="Google Shape;285;p14"/>
          <p:cNvSpPr txBox="1"/>
          <p:nvPr/>
        </p:nvSpPr>
        <p:spPr>
          <a:xfrm>
            <a:off x="305725" y="1668150"/>
            <a:ext cx="7724400" cy="3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Nunito"/>
                <a:ea typeface="Nunito"/>
                <a:cs typeface="Nunito"/>
                <a:sym typeface="Nunito"/>
              </a:rPr>
              <a:t>Objective:</a:t>
            </a:r>
            <a:endParaRPr b="1" sz="16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GB">
                <a:latin typeface="Nunito"/>
                <a:ea typeface="Nunito"/>
                <a:cs typeface="Nunito"/>
                <a:sym typeface="Nunito"/>
              </a:rPr>
              <a:t>The idea of this Data-Science project is to build a recommendation system for different types of categories like Entertainment , Fast Food , Indian Food , Sports etc.</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GB" sz="1700">
                <a:latin typeface="Nunito"/>
                <a:ea typeface="Nunito"/>
                <a:cs typeface="Nunito"/>
                <a:sym typeface="Nunito"/>
              </a:rPr>
              <a:t>Target Audience:</a:t>
            </a:r>
            <a:endParaRPr b="1" sz="17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GB">
                <a:latin typeface="Nunito"/>
                <a:ea typeface="Nunito"/>
                <a:cs typeface="Nunito"/>
                <a:sym typeface="Nunito"/>
              </a:rPr>
              <a:t>The Business Problem is related to many tourists who travels unknown cities/countries. But while travelling, most of the times people have to search for stay, food and other activities in famous area of that City. They always wish that they get all the same required things like services, enjoyments, clubs, restaurants, hangout places etc near the area City/Country. So Is there a way we can recommend them best area in new Cities/Countries.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descr="Image result for target audience images" id="286" name="Google Shape;286;p14"/>
          <p:cNvPicPr preferRelativeResize="0"/>
          <p:nvPr/>
        </p:nvPicPr>
        <p:blipFill>
          <a:blip r:embed="rId3">
            <a:alphaModFix/>
          </a:blip>
          <a:stretch>
            <a:fillRect/>
          </a:stretch>
        </p:blipFill>
        <p:spPr>
          <a:xfrm>
            <a:off x="5580900" y="134075"/>
            <a:ext cx="3506650" cy="1926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15"/>
          <p:cNvSpPr txBox="1"/>
          <p:nvPr/>
        </p:nvSpPr>
        <p:spPr>
          <a:xfrm>
            <a:off x="444000" y="1774400"/>
            <a:ext cx="6258900" cy="31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latin typeface="Nunito"/>
                <a:ea typeface="Nunito"/>
                <a:cs typeface="Nunito"/>
                <a:sym typeface="Nunito"/>
              </a:rPr>
              <a:t>Introduction / Business Problem :</a:t>
            </a:r>
            <a:endParaRPr b="1" sz="1500">
              <a:latin typeface="Nunito"/>
              <a:ea typeface="Nunito"/>
              <a:cs typeface="Nunito"/>
              <a:sym typeface="Nunito"/>
            </a:endParaRPr>
          </a:p>
          <a:p>
            <a:pPr indent="0" lvl="0" marL="0" rtl="0" algn="l">
              <a:spcBef>
                <a:spcPts val="0"/>
              </a:spcBef>
              <a:spcAft>
                <a:spcPts val="0"/>
              </a:spcAft>
              <a:buNone/>
            </a:pPr>
            <a:r>
              <a:t/>
            </a:r>
            <a:endParaRPr b="1" sz="1500">
              <a:latin typeface="Nunito"/>
              <a:ea typeface="Nunito"/>
              <a:cs typeface="Nunito"/>
              <a:sym typeface="Nunito"/>
            </a:endParaRPr>
          </a:p>
          <a:p>
            <a:pPr indent="0" lvl="0" marL="0" rtl="0" algn="l">
              <a:spcBef>
                <a:spcPts val="0"/>
              </a:spcBef>
              <a:spcAft>
                <a:spcPts val="0"/>
              </a:spcAft>
              <a:buNone/>
            </a:pPr>
            <a:r>
              <a:rPr lang="en-GB" sz="1300">
                <a:latin typeface="Nunito"/>
                <a:ea typeface="Nunito"/>
                <a:cs typeface="Nunito"/>
                <a:sym typeface="Nunito"/>
              </a:rPr>
              <a:t>So Here in this project, we are going to recommend the best areas in terms of their service, search for the potential explanation of why an area is popular, the reviews of the places in the areas, or anything else related to areas.</a:t>
            </a:r>
            <a:endParaRPr sz="13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GB" sz="1500">
                <a:latin typeface="Nunito"/>
                <a:ea typeface="Nunito"/>
                <a:cs typeface="Nunito"/>
                <a:sym typeface="Nunito"/>
              </a:rPr>
              <a:t>Success criteria of the project are :</a:t>
            </a:r>
            <a:endParaRPr b="1" sz="1500">
              <a:latin typeface="Nunito"/>
              <a:ea typeface="Nunito"/>
              <a:cs typeface="Nunito"/>
              <a:sym typeface="Nunito"/>
            </a:endParaRPr>
          </a:p>
          <a:p>
            <a:pPr indent="0" lvl="0" marL="0" rtl="0" algn="l">
              <a:spcBef>
                <a:spcPts val="0"/>
              </a:spcBef>
              <a:spcAft>
                <a:spcPts val="0"/>
              </a:spcAft>
              <a:buNone/>
            </a:pPr>
            <a:r>
              <a:t/>
            </a:r>
            <a:endParaRPr b="1" sz="1500">
              <a:latin typeface="Nunito"/>
              <a:ea typeface="Nunito"/>
              <a:cs typeface="Nunito"/>
              <a:sym typeface="Nunito"/>
            </a:endParaRPr>
          </a:p>
          <a:p>
            <a:pPr indent="-311150" lvl="0" marL="457200" rtl="0" algn="l">
              <a:spcBef>
                <a:spcPts val="0"/>
              </a:spcBef>
              <a:spcAft>
                <a:spcPts val="0"/>
              </a:spcAft>
              <a:buSzPts val="1300"/>
              <a:buFont typeface="Nunito"/>
              <a:buChar char="●"/>
            </a:pPr>
            <a:r>
              <a:rPr lang="en-GB" sz="1300">
                <a:latin typeface="Nunito"/>
                <a:ea typeface="Nunito"/>
                <a:cs typeface="Nunito"/>
                <a:sym typeface="Nunito"/>
              </a:rPr>
              <a:t>define common cluster/class values for similar categories.</a:t>
            </a:r>
            <a:endParaRPr sz="1300">
              <a:latin typeface="Nunito"/>
              <a:ea typeface="Nunito"/>
              <a:cs typeface="Nunito"/>
              <a:sym typeface="Nunito"/>
            </a:endParaRPr>
          </a:p>
          <a:p>
            <a:pPr indent="-311150" lvl="0" marL="457200" rtl="0" algn="l">
              <a:spcBef>
                <a:spcPts val="0"/>
              </a:spcBef>
              <a:spcAft>
                <a:spcPts val="0"/>
              </a:spcAft>
              <a:buSzPts val="1300"/>
              <a:buFont typeface="Nunito"/>
              <a:buChar char="●"/>
            </a:pPr>
            <a:r>
              <a:rPr lang="en-GB" sz="1300">
                <a:latin typeface="Nunito"/>
                <a:ea typeface="Nunito"/>
                <a:cs typeface="Nunito"/>
                <a:sym typeface="Nunito"/>
              </a:rPr>
              <a:t>deliver optimized model for these classes.</a:t>
            </a:r>
            <a:endParaRPr sz="1300">
              <a:latin typeface="Nunito"/>
              <a:ea typeface="Nunito"/>
              <a:cs typeface="Nunito"/>
              <a:sym typeface="Nunito"/>
            </a:endParaRPr>
          </a:p>
          <a:p>
            <a:pPr indent="-311150" lvl="0" marL="457200" rtl="0" algn="l">
              <a:spcBef>
                <a:spcPts val="0"/>
              </a:spcBef>
              <a:spcAft>
                <a:spcPts val="0"/>
              </a:spcAft>
              <a:buSzPts val="1300"/>
              <a:buFont typeface="Nunito"/>
              <a:buChar char="●"/>
            </a:pPr>
            <a:r>
              <a:rPr lang="en-GB" sz="1300">
                <a:latin typeface="Nunito"/>
                <a:ea typeface="Nunito"/>
                <a:cs typeface="Nunito"/>
                <a:sym typeface="Nunito"/>
              </a:rPr>
              <a:t>provide a list of similar Area within the chosen city.</a:t>
            </a:r>
            <a:endParaRPr sz="1300">
              <a:latin typeface="Nunito"/>
              <a:ea typeface="Nunito"/>
              <a:cs typeface="Nunito"/>
              <a:sym typeface="Nunito"/>
            </a:endParaRPr>
          </a:p>
          <a:p>
            <a:pPr indent="-311150" lvl="0" marL="457200" rtl="0" algn="l">
              <a:spcBef>
                <a:spcPts val="0"/>
              </a:spcBef>
              <a:spcAft>
                <a:spcPts val="0"/>
              </a:spcAft>
              <a:buSzPts val="1300"/>
              <a:buFont typeface="Nunito"/>
              <a:buChar char="●"/>
            </a:pPr>
            <a:r>
              <a:rPr lang="en-GB" sz="1300">
                <a:latin typeface="Nunito"/>
                <a:ea typeface="Nunito"/>
                <a:cs typeface="Nunito"/>
                <a:sym typeface="Nunito"/>
              </a:rPr>
              <a:t>show the recommended areas on a map.</a:t>
            </a:r>
            <a:endParaRPr sz="13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292" name="Google Shape;292;p15"/>
          <p:cNvSpPr txBox="1"/>
          <p:nvPr/>
        </p:nvSpPr>
        <p:spPr>
          <a:xfrm>
            <a:off x="305725" y="511575"/>
            <a:ext cx="51897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25000" lang="en-GB" sz="3000">
                <a:latin typeface="Montserrat"/>
                <a:ea typeface="Montserrat"/>
                <a:cs typeface="Montserrat"/>
                <a:sym typeface="Montserrat"/>
              </a:rPr>
              <a:t>INTRODUCTION AND BUSINESS PROBLEM</a:t>
            </a:r>
            <a:endParaRPr baseline="-25000" sz="3000">
              <a:latin typeface="Montserrat"/>
              <a:ea typeface="Montserrat"/>
              <a:cs typeface="Montserrat"/>
              <a:sym typeface="Montserrat"/>
            </a:endParaRPr>
          </a:p>
        </p:txBody>
      </p:sp>
      <p:pic>
        <p:nvPicPr>
          <p:cNvPr descr="Related image" id="293" name="Google Shape;293;p15"/>
          <p:cNvPicPr preferRelativeResize="0"/>
          <p:nvPr/>
        </p:nvPicPr>
        <p:blipFill>
          <a:blip r:embed="rId3">
            <a:alphaModFix/>
          </a:blip>
          <a:stretch>
            <a:fillRect/>
          </a:stretch>
        </p:blipFill>
        <p:spPr>
          <a:xfrm>
            <a:off x="5242275" y="2808125"/>
            <a:ext cx="3739449" cy="1982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16"/>
          <p:cNvSpPr txBox="1"/>
          <p:nvPr/>
        </p:nvSpPr>
        <p:spPr>
          <a:xfrm>
            <a:off x="232850" y="0"/>
            <a:ext cx="6907500" cy="17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aseline="-25000" lang="en-GB" sz="3000">
                <a:latin typeface="Montserrat"/>
                <a:ea typeface="Montserrat"/>
                <a:cs typeface="Montserrat"/>
                <a:sym typeface="Montserrat"/>
              </a:rPr>
              <a:t>Data Gathering, Cleansing and Exploratory Data Analysis</a:t>
            </a:r>
            <a:endParaRPr baseline="-25000" sz="3000">
              <a:latin typeface="Montserrat"/>
              <a:ea typeface="Montserrat"/>
              <a:cs typeface="Montserrat"/>
              <a:sym typeface="Montserrat"/>
            </a:endParaRPr>
          </a:p>
          <a:p>
            <a:pPr indent="0" lvl="0" marL="0" rtl="0" algn="l">
              <a:lnSpc>
                <a:spcPct val="115000"/>
              </a:lnSpc>
              <a:spcBef>
                <a:spcPts val="2400"/>
              </a:spcBef>
              <a:spcAft>
                <a:spcPts val="600"/>
              </a:spcAft>
              <a:buNone/>
            </a:pPr>
            <a:r>
              <a:t/>
            </a:r>
            <a:endParaRPr baseline="-25000" sz="3000">
              <a:latin typeface="Montserrat"/>
              <a:ea typeface="Montserrat"/>
              <a:cs typeface="Montserrat"/>
              <a:sym typeface="Montserrat"/>
            </a:endParaRPr>
          </a:p>
        </p:txBody>
      </p:sp>
      <p:sp>
        <p:nvSpPr>
          <p:cNvPr id="299" name="Google Shape;299;p16"/>
          <p:cNvSpPr txBox="1"/>
          <p:nvPr/>
        </p:nvSpPr>
        <p:spPr>
          <a:xfrm>
            <a:off x="303375" y="1093625"/>
            <a:ext cx="5665500" cy="37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Nunito"/>
                <a:ea typeface="Nunito"/>
                <a:cs typeface="Nunito"/>
                <a:sym typeface="Nunito"/>
              </a:rPr>
              <a:t>1) Data Gathering</a:t>
            </a:r>
            <a:endParaRPr>
              <a:latin typeface="Nunito"/>
              <a:ea typeface="Nunito"/>
              <a:cs typeface="Nunito"/>
              <a:sym typeface="Nunito"/>
            </a:endParaRPr>
          </a:p>
          <a:p>
            <a:pPr indent="0" lvl="0" marL="0" rtl="0" algn="l">
              <a:spcBef>
                <a:spcPts val="0"/>
              </a:spcBef>
              <a:spcAft>
                <a:spcPts val="0"/>
              </a:spcAft>
              <a:buNone/>
            </a:pPr>
            <a:r>
              <a:rPr lang="en-GB" sz="1200">
                <a:latin typeface="Nunito"/>
                <a:ea typeface="Nunito"/>
                <a:cs typeface="Nunito"/>
                <a:sym typeface="Nunito"/>
              </a:rPr>
              <a:t>I have used pgeocode python library to get all the geolocation data including cities and areas details.</a:t>
            </a:r>
            <a:endParaRPr sz="12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GB" sz="1300">
                <a:latin typeface="Nunito"/>
                <a:ea typeface="Nunito"/>
                <a:cs typeface="Nunito"/>
                <a:sym typeface="Nunito"/>
              </a:rPr>
              <a:t>In Data Gathering part :-</a:t>
            </a:r>
            <a:endParaRPr sz="1300">
              <a:latin typeface="Nunito"/>
              <a:ea typeface="Nunito"/>
              <a:cs typeface="Nunito"/>
              <a:sym typeface="Nunito"/>
            </a:endParaRPr>
          </a:p>
          <a:p>
            <a:pPr indent="-304800" lvl="0" marL="457200" rtl="0" algn="l">
              <a:spcBef>
                <a:spcPts val="0"/>
              </a:spcBef>
              <a:spcAft>
                <a:spcPts val="0"/>
              </a:spcAft>
              <a:buSzPts val="1200"/>
              <a:buFont typeface="Nunito"/>
              <a:buAutoNum type="arabicPeriod"/>
            </a:pPr>
            <a:r>
              <a:rPr lang="en-GB" sz="1200">
                <a:latin typeface="Nunito"/>
                <a:ea typeface="Nunito"/>
                <a:cs typeface="Nunito"/>
                <a:sym typeface="Nunito"/>
              </a:rPr>
              <a:t>First I set the country using Nominatim API of pgeocode “IN”.</a:t>
            </a:r>
            <a:endParaRPr sz="1200">
              <a:latin typeface="Nunito"/>
              <a:ea typeface="Nunito"/>
              <a:cs typeface="Nunito"/>
              <a:sym typeface="Nunito"/>
            </a:endParaRPr>
          </a:p>
          <a:p>
            <a:pPr indent="-304800" lvl="0" marL="457200" rtl="0" algn="l">
              <a:spcBef>
                <a:spcPts val="0"/>
              </a:spcBef>
              <a:spcAft>
                <a:spcPts val="0"/>
              </a:spcAft>
              <a:buSzPts val="1200"/>
              <a:buFont typeface="Nunito"/>
              <a:buAutoNum type="arabicPeriod"/>
            </a:pPr>
            <a:r>
              <a:rPr lang="en-GB" sz="1200">
                <a:latin typeface="Nunito"/>
                <a:ea typeface="Nunito"/>
                <a:cs typeface="Nunito"/>
                <a:sym typeface="Nunito"/>
              </a:rPr>
              <a:t>To get all the data of India I used DOWNLOAD_URL API of pgeocode which will be zip file , so extracted it using ZipFile library.</a:t>
            </a:r>
            <a:endParaRPr sz="1200">
              <a:latin typeface="Nunito"/>
              <a:ea typeface="Nunito"/>
              <a:cs typeface="Nunito"/>
              <a:sym typeface="Nunito"/>
            </a:endParaRPr>
          </a:p>
          <a:p>
            <a:pPr indent="-304800" lvl="0" marL="457200" rtl="0" algn="l">
              <a:spcBef>
                <a:spcPts val="0"/>
              </a:spcBef>
              <a:spcAft>
                <a:spcPts val="0"/>
              </a:spcAft>
              <a:buSzPts val="1200"/>
              <a:buFont typeface="Nunito"/>
              <a:buAutoNum type="arabicPeriod"/>
            </a:pPr>
            <a:r>
              <a:rPr lang="en-GB" sz="1200">
                <a:latin typeface="Nunito"/>
                <a:ea typeface="Nunito"/>
                <a:cs typeface="Nunito"/>
                <a:sym typeface="Nunito"/>
              </a:rPr>
              <a:t>After Extracting I converted it into pandas Dataframe for further cleansing process.</a:t>
            </a:r>
            <a:endParaRPr sz="1200">
              <a:latin typeface="Nunito"/>
              <a:ea typeface="Nunito"/>
              <a:cs typeface="Nunito"/>
              <a:sym typeface="Nunito"/>
            </a:endParaRPr>
          </a:p>
          <a:p>
            <a:pPr indent="0" lvl="0" marL="0" rtl="0" algn="l">
              <a:spcBef>
                <a:spcPts val="1200"/>
              </a:spcBef>
              <a:spcAft>
                <a:spcPts val="0"/>
              </a:spcAft>
              <a:buNone/>
            </a:pPr>
            <a:r>
              <a:rPr lang="en-GB"/>
              <a:t>2) Data Cleansing</a:t>
            </a:r>
            <a:endParaRPr/>
          </a:p>
          <a:p>
            <a:pPr indent="0" lvl="0" marL="0" rtl="0" algn="l">
              <a:lnSpc>
                <a:spcPct val="115000"/>
              </a:lnSpc>
              <a:spcBef>
                <a:spcPts val="600"/>
              </a:spcBef>
              <a:spcAft>
                <a:spcPts val="0"/>
              </a:spcAft>
              <a:buNone/>
            </a:pPr>
            <a:r>
              <a:rPr lang="en-GB" sz="1200"/>
              <a:t>Before we do any kind of experiments with the Data it needs to be cleaned.The Data cleansing can be done using Python Pandas. </a:t>
            </a:r>
            <a:endParaRPr sz="1200"/>
          </a:p>
          <a:p>
            <a:pPr indent="0" lvl="0" marL="0" rtl="0" algn="l">
              <a:lnSpc>
                <a:spcPct val="115000"/>
              </a:lnSpc>
              <a:spcBef>
                <a:spcPts val="300"/>
              </a:spcBef>
              <a:spcAft>
                <a:spcPts val="0"/>
              </a:spcAft>
              <a:buNone/>
            </a:pPr>
            <a:r>
              <a:rPr lang="en-GB" sz="1200"/>
              <a:t>In Data cleansing part , </a:t>
            </a:r>
            <a:endParaRPr sz="1200"/>
          </a:p>
          <a:p>
            <a:pPr indent="-304800" lvl="0" marL="457200" rtl="0" algn="l">
              <a:lnSpc>
                <a:spcPct val="115000"/>
              </a:lnSpc>
              <a:spcBef>
                <a:spcPts val="300"/>
              </a:spcBef>
              <a:spcAft>
                <a:spcPts val="0"/>
              </a:spcAft>
              <a:buSzPts val="1200"/>
              <a:buChar char="●"/>
            </a:pPr>
            <a:r>
              <a:rPr lang="en-GB" sz="1200"/>
              <a:t>Remove unwanted / missing rows. </a:t>
            </a:r>
            <a:endParaRPr sz="1200"/>
          </a:p>
          <a:p>
            <a:pPr indent="-304800" lvl="0" marL="457200" rtl="0" algn="l">
              <a:lnSpc>
                <a:spcPct val="115000"/>
              </a:lnSpc>
              <a:spcBef>
                <a:spcPts val="0"/>
              </a:spcBef>
              <a:spcAft>
                <a:spcPts val="0"/>
              </a:spcAft>
              <a:buSzPts val="1200"/>
              <a:buChar char="●"/>
            </a:pPr>
            <a:r>
              <a:rPr lang="en-GB" sz="1200"/>
              <a:t>Fill missing values.</a:t>
            </a:r>
            <a:endParaRPr sz="1200"/>
          </a:p>
          <a:p>
            <a:pPr indent="-304800" lvl="0" marL="457200" rtl="0" algn="l">
              <a:lnSpc>
                <a:spcPct val="115000"/>
              </a:lnSpc>
              <a:spcBef>
                <a:spcPts val="0"/>
              </a:spcBef>
              <a:spcAft>
                <a:spcPts val="0"/>
              </a:spcAft>
              <a:buSzPts val="1200"/>
              <a:buChar char="●"/>
            </a:pPr>
            <a:r>
              <a:rPr lang="en-GB" sz="1200"/>
              <a:t>Format data in a particular way that computers can understand.</a:t>
            </a:r>
            <a:endParaRPr sz="1300">
              <a:latin typeface="Nunito"/>
              <a:ea typeface="Nunito"/>
              <a:cs typeface="Nunito"/>
              <a:sym typeface="Nunito"/>
            </a:endParaRPr>
          </a:p>
          <a:p>
            <a:pPr indent="0" lvl="0" marL="0" rtl="0" algn="l">
              <a:spcBef>
                <a:spcPts val="30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descr="Image result for data gathering" id="300" name="Google Shape;300;p16"/>
          <p:cNvPicPr preferRelativeResize="0"/>
          <p:nvPr/>
        </p:nvPicPr>
        <p:blipFill>
          <a:blip r:embed="rId3">
            <a:alphaModFix/>
          </a:blip>
          <a:stretch>
            <a:fillRect/>
          </a:stretch>
        </p:blipFill>
        <p:spPr>
          <a:xfrm>
            <a:off x="5898399" y="1389125"/>
            <a:ext cx="3283051" cy="1645538"/>
          </a:xfrm>
          <a:prstGeom prst="rect">
            <a:avLst/>
          </a:prstGeom>
          <a:noFill/>
          <a:ln>
            <a:noFill/>
          </a:ln>
        </p:spPr>
      </p:pic>
      <p:pic>
        <p:nvPicPr>
          <p:cNvPr descr="Image result for data cleansing" id="301" name="Google Shape;301;p16"/>
          <p:cNvPicPr preferRelativeResize="0"/>
          <p:nvPr/>
        </p:nvPicPr>
        <p:blipFill>
          <a:blip r:embed="rId4">
            <a:alphaModFix/>
          </a:blip>
          <a:stretch>
            <a:fillRect/>
          </a:stretch>
        </p:blipFill>
        <p:spPr>
          <a:xfrm>
            <a:off x="5898400" y="3359225"/>
            <a:ext cx="3245600" cy="1743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17"/>
          <p:cNvSpPr txBox="1"/>
          <p:nvPr/>
        </p:nvSpPr>
        <p:spPr>
          <a:xfrm>
            <a:off x="232850" y="0"/>
            <a:ext cx="6907500" cy="17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aseline="-25000" lang="en-GB" sz="3000">
                <a:latin typeface="Montserrat"/>
                <a:ea typeface="Montserrat"/>
                <a:cs typeface="Montserrat"/>
                <a:sym typeface="Montserrat"/>
              </a:rPr>
              <a:t>Data Gathering, Cleansing and Exploratory Data Analysis</a:t>
            </a:r>
            <a:endParaRPr baseline="-25000" sz="3000">
              <a:latin typeface="Montserrat"/>
              <a:ea typeface="Montserrat"/>
              <a:cs typeface="Montserrat"/>
              <a:sym typeface="Montserrat"/>
            </a:endParaRPr>
          </a:p>
          <a:p>
            <a:pPr indent="0" lvl="0" marL="0" rtl="0" algn="l">
              <a:lnSpc>
                <a:spcPct val="115000"/>
              </a:lnSpc>
              <a:spcBef>
                <a:spcPts val="2400"/>
              </a:spcBef>
              <a:spcAft>
                <a:spcPts val="600"/>
              </a:spcAft>
              <a:buNone/>
            </a:pPr>
            <a:r>
              <a:t/>
            </a:r>
            <a:endParaRPr baseline="-25000" sz="3000">
              <a:latin typeface="Montserrat"/>
              <a:ea typeface="Montserrat"/>
              <a:cs typeface="Montserrat"/>
              <a:sym typeface="Montserrat"/>
            </a:endParaRPr>
          </a:p>
        </p:txBody>
      </p:sp>
      <p:sp>
        <p:nvSpPr>
          <p:cNvPr id="307" name="Google Shape;307;p17"/>
          <p:cNvSpPr txBox="1"/>
          <p:nvPr/>
        </p:nvSpPr>
        <p:spPr>
          <a:xfrm>
            <a:off x="458600" y="1234725"/>
            <a:ext cx="3654900" cy="37959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n-GB"/>
              <a:t>3) Geo Visualization of all the Ahmedabad Areas</a:t>
            </a:r>
            <a:endParaRPr/>
          </a:p>
          <a:p>
            <a:pPr indent="0" lvl="0" marL="0" rtl="0" algn="l">
              <a:spcBef>
                <a:spcPts val="1200"/>
              </a:spcBef>
              <a:spcAft>
                <a:spcPts val="0"/>
              </a:spcAft>
              <a:buNone/>
            </a:pPr>
            <a:r>
              <a:rPr lang="en-GB" sz="1100"/>
              <a:t>I used </a:t>
            </a:r>
            <a:r>
              <a:rPr b="1" lang="en-GB" sz="1100"/>
              <a:t>Folium </a:t>
            </a:r>
            <a:r>
              <a:rPr lang="en-GB" sz="1100"/>
              <a:t>library to make it easy to visualize data that’s been manipulated in pandas on an interactive leaflet map. </a:t>
            </a:r>
            <a:endParaRPr sz="1100"/>
          </a:p>
          <a:p>
            <a:pPr indent="-298450" lvl="0" marL="457200" rtl="0" algn="l">
              <a:spcBef>
                <a:spcPts val="1200"/>
              </a:spcBef>
              <a:spcAft>
                <a:spcPts val="0"/>
              </a:spcAft>
              <a:buSzPts val="1100"/>
              <a:buChar char="●"/>
            </a:pPr>
            <a:r>
              <a:rPr lang="en-GB" sz="1100"/>
              <a:t>It enables both the binding of data to a map for choropleth visualizations as well as passing rich vector/raster/HTML visualizations as markers on the map.</a:t>
            </a:r>
            <a:endParaRPr>
              <a:latin typeface="Nunito"/>
              <a:ea typeface="Nunito"/>
              <a:cs typeface="Nunito"/>
              <a:sym typeface="Nunito"/>
            </a:endParaRPr>
          </a:p>
        </p:txBody>
      </p:sp>
      <p:pic>
        <p:nvPicPr>
          <p:cNvPr id="308" name="Google Shape;308;p17"/>
          <p:cNvPicPr preferRelativeResize="0"/>
          <p:nvPr/>
        </p:nvPicPr>
        <p:blipFill>
          <a:blip r:embed="rId3">
            <a:alphaModFix/>
          </a:blip>
          <a:stretch>
            <a:fillRect/>
          </a:stretch>
        </p:blipFill>
        <p:spPr>
          <a:xfrm>
            <a:off x="4265900" y="1488725"/>
            <a:ext cx="4725700" cy="3471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8"/>
          <p:cNvSpPr txBox="1"/>
          <p:nvPr/>
        </p:nvSpPr>
        <p:spPr>
          <a:xfrm>
            <a:off x="305725" y="511575"/>
            <a:ext cx="49083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25000" lang="en-GB" sz="3000">
                <a:latin typeface="Montserrat"/>
                <a:ea typeface="Montserrat"/>
                <a:cs typeface="Montserrat"/>
                <a:sym typeface="Montserrat"/>
              </a:rPr>
              <a:t>Recommending The Most Popular Areas </a:t>
            </a:r>
            <a:endParaRPr baseline="-25000" sz="3000">
              <a:latin typeface="Montserrat"/>
              <a:ea typeface="Montserrat"/>
              <a:cs typeface="Montserrat"/>
              <a:sym typeface="Montserrat"/>
            </a:endParaRPr>
          </a:p>
        </p:txBody>
      </p:sp>
      <p:pic>
        <p:nvPicPr>
          <p:cNvPr descr="Image result for popular area" id="314" name="Google Shape;314;p18"/>
          <p:cNvPicPr preferRelativeResize="0"/>
          <p:nvPr/>
        </p:nvPicPr>
        <p:blipFill rotWithShape="1">
          <a:blip r:embed="rId3">
            <a:alphaModFix/>
          </a:blip>
          <a:srcRect b="11606" l="0" r="0" t="0"/>
          <a:stretch/>
        </p:blipFill>
        <p:spPr>
          <a:xfrm>
            <a:off x="4931775" y="1763875"/>
            <a:ext cx="4113450" cy="2843400"/>
          </a:xfrm>
          <a:prstGeom prst="rect">
            <a:avLst/>
          </a:prstGeom>
          <a:noFill/>
          <a:ln>
            <a:noFill/>
          </a:ln>
        </p:spPr>
      </p:pic>
      <p:sp>
        <p:nvSpPr>
          <p:cNvPr id="315" name="Google Shape;315;p18"/>
          <p:cNvSpPr txBox="1"/>
          <p:nvPr/>
        </p:nvSpPr>
        <p:spPr>
          <a:xfrm>
            <a:off x="388050" y="1926175"/>
            <a:ext cx="4642500" cy="30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Nunito"/>
                <a:ea typeface="Nunito"/>
                <a:cs typeface="Nunito"/>
                <a:sym typeface="Nunito"/>
              </a:rPr>
              <a:t>Foursquare API :-</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GB">
                <a:latin typeface="Nunito"/>
                <a:ea typeface="Nunito"/>
                <a:cs typeface="Nunito"/>
                <a:sym typeface="Nunito"/>
              </a:rPr>
              <a:t>To get all venues list I have use Foursquare API. Foursquare API is used to get venue data for each area in Ahmedabad .</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GB">
                <a:latin typeface="Nunito"/>
                <a:ea typeface="Nunito"/>
                <a:cs typeface="Nunito"/>
                <a:sym typeface="Nunito"/>
              </a:rPr>
              <a:t>Foursquare API can give the full details about a venue including location, tips, and categories. Important for this project are mainly the categories of venues (e.g. Hotels, Bars, Coffee Shops).</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GB">
                <a:latin typeface="Nunito"/>
                <a:ea typeface="Nunito"/>
                <a:cs typeface="Nunito"/>
                <a:sym typeface="Nunito"/>
              </a:rPr>
              <a:t>For this the explore function will be used to finally get the most common venue categories in each neighborhood.</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19"/>
          <p:cNvSpPr txBox="1"/>
          <p:nvPr/>
        </p:nvSpPr>
        <p:spPr>
          <a:xfrm>
            <a:off x="600700" y="410200"/>
            <a:ext cx="4092600" cy="16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21" name="Google Shape;321;p19"/>
          <p:cNvSpPr txBox="1"/>
          <p:nvPr/>
        </p:nvSpPr>
        <p:spPr>
          <a:xfrm>
            <a:off x="305725" y="511575"/>
            <a:ext cx="72438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25000" lang="en-GB" sz="3000">
                <a:latin typeface="Montserrat"/>
                <a:ea typeface="Montserrat"/>
                <a:cs typeface="Montserrat"/>
                <a:sym typeface="Montserrat"/>
              </a:rPr>
              <a:t>Recommending The Most Popular Areas</a:t>
            </a:r>
            <a:endParaRPr baseline="-25000" sz="3000">
              <a:latin typeface="Montserrat"/>
              <a:ea typeface="Montserrat"/>
              <a:cs typeface="Montserrat"/>
              <a:sym typeface="Montserrat"/>
            </a:endParaRPr>
          </a:p>
        </p:txBody>
      </p:sp>
      <p:sp>
        <p:nvSpPr>
          <p:cNvPr id="322" name="Google Shape;322;p19"/>
          <p:cNvSpPr txBox="1"/>
          <p:nvPr/>
        </p:nvSpPr>
        <p:spPr>
          <a:xfrm>
            <a:off x="352775" y="1615725"/>
            <a:ext cx="5418600" cy="3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latin typeface="Nunito"/>
                <a:ea typeface="Nunito"/>
                <a:cs typeface="Nunito"/>
                <a:sym typeface="Nunito"/>
              </a:rPr>
              <a:t>Clustering and Recommendation :-</a:t>
            </a:r>
            <a:endParaRPr b="1" sz="15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GB">
                <a:latin typeface="Nunito"/>
                <a:ea typeface="Nunito"/>
                <a:cs typeface="Nunito"/>
                <a:sym typeface="Nunito"/>
              </a:rPr>
              <a:t>After getting all the venues for all areas within Ahmedabad City I used K Means clustering algorithm to get clusters of Areas based on the frequencies of the venues.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GB">
                <a:latin typeface="Nunito"/>
                <a:ea typeface="Nunito"/>
                <a:cs typeface="Nunito"/>
                <a:sym typeface="Nunito"/>
              </a:rPr>
              <a:t>Assigned the related cluster numbers to the areas.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GB">
                <a:latin typeface="Nunito"/>
                <a:ea typeface="Nunito"/>
                <a:cs typeface="Nunito"/>
                <a:sym typeface="Nunito"/>
              </a:rPr>
              <a:t>Recommended 5 most popular places for particular category groups like Asian Food , Cafe , Fast Food , Veg Only Food,  Entertainment, Stores, Other Facilities by sorting the data based on the sum of frequencies of all categories.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descr="Image result for clustering" id="323" name="Google Shape;323;p19"/>
          <p:cNvPicPr preferRelativeResize="0"/>
          <p:nvPr/>
        </p:nvPicPr>
        <p:blipFill>
          <a:blip r:embed="rId3">
            <a:alphaModFix/>
          </a:blip>
          <a:stretch>
            <a:fillRect/>
          </a:stretch>
        </p:blipFill>
        <p:spPr>
          <a:xfrm>
            <a:off x="5898450" y="563725"/>
            <a:ext cx="3104425" cy="200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0"/>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Thank You</a:t>
            </a:r>
            <a:endParaRPr/>
          </a:p>
        </p:txBody>
      </p:sp>
      <p:sp>
        <p:nvSpPr>
          <p:cNvPr id="329" name="Google Shape;329;p20"/>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Mayur Dangar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