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800000"/>
    <a:srgbClr val="990000"/>
    <a:srgbClr val="FF3300"/>
    <a:srgbClr val="FFFFFF"/>
    <a:srgbClr val="FFFF00"/>
    <a:srgbClr val="FF66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55155-1814-4239-B2C3-7CF1109C82B8}" type="doc">
      <dgm:prSet loTypeId="urn:microsoft.com/office/officeart/2005/8/layout/default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93A40B0F-C385-4D01-8E1A-48316431A3EC}">
      <dgm:prSet phldrT="[Текст]"/>
      <dgm:spPr/>
      <dgm:t>
        <a:bodyPr/>
        <a:lstStyle/>
        <a:p>
          <a:r>
            <a:rPr lang="bg-BG" dirty="0"/>
            <a:t>Ел. ток</a:t>
          </a:r>
        </a:p>
      </dgm:t>
    </dgm:pt>
    <dgm:pt modelId="{A541202D-FB50-497C-BBA2-10A2251A052C}" type="parTrans" cxnId="{610514A7-79FD-4E8C-AB00-E84474072444}">
      <dgm:prSet/>
      <dgm:spPr/>
      <dgm:t>
        <a:bodyPr/>
        <a:lstStyle/>
        <a:p>
          <a:endParaRPr lang="bg-BG"/>
        </a:p>
      </dgm:t>
    </dgm:pt>
    <dgm:pt modelId="{A728486E-0AAB-4E81-8CF9-1C3577390360}" type="sibTrans" cxnId="{610514A7-79FD-4E8C-AB00-E84474072444}">
      <dgm:prSet/>
      <dgm:spPr/>
      <dgm:t>
        <a:bodyPr/>
        <a:lstStyle/>
        <a:p>
          <a:endParaRPr lang="bg-BG"/>
        </a:p>
      </dgm:t>
    </dgm:pt>
    <dgm:pt modelId="{A76D1B5D-AC0C-46DF-8374-CE434D6BEED8}">
      <dgm:prSet phldrT="[Текст]"/>
      <dgm:spPr/>
      <dgm:t>
        <a:bodyPr/>
        <a:lstStyle/>
        <a:p>
          <a:r>
            <a:rPr lang="bg-BG" dirty="0"/>
            <a:t>Ел. заряд </a:t>
          </a:r>
        </a:p>
      </dgm:t>
    </dgm:pt>
    <dgm:pt modelId="{C5AB76C3-2514-45C1-B730-E208EE62FC87}" type="parTrans" cxnId="{9AA0CABF-6769-44DC-B483-911405519A9A}">
      <dgm:prSet/>
      <dgm:spPr/>
      <dgm:t>
        <a:bodyPr/>
        <a:lstStyle/>
        <a:p>
          <a:endParaRPr lang="bg-BG"/>
        </a:p>
      </dgm:t>
    </dgm:pt>
    <dgm:pt modelId="{BDFE4060-5405-4DE6-8FB1-51DAC36B03DE}" type="sibTrans" cxnId="{9AA0CABF-6769-44DC-B483-911405519A9A}">
      <dgm:prSet/>
      <dgm:spPr/>
      <dgm:t>
        <a:bodyPr/>
        <a:lstStyle/>
        <a:p>
          <a:endParaRPr lang="bg-BG"/>
        </a:p>
      </dgm:t>
    </dgm:pt>
    <dgm:pt modelId="{9CEB95C2-EB0B-46BF-94D2-9D4739B2A465}">
      <dgm:prSet phldrT="[Текст]"/>
      <dgm:spPr/>
      <dgm:t>
        <a:bodyPr/>
        <a:lstStyle/>
        <a:p>
          <a:r>
            <a:rPr lang="bg-BG" dirty="0"/>
            <a:t>Постоянен и променлив ток</a:t>
          </a:r>
        </a:p>
      </dgm:t>
    </dgm:pt>
    <dgm:pt modelId="{209C1FB5-0C4E-4976-B712-B6F9066BABBD}" type="parTrans" cxnId="{40962B77-5B7F-46AB-B1E5-A66BCB9FD98D}">
      <dgm:prSet/>
      <dgm:spPr/>
      <dgm:t>
        <a:bodyPr/>
        <a:lstStyle/>
        <a:p>
          <a:endParaRPr lang="bg-BG"/>
        </a:p>
      </dgm:t>
    </dgm:pt>
    <dgm:pt modelId="{7C0B6D7B-EB9B-4FF3-8704-39C29B78E6FC}" type="sibTrans" cxnId="{40962B77-5B7F-46AB-B1E5-A66BCB9FD98D}">
      <dgm:prSet/>
      <dgm:spPr/>
      <dgm:t>
        <a:bodyPr/>
        <a:lstStyle/>
        <a:p>
          <a:endParaRPr lang="bg-BG"/>
        </a:p>
      </dgm:t>
    </dgm:pt>
    <dgm:pt modelId="{C8E077E6-889E-41E5-81D2-E69B3669804A}">
      <dgm:prSet phldrT="[Текст]"/>
      <dgm:spPr/>
      <dgm:t>
        <a:bodyPr/>
        <a:lstStyle/>
        <a:p>
          <a:r>
            <a:rPr lang="bg-BG" dirty="0"/>
            <a:t>Електрично напрежение </a:t>
          </a:r>
        </a:p>
      </dgm:t>
    </dgm:pt>
    <dgm:pt modelId="{0C83D173-A7F0-424B-9066-BF879D94A524}" type="parTrans" cxnId="{1C6D0C08-EDB1-4CA7-B173-5B15935E9DDB}">
      <dgm:prSet/>
      <dgm:spPr/>
      <dgm:t>
        <a:bodyPr/>
        <a:lstStyle/>
        <a:p>
          <a:endParaRPr lang="bg-BG"/>
        </a:p>
      </dgm:t>
    </dgm:pt>
    <dgm:pt modelId="{BA3BBAF8-ECEA-4E5B-808D-6D3F8D27C307}" type="sibTrans" cxnId="{1C6D0C08-EDB1-4CA7-B173-5B15935E9DDB}">
      <dgm:prSet/>
      <dgm:spPr/>
      <dgm:t>
        <a:bodyPr/>
        <a:lstStyle/>
        <a:p>
          <a:endParaRPr lang="bg-BG"/>
        </a:p>
      </dgm:t>
    </dgm:pt>
    <dgm:pt modelId="{303EE096-6276-4A0E-AFD7-557209CCC60B}">
      <dgm:prSet phldrT="[Текст]"/>
      <dgm:spPr/>
      <dgm:t>
        <a:bodyPr/>
        <a:lstStyle/>
        <a:p>
          <a:r>
            <a:rPr lang="bg-BG" dirty="0"/>
            <a:t>Електрично съпротивление</a:t>
          </a:r>
        </a:p>
      </dgm:t>
    </dgm:pt>
    <dgm:pt modelId="{28A800FD-63A2-4797-9D82-EE1275576E6D}" type="parTrans" cxnId="{A8E40B02-7E9D-459E-B1D3-BC89E68EAA09}">
      <dgm:prSet/>
      <dgm:spPr/>
      <dgm:t>
        <a:bodyPr/>
        <a:lstStyle/>
        <a:p>
          <a:endParaRPr lang="bg-BG"/>
        </a:p>
      </dgm:t>
    </dgm:pt>
    <dgm:pt modelId="{9B26A20E-F6C9-4F12-8DDE-C34E89CDA217}" type="sibTrans" cxnId="{A8E40B02-7E9D-459E-B1D3-BC89E68EAA09}">
      <dgm:prSet/>
      <dgm:spPr/>
      <dgm:t>
        <a:bodyPr/>
        <a:lstStyle/>
        <a:p>
          <a:endParaRPr lang="bg-BG"/>
        </a:p>
      </dgm:t>
    </dgm:pt>
    <dgm:pt modelId="{6CBB5245-6164-4CA5-B9CD-307C474543CD}">
      <dgm:prSet/>
      <dgm:spPr/>
      <dgm:t>
        <a:bodyPr/>
        <a:lstStyle/>
        <a:p>
          <a:r>
            <a:rPr lang="bg-BG" dirty="0"/>
            <a:t>Последователно свързване на консуматори</a:t>
          </a:r>
        </a:p>
      </dgm:t>
    </dgm:pt>
    <dgm:pt modelId="{60CA4727-9C05-4557-9754-F3100B17A7F6}" type="parTrans" cxnId="{95B95579-5B3F-4245-90E3-58F773FA6447}">
      <dgm:prSet/>
      <dgm:spPr/>
      <dgm:t>
        <a:bodyPr/>
        <a:lstStyle/>
        <a:p>
          <a:endParaRPr lang="bg-BG"/>
        </a:p>
      </dgm:t>
    </dgm:pt>
    <dgm:pt modelId="{16A7351E-3B84-4138-9818-F951FCE57377}" type="sibTrans" cxnId="{95B95579-5B3F-4245-90E3-58F773FA6447}">
      <dgm:prSet/>
      <dgm:spPr/>
      <dgm:t>
        <a:bodyPr/>
        <a:lstStyle/>
        <a:p>
          <a:endParaRPr lang="bg-BG"/>
        </a:p>
      </dgm:t>
    </dgm:pt>
    <dgm:pt modelId="{BB9402C9-FC33-466C-A30B-91426001553A}">
      <dgm:prSet/>
      <dgm:spPr/>
      <dgm:t>
        <a:bodyPr/>
        <a:lstStyle/>
        <a:p>
          <a:r>
            <a:rPr lang="bg-BG" dirty="0"/>
            <a:t>Успоредно свързване на консуматори</a:t>
          </a:r>
        </a:p>
      </dgm:t>
    </dgm:pt>
    <dgm:pt modelId="{8069B707-6007-461F-8F6F-8CDCE965EBC9}" type="parTrans" cxnId="{D5E13C02-4805-4932-A08C-D21231312115}">
      <dgm:prSet/>
      <dgm:spPr/>
      <dgm:t>
        <a:bodyPr/>
        <a:lstStyle/>
        <a:p>
          <a:endParaRPr lang="bg-BG"/>
        </a:p>
      </dgm:t>
    </dgm:pt>
    <dgm:pt modelId="{48CE04E9-25FF-4BD8-8E1B-B38F805D63F4}" type="sibTrans" cxnId="{D5E13C02-4805-4932-A08C-D21231312115}">
      <dgm:prSet/>
      <dgm:spPr/>
      <dgm:t>
        <a:bodyPr/>
        <a:lstStyle/>
        <a:p>
          <a:endParaRPr lang="bg-BG"/>
        </a:p>
      </dgm:t>
    </dgm:pt>
    <dgm:pt modelId="{3D0ECB73-5447-403D-88C6-177F719131B9}">
      <dgm:prSet/>
      <dgm:spPr/>
      <dgm:t>
        <a:bodyPr/>
        <a:lstStyle/>
        <a:p>
          <a:r>
            <a:rPr lang="bg-BG" dirty="0"/>
            <a:t>Електрична енергия</a:t>
          </a:r>
        </a:p>
      </dgm:t>
    </dgm:pt>
    <dgm:pt modelId="{887CF2FA-AB94-4B84-A770-AB5A09549229}" type="parTrans" cxnId="{D4B97B50-A54E-4FCB-AEF2-49D1A9BBAAAB}">
      <dgm:prSet/>
      <dgm:spPr/>
      <dgm:t>
        <a:bodyPr/>
        <a:lstStyle/>
        <a:p>
          <a:endParaRPr lang="bg-BG"/>
        </a:p>
      </dgm:t>
    </dgm:pt>
    <dgm:pt modelId="{FFF31064-E8AC-471A-8CFC-F7184519F5B7}" type="sibTrans" cxnId="{D4B97B50-A54E-4FCB-AEF2-49D1A9BBAAAB}">
      <dgm:prSet/>
      <dgm:spPr/>
      <dgm:t>
        <a:bodyPr/>
        <a:lstStyle/>
        <a:p>
          <a:endParaRPr lang="bg-BG"/>
        </a:p>
      </dgm:t>
    </dgm:pt>
    <dgm:pt modelId="{A7BD5932-907A-4968-804D-276D5E407A2F}">
      <dgm:prSet/>
      <dgm:spPr/>
      <dgm:t>
        <a:bodyPr/>
        <a:lstStyle/>
        <a:p>
          <a:r>
            <a:rPr lang="bg-BG" dirty="0"/>
            <a:t>Мощност  </a:t>
          </a:r>
        </a:p>
      </dgm:t>
    </dgm:pt>
    <dgm:pt modelId="{20975216-B50D-405E-B9B9-000FD98C5C3B}" type="parTrans" cxnId="{2CD55A13-ED52-4B45-82E3-47853E10EE1C}">
      <dgm:prSet/>
      <dgm:spPr/>
      <dgm:t>
        <a:bodyPr/>
        <a:lstStyle/>
        <a:p>
          <a:endParaRPr lang="bg-BG"/>
        </a:p>
      </dgm:t>
    </dgm:pt>
    <dgm:pt modelId="{4CD4A7F4-B294-484D-8DDE-7A0F64ED01A0}" type="sibTrans" cxnId="{2CD55A13-ED52-4B45-82E3-47853E10EE1C}">
      <dgm:prSet/>
      <dgm:spPr/>
      <dgm:t>
        <a:bodyPr/>
        <a:lstStyle/>
        <a:p>
          <a:endParaRPr lang="bg-BG"/>
        </a:p>
      </dgm:t>
    </dgm:pt>
    <dgm:pt modelId="{9E32CB96-DF21-42A5-B46E-2BBC86700E18}" type="pres">
      <dgm:prSet presAssocID="{7A155155-1814-4239-B2C3-7CF1109C82B8}" presName="diagram" presStyleCnt="0">
        <dgm:presLayoutVars>
          <dgm:dir/>
          <dgm:resizeHandles val="exact"/>
        </dgm:presLayoutVars>
      </dgm:prSet>
      <dgm:spPr/>
    </dgm:pt>
    <dgm:pt modelId="{0808DB0B-BA97-4254-AB0F-05382049EB9F}" type="pres">
      <dgm:prSet presAssocID="{93A40B0F-C385-4D01-8E1A-48316431A3EC}" presName="node" presStyleLbl="node1" presStyleIdx="0" presStyleCnt="9">
        <dgm:presLayoutVars>
          <dgm:bulletEnabled val="1"/>
        </dgm:presLayoutVars>
      </dgm:prSet>
      <dgm:spPr/>
    </dgm:pt>
    <dgm:pt modelId="{5684F811-D6E4-46E3-A829-2DCCAE70FED4}" type="pres">
      <dgm:prSet presAssocID="{A728486E-0AAB-4E81-8CF9-1C3577390360}" presName="sibTrans" presStyleCnt="0"/>
      <dgm:spPr/>
    </dgm:pt>
    <dgm:pt modelId="{CC36EA01-3D52-467E-A790-DF0E46B1E7E2}" type="pres">
      <dgm:prSet presAssocID="{A76D1B5D-AC0C-46DF-8374-CE434D6BEED8}" presName="node" presStyleLbl="node1" presStyleIdx="1" presStyleCnt="9">
        <dgm:presLayoutVars>
          <dgm:bulletEnabled val="1"/>
        </dgm:presLayoutVars>
      </dgm:prSet>
      <dgm:spPr/>
    </dgm:pt>
    <dgm:pt modelId="{B954C622-4715-4270-9EAB-CA8944C3559C}" type="pres">
      <dgm:prSet presAssocID="{BDFE4060-5405-4DE6-8FB1-51DAC36B03DE}" presName="sibTrans" presStyleCnt="0"/>
      <dgm:spPr/>
    </dgm:pt>
    <dgm:pt modelId="{0CEB4E35-6857-4CB2-8358-BDD7B72B488F}" type="pres">
      <dgm:prSet presAssocID="{9CEB95C2-EB0B-46BF-94D2-9D4739B2A465}" presName="node" presStyleLbl="node1" presStyleIdx="2" presStyleCnt="9">
        <dgm:presLayoutVars>
          <dgm:bulletEnabled val="1"/>
        </dgm:presLayoutVars>
      </dgm:prSet>
      <dgm:spPr/>
    </dgm:pt>
    <dgm:pt modelId="{0BE76ABA-E52A-4387-BF30-D467BA9FA767}" type="pres">
      <dgm:prSet presAssocID="{7C0B6D7B-EB9B-4FF3-8704-39C29B78E6FC}" presName="sibTrans" presStyleCnt="0"/>
      <dgm:spPr/>
    </dgm:pt>
    <dgm:pt modelId="{64DBD81E-E9B9-4CE2-A093-343D21CF1773}" type="pres">
      <dgm:prSet presAssocID="{C8E077E6-889E-41E5-81D2-E69B3669804A}" presName="node" presStyleLbl="node1" presStyleIdx="3" presStyleCnt="9">
        <dgm:presLayoutVars>
          <dgm:bulletEnabled val="1"/>
        </dgm:presLayoutVars>
      </dgm:prSet>
      <dgm:spPr/>
    </dgm:pt>
    <dgm:pt modelId="{257B84E8-6CA3-4EED-AF90-A6A104AF3B56}" type="pres">
      <dgm:prSet presAssocID="{BA3BBAF8-ECEA-4E5B-808D-6D3F8D27C307}" presName="sibTrans" presStyleCnt="0"/>
      <dgm:spPr/>
    </dgm:pt>
    <dgm:pt modelId="{7695555C-8B08-4A25-9F5D-922FE452B8B5}" type="pres">
      <dgm:prSet presAssocID="{303EE096-6276-4A0E-AFD7-557209CCC60B}" presName="node" presStyleLbl="node1" presStyleIdx="4" presStyleCnt="9">
        <dgm:presLayoutVars>
          <dgm:bulletEnabled val="1"/>
        </dgm:presLayoutVars>
      </dgm:prSet>
      <dgm:spPr/>
    </dgm:pt>
    <dgm:pt modelId="{D1A25F65-A5C6-4ADC-91C7-20BEB626DA14}" type="pres">
      <dgm:prSet presAssocID="{9B26A20E-F6C9-4F12-8DDE-C34E89CDA217}" presName="sibTrans" presStyleCnt="0"/>
      <dgm:spPr/>
    </dgm:pt>
    <dgm:pt modelId="{ABE5EAD1-50AA-4F5F-A618-FB8CFA4C079B}" type="pres">
      <dgm:prSet presAssocID="{6CBB5245-6164-4CA5-B9CD-307C474543CD}" presName="node" presStyleLbl="node1" presStyleIdx="5" presStyleCnt="9">
        <dgm:presLayoutVars>
          <dgm:bulletEnabled val="1"/>
        </dgm:presLayoutVars>
      </dgm:prSet>
      <dgm:spPr/>
    </dgm:pt>
    <dgm:pt modelId="{53D9B3FE-8F4B-4A68-8A52-22C768551E0A}" type="pres">
      <dgm:prSet presAssocID="{16A7351E-3B84-4138-9818-F951FCE57377}" presName="sibTrans" presStyleCnt="0"/>
      <dgm:spPr/>
    </dgm:pt>
    <dgm:pt modelId="{D6016A5C-5E96-455C-B161-276E1D221630}" type="pres">
      <dgm:prSet presAssocID="{BB9402C9-FC33-466C-A30B-91426001553A}" presName="node" presStyleLbl="node1" presStyleIdx="6" presStyleCnt="9">
        <dgm:presLayoutVars>
          <dgm:bulletEnabled val="1"/>
        </dgm:presLayoutVars>
      </dgm:prSet>
      <dgm:spPr/>
    </dgm:pt>
    <dgm:pt modelId="{B4EE7A1D-1704-44C3-B4CF-9B25A31A8262}" type="pres">
      <dgm:prSet presAssocID="{48CE04E9-25FF-4BD8-8E1B-B38F805D63F4}" presName="sibTrans" presStyleCnt="0"/>
      <dgm:spPr/>
    </dgm:pt>
    <dgm:pt modelId="{D1FD052D-F9E6-4BAE-A972-E7CCA1E58F93}" type="pres">
      <dgm:prSet presAssocID="{3D0ECB73-5447-403D-88C6-177F719131B9}" presName="node" presStyleLbl="node1" presStyleIdx="7" presStyleCnt="9">
        <dgm:presLayoutVars>
          <dgm:bulletEnabled val="1"/>
        </dgm:presLayoutVars>
      </dgm:prSet>
      <dgm:spPr/>
    </dgm:pt>
    <dgm:pt modelId="{4706B4A7-A1A1-480B-8C7F-05240E45916D}" type="pres">
      <dgm:prSet presAssocID="{FFF31064-E8AC-471A-8CFC-F7184519F5B7}" presName="sibTrans" presStyleCnt="0"/>
      <dgm:spPr/>
    </dgm:pt>
    <dgm:pt modelId="{30161FAB-1F95-4D46-82DA-921820A94437}" type="pres">
      <dgm:prSet presAssocID="{A7BD5932-907A-4968-804D-276D5E407A2F}" presName="node" presStyleLbl="node1" presStyleIdx="8" presStyleCnt="9">
        <dgm:presLayoutVars>
          <dgm:bulletEnabled val="1"/>
        </dgm:presLayoutVars>
      </dgm:prSet>
      <dgm:spPr/>
    </dgm:pt>
  </dgm:ptLst>
  <dgm:cxnLst>
    <dgm:cxn modelId="{A8E40B02-7E9D-459E-B1D3-BC89E68EAA09}" srcId="{7A155155-1814-4239-B2C3-7CF1109C82B8}" destId="{303EE096-6276-4A0E-AFD7-557209CCC60B}" srcOrd="4" destOrd="0" parTransId="{28A800FD-63A2-4797-9D82-EE1275576E6D}" sibTransId="{9B26A20E-F6C9-4F12-8DDE-C34E89CDA217}"/>
    <dgm:cxn modelId="{D5E13C02-4805-4932-A08C-D21231312115}" srcId="{7A155155-1814-4239-B2C3-7CF1109C82B8}" destId="{BB9402C9-FC33-466C-A30B-91426001553A}" srcOrd="6" destOrd="0" parTransId="{8069B707-6007-461F-8F6F-8CDCE965EBC9}" sibTransId="{48CE04E9-25FF-4BD8-8E1B-B38F805D63F4}"/>
    <dgm:cxn modelId="{1C6D0C08-EDB1-4CA7-B173-5B15935E9DDB}" srcId="{7A155155-1814-4239-B2C3-7CF1109C82B8}" destId="{C8E077E6-889E-41E5-81D2-E69B3669804A}" srcOrd="3" destOrd="0" parTransId="{0C83D173-A7F0-424B-9066-BF879D94A524}" sibTransId="{BA3BBAF8-ECEA-4E5B-808D-6D3F8D27C307}"/>
    <dgm:cxn modelId="{ADFEED0C-BBDA-41CA-B9AA-6D0823FA35C0}" type="presOf" srcId="{6CBB5245-6164-4CA5-B9CD-307C474543CD}" destId="{ABE5EAD1-50AA-4F5F-A618-FB8CFA4C079B}" srcOrd="0" destOrd="0" presId="urn:microsoft.com/office/officeart/2005/8/layout/default"/>
    <dgm:cxn modelId="{2CD55A13-ED52-4B45-82E3-47853E10EE1C}" srcId="{7A155155-1814-4239-B2C3-7CF1109C82B8}" destId="{A7BD5932-907A-4968-804D-276D5E407A2F}" srcOrd="8" destOrd="0" parTransId="{20975216-B50D-405E-B9B9-000FD98C5C3B}" sibTransId="{4CD4A7F4-B294-484D-8DDE-7A0F64ED01A0}"/>
    <dgm:cxn modelId="{16FA3A31-1462-40FE-A775-9BE0EE04F284}" type="presOf" srcId="{3D0ECB73-5447-403D-88C6-177F719131B9}" destId="{D1FD052D-F9E6-4BAE-A972-E7CCA1E58F93}" srcOrd="0" destOrd="0" presId="urn:microsoft.com/office/officeart/2005/8/layout/default"/>
    <dgm:cxn modelId="{070C0664-47E0-4DB8-80FA-74BF652FE347}" type="presOf" srcId="{303EE096-6276-4A0E-AFD7-557209CCC60B}" destId="{7695555C-8B08-4A25-9F5D-922FE452B8B5}" srcOrd="0" destOrd="0" presId="urn:microsoft.com/office/officeart/2005/8/layout/default"/>
    <dgm:cxn modelId="{D4B97B50-A54E-4FCB-AEF2-49D1A9BBAAAB}" srcId="{7A155155-1814-4239-B2C3-7CF1109C82B8}" destId="{3D0ECB73-5447-403D-88C6-177F719131B9}" srcOrd="7" destOrd="0" parTransId="{887CF2FA-AB94-4B84-A770-AB5A09549229}" sibTransId="{FFF31064-E8AC-471A-8CFC-F7184519F5B7}"/>
    <dgm:cxn modelId="{9366EA74-96B0-40CF-9D1E-4D5E603E5EE5}" type="presOf" srcId="{A7BD5932-907A-4968-804D-276D5E407A2F}" destId="{30161FAB-1F95-4D46-82DA-921820A94437}" srcOrd="0" destOrd="0" presId="urn:microsoft.com/office/officeart/2005/8/layout/default"/>
    <dgm:cxn modelId="{40962B77-5B7F-46AB-B1E5-A66BCB9FD98D}" srcId="{7A155155-1814-4239-B2C3-7CF1109C82B8}" destId="{9CEB95C2-EB0B-46BF-94D2-9D4739B2A465}" srcOrd="2" destOrd="0" parTransId="{209C1FB5-0C4E-4976-B712-B6F9066BABBD}" sibTransId="{7C0B6D7B-EB9B-4FF3-8704-39C29B78E6FC}"/>
    <dgm:cxn modelId="{95B95579-5B3F-4245-90E3-58F773FA6447}" srcId="{7A155155-1814-4239-B2C3-7CF1109C82B8}" destId="{6CBB5245-6164-4CA5-B9CD-307C474543CD}" srcOrd="5" destOrd="0" parTransId="{60CA4727-9C05-4557-9754-F3100B17A7F6}" sibTransId="{16A7351E-3B84-4138-9818-F951FCE57377}"/>
    <dgm:cxn modelId="{68815798-897A-4B3B-AE44-8E0B75753303}" type="presOf" srcId="{C8E077E6-889E-41E5-81D2-E69B3669804A}" destId="{64DBD81E-E9B9-4CE2-A093-343D21CF1773}" srcOrd="0" destOrd="0" presId="urn:microsoft.com/office/officeart/2005/8/layout/default"/>
    <dgm:cxn modelId="{610514A7-79FD-4E8C-AB00-E84474072444}" srcId="{7A155155-1814-4239-B2C3-7CF1109C82B8}" destId="{93A40B0F-C385-4D01-8E1A-48316431A3EC}" srcOrd="0" destOrd="0" parTransId="{A541202D-FB50-497C-BBA2-10A2251A052C}" sibTransId="{A728486E-0AAB-4E81-8CF9-1C3577390360}"/>
    <dgm:cxn modelId="{7D9DD4AC-3474-4597-AF13-71056831934A}" type="presOf" srcId="{7A155155-1814-4239-B2C3-7CF1109C82B8}" destId="{9E32CB96-DF21-42A5-B46E-2BBC86700E18}" srcOrd="0" destOrd="0" presId="urn:microsoft.com/office/officeart/2005/8/layout/default"/>
    <dgm:cxn modelId="{666952B3-A572-4D25-9335-3CC68062D777}" type="presOf" srcId="{BB9402C9-FC33-466C-A30B-91426001553A}" destId="{D6016A5C-5E96-455C-B161-276E1D221630}" srcOrd="0" destOrd="0" presId="urn:microsoft.com/office/officeart/2005/8/layout/default"/>
    <dgm:cxn modelId="{9AA0CABF-6769-44DC-B483-911405519A9A}" srcId="{7A155155-1814-4239-B2C3-7CF1109C82B8}" destId="{A76D1B5D-AC0C-46DF-8374-CE434D6BEED8}" srcOrd="1" destOrd="0" parTransId="{C5AB76C3-2514-45C1-B730-E208EE62FC87}" sibTransId="{BDFE4060-5405-4DE6-8FB1-51DAC36B03DE}"/>
    <dgm:cxn modelId="{DEDE2EE1-2C61-4EDB-90F3-86B0B29D7FE0}" type="presOf" srcId="{9CEB95C2-EB0B-46BF-94D2-9D4739B2A465}" destId="{0CEB4E35-6857-4CB2-8358-BDD7B72B488F}" srcOrd="0" destOrd="0" presId="urn:microsoft.com/office/officeart/2005/8/layout/default"/>
    <dgm:cxn modelId="{D48F4FF0-5237-442B-B407-A042F61AB0DF}" type="presOf" srcId="{93A40B0F-C385-4D01-8E1A-48316431A3EC}" destId="{0808DB0B-BA97-4254-AB0F-05382049EB9F}" srcOrd="0" destOrd="0" presId="urn:microsoft.com/office/officeart/2005/8/layout/default"/>
    <dgm:cxn modelId="{CEBD84F2-CCEB-46D1-8DBE-20D482CEA689}" type="presOf" srcId="{A76D1B5D-AC0C-46DF-8374-CE434D6BEED8}" destId="{CC36EA01-3D52-467E-A790-DF0E46B1E7E2}" srcOrd="0" destOrd="0" presId="urn:microsoft.com/office/officeart/2005/8/layout/default"/>
    <dgm:cxn modelId="{B6880E94-5AA3-4B80-B2FE-3691E6F90639}" type="presParOf" srcId="{9E32CB96-DF21-42A5-B46E-2BBC86700E18}" destId="{0808DB0B-BA97-4254-AB0F-05382049EB9F}" srcOrd="0" destOrd="0" presId="urn:microsoft.com/office/officeart/2005/8/layout/default"/>
    <dgm:cxn modelId="{CE28DA70-29E0-48EA-BFD3-D901535E992F}" type="presParOf" srcId="{9E32CB96-DF21-42A5-B46E-2BBC86700E18}" destId="{5684F811-D6E4-46E3-A829-2DCCAE70FED4}" srcOrd="1" destOrd="0" presId="urn:microsoft.com/office/officeart/2005/8/layout/default"/>
    <dgm:cxn modelId="{0A0B3FF7-3851-42B6-BB4F-9B2E04E3EE36}" type="presParOf" srcId="{9E32CB96-DF21-42A5-B46E-2BBC86700E18}" destId="{CC36EA01-3D52-467E-A790-DF0E46B1E7E2}" srcOrd="2" destOrd="0" presId="urn:microsoft.com/office/officeart/2005/8/layout/default"/>
    <dgm:cxn modelId="{D80C0FF8-A3CC-4854-A148-4DA5FC2509CC}" type="presParOf" srcId="{9E32CB96-DF21-42A5-B46E-2BBC86700E18}" destId="{B954C622-4715-4270-9EAB-CA8944C3559C}" srcOrd="3" destOrd="0" presId="urn:microsoft.com/office/officeart/2005/8/layout/default"/>
    <dgm:cxn modelId="{33B6CB58-354A-4A87-A603-99FEDDD85177}" type="presParOf" srcId="{9E32CB96-DF21-42A5-B46E-2BBC86700E18}" destId="{0CEB4E35-6857-4CB2-8358-BDD7B72B488F}" srcOrd="4" destOrd="0" presId="urn:microsoft.com/office/officeart/2005/8/layout/default"/>
    <dgm:cxn modelId="{70EBA8E9-6D82-4B41-A78D-06798274A66E}" type="presParOf" srcId="{9E32CB96-DF21-42A5-B46E-2BBC86700E18}" destId="{0BE76ABA-E52A-4387-BF30-D467BA9FA767}" srcOrd="5" destOrd="0" presId="urn:microsoft.com/office/officeart/2005/8/layout/default"/>
    <dgm:cxn modelId="{DA6378A8-0CD4-406A-B22F-8F279336F08B}" type="presParOf" srcId="{9E32CB96-DF21-42A5-B46E-2BBC86700E18}" destId="{64DBD81E-E9B9-4CE2-A093-343D21CF1773}" srcOrd="6" destOrd="0" presId="urn:microsoft.com/office/officeart/2005/8/layout/default"/>
    <dgm:cxn modelId="{AA90B465-93D1-4BAC-858D-9F28769DF824}" type="presParOf" srcId="{9E32CB96-DF21-42A5-B46E-2BBC86700E18}" destId="{257B84E8-6CA3-4EED-AF90-A6A104AF3B56}" srcOrd="7" destOrd="0" presId="urn:microsoft.com/office/officeart/2005/8/layout/default"/>
    <dgm:cxn modelId="{3A085306-D8F4-4651-8D7C-8C2FA6EFE71A}" type="presParOf" srcId="{9E32CB96-DF21-42A5-B46E-2BBC86700E18}" destId="{7695555C-8B08-4A25-9F5D-922FE452B8B5}" srcOrd="8" destOrd="0" presId="urn:microsoft.com/office/officeart/2005/8/layout/default"/>
    <dgm:cxn modelId="{552E368A-1B11-4EE4-BF4E-9CFD95E58935}" type="presParOf" srcId="{9E32CB96-DF21-42A5-B46E-2BBC86700E18}" destId="{D1A25F65-A5C6-4ADC-91C7-20BEB626DA14}" srcOrd="9" destOrd="0" presId="urn:microsoft.com/office/officeart/2005/8/layout/default"/>
    <dgm:cxn modelId="{EA59EEB0-9B4F-4A0B-8385-252AFD5C3E93}" type="presParOf" srcId="{9E32CB96-DF21-42A5-B46E-2BBC86700E18}" destId="{ABE5EAD1-50AA-4F5F-A618-FB8CFA4C079B}" srcOrd="10" destOrd="0" presId="urn:microsoft.com/office/officeart/2005/8/layout/default"/>
    <dgm:cxn modelId="{A4442C08-0D3C-4797-837D-38A988B508D0}" type="presParOf" srcId="{9E32CB96-DF21-42A5-B46E-2BBC86700E18}" destId="{53D9B3FE-8F4B-4A68-8A52-22C768551E0A}" srcOrd="11" destOrd="0" presId="urn:microsoft.com/office/officeart/2005/8/layout/default"/>
    <dgm:cxn modelId="{A174ACF8-1F24-46D2-9D88-DD6AB3E523DD}" type="presParOf" srcId="{9E32CB96-DF21-42A5-B46E-2BBC86700E18}" destId="{D6016A5C-5E96-455C-B161-276E1D221630}" srcOrd="12" destOrd="0" presId="urn:microsoft.com/office/officeart/2005/8/layout/default"/>
    <dgm:cxn modelId="{8693B048-CE2C-4EF9-968D-36B16A6F2FF0}" type="presParOf" srcId="{9E32CB96-DF21-42A5-B46E-2BBC86700E18}" destId="{B4EE7A1D-1704-44C3-B4CF-9B25A31A8262}" srcOrd="13" destOrd="0" presId="urn:microsoft.com/office/officeart/2005/8/layout/default"/>
    <dgm:cxn modelId="{3CF66FAC-3A46-45CF-98BC-19BC5C3A1CC5}" type="presParOf" srcId="{9E32CB96-DF21-42A5-B46E-2BBC86700E18}" destId="{D1FD052D-F9E6-4BAE-A972-E7CCA1E58F93}" srcOrd="14" destOrd="0" presId="urn:microsoft.com/office/officeart/2005/8/layout/default"/>
    <dgm:cxn modelId="{6C02BEE1-2294-4F70-80EA-29A87F614872}" type="presParOf" srcId="{9E32CB96-DF21-42A5-B46E-2BBC86700E18}" destId="{4706B4A7-A1A1-480B-8C7F-05240E45916D}" srcOrd="15" destOrd="0" presId="urn:microsoft.com/office/officeart/2005/8/layout/default"/>
    <dgm:cxn modelId="{7E7FE02F-1B74-4A17-B199-75DAA4030456}" type="presParOf" srcId="{9E32CB96-DF21-42A5-B46E-2BBC86700E18}" destId="{30161FAB-1F95-4D46-82DA-921820A9443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8DB0B-BA97-4254-AB0F-05382049EB9F}">
      <dsp:nvSpPr>
        <dsp:cNvPr id="0" name=""/>
        <dsp:cNvSpPr/>
      </dsp:nvSpPr>
      <dsp:spPr>
        <a:xfrm>
          <a:off x="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Ел. ток</a:t>
          </a:r>
        </a:p>
      </dsp:txBody>
      <dsp:txXfrm>
        <a:off x="0" y="169333"/>
        <a:ext cx="2539999" cy="1524000"/>
      </dsp:txXfrm>
    </dsp:sp>
    <dsp:sp modelId="{CC36EA01-3D52-467E-A790-DF0E46B1E7E2}">
      <dsp:nvSpPr>
        <dsp:cNvPr id="0" name=""/>
        <dsp:cNvSpPr/>
      </dsp:nvSpPr>
      <dsp:spPr>
        <a:xfrm>
          <a:off x="279400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Ел. заряд </a:t>
          </a:r>
        </a:p>
      </dsp:txBody>
      <dsp:txXfrm>
        <a:off x="2794000" y="169333"/>
        <a:ext cx="2539999" cy="1524000"/>
      </dsp:txXfrm>
    </dsp:sp>
    <dsp:sp modelId="{0CEB4E35-6857-4CB2-8358-BDD7B72B488F}">
      <dsp:nvSpPr>
        <dsp:cNvPr id="0" name=""/>
        <dsp:cNvSpPr/>
      </dsp:nvSpPr>
      <dsp:spPr>
        <a:xfrm>
          <a:off x="5587999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Постоянен и променлив ток</a:t>
          </a:r>
        </a:p>
      </dsp:txBody>
      <dsp:txXfrm>
        <a:off x="5587999" y="169333"/>
        <a:ext cx="2539999" cy="1524000"/>
      </dsp:txXfrm>
    </dsp:sp>
    <dsp:sp modelId="{64DBD81E-E9B9-4CE2-A093-343D21CF1773}">
      <dsp:nvSpPr>
        <dsp:cNvPr id="0" name=""/>
        <dsp:cNvSpPr/>
      </dsp:nvSpPr>
      <dsp:spPr>
        <a:xfrm>
          <a:off x="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Електрично напрежение </a:t>
          </a:r>
        </a:p>
      </dsp:txBody>
      <dsp:txXfrm>
        <a:off x="0" y="1947333"/>
        <a:ext cx="2539999" cy="1524000"/>
      </dsp:txXfrm>
    </dsp:sp>
    <dsp:sp modelId="{7695555C-8B08-4A25-9F5D-922FE452B8B5}">
      <dsp:nvSpPr>
        <dsp:cNvPr id="0" name=""/>
        <dsp:cNvSpPr/>
      </dsp:nvSpPr>
      <dsp:spPr>
        <a:xfrm>
          <a:off x="279400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Електрично съпротивление</a:t>
          </a:r>
        </a:p>
      </dsp:txBody>
      <dsp:txXfrm>
        <a:off x="2794000" y="1947333"/>
        <a:ext cx="2539999" cy="1524000"/>
      </dsp:txXfrm>
    </dsp:sp>
    <dsp:sp modelId="{ABE5EAD1-50AA-4F5F-A618-FB8CFA4C079B}">
      <dsp:nvSpPr>
        <dsp:cNvPr id="0" name=""/>
        <dsp:cNvSpPr/>
      </dsp:nvSpPr>
      <dsp:spPr>
        <a:xfrm>
          <a:off x="5587999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Последователно свързване на консуматори</a:t>
          </a:r>
        </a:p>
      </dsp:txBody>
      <dsp:txXfrm>
        <a:off x="5587999" y="1947333"/>
        <a:ext cx="2539999" cy="1524000"/>
      </dsp:txXfrm>
    </dsp:sp>
    <dsp:sp modelId="{D6016A5C-5E96-455C-B161-276E1D221630}">
      <dsp:nvSpPr>
        <dsp:cNvPr id="0" name=""/>
        <dsp:cNvSpPr/>
      </dsp:nvSpPr>
      <dsp:spPr>
        <a:xfrm>
          <a:off x="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Успоредно свързване на консуматори</a:t>
          </a:r>
        </a:p>
      </dsp:txBody>
      <dsp:txXfrm>
        <a:off x="0" y="3725333"/>
        <a:ext cx="2539999" cy="1524000"/>
      </dsp:txXfrm>
    </dsp:sp>
    <dsp:sp modelId="{D1FD052D-F9E6-4BAE-A972-E7CCA1E58F93}">
      <dsp:nvSpPr>
        <dsp:cNvPr id="0" name=""/>
        <dsp:cNvSpPr/>
      </dsp:nvSpPr>
      <dsp:spPr>
        <a:xfrm>
          <a:off x="2794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Електрична енергия</a:t>
          </a:r>
        </a:p>
      </dsp:txBody>
      <dsp:txXfrm>
        <a:off x="2794000" y="3725333"/>
        <a:ext cx="2539999" cy="1524000"/>
      </dsp:txXfrm>
    </dsp:sp>
    <dsp:sp modelId="{30161FAB-1F95-4D46-82DA-921820A94437}">
      <dsp:nvSpPr>
        <dsp:cNvPr id="0" name=""/>
        <dsp:cNvSpPr/>
      </dsp:nvSpPr>
      <dsp:spPr>
        <a:xfrm>
          <a:off x="5587999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Мощност  </a:t>
          </a:r>
        </a:p>
      </dsp:txBody>
      <dsp:txXfrm>
        <a:off x="5587999" y="3725333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1226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08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821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754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433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073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9521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302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921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07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241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35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099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1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12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3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81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88F9-91AB-4E59-B362-31E22149ECC6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155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E60610-B36D-43D0-AC29-775DB7B4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232473">
            <a:off x="1971852" y="2012250"/>
            <a:ext cx="7272921" cy="1087893"/>
          </a:xfrm>
          <a:ln w="76200">
            <a:solidFill>
              <a:srgbClr val="FFFF00"/>
            </a:solidFill>
          </a:ln>
        </p:spPr>
        <p:txBody>
          <a:bodyPr>
            <a:normAutofit fontScale="90000"/>
          </a:bodyPr>
          <a:lstStyle/>
          <a:p>
            <a:r>
              <a:rPr lang="bg-BG" sz="8000" dirty="0">
                <a:solidFill>
                  <a:srgbClr val="0000FF"/>
                </a:solidFill>
              </a:rPr>
              <a:t>Електротехника</a:t>
            </a:r>
            <a:r>
              <a:rPr lang="bg-BG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7AA6BA5-0127-4E5D-AA52-030D6B628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173241">
            <a:off x="382678" y="3352021"/>
            <a:ext cx="9144000" cy="1655762"/>
          </a:xfrm>
        </p:spPr>
        <p:txBody>
          <a:bodyPr/>
          <a:lstStyle/>
          <a:p>
            <a:pPr algn="r"/>
            <a:r>
              <a:rPr lang="bg-BG" u="sng" dirty="0"/>
              <a:t>Изготвил: Еркан Исмаилов</a:t>
            </a:r>
          </a:p>
        </p:txBody>
      </p:sp>
      <p:sp>
        <p:nvSpPr>
          <p:cNvPr id="4" name="Светкавица 3">
            <a:extLst>
              <a:ext uri="{FF2B5EF4-FFF2-40B4-BE49-F238E27FC236}">
                <a16:creationId xmlns:a16="http://schemas.microsoft.com/office/drawing/2014/main" id="{D1CFDF7A-27AB-4C18-AB5A-C9E05FFE9054}"/>
              </a:ext>
            </a:extLst>
          </p:cNvPr>
          <p:cNvSpPr/>
          <p:nvPr/>
        </p:nvSpPr>
        <p:spPr>
          <a:xfrm rot="19653520">
            <a:off x="921830" y="2274928"/>
            <a:ext cx="2445834" cy="5118410"/>
          </a:xfrm>
          <a:prstGeom prst="lightningBolt">
            <a:avLst/>
          </a:prstGeom>
          <a:solidFill>
            <a:srgbClr val="CC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F0000"/>
              </a:solidFill>
            </a:endParaRPr>
          </a:p>
        </p:txBody>
      </p:sp>
      <p:sp>
        <p:nvSpPr>
          <p:cNvPr id="5" name="Светкавица 4">
            <a:extLst>
              <a:ext uri="{FF2B5EF4-FFF2-40B4-BE49-F238E27FC236}">
                <a16:creationId xmlns:a16="http://schemas.microsoft.com/office/drawing/2014/main" id="{64D4A43C-9132-49BD-A6B1-4919514EE8D3}"/>
              </a:ext>
            </a:extLst>
          </p:cNvPr>
          <p:cNvSpPr/>
          <p:nvPr/>
        </p:nvSpPr>
        <p:spPr>
          <a:xfrm rot="21017768" flipH="1">
            <a:off x="9080808" y="656948"/>
            <a:ext cx="3122340" cy="5356496"/>
          </a:xfrm>
          <a:prstGeom prst="lightningBolt">
            <a:avLst/>
          </a:prstGeom>
          <a:solidFill>
            <a:srgbClr val="CC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Светкавица 5">
            <a:extLst>
              <a:ext uri="{FF2B5EF4-FFF2-40B4-BE49-F238E27FC236}">
                <a16:creationId xmlns:a16="http://schemas.microsoft.com/office/drawing/2014/main" id="{62500D73-6E65-43BA-B869-A8A60E5CD040}"/>
              </a:ext>
            </a:extLst>
          </p:cNvPr>
          <p:cNvSpPr/>
          <p:nvPr/>
        </p:nvSpPr>
        <p:spPr>
          <a:xfrm>
            <a:off x="1020380" y="350759"/>
            <a:ext cx="6350777" cy="1785179"/>
          </a:xfrm>
          <a:prstGeom prst="lightningBolt">
            <a:avLst/>
          </a:prstGeom>
          <a:solidFill>
            <a:srgbClr val="CC00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7067FFB-FC8F-4BCA-BD8F-FDDF249B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Последователно свързване на консуматори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96F2CA2-635D-4B8D-AFA3-92C351ED2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2006600"/>
            <a:ext cx="5660019" cy="4633913"/>
          </a:xfrm>
        </p:spPr>
        <p:txBody>
          <a:bodyPr/>
          <a:lstStyle/>
          <a:p>
            <a:r>
              <a:rPr lang="bg-BG" dirty="0"/>
              <a:t>Свързване, при което потребителите са включени един след друг така, че всеки електрон преминава през всички потребители, се нарича последователно. 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ABAC7DC2-49C1-4F3E-8DB7-9FB4F577F9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19" y="2375210"/>
            <a:ext cx="5364497" cy="3491393"/>
          </a:xfrm>
        </p:spPr>
      </p:pic>
    </p:spTree>
    <p:extLst>
      <p:ext uri="{BB962C8B-B14F-4D97-AF65-F5344CB8AC3E}">
        <p14:creationId xmlns:p14="http://schemas.microsoft.com/office/powerpoint/2010/main" val="31233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A4D369D-E753-4D10-AC42-61CE92E3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Успоредно свързване на консуматори 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6FE9724A-5AA0-4B52-9C47-7F11BD8DB3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470" y="1621321"/>
            <a:ext cx="7243166" cy="4351338"/>
          </a:xfrm>
        </p:spPr>
      </p:pic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D566A489-4392-4AB9-AB73-7817C85F8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0232" y="2066182"/>
            <a:ext cx="4787591" cy="4752579"/>
          </a:xfrm>
        </p:spPr>
        <p:txBody>
          <a:bodyPr/>
          <a:lstStyle/>
          <a:p>
            <a:r>
              <a:rPr lang="bg-BG" dirty="0"/>
              <a:t>Свързване, при което потребителите са включени един до друг така, че през тях да минават различни електрони, се нарича успоредно. </a:t>
            </a:r>
          </a:p>
        </p:txBody>
      </p:sp>
    </p:spTree>
    <p:extLst>
      <p:ext uri="{BB962C8B-B14F-4D97-AF65-F5344CB8AC3E}">
        <p14:creationId xmlns:p14="http://schemas.microsoft.com/office/powerpoint/2010/main" val="2233068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6BAB23-9564-4C64-B3EE-B9CAFC02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Електрична енергия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E211B2E-C2FE-420D-90BD-AB0BAFB27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746" y="2308302"/>
            <a:ext cx="5441795" cy="4014439"/>
          </a:xfrm>
        </p:spPr>
        <p:txBody>
          <a:bodyPr/>
          <a:lstStyle/>
          <a:p>
            <a:r>
              <a:rPr lang="bg-BG" dirty="0"/>
              <a:t>Единицата за енергия и топлина се нарича </a:t>
            </a:r>
            <a:r>
              <a:rPr lang="bg-BG" b="1" dirty="0"/>
              <a:t>джаул</a:t>
            </a:r>
            <a:r>
              <a:rPr lang="bg-BG" dirty="0"/>
              <a:t>  и се бележи с </a:t>
            </a:r>
            <a:r>
              <a:rPr lang="en-US" b="1" dirty="0"/>
              <a:t>J</a:t>
            </a:r>
            <a:r>
              <a:rPr lang="bg-BG" dirty="0"/>
              <a:t>. Тя носи името си на английския физик Джеймс Джаул, който е изучавал топлинните явления. 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C2C0C80-AC13-4F97-804E-B86F1280AA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43" y="2069331"/>
            <a:ext cx="4107269" cy="459828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071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59DE60-88A1-4DAE-B83E-0A3FC697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Закон на Джаул - Ленц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0A3A59DC-5F77-4B12-9F61-02BDC5F6B9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9843" y1="44697" x2="37696" y2="43939"/>
                        <a14:foregroundMark x1="31152" y1="60606" x2="36911" y2="60606"/>
                        <a14:foregroundMark x1="46859" y1="37121" x2="47382" y2="46212"/>
                        <a14:foregroundMark x1="56545" y1="31818" x2="56545" y2="31818"/>
                        <a14:foregroundMark x1="63613" y1="53030" x2="63613" y2="53030"/>
                        <a14:foregroundMark x1="78010" y1="61364" x2="78010" y2="61364"/>
                        <a14:foregroundMark x1="91885" y1="65909" x2="91885" y2="65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2" y="2113848"/>
            <a:ext cx="5743110" cy="3262826"/>
          </a:xfrm>
        </p:spPr>
      </p:pic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679C77C-61F5-4FE1-8815-8829E2173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2338" y="2113848"/>
            <a:ext cx="5222560" cy="3599316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Физикът установил, че отделената в един проводник топлина</a:t>
            </a:r>
            <a:r>
              <a:rPr lang="en-US" dirty="0"/>
              <a:t> </a:t>
            </a:r>
            <a:r>
              <a:rPr lang="en-US" b="1" dirty="0"/>
              <a:t>Q</a:t>
            </a:r>
            <a:r>
              <a:rPr lang="bg-BG" b="1" dirty="0"/>
              <a:t> </a:t>
            </a:r>
            <a:r>
              <a:rPr lang="bg-BG" dirty="0"/>
              <a:t>зависи от съпротивлението </a:t>
            </a:r>
            <a:r>
              <a:rPr lang="en-US" b="1" dirty="0"/>
              <a:t>R</a:t>
            </a:r>
            <a:r>
              <a:rPr lang="bg-BG" dirty="0"/>
              <a:t>  на проводника, от тока </a:t>
            </a:r>
            <a:r>
              <a:rPr lang="en-US" b="1" dirty="0"/>
              <a:t>I </a:t>
            </a:r>
            <a:r>
              <a:rPr lang="bg-BG" dirty="0"/>
              <a:t>през него и от времето</a:t>
            </a:r>
            <a:r>
              <a:rPr lang="en-US" dirty="0"/>
              <a:t> </a:t>
            </a:r>
            <a:r>
              <a:rPr lang="en-US" b="1" dirty="0"/>
              <a:t>t</a:t>
            </a:r>
            <a:r>
              <a:rPr lang="bg-BG" dirty="0"/>
              <a:t> на протичането му. 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2446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928E3E-2C4F-4AF8-8CCC-584EA657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7889"/>
            <a:ext cx="7327879" cy="1220564"/>
          </a:xfrm>
        </p:spPr>
        <p:txBody>
          <a:bodyPr>
            <a:normAutofit/>
          </a:bodyPr>
          <a:lstStyle/>
          <a:p>
            <a:r>
              <a:rPr lang="bg-BG" dirty="0"/>
              <a:t>Мощност на електричния ток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F082736-05AA-4468-BF5C-A11A5A931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307" y="2053236"/>
            <a:ext cx="5383192" cy="4668709"/>
          </a:xfrm>
        </p:spPr>
        <p:txBody>
          <a:bodyPr/>
          <a:lstStyle/>
          <a:p>
            <a:r>
              <a:rPr lang="bg-BG" dirty="0"/>
              <a:t>Мощност на електричния ток наричаме преобразуваната за една секунда електроенергия в един консуматор. Мощността се означава с </a:t>
            </a:r>
            <a:r>
              <a:rPr lang="en-US" b="1" dirty="0"/>
              <a:t>P</a:t>
            </a:r>
            <a:r>
              <a:rPr lang="bg-BG" b="1" dirty="0"/>
              <a:t>. </a:t>
            </a:r>
            <a:r>
              <a:rPr lang="bg-BG" dirty="0"/>
              <a:t> Единицата за мощност се нарича </a:t>
            </a:r>
            <a:r>
              <a:rPr lang="bg-BG" b="1" dirty="0"/>
              <a:t>ват </a:t>
            </a:r>
            <a:r>
              <a:rPr lang="bg-BG" dirty="0"/>
              <a:t>и се бележи с </a:t>
            </a:r>
            <a:r>
              <a:rPr lang="en-US" b="1" dirty="0"/>
              <a:t>W</a:t>
            </a:r>
            <a:r>
              <a:rPr lang="bg-BG" dirty="0"/>
              <a:t>. </a:t>
            </a:r>
            <a:endParaRPr lang="bg-BG" b="1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503CC72-5AE3-4721-BEA1-15B30EF07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27879" y="158111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Формули за мощност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B801061-6F91-4E9C-BA3F-0622575152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95" y="1951835"/>
            <a:ext cx="4944698" cy="3980614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A671AF7-FF5D-4AA7-B6AD-F93083A18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313" l="521" r="89844">
                        <a14:foregroundMark x1="33073" y1="46565" x2="42969" y2="48092"/>
                        <a14:foregroundMark x1="33333" y1="64885" x2="40885" y2="64885"/>
                        <a14:foregroundMark x1="57031" y1="29771" x2="54948" y2="60305"/>
                        <a14:foregroundMark x1="77083" y1="76336" x2="77083" y2="76336"/>
                        <a14:foregroundMark x1="85156" y1="74046" x2="87500" y2="44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8" y="4117091"/>
            <a:ext cx="4997789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Диаграма 44">
            <a:extLst>
              <a:ext uri="{FF2B5EF4-FFF2-40B4-BE49-F238E27FC236}">
                <a16:creationId xmlns:a16="http://schemas.microsoft.com/office/drawing/2014/main" id="{D5B71DB1-DF61-49C6-8144-E1ECD751B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4878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9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AA1673-1F7D-4BCC-9CA6-004FB155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ел. ток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49981C-CD88-4B14-8C34-D0D593D88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136737"/>
            <a:ext cx="6019800" cy="4486275"/>
          </a:xfrm>
        </p:spPr>
        <p:txBody>
          <a:bodyPr/>
          <a:lstStyle/>
          <a:p>
            <a:r>
              <a:rPr lang="bg-BG" dirty="0"/>
              <a:t>Електричният ток е насоченото движение на заряди в електрическата верига. Токът се бележи с латинската буква</a:t>
            </a:r>
            <a:r>
              <a:rPr lang="en-US" dirty="0"/>
              <a:t> </a:t>
            </a:r>
            <a:r>
              <a:rPr lang="en-US" b="1" dirty="0"/>
              <a:t>I</a:t>
            </a:r>
            <a:r>
              <a:rPr lang="bg-BG" dirty="0"/>
              <a:t>. Измерва в </a:t>
            </a:r>
            <a:r>
              <a:rPr lang="bg-BG" b="1" dirty="0"/>
              <a:t>ампер </a:t>
            </a:r>
            <a:r>
              <a:rPr lang="en-US" b="1" dirty="0"/>
              <a:t>( A )</a:t>
            </a:r>
            <a:r>
              <a:rPr lang="bg-BG" dirty="0"/>
              <a:t>.   </a:t>
            </a:r>
            <a:endParaRPr lang="bg-BG" b="1" dirty="0"/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147F257A-4BD5-4F4D-9ABC-4175EEBB90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627" y1="50000" x2="27811" y2="53077"/>
                        <a14:foregroundMark x1="37870" y1="60769" x2="35503" y2="66923"/>
                        <a14:foregroundMark x1="17751" y1="35385" x2="21893" y2="33077"/>
                        <a14:foregroundMark x1="25444" y1="17692" x2="34320" y2="14615"/>
                        <a14:foregroundMark x1="39645" y1="45385" x2="34320" y2="36923"/>
                        <a14:foregroundMark x1="11834" y1="43077" x2="11834" y2="52308"/>
                        <a14:foregroundMark x1="30769" y1="69231" x2="17160" y2="66154"/>
                        <a14:foregroundMark x1="26627" y1="60000" x2="24260" y2="43846"/>
                        <a14:foregroundMark x1="61538" y1="13077" x2="73373" y2="11538"/>
                        <a14:foregroundMark x1="68639" y1="86154" x2="76923" y2="83077"/>
                        <a14:foregroundMark x1="28994" y1="88462" x2="36095" y2="88462"/>
                        <a14:backgroundMark x1="91716" y1="38462" x2="93491" y2="48462"/>
                        <a14:backgroundMark x1="80473" y1="54615" x2="80473" y2="54615"/>
                        <a14:backgroundMark x1="75740" y1="38462" x2="75740" y2="38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31" y="2269919"/>
            <a:ext cx="4413370" cy="3394901"/>
          </a:xfrm>
        </p:spPr>
      </p:pic>
    </p:spTree>
    <p:extLst>
      <p:ext uri="{BB962C8B-B14F-4D97-AF65-F5344CB8AC3E}">
        <p14:creationId xmlns:p14="http://schemas.microsoft.com/office/powerpoint/2010/main" val="2967323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E39897-1B06-4137-A499-6A87CBB7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ел. заряд 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9811893-7165-4C0C-B1A4-D4F455AE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3239" y="2047527"/>
            <a:ext cx="5651809" cy="4630119"/>
          </a:xfrm>
        </p:spPr>
        <p:txBody>
          <a:bodyPr/>
          <a:lstStyle/>
          <a:p>
            <a:r>
              <a:rPr lang="bg-BG" dirty="0"/>
              <a:t>Електричен заряд е способността на едно тяло да действа с електрични сили на други тела. Ел. заряд се бележи с латинската буква </a:t>
            </a:r>
            <a:r>
              <a:rPr lang="en-US" b="1" dirty="0"/>
              <a:t>q</a:t>
            </a:r>
            <a:r>
              <a:rPr lang="bg-BG" b="1" dirty="0"/>
              <a:t> </a:t>
            </a:r>
            <a:r>
              <a:rPr lang="en-US" dirty="0"/>
              <a:t>( </a:t>
            </a:r>
            <a:r>
              <a:rPr lang="bg-BG" dirty="0"/>
              <a:t>ку </a:t>
            </a:r>
            <a:r>
              <a:rPr lang="en-US" dirty="0"/>
              <a:t>)</a:t>
            </a:r>
            <a:r>
              <a:rPr lang="bg-BG" dirty="0"/>
              <a:t>. Единицата за електричен заряд се нарича </a:t>
            </a:r>
            <a:r>
              <a:rPr lang="bg-BG" b="1" dirty="0"/>
              <a:t>кулон. </a:t>
            </a: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88D1501C-CFDE-4106-B9AB-02D1A1EFB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0" y="2169460"/>
            <a:ext cx="5156899" cy="32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776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C409BB1-92EB-46A6-BAC3-D74AACB5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Постоянен и променлив ток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0A27354-677A-4B97-9325-42F94319B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/>
              <a:t>Постоянен наричаме ток, чиито големина и/или посока не се променят с времето.</a:t>
            </a:r>
          </a:p>
          <a:p>
            <a:r>
              <a:rPr lang="bg-BG" dirty="0"/>
              <a:t>Променлив ток наричаме, ако големината и/или посоката  с времето се променят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C06DB322-7C81-4834-876B-C97F2B080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16" y="2249231"/>
            <a:ext cx="6436364" cy="3774600"/>
          </a:xfrm>
        </p:spPr>
      </p:pic>
      <p:cxnSp>
        <p:nvCxnSpPr>
          <p:cNvPr id="8" name="Право съединение 7">
            <a:extLst>
              <a:ext uri="{FF2B5EF4-FFF2-40B4-BE49-F238E27FC236}">
                <a16:creationId xmlns:a16="http://schemas.microsoft.com/office/drawing/2014/main" id="{F8F2279C-DC4F-4157-AEB9-7A89C5F58969}"/>
              </a:ext>
            </a:extLst>
          </p:cNvPr>
          <p:cNvCxnSpPr/>
          <p:nvPr/>
        </p:nvCxnSpPr>
        <p:spPr>
          <a:xfrm>
            <a:off x="6266688" y="3791712"/>
            <a:ext cx="5010912" cy="10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913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DA3E4D-E18D-40CD-971C-4207496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Формула  за намиране на ток 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84B061E6-5B32-4458-8951-5CF7F14FAB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420" y="121920"/>
            <a:ext cx="12192000" cy="6602266"/>
          </a:xfrm>
        </p:spPr>
      </p:pic>
    </p:spTree>
    <p:extLst>
      <p:ext uri="{BB962C8B-B14F-4D97-AF65-F5344CB8AC3E}">
        <p14:creationId xmlns:p14="http://schemas.microsoft.com/office/powerpoint/2010/main" val="744818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C480ED-4DA8-48C8-B4CF-009413CA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Електрично напрежение 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49B6A0A9-2C69-419F-A0D5-43B0349019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1" y="2080979"/>
            <a:ext cx="5181600" cy="37734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000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C42A43DE-8236-4324-8618-72929485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55074"/>
            <a:ext cx="4700058" cy="3599316"/>
          </a:xfrm>
        </p:spPr>
        <p:txBody>
          <a:bodyPr/>
          <a:lstStyle/>
          <a:p>
            <a:r>
              <a:rPr lang="bg-BG" dirty="0"/>
              <a:t>Величината напрежение е мярка за енергията, която източникът преобразува в електроенергия при преминаването на заряд един кулон през него. Единицата за измерване на напрежение се нарича </a:t>
            </a:r>
            <a:r>
              <a:rPr lang="bg-BG" b="1" dirty="0"/>
              <a:t>волт</a:t>
            </a:r>
            <a:r>
              <a:rPr lang="bg-BG" dirty="0"/>
              <a:t> и се означава с </a:t>
            </a:r>
            <a:r>
              <a:rPr lang="en-US" b="1" dirty="0"/>
              <a:t>V</a:t>
            </a:r>
            <a:r>
              <a:rPr lang="bg-BG" dirty="0"/>
              <a:t>. 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2900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38D5BE-EBDB-4083-97E0-79336078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8" y="331671"/>
            <a:ext cx="10515600" cy="1325563"/>
          </a:xfrm>
        </p:spPr>
        <p:txBody>
          <a:bodyPr/>
          <a:lstStyle/>
          <a:p>
            <a:r>
              <a:rPr lang="bg-BG" dirty="0"/>
              <a:t>Електрично съпротивление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637146F-CA42-4C72-86B1-CE39C504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9571" y="2174991"/>
            <a:ext cx="5584902" cy="4351338"/>
          </a:xfrm>
        </p:spPr>
        <p:txBody>
          <a:bodyPr/>
          <a:lstStyle/>
          <a:p>
            <a:r>
              <a:rPr lang="bg-BG" dirty="0"/>
              <a:t>Дали през определено напрежение през проводника ще протече по – силен или по – слаб ток зависи от свойството на проводника, наречено електрично съпротивление. Величината се бележи с </a:t>
            </a:r>
            <a:r>
              <a:rPr lang="en-US" b="1" dirty="0"/>
              <a:t>R</a:t>
            </a:r>
            <a:r>
              <a:rPr lang="bg-BG" dirty="0"/>
              <a:t>. Тя се измерва в </a:t>
            </a:r>
            <a:r>
              <a:rPr lang="bg-BG" b="1" dirty="0"/>
              <a:t>ом</a:t>
            </a:r>
            <a:r>
              <a:rPr lang="bg-BG" dirty="0"/>
              <a:t> </a:t>
            </a:r>
            <a:endParaRPr lang="bg-BG" b="1" dirty="0"/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614F3B8-D14C-44E2-BAE1-A24DC4131E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68" y="2174991"/>
            <a:ext cx="5425068" cy="3801385"/>
          </a:xfrm>
        </p:spPr>
      </p:pic>
    </p:spTree>
    <p:extLst>
      <p:ext uri="{BB962C8B-B14F-4D97-AF65-F5344CB8AC3E}">
        <p14:creationId xmlns:p14="http://schemas.microsoft.com/office/powerpoint/2010/main" val="25903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940D22-6DAE-466E-9E32-CD71B07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67900"/>
            <a:ext cx="4951071" cy="1325563"/>
          </a:xfrm>
        </p:spPr>
        <p:txBody>
          <a:bodyPr/>
          <a:lstStyle/>
          <a:p>
            <a:r>
              <a:rPr lang="bg-BG" dirty="0"/>
              <a:t>Закон на Ом 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F5DED865-38AB-4496-B8C6-D7FC3D1B95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3" y="2414395"/>
            <a:ext cx="6913756" cy="4025591"/>
          </a:xfrm>
        </p:spPr>
      </p:pic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874ECE2-A873-4718-83D7-E3AF4C53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4335" y="2414395"/>
            <a:ext cx="5181600" cy="4351338"/>
          </a:xfrm>
        </p:spPr>
        <p:txBody>
          <a:bodyPr/>
          <a:lstStyle/>
          <a:p>
            <a:r>
              <a:rPr lang="bg-BG" dirty="0"/>
              <a:t>Законът на Ом е физичен закон, определящ зависимостта между напрежението, тока и съпротивлението на проводника в електрическа верига. </a:t>
            </a:r>
          </a:p>
        </p:txBody>
      </p:sp>
    </p:spTree>
    <p:extLst>
      <p:ext uri="{BB962C8B-B14F-4D97-AF65-F5344CB8AC3E}">
        <p14:creationId xmlns:p14="http://schemas.microsoft.com/office/powerpoint/2010/main" val="295327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Берлин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617</TotalTime>
  <Words>404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Берлин</vt:lpstr>
      <vt:lpstr>Електротехника </vt:lpstr>
      <vt:lpstr>PowerPoint Presentation</vt:lpstr>
      <vt:lpstr>Какво е ел. ток </vt:lpstr>
      <vt:lpstr>Какво е ел. заряд </vt:lpstr>
      <vt:lpstr>Постоянен и променлив ток </vt:lpstr>
      <vt:lpstr>Формула  за намиране на ток </vt:lpstr>
      <vt:lpstr>Електрично напрежение </vt:lpstr>
      <vt:lpstr>Електрично съпротивление </vt:lpstr>
      <vt:lpstr>Закон на Ом </vt:lpstr>
      <vt:lpstr>Последователно свързване на консуматори </vt:lpstr>
      <vt:lpstr>Успоредно свързване на консуматори </vt:lpstr>
      <vt:lpstr>Електрична енергия </vt:lpstr>
      <vt:lpstr>Закон на Джаул - Ленц</vt:lpstr>
      <vt:lpstr>Мощност на електричния ток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Електротехника</dc:title>
  <dc:creator>Илкан Исмаилов</dc:creator>
  <cp:lastModifiedBy>Виктор И. Петков</cp:lastModifiedBy>
  <cp:revision>38</cp:revision>
  <dcterms:created xsi:type="dcterms:W3CDTF">2020-06-24T12:18:43Z</dcterms:created>
  <dcterms:modified xsi:type="dcterms:W3CDTF">2022-02-07T06:29:38Z</dcterms:modified>
</cp:coreProperties>
</file>