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  <p:sldMasterId id="2147483660" r:id="rId4"/>
  </p:sldMasterIdLst>
  <p:notesMasterIdLst>
    <p:notesMasterId r:id="rId6"/>
  </p:notesMasterIdLst>
  <p:handoutMasterIdLst>
    <p:handoutMasterId r:id="rId36"/>
  </p:handoutMasterIdLst>
  <p:sldIdLst>
    <p:sldId id="257" r:id="rId5"/>
    <p:sldId id="643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07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7" r:id="rId28"/>
    <p:sldId id="622" r:id="rId29"/>
    <p:sldId id="623" r:id="rId30"/>
    <p:sldId id="624" r:id="rId31"/>
    <p:sldId id="625" r:id="rId32"/>
    <p:sldId id="626" r:id="rId33"/>
    <p:sldId id="634" r:id="rId34"/>
    <p:sldId id="286" r:id="rId35"/>
  </p:sldIdLst>
  <p:sldSz cx="12190095" cy="6859270"/>
  <p:notesSz cx="6858000" cy="9144000"/>
  <p:embeddedFontLst>
    <p:embeddedFont>
      <p:font typeface="微软雅黑" panose="020B0503020204020204" pitchFamily="34" charset="-122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Arial Unicode MS" panose="020B0604020202020204" pitchFamily="34" charset="-122"/>
      <p:regular r:id="rId45"/>
    </p:embeddedFont>
    <p:embeddedFont>
      <p:font typeface="Wingdings 3" panose="05040102010807070707" pitchFamily="18" charset="2"/>
      <p:regular r:id="rId46"/>
    </p:embeddedFont>
    <p:embeddedFont>
      <p:font typeface="Verdana" panose="020B0604030504040204" pitchFamily="34" charset="0"/>
      <p:regular r:id="rId47"/>
    </p:embeddedFont>
    <p:embeddedFont>
      <p:font typeface="Calibri Light" panose="020F0302020204030204" charset="0"/>
      <p:regular r:id="rId48"/>
      <p:italic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1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1" Type="http://schemas.openxmlformats.org/officeDocument/2006/relationships/font" Target="fonts/font12.fntdata"/><Relationship Id="rId50" Type="http://schemas.openxmlformats.org/officeDocument/2006/relationships/font" Target="fonts/font11.fntdata"/><Relationship Id="rId5" Type="http://schemas.openxmlformats.org/officeDocument/2006/relationships/slide" Target="slides/slide1.xml"/><Relationship Id="rId49" Type="http://schemas.openxmlformats.org/officeDocument/2006/relationships/font" Target="fonts/font10.fntdata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33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74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94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68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09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33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74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94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2311400" y="2705100"/>
            <a:ext cx="743902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Mllib机器学习二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5875" y="262255"/>
            <a:ext cx="12222480" cy="752475"/>
          </a:xfrm>
        </p:spPr>
        <p:txBody>
          <a:bodyPr/>
          <a:lstStyle/>
          <a:p>
            <a:r>
              <a:rPr lang="zh-CN" altLang="en-US" dirty="0"/>
              <a:t>本节大纲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5875" y="1718310"/>
            <a:ext cx="12221845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>
                <a:sym typeface="+mn-ea"/>
              </a:rPr>
              <a:t>分类—朴素贝叶斯</a:t>
            </a: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>
                <a:solidFill>
                  <a:srgbClr val="C00000"/>
                </a:solidFill>
              </a:rPr>
              <a:t>聚类算法</a:t>
            </a: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endParaRPr lang="zh-CN" altLang="en-US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/>
              <a:t>关联算法</a:t>
            </a:r>
            <a:endParaRPr lang="zh-CN" altLang="en-US" sz="3200" b="1" dirty="0" smtClean="0"/>
          </a:p>
          <a:p>
            <a:pPr indent="0" algn="ctr">
              <a:buFont typeface="Wingdings" panose="05000000000000000000" charset="0"/>
              <a:buNone/>
            </a:pPr>
            <a:endParaRPr lang="en-US" altLang="zh-CN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endParaRPr lang="en-US" altLang="zh-CN" sz="32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什么是聚类算法</a:t>
            </a:r>
            <a:endParaRPr lang="zh-CN" altLang="en-US" dirty="0"/>
          </a:p>
        </p:txBody>
      </p:sp>
      <p:sp>
        <p:nvSpPr>
          <p:cNvPr id="12290" name="Rectangle 3"/>
          <p:cNvSpPr>
            <a:spLocks noGrp="1"/>
          </p:cNvSpPr>
          <p:nvPr>
            <p:ph idx="13"/>
          </p:nvPr>
        </p:nvSpPr>
        <p:spPr>
          <a:xfrm>
            <a:off x="506095" y="1220420"/>
            <a:ext cx="11178429" cy="4723632"/>
          </a:xfrm>
        </p:spPr>
        <p:txBody>
          <a:bodyPr wrap="square" lIns="91456" tIns="45728" rIns="91456" bIns="45728" anchor="t"/>
          <a:p>
            <a:pPr marL="0" lvl="0" indent="0">
              <a:buNone/>
            </a:pPr>
            <a:r>
              <a:rPr lang="zh-CN" altLang="zh-CN" sz="2400" dirty="0">
                <a:solidFill>
                  <a:srgbClr val="7F7F7F"/>
                </a:solidFill>
              </a:rPr>
              <a:t>聚类算法有很多种（几十种），K-Means是聚类算法中的最常用的一种，算法最大的特点是简单，好理解，运算速度快。</a:t>
            </a:r>
            <a:endParaRPr lang="zh-CN" altLang="zh-CN" sz="2400" dirty="0">
              <a:solidFill>
                <a:srgbClr val="7F7F7F"/>
              </a:solidFill>
            </a:endParaRPr>
          </a:p>
        </p:txBody>
      </p:sp>
      <p:grpSp>
        <p:nvGrpSpPr>
          <p:cNvPr id="12291" name="Group 6"/>
          <p:cNvGrpSpPr/>
          <p:nvPr/>
        </p:nvGrpSpPr>
        <p:grpSpPr>
          <a:xfrm>
            <a:off x="4799408" y="3570949"/>
            <a:ext cx="3048564" cy="2678608"/>
            <a:chOff x="2160" y="2544"/>
            <a:chExt cx="1920" cy="1687"/>
          </a:xfrm>
        </p:grpSpPr>
        <p:sp>
          <p:nvSpPr>
            <p:cNvPr id="12292" name="Line 7"/>
            <p:cNvSpPr/>
            <p:nvPr/>
          </p:nvSpPr>
          <p:spPr>
            <a:xfrm>
              <a:off x="2736" y="254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3" name="Line 8"/>
            <p:cNvSpPr/>
            <p:nvPr/>
          </p:nvSpPr>
          <p:spPr>
            <a:xfrm>
              <a:off x="2736" y="369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4" name="Freeform 9"/>
            <p:cNvSpPr/>
            <p:nvPr/>
          </p:nvSpPr>
          <p:spPr>
            <a:xfrm>
              <a:off x="2226" y="3696"/>
              <a:ext cx="510" cy="535"/>
            </a:xfrm>
            <a:custGeom>
              <a:avLst/>
              <a:gdLst/>
              <a:ahLst/>
              <a:cxnLst>
                <a:cxn ang="0">
                  <a:pos x="510" y="0"/>
                </a:cxn>
                <a:cxn ang="0">
                  <a:pos x="0" y="535"/>
                </a:cxn>
              </a:cxnLst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5" name="AutoShape 10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AutoShape 11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AutoShape 12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AutoShape 13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AutoShape 14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AutoShape 15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AutoShape 16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AutoShape 17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AutoShape 18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AutoShape 19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AutoShape 20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AutoShape 21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AutoShape 22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AutoShape 23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AutoShape 24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AutoShape 25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AutoShape 26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AutoShape 27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AutoShape 28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4" name="AutoShape 29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5" name="AutoShape 30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AutoShape 31"/>
            <p:cNvSpPr/>
            <p:nvPr/>
          </p:nvSpPr>
          <p:spPr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AutoShape 32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33"/>
          <p:cNvGrpSpPr/>
          <p:nvPr/>
        </p:nvGrpSpPr>
        <p:grpSpPr>
          <a:xfrm>
            <a:off x="6780975" y="2667494"/>
            <a:ext cx="3048564" cy="2515066"/>
            <a:chOff x="3312" y="1584"/>
            <a:chExt cx="1920" cy="1584"/>
          </a:xfrm>
        </p:grpSpPr>
        <p:sp>
          <p:nvSpPr>
            <p:cNvPr id="12319" name="Line 34"/>
            <p:cNvSpPr/>
            <p:nvPr/>
          </p:nvSpPr>
          <p:spPr>
            <a:xfrm flipH="1" flipV="1">
              <a:off x="3312" y="2736"/>
              <a:ext cx="144" cy="432"/>
            </a:xfrm>
            <a:prstGeom prst="line">
              <a:avLst/>
            </a:prstGeom>
            <a:ln w="25400" cap="flat" cmpd="sng">
              <a:solidFill>
                <a:srgbClr val="CC66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2320" name="AutoShape 35"/>
            <p:cNvSpPr/>
            <p:nvPr/>
          </p:nvSpPr>
          <p:spPr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indent="0"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组间距离非常远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4418337" y="3658277"/>
            <a:ext cx="3277207" cy="2286423"/>
            <a:chOff x="1824" y="2208"/>
            <a:chExt cx="2064" cy="1440"/>
          </a:xfrm>
        </p:grpSpPr>
        <p:sp>
          <p:nvSpPr>
            <p:cNvPr id="12322" name="Oval 37"/>
            <p:cNvSpPr/>
            <p:nvPr/>
          </p:nvSpPr>
          <p:spPr>
            <a:xfrm>
              <a:off x="1824" y="2592"/>
              <a:ext cx="816" cy="72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3" name="Oval 38"/>
            <p:cNvSpPr/>
            <p:nvPr/>
          </p:nvSpPr>
          <p:spPr>
            <a:xfrm>
              <a:off x="2928" y="2208"/>
              <a:ext cx="720" cy="624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4" name="Oval 39"/>
            <p:cNvSpPr/>
            <p:nvPr/>
          </p:nvSpPr>
          <p:spPr>
            <a:xfrm>
              <a:off x="3216" y="3024"/>
              <a:ext cx="672" cy="624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eaLnBrk="0" hangingPunct="0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40"/>
          <p:cNvGrpSpPr/>
          <p:nvPr/>
        </p:nvGrpSpPr>
        <p:grpSpPr>
          <a:xfrm>
            <a:off x="2817841" y="2972350"/>
            <a:ext cx="2286423" cy="1676710"/>
            <a:chOff x="816" y="1776"/>
            <a:chExt cx="1440" cy="1056"/>
          </a:xfrm>
        </p:grpSpPr>
        <p:sp>
          <p:nvSpPr>
            <p:cNvPr id="12326" name="Line 41"/>
            <p:cNvSpPr/>
            <p:nvPr/>
          </p:nvSpPr>
          <p:spPr>
            <a:xfrm flipV="1">
              <a:off x="2064" y="2736"/>
              <a:ext cx="192" cy="96"/>
            </a:xfrm>
            <a:prstGeom prst="line">
              <a:avLst/>
            </a:prstGeom>
            <a:ln w="25400" cap="flat" cmpd="sng">
              <a:solidFill>
                <a:srgbClr val="CC66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2327" name="AutoShape 42"/>
            <p:cNvSpPr/>
            <p:nvPr/>
          </p:nvSpPr>
          <p:spPr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indent="0"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组内距离非常近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什么不是聚类算法</a:t>
            </a:r>
            <a:endParaRPr lang="zh-CN" altLang="en-US" dirty="0"/>
          </a:p>
        </p:txBody>
      </p:sp>
      <p:sp>
        <p:nvSpPr>
          <p:cNvPr id="14338" name="Rectangle 3"/>
          <p:cNvSpPr>
            <a:spLocks noGrp="1"/>
          </p:cNvSpPr>
          <p:nvPr>
            <p:ph idx="13"/>
          </p:nvPr>
        </p:nvSpPr>
        <p:spPr/>
        <p:txBody>
          <a:bodyPr wrap="square" lIns="91456" tIns="45728" rIns="91456" bIns="45728" anchor="t"/>
          <a:p>
            <a:pPr lvl="0" indent="-255270"/>
            <a:r>
              <a:rPr lang="zh-CN" altLang="en-US" dirty="0"/>
              <a:t>标签分类</a:t>
            </a:r>
            <a:endParaRPr lang="en-US" altLang="zh-CN" dirty="0"/>
          </a:p>
          <a:p>
            <a:pPr lvl="1" indent="-228600"/>
            <a:r>
              <a:rPr lang="zh-CN" altLang="en-US" dirty="0"/>
              <a:t>有类标签信息</a:t>
            </a:r>
            <a:endParaRPr lang="en-US" altLang="zh-CN" dirty="0"/>
          </a:p>
          <a:p>
            <a:pPr lvl="0" indent="-255270"/>
            <a:r>
              <a:rPr lang="zh-CN" altLang="en-US" dirty="0"/>
              <a:t>简单分割</a:t>
            </a:r>
            <a:endParaRPr lang="zh-CN" altLang="en-US" dirty="0"/>
          </a:p>
          <a:p>
            <a:pPr lvl="1" indent="-228600"/>
            <a:r>
              <a:rPr lang="zh-CN" altLang="en-US" dirty="0"/>
              <a:t>按字母顺序、按姓氏将学生划分成不同的组</a:t>
            </a:r>
            <a:endParaRPr lang="en-US" altLang="zh-CN" dirty="0"/>
          </a:p>
          <a:p>
            <a:pPr lvl="0" indent="-255270"/>
            <a:r>
              <a:rPr lang="zh-CN" altLang="en-US" dirty="0"/>
              <a:t>查询结果</a:t>
            </a:r>
            <a:endParaRPr lang="en-US" altLang="zh-CN" dirty="0"/>
          </a:p>
          <a:p>
            <a:pPr lvl="1" indent="-228600"/>
            <a:r>
              <a:rPr lang="zh-CN" altLang="en-US" dirty="0"/>
              <a:t>将查询结果分组</a:t>
            </a:r>
            <a:endParaRPr lang="en-US" altLang="zh-CN" dirty="0"/>
          </a:p>
          <a:p>
            <a:pPr lvl="1" indent="-228600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群组的概念是模糊的</a:t>
            </a:r>
            <a:endParaRPr lang="zh-CN" altLang="en-US" dirty="0"/>
          </a:p>
        </p:txBody>
      </p:sp>
      <p:grpSp>
        <p:nvGrpSpPr>
          <p:cNvPr id="16386" name="Group 91"/>
          <p:cNvGrpSpPr/>
          <p:nvPr/>
        </p:nvGrpSpPr>
        <p:grpSpPr>
          <a:xfrm>
            <a:off x="2208128" y="1905353"/>
            <a:ext cx="3345482" cy="1478236"/>
            <a:chOff x="432" y="1200"/>
            <a:chExt cx="2107" cy="931"/>
          </a:xfrm>
        </p:grpSpPr>
        <p:grpSp>
          <p:nvGrpSpPr>
            <p:cNvPr id="16387" name="Group 3"/>
            <p:cNvGrpSpPr>
              <a:grpSpLocks noChangeAspect="1"/>
            </p:cNvGrpSpPr>
            <p:nvPr/>
          </p:nvGrpSpPr>
          <p:grpSpPr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6388" name="Oval 4"/>
              <p:cNvSpPr>
                <a:spLocks noChangeAspect="1"/>
              </p:cNvSpPr>
              <p:nvPr/>
            </p:nvSpPr>
            <p:spPr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89" name="Oval 5"/>
              <p:cNvSpPr>
                <a:spLocks noChangeAspect="1"/>
              </p:cNvSpPr>
              <p:nvPr/>
            </p:nvSpPr>
            <p:spPr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0" name="Oval 6"/>
              <p:cNvSpPr>
                <a:spLocks noChangeAspect="1"/>
              </p:cNvSpPr>
              <p:nvPr/>
            </p:nvSpPr>
            <p:spPr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1" name="Oval 7"/>
              <p:cNvSpPr>
                <a:spLocks noChangeAspect="1"/>
              </p:cNvSpPr>
              <p:nvPr/>
            </p:nvSpPr>
            <p:spPr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2" name="Oval 8"/>
              <p:cNvSpPr>
                <a:spLocks noChangeAspect="1"/>
              </p:cNvSpPr>
              <p:nvPr/>
            </p:nvSpPr>
            <p:spPr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3" name="Oval 9"/>
              <p:cNvSpPr>
                <a:spLocks noChangeAspect="1"/>
              </p:cNvSpPr>
              <p:nvPr/>
            </p:nvSpPr>
            <p:spPr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4" name="Oval 10"/>
              <p:cNvSpPr>
                <a:spLocks noChangeAspect="1"/>
              </p:cNvSpPr>
              <p:nvPr/>
            </p:nvSpPr>
            <p:spPr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5" name="Oval 11"/>
              <p:cNvSpPr>
                <a:spLocks noChangeAspect="1"/>
              </p:cNvSpPr>
              <p:nvPr/>
            </p:nvSpPr>
            <p:spPr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6" name="Oval 12"/>
              <p:cNvSpPr>
                <a:spLocks noChangeAspect="1"/>
              </p:cNvSpPr>
              <p:nvPr/>
            </p:nvSpPr>
            <p:spPr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7" name="Oval 13"/>
              <p:cNvSpPr>
                <a:spLocks noChangeAspect="1"/>
              </p:cNvSpPr>
              <p:nvPr/>
            </p:nvSpPr>
            <p:spPr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8" name="Oval 14"/>
              <p:cNvSpPr>
                <a:spLocks noChangeAspect="1"/>
              </p:cNvSpPr>
              <p:nvPr/>
            </p:nvSpPr>
            <p:spPr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9" name="Oval 15"/>
              <p:cNvSpPr>
                <a:spLocks noChangeAspect="1"/>
              </p:cNvSpPr>
              <p:nvPr/>
            </p:nvSpPr>
            <p:spPr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0" name="Oval 16"/>
              <p:cNvSpPr>
                <a:spLocks noChangeAspect="1"/>
              </p:cNvSpPr>
              <p:nvPr/>
            </p:nvSpPr>
            <p:spPr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1" name="Oval 17"/>
              <p:cNvSpPr>
                <a:spLocks noChangeAspect="1"/>
              </p:cNvSpPr>
              <p:nvPr/>
            </p:nvSpPr>
            <p:spPr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2" name="Oval 18"/>
              <p:cNvSpPr>
                <a:spLocks noChangeAspect="1"/>
              </p:cNvSpPr>
              <p:nvPr/>
            </p:nvSpPr>
            <p:spPr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3" name="Oval 19"/>
              <p:cNvSpPr>
                <a:spLocks noChangeAspect="1"/>
              </p:cNvSpPr>
              <p:nvPr/>
            </p:nvSpPr>
            <p:spPr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4" name="Oval 20"/>
              <p:cNvSpPr>
                <a:spLocks noChangeAspect="1"/>
              </p:cNvSpPr>
              <p:nvPr/>
            </p:nvSpPr>
            <p:spPr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5" name="Oval 21"/>
              <p:cNvSpPr>
                <a:spLocks noChangeAspect="1"/>
              </p:cNvSpPr>
              <p:nvPr/>
            </p:nvSpPr>
            <p:spPr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6" name="Oval 22"/>
              <p:cNvSpPr>
                <a:spLocks noChangeAspect="1"/>
              </p:cNvSpPr>
              <p:nvPr/>
            </p:nvSpPr>
            <p:spPr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7" name="Oval 23"/>
              <p:cNvSpPr>
                <a:spLocks noChangeAspect="1"/>
              </p:cNvSpPr>
              <p:nvPr/>
            </p:nvSpPr>
            <p:spPr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08" name="Rectangle 87"/>
            <p:cNvSpPr/>
            <p:nvPr/>
          </p:nvSpPr>
          <p:spPr>
            <a:xfrm>
              <a:off x="624" y="1920"/>
              <a:ext cx="1440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eaLnBrk="0" hangingPunct="0"/>
              <a:r>
                <a:rPr lang="zh-CN" alt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应该分为几组？</a:t>
              </a:r>
              <a:endPara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5" name="Group 94"/>
          <p:cNvGrpSpPr/>
          <p:nvPr/>
        </p:nvGrpSpPr>
        <p:grpSpPr>
          <a:xfrm>
            <a:off x="6484058" y="4115562"/>
            <a:ext cx="3345481" cy="1370266"/>
            <a:chOff x="3125" y="2592"/>
            <a:chExt cx="2107" cy="863"/>
          </a:xfrm>
        </p:grpSpPr>
        <p:grpSp>
          <p:nvGrpSpPr>
            <p:cNvPr id="16410" name="Group 66"/>
            <p:cNvGrpSpPr/>
            <p:nvPr/>
          </p:nvGrpSpPr>
          <p:grpSpPr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6411" name="AutoShape 67"/>
              <p:cNvSpPr>
                <a:spLocks noChangeAspect="1"/>
              </p:cNvSpPr>
              <p:nvPr/>
            </p:nvSpPr>
            <p:spPr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2" name="AutoShape 68"/>
              <p:cNvSpPr>
                <a:spLocks noChangeAspect="1"/>
              </p:cNvSpPr>
              <p:nvPr/>
            </p:nvSpPr>
            <p:spPr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3" name="AutoShape 69"/>
              <p:cNvSpPr>
                <a:spLocks noChangeAspect="1"/>
              </p:cNvSpPr>
              <p:nvPr/>
            </p:nvSpPr>
            <p:spPr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4" name="AutoShape 70"/>
              <p:cNvSpPr>
                <a:spLocks noChangeAspect="1"/>
              </p:cNvSpPr>
              <p:nvPr/>
            </p:nvSpPr>
            <p:spPr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18" name="AutoShape 74"/>
              <p:cNvSpPr>
                <a:spLocks noChangeAspect="1"/>
              </p:cNvSpPr>
              <p:nvPr/>
            </p:nvSpPr>
            <p:spPr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9" name="AutoShape 75"/>
              <p:cNvSpPr>
                <a:spLocks noChangeAspect="1"/>
              </p:cNvSpPr>
              <p:nvPr/>
            </p:nvSpPr>
            <p:spPr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0" name="AutoShape 76"/>
              <p:cNvSpPr>
                <a:spLocks noChangeAspect="1"/>
              </p:cNvSpPr>
              <p:nvPr/>
            </p:nvSpPr>
            <p:spPr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1" name="AutoShape 77"/>
              <p:cNvSpPr>
                <a:spLocks noChangeAspect="1"/>
              </p:cNvSpPr>
              <p:nvPr/>
            </p:nvSpPr>
            <p:spPr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2" name="AutoShape 78"/>
              <p:cNvSpPr>
                <a:spLocks noChangeAspect="1"/>
              </p:cNvSpPr>
              <p:nvPr/>
            </p:nvSpPr>
            <p:spPr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3" name="AutoShape 79"/>
              <p:cNvSpPr>
                <a:spLocks noChangeAspect="1"/>
              </p:cNvSpPr>
              <p:nvPr/>
            </p:nvSpPr>
            <p:spPr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4" name="AutoShape 80"/>
              <p:cNvSpPr>
                <a:spLocks noChangeAspect="1"/>
              </p:cNvSpPr>
              <p:nvPr/>
            </p:nvSpPr>
            <p:spPr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5" name="AutoShape 81"/>
              <p:cNvSpPr>
                <a:spLocks noChangeAspect="1"/>
              </p:cNvSpPr>
              <p:nvPr/>
            </p:nvSpPr>
            <p:spPr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6" name="AutoShape 82"/>
              <p:cNvSpPr>
                <a:spLocks noChangeAspect="1"/>
              </p:cNvSpPr>
              <p:nvPr/>
            </p:nvSpPr>
            <p:spPr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7" name="AutoShape 83"/>
              <p:cNvSpPr>
                <a:spLocks noChangeAspect="1"/>
              </p:cNvSpPr>
              <p:nvPr/>
            </p:nvSpPr>
            <p:spPr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8" name="AutoShape 84"/>
              <p:cNvSpPr>
                <a:spLocks noChangeAspect="1"/>
              </p:cNvSpPr>
              <p:nvPr/>
            </p:nvSpPr>
            <p:spPr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9" name="AutoShape 85"/>
              <p:cNvSpPr>
                <a:spLocks noChangeAspect="1"/>
              </p:cNvSpPr>
              <p:nvPr/>
            </p:nvSpPr>
            <p:spPr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0" name="AutoShape 86"/>
              <p:cNvSpPr>
                <a:spLocks noChangeAspect="1"/>
              </p:cNvSpPr>
              <p:nvPr/>
            </p:nvSpPr>
            <p:spPr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1" name="Rectangle 88"/>
            <p:cNvSpPr/>
            <p:nvPr/>
          </p:nvSpPr>
          <p:spPr>
            <a:xfrm>
              <a:off x="3413" y="3244"/>
              <a:ext cx="1440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eaLnBrk="0" hangingPunct="0"/>
              <a:r>
                <a:rPr lang="zh-CN" alt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四组</a:t>
              </a:r>
              <a:endPara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8" name="Group 93"/>
          <p:cNvGrpSpPr/>
          <p:nvPr/>
        </p:nvGrpSpPr>
        <p:grpSpPr>
          <a:xfrm>
            <a:off x="2208128" y="4115562"/>
            <a:ext cx="3345482" cy="1370266"/>
            <a:chOff x="432" y="2592"/>
            <a:chExt cx="2107" cy="863"/>
          </a:xfrm>
        </p:grpSpPr>
        <p:grpSp>
          <p:nvGrpSpPr>
            <p:cNvPr id="16433" name="Group 45"/>
            <p:cNvGrpSpPr/>
            <p:nvPr/>
          </p:nvGrpSpPr>
          <p:grpSpPr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6434" name="AutoShape 46"/>
              <p:cNvSpPr>
                <a:spLocks noChangeAspect="1"/>
              </p:cNvSpPr>
              <p:nvPr/>
            </p:nvSpPr>
            <p:spPr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5" name="AutoShape 47"/>
              <p:cNvSpPr>
                <a:spLocks noChangeAspect="1"/>
              </p:cNvSpPr>
              <p:nvPr/>
            </p:nvSpPr>
            <p:spPr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6" name="AutoShape 48"/>
              <p:cNvSpPr>
                <a:spLocks noChangeAspect="1"/>
              </p:cNvSpPr>
              <p:nvPr/>
            </p:nvSpPr>
            <p:spPr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7" name="AutoShape 49"/>
              <p:cNvSpPr>
                <a:spLocks noChangeAspect="1"/>
              </p:cNvSpPr>
              <p:nvPr/>
            </p:nvSpPr>
            <p:spPr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8" name="AutoShape 50"/>
              <p:cNvSpPr>
                <a:spLocks noChangeAspect="1"/>
              </p:cNvSpPr>
              <p:nvPr/>
            </p:nvSpPr>
            <p:spPr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AutoShape 51"/>
              <p:cNvSpPr>
                <a:spLocks noChangeAspect="1"/>
              </p:cNvSpPr>
              <p:nvPr/>
            </p:nvSpPr>
            <p:spPr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AutoShape 52"/>
              <p:cNvSpPr>
                <a:spLocks noChangeAspect="1"/>
              </p:cNvSpPr>
              <p:nvPr/>
            </p:nvSpPr>
            <p:spPr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AutoShape 53"/>
              <p:cNvSpPr>
                <a:spLocks noChangeAspect="1"/>
              </p:cNvSpPr>
              <p:nvPr/>
            </p:nvSpPr>
            <p:spPr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AutoShape 54"/>
              <p:cNvSpPr>
                <a:spLocks noChangeAspect="1"/>
              </p:cNvSpPr>
              <p:nvPr/>
            </p:nvSpPr>
            <p:spPr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AutoShape 55"/>
              <p:cNvSpPr>
                <a:spLocks noChangeAspect="1"/>
              </p:cNvSpPr>
              <p:nvPr/>
            </p:nvSpPr>
            <p:spPr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4" name="Rectangle 56"/>
              <p:cNvSpPr>
                <a:spLocks noChangeAspect="1"/>
              </p:cNvSpPr>
              <p:nvPr/>
            </p:nvSpPr>
            <p:spPr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5" name="Rectangle 57"/>
              <p:cNvSpPr>
                <a:spLocks noChangeAspect="1"/>
              </p:cNvSpPr>
              <p:nvPr/>
            </p:nvSpPr>
            <p:spPr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6" name="Rectangle 58"/>
              <p:cNvSpPr>
                <a:spLocks noChangeAspect="1"/>
              </p:cNvSpPr>
              <p:nvPr/>
            </p:nvSpPr>
            <p:spPr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7" name="Rectangle 59"/>
              <p:cNvSpPr>
                <a:spLocks noChangeAspect="1"/>
              </p:cNvSpPr>
              <p:nvPr/>
            </p:nvSpPr>
            <p:spPr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8" name="Rectangle 60"/>
              <p:cNvSpPr>
                <a:spLocks noChangeAspect="1"/>
              </p:cNvSpPr>
              <p:nvPr/>
            </p:nvSpPr>
            <p:spPr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9" name="Rectangle 61"/>
              <p:cNvSpPr>
                <a:spLocks noChangeAspect="1"/>
              </p:cNvSpPr>
              <p:nvPr/>
            </p:nvSpPr>
            <p:spPr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0" name="Rectangle 62"/>
              <p:cNvSpPr>
                <a:spLocks noChangeAspect="1"/>
              </p:cNvSpPr>
              <p:nvPr/>
            </p:nvSpPr>
            <p:spPr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1" name="Rectangle 63"/>
              <p:cNvSpPr>
                <a:spLocks noChangeAspect="1"/>
              </p:cNvSpPr>
              <p:nvPr/>
            </p:nvSpPr>
            <p:spPr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2" name="Rectangle 64"/>
              <p:cNvSpPr>
                <a:spLocks noChangeAspect="1"/>
              </p:cNvSpPr>
              <p:nvPr/>
            </p:nvSpPr>
            <p:spPr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3" name="Rectangle 65"/>
              <p:cNvSpPr>
                <a:spLocks noChangeAspect="1"/>
              </p:cNvSpPr>
              <p:nvPr/>
            </p:nvSpPr>
            <p:spPr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54" name="Rectangle 89"/>
            <p:cNvSpPr/>
            <p:nvPr/>
          </p:nvSpPr>
          <p:spPr>
            <a:xfrm>
              <a:off x="624" y="3244"/>
              <a:ext cx="1440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eaLnBrk="0" hangingPunct="0"/>
              <a:r>
                <a:rPr lang="zh-CN" alt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两组</a:t>
              </a:r>
              <a:endPara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1" name="Group 92"/>
          <p:cNvGrpSpPr/>
          <p:nvPr/>
        </p:nvGrpSpPr>
        <p:grpSpPr>
          <a:xfrm>
            <a:off x="6484058" y="1905353"/>
            <a:ext cx="3345481" cy="1478236"/>
            <a:chOff x="3125" y="1200"/>
            <a:chExt cx="2107" cy="931"/>
          </a:xfrm>
        </p:grpSpPr>
        <p:grpSp>
          <p:nvGrpSpPr>
            <p:cNvPr id="16456" name="Group 24"/>
            <p:cNvGrpSpPr/>
            <p:nvPr/>
          </p:nvGrpSpPr>
          <p:grpSpPr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6457" name="AutoShape 25"/>
              <p:cNvSpPr>
                <a:spLocks noChangeAspect="1"/>
              </p:cNvSpPr>
              <p:nvPr/>
            </p:nvSpPr>
            <p:spPr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8" name="AutoShape 26"/>
              <p:cNvSpPr>
                <a:spLocks noChangeAspect="1"/>
              </p:cNvSpPr>
              <p:nvPr/>
            </p:nvSpPr>
            <p:spPr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9" name="AutoShape 27"/>
              <p:cNvSpPr>
                <a:spLocks noChangeAspect="1"/>
              </p:cNvSpPr>
              <p:nvPr/>
            </p:nvSpPr>
            <p:spPr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0" name="AutoShape 28"/>
              <p:cNvSpPr>
                <a:spLocks noChangeAspect="1"/>
              </p:cNvSpPr>
              <p:nvPr/>
            </p:nvSpPr>
            <p:spPr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64" name="Rectangle 32"/>
              <p:cNvSpPr>
                <a:spLocks noChangeAspect="1"/>
              </p:cNvSpPr>
              <p:nvPr/>
            </p:nvSpPr>
            <p:spPr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5" name="Rectangle 33"/>
              <p:cNvSpPr>
                <a:spLocks noChangeAspect="1"/>
              </p:cNvSpPr>
              <p:nvPr/>
            </p:nvSpPr>
            <p:spPr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6" name="Rectangle 34"/>
              <p:cNvSpPr>
                <a:spLocks noChangeAspect="1"/>
              </p:cNvSpPr>
              <p:nvPr/>
            </p:nvSpPr>
            <p:spPr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7" name="AutoShape 35"/>
              <p:cNvSpPr>
                <a:spLocks noChangeAspect="1"/>
              </p:cNvSpPr>
              <p:nvPr/>
            </p:nvSpPr>
            <p:spPr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8" name="AutoShape 36"/>
              <p:cNvSpPr>
                <a:spLocks noChangeAspect="1"/>
              </p:cNvSpPr>
              <p:nvPr/>
            </p:nvSpPr>
            <p:spPr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9" name="AutoShape 37"/>
              <p:cNvSpPr>
                <a:spLocks noChangeAspect="1"/>
              </p:cNvSpPr>
              <p:nvPr/>
            </p:nvSpPr>
            <p:spPr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0" name="AutoShape 38"/>
              <p:cNvSpPr>
                <a:spLocks noChangeAspect="1"/>
              </p:cNvSpPr>
              <p:nvPr/>
            </p:nvSpPr>
            <p:spPr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1" name="AutoShape 39"/>
              <p:cNvSpPr>
                <a:spLocks noChangeAspect="1"/>
              </p:cNvSpPr>
              <p:nvPr/>
            </p:nvSpPr>
            <p:spPr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2" name="AutoShape 40"/>
              <p:cNvSpPr>
                <a:spLocks noChangeAspect="1"/>
              </p:cNvSpPr>
              <p:nvPr/>
            </p:nvSpPr>
            <p:spPr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3" name="AutoShape 41"/>
              <p:cNvSpPr>
                <a:spLocks noChangeAspect="1"/>
              </p:cNvSpPr>
              <p:nvPr/>
            </p:nvSpPr>
            <p:spPr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4" name="Oval 42"/>
              <p:cNvSpPr>
                <a:spLocks noChangeAspect="1"/>
              </p:cNvSpPr>
              <p:nvPr/>
            </p:nvSpPr>
            <p:spPr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5" name="Oval 43"/>
              <p:cNvSpPr>
                <a:spLocks noChangeAspect="1"/>
              </p:cNvSpPr>
              <p:nvPr/>
            </p:nvSpPr>
            <p:spPr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6" name="Oval 44"/>
              <p:cNvSpPr>
                <a:spLocks noChangeAspect="1"/>
              </p:cNvSpPr>
              <p:nvPr/>
            </p:nvSpPr>
            <p:spPr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eaLnBrk="0" hangingPunct="0"/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77" name="Rectangle 90"/>
            <p:cNvSpPr/>
            <p:nvPr/>
          </p:nvSpPr>
          <p:spPr>
            <a:xfrm>
              <a:off x="3413" y="1920"/>
              <a:ext cx="1440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eaLnBrk="0" hangingPunct="0"/>
              <a:r>
                <a:rPr lang="zh-CN" alt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六组</a:t>
              </a:r>
              <a:endPara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划分聚类</a:t>
            </a:r>
            <a:endParaRPr lang="zh-CN" altLang="en-US" dirty="0"/>
          </a:p>
        </p:txBody>
      </p:sp>
      <p:sp>
        <p:nvSpPr>
          <p:cNvPr id="18434" name="Freeform 4"/>
          <p:cNvSpPr/>
          <p:nvPr/>
        </p:nvSpPr>
        <p:spPr>
          <a:xfrm>
            <a:off x="2776558" y="2518241"/>
            <a:ext cx="96856" cy="101619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5" name="Freeform 5"/>
          <p:cNvSpPr/>
          <p:nvPr/>
        </p:nvSpPr>
        <p:spPr>
          <a:xfrm>
            <a:off x="2776558" y="2716716"/>
            <a:ext cx="96856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6" name="Freeform 6"/>
          <p:cNvSpPr/>
          <p:nvPr/>
        </p:nvSpPr>
        <p:spPr>
          <a:xfrm>
            <a:off x="3473600" y="4712573"/>
            <a:ext cx="96855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7" name="Freeform 7"/>
          <p:cNvSpPr/>
          <p:nvPr/>
        </p:nvSpPr>
        <p:spPr>
          <a:xfrm>
            <a:off x="3073476" y="2619860"/>
            <a:ext cx="96855" cy="96856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8" name="Freeform 8"/>
          <p:cNvSpPr/>
          <p:nvPr/>
        </p:nvSpPr>
        <p:spPr>
          <a:xfrm>
            <a:off x="3473600" y="3915500"/>
            <a:ext cx="96855" cy="96856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9" name="Freeform 9"/>
          <p:cNvSpPr/>
          <p:nvPr/>
        </p:nvSpPr>
        <p:spPr>
          <a:xfrm>
            <a:off x="3643494" y="1825963"/>
            <a:ext cx="98443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0" name="Freeform 10"/>
          <p:cNvSpPr/>
          <p:nvPr/>
        </p:nvSpPr>
        <p:spPr>
          <a:xfrm>
            <a:off x="3873724" y="2021262"/>
            <a:ext cx="96855" cy="9685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1" name="Freeform 11"/>
          <p:cNvSpPr/>
          <p:nvPr/>
        </p:nvSpPr>
        <p:spPr>
          <a:xfrm>
            <a:off x="3970579" y="2318179"/>
            <a:ext cx="96856" cy="101619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2" name="Freeform 12"/>
          <p:cNvSpPr/>
          <p:nvPr/>
        </p:nvSpPr>
        <p:spPr>
          <a:xfrm>
            <a:off x="4370703" y="2318179"/>
            <a:ext cx="96856" cy="101619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3" name="Freeform 13"/>
          <p:cNvSpPr/>
          <p:nvPr/>
        </p:nvSpPr>
        <p:spPr>
          <a:xfrm>
            <a:off x="4170641" y="2118117"/>
            <a:ext cx="96856" cy="10320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4" name="Freeform 14"/>
          <p:cNvSpPr/>
          <p:nvPr/>
        </p:nvSpPr>
        <p:spPr>
          <a:xfrm>
            <a:off x="4170641" y="1724344"/>
            <a:ext cx="96856" cy="96856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5" name="Freeform 15"/>
          <p:cNvSpPr/>
          <p:nvPr/>
        </p:nvSpPr>
        <p:spPr>
          <a:xfrm>
            <a:off x="4867683" y="4712573"/>
            <a:ext cx="103206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6" name="Freeform 16"/>
          <p:cNvSpPr/>
          <p:nvPr/>
        </p:nvSpPr>
        <p:spPr>
          <a:xfrm>
            <a:off x="3073476" y="2221324"/>
            <a:ext cx="96855" cy="9685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7" name="Freeform 17"/>
          <p:cNvSpPr/>
          <p:nvPr/>
        </p:nvSpPr>
        <p:spPr>
          <a:xfrm>
            <a:off x="2746390" y="4410892"/>
            <a:ext cx="98443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8" name="Freeform 18"/>
          <p:cNvSpPr/>
          <p:nvPr/>
        </p:nvSpPr>
        <p:spPr>
          <a:xfrm>
            <a:off x="2776558" y="5009491"/>
            <a:ext cx="96856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9" name="Freeform 19"/>
          <p:cNvSpPr/>
          <p:nvPr/>
        </p:nvSpPr>
        <p:spPr>
          <a:xfrm>
            <a:off x="3243370" y="1991094"/>
            <a:ext cx="98443" cy="984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0" name="Text Box 20"/>
          <p:cNvSpPr txBox="1"/>
          <p:nvPr/>
        </p:nvSpPr>
        <p:spPr>
          <a:xfrm>
            <a:off x="2512984" y="5563630"/>
            <a:ext cx="2362637" cy="41148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ctr"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原始数据集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" name="Group 22"/>
          <p:cNvGrpSpPr/>
          <p:nvPr/>
        </p:nvGrpSpPr>
        <p:grpSpPr>
          <a:xfrm>
            <a:off x="6247476" y="1295640"/>
            <a:ext cx="3582063" cy="4679229"/>
            <a:chOff x="2976" y="816"/>
            <a:chExt cx="2256" cy="2947"/>
          </a:xfrm>
        </p:grpSpPr>
        <p:graphicFrame>
          <p:nvGraphicFramePr>
            <p:cNvPr id="18452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546860" imgH="2096770" progId="Visio.Drawing.6">
                    <p:embed/>
                  </p:oleObj>
                </mc:Choice>
                <mc:Fallback>
                  <p:oleObj name="" r:id="rId1" imgW="1546860" imgH="2096770" progId="Visio.Drawing.6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3" name="Text Box 21"/>
            <p:cNvSpPr txBox="1"/>
            <p:nvPr/>
          </p:nvSpPr>
          <p:spPr>
            <a:xfrm>
              <a:off x="3456" y="3504"/>
              <a:ext cx="1776" cy="25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algn="ctr" eaLnBrk="0" hangingPunc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划分聚类范例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群组（簇）特性</a:t>
            </a:r>
            <a:endParaRPr lang="zh-CN" altLang="en-US" dirty="0"/>
          </a:p>
        </p:txBody>
      </p:sp>
      <p:sp>
        <p:nvSpPr>
          <p:cNvPr id="20482" name="Rectangle 3"/>
          <p:cNvSpPr>
            <a:spLocks noGrp="1"/>
          </p:cNvSpPr>
          <p:nvPr>
            <p:ph idx="13"/>
          </p:nvPr>
        </p:nvSpPr>
        <p:spPr/>
        <p:txBody>
          <a:bodyPr wrap="square" lIns="91456" tIns="45728" rIns="91456" bIns="45728" anchor="t"/>
          <a:p>
            <a:pPr marL="0" lvl="0" indent="0">
              <a:buNone/>
            </a:pPr>
            <a:r>
              <a:rPr lang="zh-CN" altLang="en-US" dirty="0"/>
              <a:t>排他性与兼容性</a:t>
            </a:r>
            <a:endParaRPr lang="zh-CN" altLang="en-US" dirty="0"/>
          </a:p>
          <a:p>
            <a:pPr marL="0" lv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排他性聚类中，一个点只能属于一个群组，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常用方式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marL="0" lv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、兼容性聚类中，一个点可以属于多个群组，不常用。</a:t>
            </a:r>
            <a:endParaRPr lang="zh-CN" altLang="en-US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根据需要设定簇数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lvl="0" indent="0">
              <a:buNone/>
            </a:pPr>
            <a:endParaRPr lang="zh-CN" altLang="en-US" dirty="0"/>
          </a:p>
          <a:p>
            <a:pPr lvl="1" indent="-228600"/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聚类算法</a:t>
            </a:r>
            <a:endParaRPr lang="zh-CN" altLang="en-US" dirty="0"/>
          </a:p>
        </p:txBody>
      </p:sp>
      <p:sp>
        <p:nvSpPr>
          <p:cNvPr id="24578" name="Rectangle 3"/>
          <p:cNvSpPr>
            <a:spLocks noGrp="1"/>
          </p:cNvSpPr>
          <p:nvPr>
            <p:ph idx="13"/>
          </p:nvPr>
        </p:nvSpPr>
        <p:spPr/>
        <p:txBody>
          <a:bodyPr wrap="square" lIns="91456" tIns="45728" rIns="91456" bIns="45728" anchor="t"/>
          <a:p>
            <a:pPr lvl="0" indent="-255270"/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均值算法，</a:t>
            </a:r>
            <a:r>
              <a:rPr lang="en-US" altLang="zh-CN" dirty="0">
                <a:solidFill>
                  <a:srgbClr val="FF0000"/>
                </a:solidFill>
              </a:rPr>
              <a:t>Kmeans</a:t>
            </a:r>
            <a:endParaRPr lang="zh-CN" altLang="en-US" dirty="0">
              <a:solidFill>
                <a:srgbClr val="FF0000"/>
              </a:solidFill>
            </a:endParaRPr>
          </a:p>
          <a:p>
            <a:pPr lvl="0" indent="-255270"/>
            <a:r>
              <a:rPr lang="zh-CN" altLang="en-US" dirty="0"/>
              <a:t>层次聚类</a:t>
            </a:r>
            <a:endParaRPr lang="en-US" altLang="zh-CN" dirty="0"/>
          </a:p>
          <a:p>
            <a:pPr lvl="0" indent="-255270"/>
            <a:r>
              <a:rPr lang="zh-CN" altLang="en-US" dirty="0"/>
              <a:t>基于密度的聚类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en-US" altLang="zh-CN" dirty="0"/>
              <a:t>Kmeans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26626" name="Rectangle 3"/>
          <p:cNvSpPr>
            <a:spLocks noGrp="1"/>
          </p:cNvSpPr>
          <p:nvPr>
            <p:ph idx="13"/>
          </p:nvPr>
        </p:nvSpPr>
        <p:spPr>
          <a:xfrm>
            <a:off x="586105" y="1014680"/>
            <a:ext cx="11178429" cy="4723632"/>
          </a:xfrm>
        </p:spPr>
        <p:txBody>
          <a:bodyPr wrap="square" lIns="91456" tIns="45728" rIns="91456" bIns="45728" anchor="t">
            <a:noAutofit/>
          </a:bodyPr>
          <a:p>
            <a:pPr lvl="0" indent="-255270"/>
            <a:r>
              <a:rPr lang="zh-CN" altLang="en-US" sz="2000" dirty="0"/>
              <a:t>基本思想</a:t>
            </a:r>
            <a:endParaRPr lang="zh-CN" altLang="en-US" sz="2000" dirty="0"/>
          </a:p>
          <a:p>
            <a:pPr lvl="1" indent="-228600"/>
            <a:r>
              <a:rPr lang="zh-CN" altLang="en-US" sz="1800" dirty="0"/>
              <a:t>每个群组有一个中心点</a:t>
            </a:r>
            <a:endParaRPr lang="zh-CN" altLang="en-US" sz="1800" dirty="0"/>
          </a:p>
          <a:p>
            <a:pPr lvl="1" indent="-228600"/>
            <a:r>
              <a:rPr lang="zh-CN" altLang="en-US" sz="1800" dirty="0"/>
              <a:t>每个结点被分配到最近的中心点</a:t>
            </a:r>
            <a:endParaRPr lang="zh-CN" altLang="en-US" sz="1800" dirty="0"/>
          </a:p>
          <a:p>
            <a:pPr lvl="1" indent="-228600"/>
            <a:r>
              <a:rPr lang="zh-CN" altLang="en-US" sz="2000" dirty="0"/>
              <a:t>初始时确定群组个数</a:t>
            </a:r>
            <a:endParaRPr lang="zh-CN" altLang="en-US" sz="2000" dirty="0"/>
          </a:p>
          <a:p>
            <a:pPr lvl="0" indent="-255270"/>
            <a:r>
              <a:rPr lang="zh-CN" altLang="en-US" sz="2400" dirty="0"/>
              <a:t>算法主要步骤：</a:t>
            </a:r>
            <a:endParaRPr lang="zh-CN" altLang="en-US" sz="2400" dirty="0"/>
          </a:p>
          <a:p>
            <a:pPr marL="457200" lvl="1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、随机选择</a:t>
            </a:r>
            <a:r>
              <a:rPr lang="en-US" altLang="zh-CN" sz="2000" dirty="0"/>
              <a:t>K</a:t>
            </a:r>
            <a:r>
              <a:rPr lang="zh-CN" altLang="en-US" sz="2000" dirty="0"/>
              <a:t>个结点作为初始中心点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、循环</a:t>
            </a:r>
            <a:endParaRPr lang="zh-CN" altLang="en-US" sz="2000" dirty="0"/>
          </a:p>
          <a:p>
            <a:pPr lvl="2" indent="-228600"/>
            <a:r>
              <a:rPr lang="zh-CN" altLang="en-US" dirty="0"/>
              <a:t>将所有结点放入与其距离（与中心点）最近的群组</a:t>
            </a:r>
            <a:endParaRPr lang="zh-CN" altLang="en-US" dirty="0"/>
          </a:p>
          <a:p>
            <a:pPr lvl="2" indent="-228600"/>
            <a:r>
              <a:rPr lang="zh-CN" altLang="en-US" dirty="0"/>
              <a:t>重新计算中心点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、当中心点位置不改变（或距离小于设定阈值）时自动停止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物以类聚、人以群分思想：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     首先输入k的值，即我们希望将数据集经过聚类得到k个分组。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从数据集中随机选择k个数据点作为初始大哥（质心，Centroid）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对集合中每一个小弟，计算与每一个大哥的距离，离哪个大哥距离近，就跟定哪个大哥。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这时每一个大哥手下都聚集了一票小弟，这时候召开人民代表大会，每一群选出新的大哥（其实是通过算法选出新的质心）。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如果新大哥和老大哥之间的距离小于某一个设置的阈值（表示重新计算的质心的位置变化不大，趋于稳定），可以认为我们进行的聚类已经达到期望的结果，算法终止。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Kmeans</a:t>
            </a:r>
            <a:r>
              <a:rPr lang="zh-CN" altLang="en-US"/>
              <a:t>过程通俗理解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简单的手算例子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355465" y="2802255"/>
            <a:ext cx="6788150" cy="325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915" y="1383665"/>
            <a:ext cx="1042670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有6个点，从图上看应该分成两推儿，前三个点一堆儿，后三个点是另一堆儿。</a:t>
            </a:r>
            <a:endParaRPr lang="zh-CN" altLang="en-US"/>
          </a:p>
          <a:p>
            <a:r>
              <a:rPr lang="zh-CN" altLang="en-US"/>
              <a:t>现在手工执行K-Means，体会一下过程：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5875" y="262255"/>
            <a:ext cx="12222480" cy="752475"/>
          </a:xfrm>
        </p:spPr>
        <p:txBody>
          <a:bodyPr/>
          <a:lstStyle/>
          <a:p>
            <a:r>
              <a:rPr lang="zh-CN" altLang="en-US" dirty="0"/>
              <a:t>本节大纲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5875" y="1718310"/>
            <a:ext cx="12221845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>
                <a:solidFill>
                  <a:srgbClr val="C00000"/>
                </a:solidFill>
              </a:rPr>
              <a:t>分类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—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朴素贝叶斯</a:t>
            </a: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/>
              <a:t>聚类算法</a:t>
            </a: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endParaRPr lang="zh-CN" altLang="en-US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/>
              <a:t>关联算法</a:t>
            </a:r>
            <a:endParaRPr lang="zh-CN" altLang="en-US" sz="3200" b="1" dirty="0" smtClean="0"/>
          </a:p>
          <a:p>
            <a:pPr indent="0" algn="ctr">
              <a:buFont typeface="Wingdings" panose="05000000000000000000" charset="0"/>
              <a:buNone/>
            </a:pPr>
            <a:endParaRPr lang="en-US" altLang="zh-CN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endParaRPr lang="en-US" altLang="zh-CN" sz="32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简单的手算例子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695" y="1353185"/>
            <a:ext cx="1036066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1.选择初始大哥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分成</a:t>
            </a:r>
            <a:r>
              <a:rPr lang="en-US" altLang="zh-CN"/>
              <a:t>2</a:t>
            </a:r>
            <a:r>
              <a:rPr lang="zh-CN" altLang="en-US"/>
              <a:t>个簇，随机选初始大哥，假如是P1和P2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2</a:t>
            </a:r>
            <a:r>
              <a:rPr lang="zh-CN" altLang="en-US" b="1"/>
              <a:t>、利用勾股定理</a:t>
            </a:r>
            <a:r>
              <a:rPr lang="zh-CN" altLang="en-US"/>
              <a:t>，计算出小弟和大哥的距离。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勾股定理：a²+b²=c²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2249170"/>
            <a:ext cx="2665095" cy="2360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2887980"/>
            <a:ext cx="2476500" cy="1609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1545" y="3027680"/>
            <a:ext cx="140589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计算后：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3135" y="4515485"/>
            <a:ext cx="7446010" cy="137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可见P3到P6都跟P2更近，所以第一次站队的结果是：</a:t>
            </a:r>
            <a:endParaRPr lang="zh-CN" altLang="en-US"/>
          </a:p>
          <a:p>
            <a:r>
              <a:rPr lang="zh-CN" altLang="en-US"/>
              <a:t>组A：P1</a:t>
            </a:r>
            <a:endParaRPr lang="zh-CN" altLang="en-US"/>
          </a:p>
          <a:p>
            <a:r>
              <a:rPr lang="zh-CN" altLang="en-US"/>
              <a:t>组B：P2、P3、P4、P5、P6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66090" y="1068070"/>
            <a:ext cx="11245215" cy="5748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 b="1"/>
              <a:t>3.人民代表大会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组A，大哥还是P1自己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组B有五个人，需要选新大哥，公式为：P哥（（1+3+8+9+10）/5，（2+1+8+10+7）/5）=（6.2，5.6）。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综合两组，新大哥为P1（0，0），P哥（6.2，5.6）。然后所有小弟重新计算与大哥的距离，选择归附哪个打大哥。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以上步骤循环执行，当找到的新大哥和当前大哥接近时</a:t>
            </a:r>
            <a:r>
              <a:rPr lang="en-US" altLang="zh-CN" sz="2400"/>
              <a:t>(</a:t>
            </a:r>
            <a:r>
              <a:rPr lang="zh-CN" altLang="en-US" sz="2400"/>
              <a:t>设置的阈值</a:t>
            </a:r>
            <a:r>
              <a:rPr lang="en-US" altLang="zh-CN" sz="2400"/>
              <a:t>)</a:t>
            </a:r>
            <a:r>
              <a:rPr lang="zh-CN" altLang="en-US" sz="2400"/>
              <a:t>，算法结束。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结果如下：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组A：P1、P2、P3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组B：P4、P5、P6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简单的手算例子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需求：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把商品按价格分为高中低</a:t>
            </a:r>
            <a:r>
              <a:rPr lang="en-US" altLang="zh-CN" sz="2400"/>
              <a:t>3</a:t>
            </a:r>
            <a:r>
              <a:rPr lang="zh-CN" altLang="en-US" sz="2400"/>
              <a:t>档，即</a:t>
            </a:r>
            <a:r>
              <a:rPr lang="zh-CN" altLang="en-US" sz="2400">
                <a:solidFill>
                  <a:srgbClr val="FF0000"/>
                </a:solidFill>
              </a:rPr>
              <a:t>商品层级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为了简化，仅按类目、价格进行划分。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公安大数据中：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给每个人打上</a:t>
            </a:r>
            <a:r>
              <a:rPr lang="zh-CN" altLang="en-US" sz="2400">
                <a:solidFill>
                  <a:srgbClr val="FF0000"/>
                </a:solidFill>
              </a:rPr>
              <a:t>涉毒</a:t>
            </a:r>
            <a:r>
              <a:rPr lang="zh-CN" altLang="en-US" sz="2400"/>
              <a:t>指数，非常高、高、中、低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先分析数据结果，给每个范围设定阈值，比如</a:t>
            </a:r>
            <a:r>
              <a:rPr lang="en-US" altLang="zh-CN" sz="2400"/>
              <a:t>100</a:t>
            </a:r>
            <a:r>
              <a:rPr lang="zh-CN" altLang="en-US" sz="2400"/>
              <a:t>以上为最高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该运算不是</a:t>
            </a:r>
            <a:r>
              <a:rPr lang="zh-CN" altLang="en-US" sz="2400">
                <a:solidFill>
                  <a:srgbClr val="FF0000"/>
                </a:solidFill>
              </a:rPr>
              <a:t>聚类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案例实践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5875" y="262255"/>
            <a:ext cx="12222480" cy="752475"/>
          </a:xfrm>
        </p:spPr>
        <p:txBody>
          <a:bodyPr/>
          <a:lstStyle/>
          <a:p>
            <a:r>
              <a:rPr lang="zh-CN" altLang="en-US" dirty="0"/>
              <a:t>本节大纲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5875" y="1718310"/>
            <a:ext cx="12221845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>
                <a:sym typeface="+mn-ea"/>
              </a:rPr>
              <a:t>分类—朴素贝叶斯</a:t>
            </a:r>
            <a:endParaRPr lang="zh-CN" altLang="en-US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endParaRPr lang="zh-CN" altLang="en-US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/>
              <a:t>聚类算法</a:t>
            </a:r>
            <a:endParaRPr lang="zh-CN" altLang="en-US" sz="3200" b="1" dirty="0" smtClean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endParaRPr lang="zh-CN" altLang="en-US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3200" b="1" dirty="0" smtClean="0">
                <a:solidFill>
                  <a:srgbClr val="C00000"/>
                </a:solidFill>
              </a:rPr>
              <a:t>关联算法</a:t>
            </a:r>
            <a:endParaRPr lang="zh-CN" altLang="en-US" sz="3200" b="1" dirty="0" smtClean="0">
              <a:solidFill>
                <a:srgbClr val="C00000"/>
              </a:solidFill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altLang="zh-CN" sz="3200" b="1" dirty="0" smtClean="0"/>
          </a:p>
          <a:p>
            <a:pPr marL="342900" indent="-342900" algn="ctr">
              <a:buFont typeface="Wingdings" panose="05000000000000000000" charset="0"/>
              <a:buChar char="l"/>
            </a:pPr>
            <a:endParaRPr lang="en-US" altLang="zh-CN" sz="32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关联算法概念</a:t>
            </a:r>
            <a:endParaRPr lang="zh-CN" altLang="en-US" dirty="0"/>
          </a:p>
        </p:txBody>
      </p:sp>
      <p:sp>
        <p:nvSpPr>
          <p:cNvPr id="12290" name="Rectangle 3"/>
          <p:cNvSpPr>
            <a:spLocks noGrp="1"/>
          </p:cNvSpPr>
          <p:nvPr>
            <p:ph idx="13"/>
          </p:nvPr>
        </p:nvSpPr>
        <p:spPr>
          <a:xfrm>
            <a:off x="506095" y="1068020"/>
            <a:ext cx="11178429" cy="4723632"/>
          </a:xfrm>
        </p:spPr>
        <p:txBody>
          <a:bodyPr wrap="square" lIns="91456" tIns="45728" rIns="91456" bIns="45728" anchor="t"/>
          <a:p>
            <a:pPr lvl="0" indent="-255270"/>
            <a:r>
              <a:rPr lang="zh-CN" altLang="en-US" sz="2400" dirty="0"/>
              <a:t>给定一批交易记录，根据</a:t>
            </a:r>
            <a:r>
              <a:rPr lang="zh-CN" altLang="en-US" sz="2400" dirty="0">
                <a:solidFill>
                  <a:srgbClr val="FF0000"/>
                </a:solidFill>
              </a:rPr>
              <a:t>项</a:t>
            </a:r>
            <a:r>
              <a:rPr lang="en-US" altLang="zh-CN" sz="2400" dirty="0">
                <a:solidFill>
                  <a:srgbClr val="FF0000"/>
                </a:solidFill>
              </a:rPr>
              <a:t>(item)</a:t>
            </a:r>
            <a:r>
              <a:rPr lang="zh-CN" altLang="en-US" sz="2400" dirty="0"/>
              <a:t>的出现频率找出相互之间的</a:t>
            </a:r>
            <a:r>
              <a:rPr lang="zh-CN" altLang="en-US" sz="2400" dirty="0">
                <a:solidFill>
                  <a:srgbClr val="FF0000"/>
                </a:solidFill>
              </a:rPr>
              <a:t>关联规则</a:t>
            </a:r>
            <a:r>
              <a:rPr lang="zh-CN" altLang="en-US" sz="2400" dirty="0"/>
              <a:t>，典型案例：啤酒尿布</a:t>
            </a:r>
            <a:endParaRPr lang="zh-CN" altLang="zh-CN" sz="2400" dirty="0"/>
          </a:p>
        </p:txBody>
      </p:sp>
      <p:sp>
        <p:nvSpPr>
          <p:cNvPr id="12291" name="Text Box 4"/>
          <p:cNvSpPr txBox="1"/>
          <p:nvPr/>
        </p:nvSpPr>
        <p:spPr>
          <a:xfrm>
            <a:off x="2360556" y="2591280"/>
            <a:ext cx="4191776" cy="39624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C6D9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购物订单记录</a:t>
            </a:r>
            <a:endParaRPr lang="en-US" altLang="zh-CN" sz="2000" dirty="0">
              <a:solidFill>
                <a:srgbClr val="0C6D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284342" y="3200993"/>
          <a:ext cx="4344204" cy="253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29635" imgH="1999615" progId="Word.Document.8">
                  <p:embed/>
                </p:oleObj>
              </mc:Choice>
              <mc:Fallback>
                <p:oleObj name="" r:id="rId1" imgW="3429635" imgH="199961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4342" y="3200993"/>
                        <a:ext cx="4344204" cy="25325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7"/>
          <p:cNvSpPr txBox="1"/>
          <p:nvPr/>
        </p:nvSpPr>
        <p:spPr>
          <a:xfrm>
            <a:off x="6857189" y="3368675"/>
            <a:ext cx="3277207" cy="13747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{Diaper}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 {Beer}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{Milk, Bread}  {Eggs,Coke},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{Beer, Bread}  {Milk},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6857189" y="2972350"/>
            <a:ext cx="2591280" cy="39624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关联规则范例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关联算法基础概念</a:t>
            </a:r>
            <a:endParaRPr lang="zh-CN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732684" y="1431078"/>
            <a:ext cx="10514231" cy="4352346"/>
          </a:xfrm>
        </p:spPr>
        <p:txBody>
          <a:bodyPr wrap="square" lIns="91440" tIns="45720" rIns="91440" bIns="45720" anchor="t">
            <a:normAutofit lnSpcReduction="10000"/>
          </a:bodyPr>
          <a:p>
            <a:pPr lvl="0" indent="-255270"/>
            <a:r>
              <a:rPr lang="zh-CN" altLang="en-US" sz="2400" dirty="0">
                <a:solidFill>
                  <a:srgbClr val="FF0000"/>
                </a:solidFill>
              </a:rPr>
              <a:t>项集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 indent="-228600"/>
            <a:r>
              <a:rPr lang="zh-CN" altLang="en-US" sz="2000" dirty="0"/>
              <a:t>一个或多个项的组合。如</a:t>
            </a:r>
            <a:r>
              <a:rPr lang="en-US" altLang="zh-CN" sz="2000" dirty="0"/>
              <a:t>{Milk, Bread, Diaper}</a:t>
            </a:r>
            <a:endParaRPr lang="en-US" altLang="zh-CN" sz="2000" dirty="0"/>
          </a:p>
          <a:p>
            <a:pPr lvl="1" indent="-228600"/>
            <a:r>
              <a:rPr lang="en-US" altLang="zh-CN" sz="2000" dirty="0"/>
              <a:t>K-</a:t>
            </a:r>
            <a:r>
              <a:rPr lang="zh-CN" altLang="en-US" sz="2000" dirty="0"/>
              <a:t>项集：包含</a:t>
            </a:r>
            <a:r>
              <a:rPr lang="en-US" altLang="zh-CN" sz="2000" dirty="0"/>
              <a:t>K</a:t>
            </a:r>
            <a:r>
              <a:rPr lang="zh-CN" altLang="en-US" sz="2000" dirty="0"/>
              <a:t>个项的项集。</a:t>
            </a:r>
            <a:endParaRPr lang="en-US" altLang="zh-CN" sz="2000" dirty="0"/>
          </a:p>
          <a:p>
            <a:pPr lvl="0" indent="-255270"/>
            <a:r>
              <a:rPr lang="zh-CN" altLang="en-US" sz="2400" dirty="0">
                <a:solidFill>
                  <a:srgbClr val="FF0000"/>
                </a:solidFill>
              </a:rPr>
              <a:t>支持度</a:t>
            </a:r>
            <a:r>
              <a:rPr lang="zh-CN" altLang="en-US" sz="2400" dirty="0"/>
              <a:t>计算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)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lvl="1" indent="-228600"/>
            <a:r>
              <a:rPr lang="zh-CN" altLang="en-US" sz="2000" dirty="0">
                <a:sym typeface="Symbol" panose="05050102010706020507" pitchFamily="18" charset="2"/>
              </a:rPr>
              <a:t>一个项集出现的个数。如</a:t>
            </a:r>
            <a:r>
              <a:rPr lang="en-US" altLang="zh-CN" sz="2000" dirty="0">
                <a:sym typeface="Symbol" panose="05050102010706020507" pitchFamily="18" charset="2"/>
              </a:rPr>
              <a:t>({Milk, Bread,Diaper}) = 2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0" indent="-255270"/>
            <a:r>
              <a:rPr lang="zh-CN" altLang="en-US" sz="2400" dirty="0">
                <a:solidFill>
                  <a:srgbClr val="FF0000"/>
                </a:solidFill>
              </a:rPr>
              <a:t>支持度</a:t>
            </a:r>
            <a:r>
              <a:rPr lang="zh-CN" altLang="en-US" sz="2400" dirty="0">
                <a:sym typeface="Symbol" panose="05050102010706020507" pitchFamily="18" charset="2"/>
              </a:rPr>
              <a:t>频率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 indent="-228600"/>
            <a:r>
              <a:rPr lang="zh-CN" altLang="en-US" sz="2000" dirty="0">
                <a:sym typeface="Symbol" panose="05050102010706020507" pitchFamily="18" charset="2"/>
              </a:rPr>
              <a:t>一个项集出现的频率。如</a:t>
            </a:r>
            <a:r>
              <a:rPr lang="en-US" altLang="zh-CN" sz="2000" dirty="0">
                <a:sym typeface="Symbol" panose="05050102010706020507" pitchFamily="18" charset="2"/>
              </a:rPr>
              <a:t>s({Milk, Bread,Diaper}) = 2/5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0" indent="-255270"/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频繁项集</a:t>
            </a:r>
            <a:endParaRPr lang="zh-CN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假如我们规定，小于</a:t>
            </a:r>
            <a:r>
              <a:rPr lang="en-US" altLang="zh-CN" sz="2000" dirty="0">
                <a:sym typeface="Symbol" panose="05050102010706020507" pitchFamily="18" charset="2"/>
              </a:rPr>
              <a:t>2/5 </a:t>
            </a:r>
            <a:r>
              <a:rPr lang="zh-CN" altLang="en-US" sz="2000" dirty="0">
                <a:sym typeface="Symbol" panose="05050102010706020507" pitchFamily="18" charset="2"/>
              </a:rPr>
              <a:t>的不是有意义数据，这个</a:t>
            </a:r>
            <a:r>
              <a:rPr lang="en-US" altLang="zh-CN" sz="2000" dirty="0">
                <a:sym typeface="Symbol" panose="05050102010706020507" pitchFamily="18" charset="2"/>
              </a:rPr>
              <a:t>2/5 </a:t>
            </a:r>
            <a:r>
              <a:rPr lang="zh-CN" altLang="en-US" sz="2000" dirty="0">
                <a:sym typeface="Symbol" panose="05050102010706020507" pitchFamily="18" charset="2"/>
              </a:rPr>
              <a:t>就是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阙值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满足最小支持度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阙值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所有</a:t>
            </a:r>
            <a:r>
              <a:rPr lang="zh-CN" altLang="en-US" sz="2000" dirty="0">
                <a:sym typeface="Symbol" panose="05050102010706020507" pitchFamily="18" charset="2"/>
              </a:rPr>
              <a:t>项集（即支持度频率大于等于</a:t>
            </a:r>
            <a:r>
              <a:rPr lang="en-US" altLang="zh-CN" sz="2000" dirty="0">
                <a:sym typeface="Symbol" panose="05050102010706020507" pitchFamily="18" charset="2"/>
              </a:rPr>
              <a:t>2/5</a:t>
            </a:r>
            <a:r>
              <a:rPr lang="zh-CN" altLang="en-US" sz="2000" dirty="0">
                <a:sym typeface="Symbol" panose="05050102010706020507" pitchFamily="18" charset="2"/>
              </a:rPr>
              <a:t>，就称作频繁项目）。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0" indent="-255270"/>
            <a:r>
              <a:rPr lang="zh-CN" altLang="en-US" sz="2400" dirty="0">
                <a:sym typeface="Symbol" panose="05050102010706020507" pitchFamily="18" charset="2"/>
              </a:rPr>
              <a:t>关联规则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indent="-228600"/>
            <a:r>
              <a:rPr lang="zh-CN" altLang="en-US" sz="2000" dirty="0">
                <a:sym typeface="Symbol" panose="05050102010706020507" pitchFamily="18" charset="2"/>
              </a:rPr>
              <a:t>项集之间形如</a:t>
            </a:r>
            <a:r>
              <a:rPr lang="en-US" altLang="zh-CN" sz="2000" dirty="0">
                <a:sym typeface="Symbol" panose="05050102010706020507" pitchFamily="18" charset="2"/>
              </a:rPr>
              <a:t>X-&gt;Y</a:t>
            </a:r>
            <a:r>
              <a:rPr lang="zh-CN" altLang="en-US" sz="2000" dirty="0">
                <a:sym typeface="Symbol" panose="05050102010706020507" pitchFamily="18" charset="2"/>
              </a:rPr>
              <a:t>的蕴涵表达式。如</a:t>
            </a:r>
            <a:r>
              <a:rPr lang="en-US" altLang="zh-CN" sz="2000" dirty="0">
                <a:solidFill>
                  <a:srgbClr val="FF0000"/>
                </a:solidFill>
              </a:rPr>
              <a:t>{Milk, Diaper}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 {Beer}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关联分析</a:t>
            </a:r>
            <a:r>
              <a:rPr lang="zh-CN" altLang="en-US" dirty="0">
                <a:sym typeface="+mn-ea"/>
              </a:rPr>
              <a:t>基础概念</a:t>
            </a:r>
            <a:endParaRPr lang="zh-CN" altLang="en-US" dirty="0"/>
          </a:p>
        </p:txBody>
      </p:sp>
      <p:sp>
        <p:nvSpPr>
          <p:cNvPr id="16386" name="Rectangle 3"/>
          <p:cNvSpPr>
            <a:spLocks noGrp="1"/>
          </p:cNvSpPr>
          <p:nvPr>
            <p:ph idx="13"/>
          </p:nvPr>
        </p:nvSpPr>
        <p:spPr>
          <a:xfrm>
            <a:off x="506730" y="1513840"/>
            <a:ext cx="11205210" cy="4751705"/>
          </a:xfrm>
        </p:spPr>
        <p:txBody>
          <a:bodyPr wrap="square" lIns="91456" tIns="45728" rIns="91456" bIns="45728" anchor="t"/>
          <a:p>
            <a:pPr lvl="0" indent="-255270"/>
            <a:r>
              <a:rPr lang="zh-CN" altLang="en-US" sz="2400" dirty="0"/>
              <a:t>规则评估标准</a:t>
            </a:r>
            <a:endParaRPr lang="en-US" altLang="zh-CN" sz="2400" dirty="0"/>
          </a:p>
          <a:p>
            <a:pPr lvl="1" indent="-228600"/>
            <a:r>
              <a:rPr lang="zh-CN" altLang="en-US" sz="2000" dirty="0">
                <a:sym typeface="+mn-ea"/>
              </a:rPr>
              <a:t>支持度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lvl="2" indent="-228600"/>
            <a:r>
              <a:rPr lang="zh-CN" altLang="en-US" sz="1800" dirty="0">
                <a:sym typeface="Symbol" panose="05050102010706020507" pitchFamily="18" charset="2"/>
              </a:rPr>
              <a:t>一个项集出现的频率。</a:t>
            </a:r>
            <a:endParaRPr lang="zh-CN" altLang="en-US" sz="1800" dirty="0">
              <a:sym typeface="Symbol" panose="05050102010706020507" pitchFamily="18" charset="2"/>
            </a:endParaRPr>
          </a:p>
          <a:p>
            <a:pPr lvl="1" indent="-228600"/>
            <a:r>
              <a:rPr lang="zh-CN" altLang="en-US" sz="2000" dirty="0">
                <a:solidFill>
                  <a:srgbClr val="FF0000"/>
                </a:solidFill>
              </a:rPr>
              <a:t>置信度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2" indent="-228600"/>
            <a:r>
              <a:rPr lang="zh-CN" altLang="en-US" sz="1800" dirty="0">
                <a:sym typeface="Symbol" panose="05050102010706020507" pitchFamily="18" charset="2"/>
              </a:rPr>
              <a:t>一个项集在另一个项集中出现的频率。</a:t>
            </a:r>
            <a:endParaRPr lang="zh-CN" altLang="en-US" sz="1800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zh-CN" altLang="zh-CN" sz="1800" dirty="0"/>
              <a:t>可用来评判规则的好坏。</a:t>
            </a:r>
            <a:endParaRPr lang="zh-CN" altLang="zh-CN" sz="1800" dirty="0"/>
          </a:p>
        </p:txBody>
      </p:sp>
      <p:graphicFrame>
        <p:nvGraphicFramePr>
          <p:cNvPr id="16387" name="Object 21"/>
          <p:cNvGraphicFramePr>
            <a:graphicFrameLocks noChangeAspect="1"/>
          </p:cNvGraphicFramePr>
          <p:nvPr/>
        </p:nvGraphicFramePr>
        <p:xfrm>
          <a:off x="6843233" y="1718550"/>
          <a:ext cx="3588414" cy="215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54705" imgH="2018030" progId="Word.Document.8">
                  <p:embed/>
                </p:oleObj>
              </mc:Choice>
              <mc:Fallback>
                <p:oleObj name="" r:id="rId1" imgW="3354705" imgH="201803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3233" y="1718550"/>
                        <a:ext cx="3588414" cy="2153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29005" y="5566410"/>
            <a:ext cx="504634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如何计算其支持度和置信度？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5" y="4752340"/>
            <a:ext cx="2219325" cy="47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9005" y="4752340"/>
            <a:ext cx="163766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案例：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支持度和置信度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6583" y="3794761"/>
            <a:ext cx="176689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支持度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385961" y="4410257"/>
            <a:ext cx="1575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置信度</a:t>
            </a:r>
            <a:endParaRPr lang="zh-CN" altLang="en-US" sz="3600"/>
          </a:p>
        </p:txBody>
      </p:sp>
      <p:sp>
        <p:nvSpPr>
          <p:cNvPr id="16385" name="Rectangle 2"/>
          <p:cNvSpPr>
            <a:spLocks noGrp="1"/>
          </p:cNvSpPr>
          <p:nvPr/>
        </p:nvSpPr>
        <p:spPr>
          <a:xfrm>
            <a:off x="1979485" y="274689"/>
            <a:ext cx="8231124" cy="1143212"/>
          </a:xfrm>
          <a:prstGeom prst="rect">
            <a:avLst/>
          </a:prstGeom>
          <a:noFill/>
          <a:ln w="9525">
            <a:noFill/>
          </a:ln>
        </p:spPr>
        <p:txBody>
          <a:bodyPr wrap="square" lIns="91456" tIns="45728" rIns="91456" bIns="4572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2890" y="3435985"/>
            <a:ext cx="5860415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027430"/>
            <a:ext cx="2954655" cy="633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2790" y="1113155"/>
            <a:ext cx="169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案例：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968375" y="1932940"/>
            <a:ext cx="5046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如何计算其支持度和置信度？</a:t>
            </a:r>
            <a:endParaRPr lang="zh-CN" altLang="en-US" sz="2400" b="1">
              <a:solidFill>
                <a:srgbClr val="C00000"/>
              </a:solidFill>
            </a:endParaRPr>
          </a:p>
          <a:p>
            <a:endParaRPr lang="zh-CN" alt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16387" name="Object 21"/>
          <p:cNvGraphicFramePr>
            <a:graphicFrameLocks noChangeAspect="1"/>
          </p:cNvGraphicFramePr>
          <p:nvPr/>
        </p:nvGraphicFramePr>
        <p:xfrm>
          <a:off x="7475058" y="938770"/>
          <a:ext cx="3588414" cy="215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354705" imgH="2018030" progId="Word.Document.8">
                  <p:embed/>
                </p:oleObj>
              </mc:Choice>
              <mc:Fallback>
                <p:oleObj name="" r:id="rId3" imgW="3354705" imgH="201803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5058" y="938770"/>
                        <a:ext cx="3588414" cy="2153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关联分析目的</a:t>
            </a:r>
            <a:endParaRPr lang="zh-CN" altLang="en-US" dirty="0"/>
          </a:p>
        </p:txBody>
      </p:sp>
      <p:sp>
        <p:nvSpPr>
          <p:cNvPr id="18434" name="Rectangle 3"/>
          <p:cNvSpPr>
            <a:spLocks noGrp="1"/>
          </p:cNvSpPr>
          <p:nvPr>
            <p:ph idx="13"/>
          </p:nvPr>
        </p:nvSpPr>
        <p:spPr>
          <a:xfrm>
            <a:off x="505460" y="1291590"/>
            <a:ext cx="11296015" cy="5105400"/>
          </a:xfrm>
        </p:spPr>
        <p:txBody>
          <a:bodyPr wrap="square" lIns="91456" tIns="45728" rIns="91456" bIns="45728" anchor="t">
            <a:noAutofit/>
          </a:bodyPr>
          <a:p>
            <a:pPr lvl="0" indent="-255270"/>
            <a:r>
              <a:rPr lang="zh-CN" altLang="en-US" sz="2000" dirty="0"/>
              <a:t>给定一组交易，找出所有包含如下条件的规则</a:t>
            </a:r>
            <a:endParaRPr lang="zh-CN" altLang="en-US" sz="2000" dirty="0"/>
          </a:p>
          <a:p>
            <a:pPr lvl="1" indent="-228600"/>
            <a:r>
              <a:rPr lang="zh-CN" altLang="en-US" sz="2000" dirty="0">
                <a:sym typeface="Symbol" panose="05050102010706020507" pitchFamily="18" charset="2"/>
              </a:rPr>
              <a:t>支持度 </a:t>
            </a:r>
            <a:r>
              <a:rPr lang="en-US" altLang="zh-CN" sz="2000" dirty="0">
                <a:sym typeface="Symbol" panose="05050102010706020507" pitchFamily="18" charset="2"/>
              </a:rPr>
              <a:t>&gt; </a:t>
            </a:r>
            <a:r>
              <a:rPr lang="zh-CN" altLang="en-US" sz="2000" dirty="0">
                <a:sym typeface="Symbol" panose="05050102010706020507" pitchFamily="18" charset="2"/>
              </a:rPr>
              <a:t>支持度阙值（临界值，分割线，人工设置）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1" indent="-228600"/>
            <a:r>
              <a:rPr lang="zh-CN" altLang="en-US" sz="2000" dirty="0">
                <a:sym typeface="Symbol" panose="05050102010706020507" pitchFamily="18" charset="2"/>
              </a:rPr>
              <a:t>置信度 </a:t>
            </a:r>
            <a:r>
              <a:rPr lang="en-US" altLang="zh-CN" sz="2000" dirty="0">
                <a:sym typeface="Symbol" panose="05050102010706020507" pitchFamily="18" charset="2"/>
              </a:rPr>
              <a:t>&gt; </a:t>
            </a:r>
            <a:r>
              <a:rPr lang="zh-CN" altLang="en-US" sz="2000" dirty="0">
                <a:sym typeface="Symbol" panose="05050102010706020507" pitchFamily="18" charset="2"/>
              </a:rPr>
              <a:t>置信度阙值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0" indent="-255270"/>
            <a:endParaRPr lang="zh-CN" altLang="en-US" sz="1800" dirty="0">
              <a:sym typeface="Symbol" panose="05050102010706020507" pitchFamily="18" charset="2"/>
            </a:endParaRPr>
          </a:p>
          <a:p>
            <a:pPr lvl="0" indent="-255270"/>
            <a:r>
              <a:rPr lang="zh-CN" altLang="en-US" sz="2000" dirty="0">
                <a:sym typeface="Symbol" panose="05050102010706020507" pitchFamily="18" charset="2"/>
              </a:rPr>
              <a:t>计算过程步骤：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、列举所有的关联规则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、计算所有规则的支持度与置信度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、剪枝，清除</a:t>
            </a:r>
            <a:r>
              <a:rPr lang="zh-CN" altLang="en-US" sz="2000" dirty="0">
                <a:sym typeface="Symbol" panose="05050102010706020507" pitchFamily="18" charset="2"/>
              </a:rPr>
              <a:t>不满足支持度阙值与置信度阙值的规则，留下满足的记录。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、然后进行自关联，再进行支持度与置信度计算，重复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2...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直到找不到新的频繁项集，则终止计算。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计算复杂度高！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2" indent="-228600"/>
            <a:endParaRPr lang="zh-CN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FPGrowth</a:t>
            </a:r>
            <a:r>
              <a:rPr lang="zh-CN" altLang="zh-CN"/>
              <a:t>类的方法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1372235"/>
            <a:ext cx="9602470" cy="4467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664845" y="1278205"/>
            <a:ext cx="11178429" cy="4723632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用概率及概率转换来衡量事件出现的几率。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分类算法</a:t>
            </a:r>
            <a:r>
              <a:rPr lang="en-US" altLang="zh-CN"/>
              <a:t>—</a:t>
            </a:r>
            <a:r>
              <a:rPr lang="zh-CN" altLang="en-US"/>
              <a:t>朴素贝叶斯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6450" y="2298700"/>
            <a:ext cx="2783840" cy="2050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43225" y="3758565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80490" y="3289935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41880" y="3758565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68145" y="3758565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92835" y="3758565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54225" y="328549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70505" y="3289935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69385" y="1910715"/>
            <a:ext cx="636397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随机抽取蓝色球的概率是多少？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P(</a:t>
            </a:r>
            <a:r>
              <a:rPr lang="zh-CN" altLang="en-US"/>
              <a:t>蓝</a:t>
            </a:r>
            <a:r>
              <a:rPr lang="en-US" altLang="zh-CN"/>
              <a:t>) = 3/7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则，</a:t>
            </a:r>
            <a:r>
              <a:rPr lang="en-US" altLang="zh-CN"/>
              <a:t>P(</a:t>
            </a:r>
            <a:r>
              <a:rPr lang="zh-CN" altLang="en-US"/>
              <a:t>红</a:t>
            </a:r>
            <a:r>
              <a:rPr lang="en-US" altLang="zh-CN"/>
              <a:t>) = 4/7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5372100" y="2252980"/>
            <a:ext cx="2218055" cy="1524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朴素</a:t>
            </a:r>
            <a:r>
              <a:rPr lang="zh-CN" altLang="en-US"/>
              <a:t>贝叶斯算法原理基础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0280" y="1475740"/>
            <a:ext cx="101034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如果分成</a:t>
            </a:r>
            <a:r>
              <a:rPr lang="en-US" altLang="zh-CN"/>
              <a:t>2</a:t>
            </a:r>
            <a:r>
              <a:rPr lang="zh-CN" altLang="en-US"/>
              <a:t>个容器，如图</a:t>
            </a: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177415" y="2252980"/>
            <a:ext cx="2218055" cy="1524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32380" y="2690495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32380" y="3152775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42615" y="3202305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31510" y="3285490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337300" y="280162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37300" y="3285490"/>
            <a:ext cx="287655" cy="2876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31510" y="280162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1410" y="2738755"/>
            <a:ext cx="1019810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663180" y="2738755"/>
            <a:ext cx="10198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121410" y="3909060"/>
            <a:ext cx="88099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蓝色球在</a:t>
            </a:r>
            <a:r>
              <a:rPr lang="en-US" altLang="zh-CN"/>
              <a:t>A</a:t>
            </a:r>
            <a:r>
              <a:rPr lang="zh-CN" altLang="en-US"/>
              <a:t>里的概率</a:t>
            </a:r>
            <a:r>
              <a:rPr lang="en-US" altLang="zh-CN"/>
              <a:t>P(A) = ?</a:t>
            </a:r>
            <a:endParaRPr lang="en-US" altLang="zh-CN"/>
          </a:p>
          <a:p>
            <a:r>
              <a:rPr lang="zh-CN" altLang="en-US"/>
              <a:t>蓝色球在</a:t>
            </a:r>
            <a:r>
              <a:rPr lang="en-US" altLang="zh-CN"/>
              <a:t>C</a:t>
            </a:r>
            <a:r>
              <a:rPr lang="zh-CN" altLang="en-US"/>
              <a:t>里的概率</a:t>
            </a:r>
            <a:r>
              <a:rPr lang="en-US" altLang="zh-CN"/>
              <a:t>P(</a:t>
            </a:r>
            <a:r>
              <a:rPr lang="en-US" altLang="zh-CN">
                <a:sym typeface="+mn-ea"/>
              </a:rPr>
              <a:t>C</a:t>
            </a:r>
            <a:r>
              <a:rPr lang="en-US" altLang="zh-CN"/>
              <a:t>) = ?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蓝色球同时出现的概率为</a:t>
            </a:r>
            <a:r>
              <a:rPr lang="en-US" altLang="zh-CN"/>
              <a:t>P(A,B)</a:t>
            </a:r>
            <a:r>
              <a:rPr lang="zh-CN" altLang="en-US"/>
              <a:t>或</a:t>
            </a:r>
            <a:r>
              <a:rPr lang="en-US" altLang="zh-CN">
                <a:sym typeface="+mn-ea"/>
              </a:rPr>
              <a:t>P(AB)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P(A∩B) = ?  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 </a:t>
            </a:r>
            <a:endParaRPr lang="en-US" altLang="zh-CN" sz="2400" b="1">
              <a:solidFill>
                <a:srgbClr val="C00000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那么，已知</a:t>
            </a:r>
            <a:r>
              <a:rPr lang="en-US" altLang="zh-CN">
                <a:sym typeface="+mn-ea"/>
              </a:rPr>
              <a:t>P(C)=1/2</a:t>
            </a:r>
            <a:r>
              <a:rPr lang="zh-CN" altLang="en-US">
                <a:sym typeface="+mn-ea"/>
              </a:rPr>
              <a:t>的情况下，</a:t>
            </a:r>
            <a:r>
              <a:rPr lang="en-US" altLang="zh-CN">
                <a:sym typeface="+mn-ea"/>
              </a:rPr>
              <a:t>P(A)</a:t>
            </a:r>
            <a:r>
              <a:rPr lang="zh-CN" altLang="en-US">
                <a:sym typeface="+mn-ea"/>
              </a:rPr>
              <a:t>是多少呢？用</a:t>
            </a:r>
            <a:r>
              <a:rPr lang="en-US" altLang="zh-CN">
                <a:sym typeface="+mn-ea"/>
              </a:rPr>
              <a:t>P(A | C)</a:t>
            </a:r>
            <a:r>
              <a:rPr lang="zh-CN" altLang="en-US">
                <a:sym typeface="+mn-ea"/>
              </a:rPr>
              <a:t>表示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1525" y="3912870"/>
            <a:ext cx="865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1/3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8525" y="4224655"/>
            <a:ext cx="865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1/2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50125" y="4854575"/>
            <a:ext cx="283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1/3 * 1/2 = 1/6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>
                <a:sym typeface="+mn-ea"/>
              </a:rPr>
              <a:t>朴素</a:t>
            </a:r>
            <a:r>
              <a:rPr lang="zh-CN" altLang="en-US" dirty="0"/>
              <a:t>贝叶斯分类器</a:t>
            </a:r>
            <a:endParaRPr lang="zh-CN" altLang="en-US" dirty="0"/>
          </a:p>
        </p:txBody>
      </p:sp>
      <p:sp>
        <p:nvSpPr>
          <p:cNvPr id="33794" name="Rectangle 3"/>
          <p:cNvSpPr>
            <a:spLocks noGrp="1"/>
          </p:cNvSpPr>
          <p:nvPr>
            <p:ph idx="13"/>
          </p:nvPr>
        </p:nvSpPr>
        <p:spPr>
          <a:xfrm>
            <a:off x="506095" y="1541145"/>
            <a:ext cx="11178540" cy="3138805"/>
          </a:xfrm>
        </p:spPr>
        <p:txBody>
          <a:bodyPr wrap="square" lIns="91456" tIns="45728" rIns="91456" bIns="45728" anchor="t">
            <a:noAutofit/>
          </a:bodyPr>
          <a:p>
            <a:pPr marL="457200" lvl="1" indent="0">
              <a:buNone/>
            </a:pPr>
            <a:r>
              <a:rPr lang="zh-CN" altLang="en-US" sz="2000" dirty="0"/>
              <a:t>得出公式：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进而得到贝叶斯公式：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     </a:t>
            </a:r>
            <a:endParaRPr lang="zh-CN" altLang="en-US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307304" y="3437872"/>
          <a:ext cx="4442648" cy="11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022600" imgH="787400" progId="Equation.3">
                  <p:embed/>
                </p:oleObj>
              </mc:Choice>
              <mc:Fallback>
                <p:oleObj name="" r:id="rId1" imgW="3022600" imgH="787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7304" y="3437872"/>
                        <a:ext cx="4442648" cy="11575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55" y="1541145"/>
            <a:ext cx="2143125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070" y="1483995"/>
            <a:ext cx="228600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2605" y="1842135"/>
            <a:ext cx="126492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同理：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3" idx="2"/>
          </p:cNvCxnSpPr>
          <p:nvPr/>
        </p:nvCxnSpPr>
        <p:spPr>
          <a:xfrm>
            <a:off x="3975735" y="2360295"/>
            <a:ext cx="1327150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6783070" y="2399030"/>
            <a:ext cx="856615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77900" y="4913630"/>
            <a:ext cx="104978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生活中常常能得知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P(A|C)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，却不能直接得到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P(C|A)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，贝叶斯为我们打通从前者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计算出后者的通道。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 txBox="1"/>
          <p:nvPr/>
        </p:nvSpPr>
        <p:spPr>
          <a:xfrm>
            <a:off x="1137285" y="1310005"/>
            <a:ext cx="9916160" cy="4895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09855" lvl="1" indent="0" algn="l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700" dirty="0">
                <a:latin typeface="Arial" panose="020B0604020202020204" pitchFamily="34" charset="0"/>
                <a:ea typeface="宋体" panose="02010600030101010101" pitchFamily="2" charset="-122"/>
              </a:rPr>
              <a:t>在已知变量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 (A</a:t>
            </a:r>
            <a:r>
              <a:rPr lang="en-US" altLang="zh-CN" sz="27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7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,…,A</a:t>
            </a:r>
            <a:r>
              <a:rPr lang="en-US" altLang="zh-CN" sz="27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700" dirty="0">
                <a:latin typeface="Arial" panose="020B0604020202020204" pitchFamily="34" charset="0"/>
                <a:ea typeface="宋体" panose="02010600030101010101" pitchFamily="2" charset="-122"/>
              </a:rPr>
              <a:t>，我们预测类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700" dirty="0">
                <a:latin typeface="Arial" panose="020B0604020202020204" pitchFamily="34" charset="0"/>
                <a:ea typeface="宋体" panose="02010600030101010101" pitchFamily="2" charset="-122"/>
              </a:rPr>
              <a:t>。相当于计算概率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P(C| A</a:t>
            </a:r>
            <a:r>
              <a:rPr lang="en-US" altLang="zh-CN" sz="27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7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,…,A</a:t>
            </a:r>
            <a:r>
              <a:rPr lang="en-US" altLang="zh-CN" sz="27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7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7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125" lvl="0" indent="-25527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•"/>
            </a:pPr>
            <a:endParaRPr lang="en-US" altLang="zh-CN" sz="27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125" lvl="0" indent="-25527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•"/>
            </a:pPr>
            <a:endParaRPr lang="en-US" altLang="zh-CN" sz="27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125" lvl="0" indent="-25527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•"/>
            </a:pPr>
            <a:endParaRPr lang="en-US" altLang="zh-CN" sz="27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125" lvl="1" indent="-255270" algn="l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65125" lvl="1" indent="-255270" algn="l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9855" lvl="1" indent="0" algn="l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相互独立。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r>
              <a:rPr lang="zh-CN" altLang="en-US">
                <a:sym typeface="+mn-ea"/>
              </a:rPr>
              <a:t>朴素</a:t>
            </a:r>
            <a:r>
              <a:rPr lang="zh-CN" altLang="en-US" dirty="0">
                <a:ea typeface="宋体" panose="02010600030101010101" pitchFamily="2" charset="-122"/>
              </a:rPr>
              <a:t>贝叶斯公式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2684590" y="3030863"/>
          <a:ext cx="5792272" cy="79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864100" imgH="800100" progId="Equation.3">
                  <p:embed/>
                </p:oleObj>
              </mc:Choice>
              <mc:Fallback>
                <p:oleObj name="" r:id="rId1" imgW="4864100" imgH="800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4590" y="3030863"/>
                        <a:ext cx="5792272" cy="797073"/>
                      </a:xfrm>
                      <a:prstGeom prst="rect">
                        <a:avLst/>
                      </a:prstGeom>
                      <a:noFill/>
                      <a:ln w="57150" cap="flat" cmpd="thickThin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06095" y="1330910"/>
            <a:ext cx="11178429" cy="4723632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联合概率：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表示两个事件共同发生的概率。A与B的联合概率表示为</a:t>
            </a:r>
            <a:r>
              <a:rPr lang="zh-CN" altLang="en-US" sz="2400">
                <a:solidFill>
                  <a:srgbClr val="FF0000"/>
                </a:solidFill>
              </a:rPr>
              <a:t> P(AB) 或者P(A,B),</a:t>
            </a:r>
            <a:r>
              <a:rPr lang="zh-CN" altLang="en-US" sz="2400"/>
              <a:t>或者P（A∩B）。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P(A|B)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/>
              <a:t>已知事件B发生的条件下, 事件A发生的条件概率。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、事件B发生之前，我们对事件A的发生有一个基本的概率判断，称为A的</a:t>
            </a:r>
            <a:r>
              <a:rPr lang="zh-CN" altLang="en-US" sz="2000" b="1">
                <a:solidFill>
                  <a:srgbClr val="FF0000"/>
                </a:solidFill>
              </a:rPr>
              <a:t>先验概率</a:t>
            </a:r>
            <a:r>
              <a:rPr lang="zh-CN" altLang="en-US" sz="2000"/>
              <a:t>，用P(A)表示；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、事件B发生之后，我们对事件A的发生概率重新评估，称为A的</a:t>
            </a:r>
            <a:r>
              <a:rPr lang="zh-CN" altLang="en-US" sz="2000" b="1">
                <a:solidFill>
                  <a:srgbClr val="FF0000"/>
                </a:solidFill>
              </a:rPr>
              <a:t>后验概率</a:t>
            </a:r>
            <a:r>
              <a:rPr lang="zh-CN" altLang="en-US" sz="2000"/>
              <a:t>，用</a:t>
            </a:r>
            <a:r>
              <a:rPr lang="zh-CN" altLang="en-US" sz="2000">
                <a:solidFill>
                  <a:srgbClr val="FF0000"/>
                </a:solidFill>
              </a:rPr>
              <a:t>P(A|B)</a:t>
            </a:r>
            <a:r>
              <a:rPr lang="zh-CN" altLang="en-US" sz="2000"/>
              <a:t>表示；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朴素</a:t>
            </a:r>
            <a:r>
              <a:rPr lang="zh-CN" altLang="en-US"/>
              <a:t>贝叶斯基本概念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贝叶斯公式范例</a:t>
            </a:r>
            <a:endParaRPr lang="zh-CN" altLang="en-US" dirty="0"/>
          </a:p>
        </p:txBody>
      </p:sp>
      <p:sp>
        <p:nvSpPr>
          <p:cNvPr id="35842" name="Rectangle 3"/>
          <p:cNvSpPr>
            <a:spLocks noGrp="1"/>
          </p:cNvSpPr>
          <p:nvPr>
            <p:ph idx="13"/>
          </p:nvPr>
        </p:nvSpPr>
        <p:spPr/>
        <p:txBody>
          <a:bodyPr wrap="square" lIns="91456" tIns="45728" rIns="91456" bIns="45728" anchor="t"/>
          <a:p>
            <a:pPr lvl="0" indent="-255270"/>
            <a:r>
              <a:rPr lang="zh-CN" altLang="en-US" sz="2400" dirty="0"/>
              <a:t>一个医生知道脑膜炎</a:t>
            </a:r>
            <a:r>
              <a:rPr lang="en-US" altLang="zh-CN" sz="2400" dirty="0"/>
              <a:t>(M)</a:t>
            </a:r>
            <a:r>
              <a:rPr lang="zh-CN" altLang="en-US" sz="2400" dirty="0"/>
              <a:t>中</a:t>
            </a:r>
            <a:r>
              <a:rPr lang="en-US" altLang="zh-CN" sz="2400" dirty="0"/>
              <a:t>50%</a:t>
            </a:r>
            <a:r>
              <a:rPr lang="zh-CN" altLang="en-US" sz="2400" dirty="0"/>
              <a:t>的人会患颈部僵硬</a:t>
            </a:r>
            <a:r>
              <a:rPr lang="en-US" altLang="zh-CN" sz="2400" dirty="0"/>
              <a:t>(S)   </a:t>
            </a:r>
            <a:r>
              <a:rPr lang="en-US" altLang="zh-CN" sz="2400" dirty="0">
                <a:solidFill>
                  <a:srgbClr val="FF0000"/>
                </a:solidFill>
              </a:rPr>
              <a:t>p(S|M)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indent="-255270"/>
            <a:r>
              <a:rPr lang="zh-CN" altLang="en-US" sz="2400" dirty="0"/>
              <a:t>一个正常人得脑膜炎的概率是</a:t>
            </a:r>
            <a:r>
              <a:rPr lang="en-US" altLang="zh-CN" sz="2400" dirty="0"/>
              <a:t>1/50000</a:t>
            </a:r>
            <a:r>
              <a:rPr lang="zh-CN" altLang="en-US" sz="2400" dirty="0"/>
              <a:t>（先验概率）  </a:t>
            </a:r>
            <a:r>
              <a:rPr lang="en-US" altLang="zh-CN" sz="2400" dirty="0">
                <a:solidFill>
                  <a:srgbClr val="FF0000"/>
                </a:solidFill>
              </a:rPr>
              <a:t>P(M)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indent="-255270"/>
            <a:r>
              <a:rPr lang="zh-CN" altLang="en-US" sz="2400" dirty="0"/>
              <a:t>一个正常人患颈部僵硬的概率是</a:t>
            </a:r>
            <a:r>
              <a:rPr lang="en-US" altLang="zh-CN" sz="2400" dirty="0"/>
              <a:t>1/20</a:t>
            </a:r>
            <a:r>
              <a:rPr lang="zh-CN" altLang="en-US" sz="2400" dirty="0"/>
              <a:t> （先验概率）   </a:t>
            </a:r>
            <a:r>
              <a:rPr lang="en-US" altLang="zh-CN" sz="2400" dirty="0">
                <a:solidFill>
                  <a:srgbClr val="FF0000"/>
                </a:solidFill>
              </a:rPr>
              <a:t>P(S)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indent="-255270"/>
            <a:endParaRPr lang="en-US" altLang="zh-CN" sz="2400" dirty="0"/>
          </a:p>
          <a:p>
            <a:pPr lvl="0" indent="-255270"/>
            <a:r>
              <a:rPr lang="zh-CN" altLang="en-US" sz="2400" dirty="0"/>
              <a:t>如果一个病人确诊颈部僵硬，那么他得脑膜炎的概率是多少？</a:t>
            </a:r>
            <a:endParaRPr lang="en-US" altLang="zh-CN" sz="2000" dirty="0"/>
          </a:p>
          <a:p>
            <a:pPr lvl="1" indent="-228600"/>
            <a:endParaRPr lang="en-US" altLang="zh-CN" sz="2000" dirty="0"/>
          </a:p>
          <a:p>
            <a:pPr lvl="1" indent="-228600"/>
            <a:endParaRPr lang="en-US" altLang="zh-CN" sz="2000" dirty="0"/>
          </a:p>
          <a:p>
            <a:pPr lvl="1" indent="-228600"/>
            <a:endParaRPr lang="en-US" altLang="zh-CN" sz="2000" dirty="0">
              <a:solidFill>
                <a:srgbClr val="7F7F7F"/>
              </a:solidFill>
            </a:endParaRPr>
          </a:p>
          <a:p>
            <a:pPr lvl="1" indent="-228600"/>
            <a:endParaRPr lang="en-US" altLang="zh-CN" sz="2000" dirty="0">
              <a:solidFill>
                <a:srgbClr val="7F7F7F"/>
              </a:solidFill>
            </a:endParaRPr>
          </a:p>
          <a:p>
            <a:pPr lvl="1" indent="-228600"/>
            <a:endParaRPr lang="en-US" altLang="zh-CN" sz="2000" dirty="0">
              <a:solidFill>
                <a:srgbClr val="7F7F7F"/>
              </a:solidFill>
            </a:endParaRPr>
          </a:p>
          <a:p>
            <a:pPr lvl="1" indent="-228600"/>
            <a:endParaRPr lang="zh-CN" altLang="zh-CN" sz="2000" dirty="0">
              <a:solidFill>
                <a:srgbClr val="7F7F7F"/>
              </a:solidFill>
            </a:endParaRP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2131914" y="4420418"/>
          <a:ext cx="7773839" cy="96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6362700" imgH="787400" progId="Equation.3">
                  <p:embed/>
                </p:oleObj>
              </mc:Choice>
              <mc:Fallback>
                <p:oleObj name="" r:id="rId1" imgW="6362700" imgH="787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1914" y="4420418"/>
                        <a:ext cx="7773839" cy="9622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wrap="square" lIns="91456" tIns="45728" rIns="91456" bIns="45728" anchor="ctr"/>
          <a:p>
            <a:pPr lvl="0"/>
            <a:r>
              <a:rPr lang="zh-CN" altLang="en-US" dirty="0"/>
              <a:t>朴素贝叶斯分类器特点</a:t>
            </a:r>
            <a:endParaRPr lang="zh-CN" altLang="en-US" dirty="0"/>
          </a:p>
        </p:txBody>
      </p:sp>
      <p:sp>
        <p:nvSpPr>
          <p:cNvPr id="39938" name="Rectangle 3"/>
          <p:cNvSpPr txBox="1"/>
          <p:nvPr/>
        </p:nvSpPr>
        <p:spPr>
          <a:xfrm>
            <a:off x="1057910" y="1376680"/>
            <a:ext cx="9981565" cy="46316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65125" lvl="0" indent="-25527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噪点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的鲁棒性（抗噪音强）。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5125" lvl="0" indent="-25527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变量间需要是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的，在业务场景中属性直接通常是有关联的，贝叶斯这个要求有些理想化，这是称作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朴素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”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的原因。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9855" lvl="0" indent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9855" lvl="0" indent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电商：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浏览、加车、购买，此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中变量不是独立的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9855" lvl="0" indent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65125" lvl="0" indent="-25527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该算法通常用在文本分析、过滤，如垃圾邮件过滤场景。在非文本分析类的场景里准确度不高。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2869</Words>
  <Application>WPS 演示</Application>
  <PresentationFormat>自定义</PresentationFormat>
  <Paragraphs>323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</vt:lpstr>
      <vt:lpstr>Arial Unicode MS</vt:lpstr>
      <vt:lpstr>Wingdings</vt:lpstr>
      <vt:lpstr>Wingdings 3</vt:lpstr>
      <vt:lpstr>Times New Roman</vt:lpstr>
      <vt:lpstr>Verdana</vt:lpstr>
      <vt:lpstr>Arial Unicode MS</vt:lpstr>
      <vt:lpstr>Calibri Light</vt:lpstr>
      <vt:lpstr>Tahoma</vt:lpstr>
      <vt:lpstr>Symbol</vt:lpstr>
      <vt:lpstr>黑体</vt:lpstr>
      <vt:lpstr>Office 主题</vt:lpstr>
      <vt:lpstr>1_Office 主题</vt:lpstr>
      <vt:lpstr>2_Office 主题</vt:lpstr>
      <vt:lpstr>Equation.3</vt:lpstr>
      <vt:lpstr>Equation.3</vt:lpstr>
      <vt:lpstr>Equation.3</vt:lpstr>
      <vt:lpstr>Visio.Drawing.6</vt:lpstr>
      <vt:lpstr>Word.Document.8</vt:lpstr>
      <vt:lpstr>Word.Document.8</vt:lpstr>
      <vt:lpstr>Word.Document.8</vt:lpstr>
      <vt:lpstr>PowerPoint 演示文稿</vt:lpstr>
      <vt:lpstr>本节大纲</vt:lpstr>
      <vt:lpstr>分类算法—朴素贝叶斯</vt:lpstr>
      <vt:lpstr>朴素贝叶斯算法原理基础</vt:lpstr>
      <vt:lpstr>朴素贝叶斯分类器</vt:lpstr>
      <vt:lpstr>朴素贝叶斯公式</vt:lpstr>
      <vt:lpstr>朴素贝叶斯基本概念</vt:lpstr>
      <vt:lpstr>贝叶斯公式范例</vt:lpstr>
      <vt:lpstr>朴素贝叶斯分类器特点</vt:lpstr>
      <vt:lpstr>本节大纲</vt:lpstr>
      <vt:lpstr>什么是聚类算法</vt:lpstr>
      <vt:lpstr>什么不是聚类算法</vt:lpstr>
      <vt:lpstr>群组的概念是模糊的</vt:lpstr>
      <vt:lpstr>划分聚类</vt:lpstr>
      <vt:lpstr>群组（簇）特性</vt:lpstr>
      <vt:lpstr>聚类算法</vt:lpstr>
      <vt:lpstr>Kmeans算法</vt:lpstr>
      <vt:lpstr>Kmeans过程通俗理解</vt:lpstr>
      <vt:lpstr>简单的手算例子</vt:lpstr>
      <vt:lpstr>简单的手算例子</vt:lpstr>
      <vt:lpstr>简单的手算例子</vt:lpstr>
      <vt:lpstr>案例实践</vt:lpstr>
      <vt:lpstr>本节大纲</vt:lpstr>
      <vt:lpstr>关联算法概念</vt:lpstr>
      <vt:lpstr>关联算法基础概念</vt:lpstr>
      <vt:lpstr>关联分析基础概念</vt:lpstr>
      <vt:lpstr>支持度和置信度</vt:lpstr>
      <vt:lpstr>关联分析目的</vt:lpstr>
      <vt:lpstr>FPGrowth类的方法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413</cp:revision>
  <dcterms:created xsi:type="dcterms:W3CDTF">2015-04-21T08:21:00Z</dcterms:created>
  <dcterms:modified xsi:type="dcterms:W3CDTF">2018-05-06T14:18:50Z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