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7" r:id="rId3"/>
    <p:sldId id="609" r:id="rId5"/>
    <p:sldId id="642" r:id="rId6"/>
    <p:sldId id="610" r:id="rId7"/>
    <p:sldId id="623" r:id="rId8"/>
    <p:sldId id="611" r:id="rId9"/>
    <p:sldId id="612" r:id="rId10"/>
    <p:sldId id="643" r:id="rId11"/>
    <p:sldId id="644" r:id="rId12"/>
    <p:sldId id="613" r:id="rId13"/>
    <p:sldId id="614" r:id="rId14"/>
    <p:sldId id="645" r:id="rId15"/>
    <p:sldId id="615" r:id="rId16"/>
    <p:sldId id="624" r:id="rId17"/>
    <p:sldId id="625" r:id="rId18"/>
    <p:sldId id="646" r:id="rId19"/>
    <p:sldId id="616" r:id="rId20"/>
    <p:sldId id="618" r:id="rId21"/>
    <p:sldId id="619" r:id="rId22"/>
    <p:sldId id="620" r:id="rId23"/>
    <p:sldId id="621" r:id="rId24"/>
    <p:sldId id="622" r:id="rId25"/>
    <p:sldId id="607" r:id="rId26"/>
    <p:sldId id="639" r:id="rId27"/>
    <p:sldId id="640" r:id="rId28"/>
    <p:sldId id="286" r:id="rId29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Arial Unicode MS" panose="020B0604020202020204" pitchFamily="34" charset="-122"/>
      <p:regular r:id="rId39"/>
    </p:embeddedFont>
    <p:embeddedFont>
      <p:font typeface="黑体" panose="02010609060101010101" pitchFamily="49" charset="-122"/>
      <p:regular r:id="rId40"/>
    </p:embeddedFont>
    <p:embeddedFont>
      <p:font typeface="Calibri Light" panose="020F0302020204030204" charset="0"/>
      <p:regular r:id="rId41"/>
      <p:italic r:id="rId4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24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9.fntdata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1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250964" cy="693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/>
          </a:p>
        </p:txBody>
      </p:sp>
      <p:sp>
        <p:nvSpPr>
          <p:cNvPr id="26" name="矩形 25"/>
          <p:cNvSpPr/>
          <p:nvPr userDrawn="1"/>
        </p:nvSpPr>
        <p:spPr>
          <a:xfrm>
            <a:off x="9055317" y="189399"/>
            <a:ext cx="88921" cy="431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400113" y="1541445"/>
            <a:ext cx="8385132" cy="4722757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18577" y="6478975"/>
            <a:ext cx="9089699" cy="421562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75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75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168900" y="262206"/>
            <a:ext cx="6173165" cy="752336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97582" y="6449847"/>
            <a:ext cx="702194" cy="3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z="1575" smtClean="0"/>
            </a:fld>
            <a:r>
              <a:rPr lang="en-US" altLang="zh-CN" sz="1575" smtClean="0"/>
              <a:t>/72</a:t>
            </a:r>
            <a:endParaRPr lang="zh-CN" altLang="en-US" sz="1575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5596" y="189399"/>
            <a:ext cx="1271786" cy="40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250964" cy="693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/>
          </a:p>
        </p:txBody>
      </p:sp>
      <p:sp>
        <p:nvSpPr>
          <p:cNvPr id="26" name="矩形 25"/>
          <p:cNvSpPr/>
          <p:nvPr userDrawn="1"/>
        </p:nvSpPr>
        <p:spPr>
          <a:xfrm>
            <a:off x="9055317" y="189399"/>
            <a:ext cx="88921" cy="431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18577" y="6453580"/>
            <a:ext cx="9089699" cy="421562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75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75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168900" y="262206"/>
            <a:ext cx="6173165" cy="752336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5596" y="189399"/>
            <a:ext cx="1271786" cy="40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250964" cy="693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/>
          </a:p>
        </p:txBody>
      </p:sp>
      <p:sp>
        <p:nvSpPr>
          <p:cNvPr id="26" name="矩形 25"/>
          <p:cNvSpPr/>
          <p:nvPr userDrawn="1"/>
        </p:nvSpPr>
        <p:spPr>
          <a:xfrm>
            <a:off x="9055317" y="189399"/>
            <a:ext cx="88921" cy="431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168900" y="262206"/>
            <a:ext cx="6173165" cy="752336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0600" y="283862"/>
            <a:ext cx="1271786" cy="40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1925411" y="2061260"/>
            <a:ext cx="5617502" cy="280779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/>
          </a:p>
        </p:txBody>
      </p:sp>
      <p:sp>
        <p:nvSpPr>
          <p:cNvPr id="42" name="矩形 41"/>
          <p:cNvSpPr/>
          <p:nvPr userDrawn="1"/>
        </p:nvSpPr>
        <p:spPr>
          <a:xfrm>
            <a:off x="-73121" y="1125329"/>
            <a:ext cx="4861298" cy="2281119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053536" y="2996556"/>
            <a:ext cx="5469375" cy="7835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45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45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250964" cy="693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/>
          </a:p>
        </p:txBody>
      </p:sp>
      <p:sp>
        <p:nvSpPr>
          <p:cNvPr id="26" name="矩形 25"/>
          <p:cNvSpPr/>
          <p:nvPr userDrawn="1"/>
        </p:nvSpPr>
        <p:spPr>
          <a:xfrm>
            <a:off x="9055317" y="189399"/>
            <a:ext cx="88921" cy="431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2910" y="283862"/>
            <a:ext cx="1271786" cy="40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69" y="365142"/>
            <a:ext cx="7886906" cy="132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69" y="1825710"/>
            <a:ext cx="7886906" cy="4351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69" y="6356645"/>
            <a:ext cx="2057454" cy="365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030" y="6356645"/>
            <a:ext cx="3086180" cy="365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118" y="6356645"/>
            <a:ext cx="2057454" cy="365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81" y="-2782073"/>
            <a:ext cx="2565723" cy="87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5051306" y="2080299"/>
            <a:ext cx="7509055" cy="35718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6984375" y="6291418"/>
            <a:ext cx="2168065" cy="105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7466564" y="5180596"/>
            <a:ext cx="7509055" cy="369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437414" y="7791562"/>
            <a:ext cx="7507864" cy="36908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636591"/>
            <a:ext cx="9145429" cy="7335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sz="36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sz="36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sz="36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2660272" y="2885514"/>
            <a:ext cx="3893000" cy="1241778"/>
          </a:xfrm>
          <a:ln w="9525">
            <a:noFill/>
            <a:miter/>
          </a:ln>
          <a:effectLst/>
        </p:spPr>
        <p:txBody>
          <a:bodyPr vert="horz" wrap="square" lIns="68590" tIns="34295" rIns="68590" bIns="34295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sz="33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消息队列</a:t>
            </a:r>
            <a:r>
              <a:rPr lang="en-US" altLang="zh-CN" sz="33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33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sz="33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33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46" y="-2686808"/>
            <a:ext cx="2565723" cy="87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4956041" y="2175564"/>
            <a:ext cx="7509055" cy="35718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7079640" y="6386683"/>
            <a:ext cx="2168065" cy="105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7561829" y="5275861"/>
            <a:ext cx="7509055" cy="369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1532678" y="7886827"/>
            <a:ext cx="7507864" cy="36908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23989" y="3801962"/>
            <a:ext cx="1457960" cy="3340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75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575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75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sz="1575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dirty="0"/>
              <a:t>Kafka</a:t>
            </a:r>
            <a:r>
              <a:rPr lang="zh-CN" altLang="en-US" dirty="0">
                <a:ea typeface="黑体" panose="02010609060101010101" pitchFamily="49" charset="-122"/>
              </a:rPr>
              <a:t>如何实现高吞吐量？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362" name="矩形 2"/>
          <p:cNvSpPr/>
          <p:nvPr/>
        </p:nvSpPr>
        <p:spPr>
          <a:xfrm>
            <a:off x="438150" y="1014413"/>
            <a:ext cx="7924800" cy="364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High Throughput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kafka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需要实现的核心目标之一，为此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kafka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做了以下一些设计：</a:t>
            </a:r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）数据持久化磁盘：消息不在内存中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，直接写入到磁盘，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充分利用磁盘的顺序读写性能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，所以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broker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没有内存压力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zero-copy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：大大提高了应用程序的性能，减少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IO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操作步骤。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zero-copy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的介绍：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https://blog.csdn.net/u013256816/article/details/52589524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）数据批量发送</a:t>
            </a:r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）数据压缩</a:t>
            </a:r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划分为多个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partition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，提高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parallelism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（并行度）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>
                <a:ea typeface="黑体" panose="02010609060101010101" pitchFamily="49" charset="-122"/>
              </a:rPr>
              <a:t>负载均衡 </a:t>
            </a:r>
            <a:r>
              <a:rPr lang="en-US" altLang="zh-CN" dirty="0"/>
              <a:t>load balance&amp;HA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6386" name="矩形 2"/>
          <p:cNvSpPr/>
          <p:nvPr/>
        </p:nvSpPr>
        <p:spPr>
          <a:xfrm>
            <a:off x="571500" y="833438"/>
            <a:ext cx="7848600" cy="429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Kafka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如何实现负载均衡的？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1) producer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根据用户指定的算法，将消息发送到指定的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partition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这里说的指定的算法，实际就是分区方式，比如按小时。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存在多个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partiiton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，每个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partition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有自己的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replica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（副本），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每个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replica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分布在不同的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Broker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节点上。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多个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partition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时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需要选取出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leader partition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（通过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zk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的选举机制）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leader partition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负责读写，并由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zookeeper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负责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fail over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（快速失败，即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leader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挂后会立刻再选举一个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4)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zookeeper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管理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broker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consumer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的动态加入与离开。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读写负载均衡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6285" y="2421255"/>
            <a:ext cx="2807970" cy="179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2350" y="1809750"/>
            <a:ext cx="21818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Broker1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080510" y="2345055"/>
            <a:ext cx="2807970" cy="179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6575" y="1733550"/>
            <a:ext cx="21818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Broker2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31875" y="2667000"/>
            <a:ext cx="21723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order_topic</a:t>
            </a:r>
            <a:endParaRPr lang="en-US" altLang="zh-CN"/>
          </a:p>
          <a:p>
            <a:r>
              <a:rPr lang="en-US" altLang="zh-CN"/>
              <a:t>    p1</a:t>
            </a:r>
            <a:endParaRPr lang="en-US" altLang="zh-CN"/>
          </a:p>
          <a:p>
            <a:r>
              <a:rPr lang="en-US" altLang="zh-CN"/>
              <a:t>    q2</a:t>
            </a:r>
            <a:endParaRPr lang="en-US" altLang="zh-CN"/>
          </a:p>
          <a:p>
            <a:r>
              <a:rPr lang="zh-CN" altLang="en-US"/>
              <a:t>    </a:t>
            </a:r>
            <a:r>
              <a:rPr lang="en-US" altLang="zh-CN"/>
              <a:t>p3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46575" y="2628900"/>
            <a:ext cx="21723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order_topic</a:t>
            </a:r>
            <a:endParaRPr lang="en-US" altLang="zh-CN"/>
          </a:p>
          <a:p>
            <a:r>
              <a:rPr lang="en-US" altLang="zh-CN"/>
              <a:t>    q1</a:t>
            </a:r>
            <a:endParaRPr lang="en-US" altLang="zh-CN"/>
          </a:p>
          <a:p>
            <a:r>
              <a:rPr lang="en-US" altLang="zh-CN"/>
              <a:t>    p2</a:t>
            </a:r>
            <a:endParaRPr lang="en-US" altLang="zh-CN"/>
          </a:p>
          <a:p>
            <a:r>
              <a:rPr lang="zh-CN" altLang="en-US"/>
              <a:t>    </a:t>
            </a:r>
            <a:r>
              <a:rPr lang="en-US"/>
              <a:t>q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98525" y="4524375"/>
            <a:ext cx="66255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</a:t>
            </a:r>
            <a:r>
              <a:rPr lang="en-US" altLang="zh-CN"/>
              <a:t>Partition</a:t>
            </a:r>
            <a:r>
              <a:rPr lang="zh-CN" altLang="en-US"/>
              <a:t>均有一个主和</a:t>
            </a:r>
            <a:r>
              <a:rPr lang="en-US" altLang="zh-CN"/>
              <a:t>1</a:t>
            </a:r>
            <a:r>
              <a:rPr lang="zh-CN" altLang="en-US"/>
              <a:t>个或多个副分区，主分区进行读写，副分区用于备份。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12305" y="2345055"/>
            <a:ext cx="218186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 </a:t>
            </a:r>
            <a:r>
              <a:rPr lang="zh-CN" altLang="en-US"/>
              <a:t>为主分区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q</a:t>
            </a:r>
            <a:r>
              <a:rPr lang="zh-CN" altLang="en-US"/>
              <a:t>为副分区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假如副本为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>
                <a:ea typeface="黑体" panose="02010609060101010101" pitchFamily="49" charset="-122"/>
              </a:rPr>
              <a:t>扩容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7410" name="矩形 2"/>
          <p:cNvSpPr/>
          <p:nvPr/>
        </p:nvSpPr>
        <p:spPr>
          <a:xfrm>
            <a:off x="368300" y="1490663"/>
            <a:ext cx="8077200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当需要增加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broker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节点时，新增的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broker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会向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zookeeper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注册，而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producer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及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consumer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会根据注册在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zookeeper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上的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watcher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感知这些变化，并及时作出调整。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Broker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的增减过程均不需要重启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Kafka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集群。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en-US" altLang="zh-CN"/>
              <a:t> CDH 5 </a:t>
            </a:r>
            <a:r>
              <a:rPr lang="zh-CN" altLang="en-US"/>
              <a:t>环境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Apache Kafka </a:t>
            </a:r>
            <a:r>
              <a:rPr lang="zh-CN" altLang="en-US"/>
              <a:t>搭建方式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注：即使有</a:t>
            </a:r>
            <a:r>
              <a:rPr lang="en-US" altLang="zh-CN"/>
              <a:t>CDH</a:t>
            </a:r>
            <a:r>
              <a:rPr lang="zh-CN" altLang="en-US"/>
              <a:t>环境，也可以安装</a:t>
            </a:r>
            <a:r>
              <a:rPr lang="en-US" altLang="zh-CN"/>
              <a:t>Apache Kafka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集群搭建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一、在线下载安装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二、手工离线安装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不能联网的情况下，以2.1.0为例：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http://archive.cloudera.com/kafka/parcels/2.1.0/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把KAFKA-2.1.0-1.2.1.0.p0.115-el6.parcel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KAFKA-2.1.0-1.2.1.0.p0.115-el6.parcel.sha1（后缀</a:t>
            </a:r>
            <a:r>
              <a:rPr lang="en-US" altLang="zh-CN" sz="2000"/>
              <a:t>1</a:t>
            </a:r>
            <a:r>
              <a:rPr lang="zh-CN" altLang="en-US" sz="2000"/>
              <a:t>去掉）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manifest.json 下载下来，放到</a:t>
            </a:r>
            <a:r>
              <a:rPr lang="en-US" altLang="zh-CN" sz="2000"/>
              <a:t>cm server</a:t>
            </a:r>
            <a:r>
              <a:rPr lang="zh-CN" altLang="en-US" sz="2000"/>
              <a:t>的/opt/cloudera/parcel-repo下，然后添加</a:t>
            </a:r>
            <a:r>
              <a:rPr lang="en-US" altLang="zh-CN" sz="2000"/>
              <a:t>kafka</a:t>
            </a:r>
            <a:r>
              <a:rPr lang="zh-CN" altLang="en-US" sz="2000"/>
              <a:t>服务即可。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CDH5 </a:t>
            </a:r>
            <a:r>
              <a:rPr lang="zh-CN" altLang="en-US"/>
              <a:t>下 </a:t>
            </a:r>
            <a:r>
              <a:rPr lang="en-US" altLang="zh-CN"/>
              <a:t>Kafka </a:t>
            </a:r>
            <a:r>
              <a:rPr lang="zh-CN" altLang="en-US"/>
              <a:t>集群添加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379793" y="1389045"/>
            <a:ext cx="8385132" cy="4722757"/>
          </a:xfrm>
        </p:spPr>
        <p:txBody>
          <a:bodyPr/>
          <a:p>
            <a:pPr marL="0" indent="0">
              <a:buNone/>
            </a:pPr>
            <a:r>
              <a:rPr lang="zh-CN" altLang="en-US"/>
              <a:t>自0.10 开始，</a:t>
            </a:r>
            <a:r>
              <a:rPr lang="en-US" altLang="zh-CN"/>
              <a:t>API</a:t>
            </a:r>
            <a:r>
              <a:rPr lang="zh-CN" altLang="en-US"/>
              <a:t>发生巨大变化。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课程选择</a:t>
            </a:r>
            <a:r>
              <a:rPr lang="en-US" altLang="zh-CN"/>
              <a:t>0.8.2.2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版本选择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dirty="0">
                <a:ea typeface="黑体" panose="02010609060101010101" pitchFamily="49" charset="-122"/>
              </a:rPr>
              <a:t>Apache Kafka</a:t>
            </a:r>
            <a:r>
              <a:rPr lang="zh-CN" altLang="en-US" dirty="0">
                <a:ea typeface="黑体" panose="02010609060101010101" pitchFamily="49" charset="-122"/>
              </a:rPr>
              <a:t>集群搭建步骤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500" y="1356360"/>
            <a:ext cx="8763000" cy="2907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安装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Zookeeper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集群，略。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Kafka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下载：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如何选择兼容的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Kafka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版本？都兼容，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0.10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API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变化较大。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wget https://archive.apache.org/dist/kafka/0.8.2.2/kafka_2.11-0.8.2.2.tgz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解压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tar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zxvf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kafka_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2.11-0.8.2.2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kafka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scala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编写，需要下载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scala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相关的库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2.11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Scala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版本，</a:t>
            </a: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0.8.2.2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Kafka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8" name="矩形 1"/>
          <p:cNvSpPr/>
          <p:nvPr/>
        </p:nvSpPr>
        <p:spPr>
          <a:xfrm>
            <a:off x="190500" y="4006850"/>
            <a:ext cx="8763000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1" indent="0" eaLnBrk="1" fontAlgn="base" hangingPunct="1"/>
            <a:endParaRPr lang="en-US" altLang="zh-CN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fontAlgn="base"/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3. </a:t>
            </a:r>
            <a:r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配置</a:t>
            </a: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config/server.properties</a:t>
            </a:r>
            <a:endParaRPr lang="en-US" altLang="zh-CN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fontAlgn="base"/>
            <a:r>
              <a:rPr lang="en-US" altLang="zh-CN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broker.id</a:t>
            </a:r>
            <a:r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为依次增长的：</a:t>
            </a: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0</a:t>
            </a:r>
            <a:r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、</a:t>
            </a: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</a:t>
            </a:r>
            <a:r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、</a:t>
            </a: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r>
            <a:r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、</a:t>
            </a: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</a:t>
            </a:r>
            <a:r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、</a:t>
            </a: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</a:t>
            </a:r>
            <a:r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，集群中唯一</a:t>
            </a: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id</a:t>
            </a:r>
            <a:endParaRPr lang="en-US" altLang="zh-CN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fontAlgn="base"/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log.dirs</a:t>
            </a:r>
            <a:r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设置到大硬盘路径下</a:t>
            </a:r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fontAlgn="base"/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num.network.threads</a:t>
            </a:r>
            <a:endParaRPr lang="en-US" altLang="zh-CN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fontAlgn="base"/>
            <a:r>
              <a:rPr lang="en-US" altLang="zh-CN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num.partitions  </a:t>
            </a:r>
            <a:r>
              <a:rPr lang="zh-CN" altLang="en-US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，默认分区数</a:t>
            </a:r>
            <a:endParaRPr lang="en-US" altLang="zh-CN" strike="noStrike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fontAlgn="base"/>
            <a:r>
              <a:rPr lang="en-US" altLang="zh-CN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num.io.threads </a:t>
            </a:r>
            <a:r>
              <a:rPr lang="zh-CN" altLang="en-US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建议值为机器的核数；</a:t>
            </a:r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fontAlgn="base"/>
            <a:r>
              <a:rPr lang="en-US" altLang="zh-CN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zookeeper.connect</a:t>
            </a: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</a:t>
            </a:r>
            <a:r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设置为</a:t>
            </a: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zookeeper</a:t>
            </a:r>
            <a:r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</a:t>
            </a: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Servers </a:t>
            </a:r>
            <a:r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列表，各节点以逗号分开；</a:t>
            </a:r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dirty="0"/>
              <a:t>Kafka </a:t>
            </a:r>
            <a:r>
              <a:rPr lang="zh-CN" altLang="en-US" dirty="0">
                <a:ea typeface="黑体" panose="02010609060101010101" pitchFamily="49" charset="-122"/>
              </a:rPr>
              <a:t>启动、创建</a:t>
            </a:r>
            <a:r>
              <a:rPr lang="en-US" altLang="zh-CN" dirty="0"/>
              <a:t>topic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0482" name="矩形 2"/>
          <p:cNvSpPr/>
          <p:nvPr/>
        </p:nvSpPr>
        <p:spPr>
          <a:xfrm>
            <a:off x="76200" y="1371600"/>
            <a:ext cx="8839200" cy="20300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kafka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的部署目录下，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在各个节点上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通过如下命令来启动：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$ nohup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bin/kafka-server-start.sh  config/server.properties  &amp;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[root@master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jps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3098 ZooKeeperMain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3037 Kafka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矩形 3"/>
          <p:cNvSpPr/>
          <p:nvPr/>
        </p:nvSpPr>
        <p:spPr>
          <a:xfrm>
            <a:off x="76200" y="3327400"/>
            <a:ext cx="8839200" cy="2846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创建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$ bin/kafka-topics.sh --zookeeper 192.168.1.107:2181,192.168.1.108:2181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--topic topicName --replication-factor 1 --partitions 1 --create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其中，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--topic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名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--replication-factor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定义副本数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--partitions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定义分区数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矩形 2"/>
          <p:cNvSpPr/>
          <p:nvPr/>
        </p:nvSpPr>
        <p:spPr>
          <a:xfrm>
            <a:off x="76200" y="457200"/>
            <a:ext cx="8915400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查看全部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bin/kafka-topics.sh --zookeeper 192.168.1.107:2181,192.168.1.107:2181 --list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矩形 3"/>
          <p:cNvSpPr/>
          <p:nvPr/>
        </p:nvSpPr>
        <p:spPr>
          <a:xfrm>
            <a:off x="50800" y="1752600"/>
            <a:ext cx="8915400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删除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./kafka-topics.sh --topic topicName --delete --zookeeper 192.168.1.107:2181,192.168.1.107:2181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矩形 4"/>
          <p:cNvSpPr/>
          <p:nvPr/>
        </p:nvSpPr>
        <p:spPr>
          <a:xfrm>
            <a:off x="88900" y="3346450"/>
            <a:ext cx="6781800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查看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明细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./kafka-topics.sh --topic test --describe --zookeeper 192.168.1.107:2181,192.168.1.107:2181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b="1" dirty="0"/>
              <a:t>Kafka</a:t>
            </a:r>
            <a:endParaRPr lang="en-US" altLang="zh-CN" b="1" dirty="0">
              <a:ea typeface="黑体" panose="02010609060101010101" pitchFamily="49" charset="-122"/>
            </a:endParaRPr>
          </a:p>
        </p:txBody>
      </p:sp>
      <p:sp>
        <p:nvSpPr>
          <p:cNvPr id="11266" name="矩形 1"/>
          <p:cNvSpPr/>
          <p:nvPr/>
        </p:nvSpPr>
        <p:spPr>
          <a:xfrm>
            <a:off x="236538" y="1231900"/>
            <a:ext cx="8666162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Kafka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LinkedIn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开源出来的一个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高吞吐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分布式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消息系统。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scala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开发，支持多语言客户端（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python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等）</a:t>
            </a:r>
            <a:b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其具有以下特点：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1)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支持高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Throughput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（高吞吐量）的应用，多分区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2)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无需停机即可扩展机器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3)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持久化：通过将数据持久化到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硬盘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以及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replication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（副本）防止数据丢失。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4)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支持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online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offline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的场景，实时消费和离线消费两种都支持。。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offline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消费：定期消费一次，比如按小时或天。离线计算。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Mapreduce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传统的消息队列产品：</a:t>
            </a: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Jboss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里的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jms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，单分区（无分区），只有一个点进行数据读写。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Rocketmq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，阿里开源的，多实例的，和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Kafak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区别较大，支持多分区。前身是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MetaQ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MetaQ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是基于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Kafka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内核进行开发的。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Kafka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MetaQ——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Rocketmq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矩形 1"/>
          <p:cNvSpPr/>
          <p:nvPr/>
        </p:nvSpPr>
        <p:spPr>
          <a:xfrm>
            <a:off x="76200" y="1600200"/>
            <a:ext cx="8610600" cy="364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Productor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bin/kafka-console-producer.sh --broker-list  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192.168.1.107: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9092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,192.168.1.108: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9092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--topic topicName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Consumer: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bin/kafka-console-consumer.sh --zookeeper 192.168.1.107:2181,192.168.1.107:2181 --topic topicName --from-beginning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TextBox 2"/>
          <p:cNvSpPr txBox="1"/>
          <p:nvPr/>
        </p:nvSpPr>
        <p:spPr>
          <a:xfrm>
            <a:off x="685800" y="228600"/>
            <a:ext cx="73152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生产和消费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ctr"/>
            <a:r>
              <a:rPr lang="zh-CN" altLang="en-US" dirty="0">
                <a:ea typeface="黑体" panose="02010609060101010101" pitchFamily="49" charset="-122"/>
              </a:rPr>
              <a:t>异常处理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3554" name="矩形 2"/>
          <p:cNvSpPr/>
          <p:nvPr/>
        </p:nvSpPr>
        <p:spPr>
          <a:xfrm>
            <a:off x="381000" y="1352550"/>
            <a:ext cx="7848600" cy="845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如果报异常：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Failed to load class "org.slf4j.impl.StaticLoggerBinder"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矩形 3"/>
          <p:cNvSpPr/>
          <p:nvPr/>
        </p:nvSpPr>
        <p:spPr>
          <a:xfrm>
            <a:off x="381000" y="2362200"/>
            <a:ext cx="8458200" cy="31076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解决方法：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下载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slf4j-1.7.6.zip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wget  http://www.slf4j.org/dist/slf4j-1.7.6.zip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解压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unzip slf4j-1.7.6.zip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把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slf4j-nop-1.7.6.jar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包复制到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kafka libs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目录下面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28600" y="762000"/>
          <a:ext cx="8534400" cy="5392738"/>
        </p:xfrm>
        <a:graphic>
          <a:graphicData uri="http://schemas.openxmlformats.org/drawingml/2006/table">
            <a:tbl>
              <a:tblPr/>
              <a:tblGrid>
                <a:gridCol w="2209800"/>
                <a:gridCol w="3200400"/>
                <a:gridCol w="3124200"/>
              </a:tblGrid>
              <a:tr h="381037">
                <a:tc>
                  <a:txBody>
                    <a:bodyPr/>
                    <a:lstStyle/>
                    <a:p>
                      <a:pPr latinLnBrk="1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broker.id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整数，建议根据</a:t>
                      </a:r>
                      <a:r>
                        <a:rPr lang="en-US" altLang="zh-CN" sz="1600" dirty="0" err="1">
                          <a:effectLst/>
                        </a:rPr>
                        <a:t>ip</a:t>
                      </a:r>
                      <a:r>
                        <a:rPr lang="zh-CN" altLang="en-US" sz="1600" dirty="0">
                          <a:effectLst/>
                        </a:rPr>
                        <a:t>区分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zh-CN" alt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00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log.dirs</a:t>
                      </a:r>
                      <a:endParaRPr 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kafka</a:t>
                      </a:r>
                      <a:r>
                        <a:rPr lang="zh-CN" altLang="en-US" sz="1600">
                          <a:effectLst/>
                        </a:rPr>
                        <a:t>存放消息文件的路径，</a:t>
                      </a:r>
                      <a:endParaRPr lang="zh-CN" alt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默认</a:t>
                      </a:r>
                      <a:r>
                        <a:rPr lang="en-US" altLang="zh-CN" sz="1600">
                          <a:effectLst/>
                        </a:rPr>
                        <a:t>/</a:t>
                      </a:r>
                      <a:r>
                        <a:rPr lang="en-US" sz="1600">
                          <a:effectLst/>
                        </a:rPr>
                        <a:t>tmp/kafka-logs</a:t>
                      </a:r>
                      <a:endParaRPr 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459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port</a:t>
                      </a:r>
                      <a:endParaRPr 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broker</a:t>
                      </a:r>
                      <a:r>
                        <a:rPr lang="zh-CN" altLang="en-US" sz="1600" dirty="0">
                          <a:effectLst/>
                        </a:rPr>
                        <a:t>用于接收</a:t>
                      </a:r>
                      <a:r>
                        <a:rPr lang="en-US" sz="1600" dirty="0">
                          <a:effectLst/>
                        </a:rPr>
                        <a:t>producer</a:t>
                      </a:r>
                      <a:r>
                        <a:rPr lang="zh-CN" altLang="en-US" sz="1600" dirty="0">
                          <a:effectLst/>
                        </a:rPr>
                        <a:t>消息的端口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zh-CN" alt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71">
                <a:tc>
                  <a:txBody>
                    <a:bodyPr/>
                    <a:lstStyle/>
                    <a:p>
                      <a:pPr latinLnBrk="1"/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zookeeper.connnect</a:t>
                      </a:r>
                      <a:endParaRPr lang="en-US" sz="1600" b="1" dirty="0" err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zookeeper</a:t>
                      </a:r>
                      <a:r>
                        <a:rPr lang="zh-CN" altLang="en-US" sz="1600">
                          <a:effectLst/>
                        </a:rPr>
                        <a:t>连接</a:t>
                      </a:r>
                      <a:endParaRPr lang="zh-CN" alt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格式为  </a:t>
                      </a:r>
                      <a:r>
                        <a:rPr lang="en-US" sz="1600">
                          <a:effectLst/>
                        </a:rPr>
                        <a:t>ip1:port,ip2:port,ip3:port</a:t>
                      </a:r>
                      <a:endParaRPr 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71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message.max.bytes</a:t>
                      </a:r>
                      <a:endParaRPr 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单条消息的最大长度</a:t>
                      </a:r>
                      <a:endParaRPr lang="zh-CN" alt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zh-CN" alt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071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num.network.threads</a:t>
                      </a:r>
                      <a:endParaRPr 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>
                          <a:effectLst/>
                        </a:rPr>
                        <a:t>broker</a:t>
                      </a:r>
                      <a:r>
                        <a:rPr lang="zh-CN" altLang="en-US" sz="1600">
                          <a:effectLst/>
                        </a:rPr>
                        <a:t>用于处理网络请求的线程数</a:t>
                      </a:r>
                      <a:endParaRPr lang="zh-CN" alt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如不配置默认为</a:t>
                      </a:r>
                      <a:r>
                        <a:rPr lang="en-US" altLang="zh-CN" sz="1600">
                          <a:effectLst/>
                        </a:rPr>
                        <a:t>3</a:t>
                      </a:r>
                      <a:r>
                        <a:rPr lang="zh-CN" altLang="en-US" sz="1600">
                          <a:effectLst/>
                        </a:rPr>
                        <a:t>，</a:t>
                      </a:r>
                      <a:r>
                        <a:rPr lang="en-US" sz="1600">
                          <a:effectLst/>
                        </a:rPr>
                        <a:t>server.properties</a:t>
                      </a:r>
                      <a:r>
                        <a:rPr lang="zh-CN" altLang="en-US" sz="1600">
                          <a:effectLst/>
                        </a:rPr>
                        <a:t>默认是</a:t>
                      </a:r>
                      <a:r>
                        <a:rPr lang="en-US" altLang="zh-CN" sz="1600">
                          <a:effectLst/>
                        </a:rPr>
                        <a:t>2</a:t>
                      </a:r>
                      <a:endParaRPr lang="en-US" altLang="zh-CN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071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 err="1">
                          <a:effectLst/>
                        </a:rPr>
                        <a:t>num.io.threads</a:t>
                      </a:r>
                      <a:endParaRPr 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effectLst/>
                        </a:rPr>
                        <a:t>broker</a:t>
                      </a:r>
                      <a:r>
                        <a:rPr lang="zh-CN" altLang="en-US" sz="1600" dirty="0">
                          <a:effectLst/>
                        </a:rPr>
                        <a:t>用于执行网络请求的</a:t>
                      </a:r>
                      <a:r>
                        <a:rPr lang="en-US" altLang="zh-CN" sz="1600" dirty="0">
                          <a:effectLst/>
                        </a:rPr>
                        <a:t>IO</a:t>
                      </a:r>
                      <a:r>
                        <a:rPr lang="zh-CN" altLang="en-US" sz="1600" dirty="0">
                          <a:effectLst/>
                        </a:rPr>
                        <a:t>线程数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如不配置默认为</a:t>
                      </a:r>
                      <a:r>
                        <a:rPr lang="en-US" altLang="zh-CN" sz="1600">
                          <a:effectLst/>
                        </a:rPr>
                        <a:t>8</a:t>
                      </a:r>
                      <a:r>
                        <a:rPr lang="zh-CN" altLang="en-US" sz="1600">
                          <a:effectLst/>
                        </a:rPr>
                        <a:t>，</a:t>
                      </a:r>
                      <a:r>
                        <a:rPr lang="en-US" sz="1600">
                          <a:effectLst/>
                        </a:rPr>
                        <a:t>server.properties</a:t>
                      </a:r>
                      <a:r>
                        <a:rPr lang="zh-CN" altLang="en-US" sz="1600">
                          <a:effectLst/>
                        </a:rPr>
                        <a:t>默认是</a:t>
                      </a:r>
                      <a:r>
                        <a:rPr lang="en-US" altLang="zh-CN" sz="1600">
                          <a:effectLst/>
                        </a:rPr>
                        <a:t>2</a:t>
                      </a:r>
                      <a:r>
                        <a:rPr lang="zh-CN" altLang="en-US" sz="1600">
                          <a:effectLst/>
                        </a:rPr>
                        <a:t>可适当增大，</a:t>
                      </a:r>
                      <a:endParaRPr lang="zh-CN" alt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71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queued.max.requests</a:t>
                      </a:r>
                      <a:endParaRPr 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排队等候</a:t>
                      </a:r>
                      <a:r>
                        <a:rPr lang="en-US" sz="1600" dirty="0">
                          <a:effectLst/>
                        </a:rPr>
                        <a:t>IO</a:t>
                      </a:r>
                      <a:r>
                        <a:rPr lang="zh-CN" altLang="en-US" sz="1600" dirty="0">
                          <a:effectLst/>
                        </a:rPr>
                        <a:t>线程执行的</a:t>
                      </a:r>
                      <a:r>
                        <a:rPr lang="en-US" sz="1600" dirty="0">
                          <a:effectLst/>
                        </a:rPr>
                        <a:t>requests</a:t>
                      </a:r>
                      <a:endParaRPr 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默认为</a:t>
                      </a:r>
                      <a:r>
                        <a:rPr lang="en-US" altLang="zh-CN" sz="1600">
                          <a:effectLst/>
                        </a:rPr>
                        <a:t>500</a:t>
                      </a:r>
                      <a:endParaRPr lang="en-US" altLang="zh-CN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071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host.name</a:t>
                      </a:r>
                      <a:endParaRPr 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broker</a:t>
                      </a:r>
                      <a:r>
                        <a:rPr lang="zh-CN" altLang="en-US" sz="1600" dirty="0">
                          <a:effectLst/>
                        </a:rPr>
                        <a:t>的</a:t>
                      </a:r>
                      <a:r>
                        <a:rPr lang="en-US" sz="1600" dirty="0">
                          <a:effectLst/>
                        </a:rPr>
                        <a:t>hostname</a:t>
                      </a:r>
                      <a:endParaRPr 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默认</a:t>
                      </a:r>
                      <a:r>
                        <a:rPr lang="en-US" altLang="zh-CN" sz="1600">
                          <a:effectLst/>
                        </a:rPr>
                        <a:t>null,</a:t>
                      </a:r>
                      <a:r>
                        <a:rPr lang="zh-CN" altLang="en-US" sz="1600">
                          <a:effectLst/>
                        </a:rPr>
                        <a:t>建议写主机的</a:t>
                      </a:r>
                      <a:r>
                        <a:rPr lang="en-US" altLang="zh-CN" sz="1600">
                          <a:effectLst/>
                        </a:rPr>
                        <a:t>ip,</a:t>
                      </a:r>
                      <a:r>
                        <a:rPr lang="zh-CN" altLang="en-US" sz="1600">
                          <a:effectLst/>
                        </a:rPr>
                        <a:t>不然消费端不配置</a:t>
                      </a:r>
                      <a:r>
                        <a:rPr lang="en-US" altLang="zh-CN" sz="1600">
                          <a:effectLst/>
                        </a:rPr>
                        <a:t>hosts</a:t>
                      </a:r>
                      <a:r>
                        <a:rPr lang="zh-CN" altLang="en-US" sz="1600">
                          <a:effectLst/>
                        </a:rPr>
                        <a:t>会有麻烦</a:t>
                      </a:r>
                      <a:endParaRPr lang="zh-CN" alt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00">
                <a:tc>
                  <a:txBody>
                    <a:bodyPr/>
                    <a:lstStyle/>
                    <a:p>
                      <a:pPr latinLnBrk="1"/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num.partitions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effectLst/>
                        </a:rPr>
                        <a:t>topic</a:t>
                      </a:r>
                      <a:r>
                        <a:rPr lang="zh-CN" altLang="en-US" sz="1600" dirty="0">
                          <a:effectLst/>
                        </a:rPr>
                        <a:t>的默认分区数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默认</a:t>
                      </a:r>
                      <a:r>
                        <a:rPr lang="en-US" altLang="zh-CN" sz="1600">
                          <a:effectLst/>
                        </a:rPr>
                        <a:t>2</a:t>
                      </a:r>
                      <a:endParaRPr lang="en-US" altLang="zh-CN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71">
                <a:tc>
                  <a:txBody>
                    <a:bodyPr/>
                    <a:lstStyle/>
                    <a:p>
                      <a:pPr latinLnBrk="1"/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log.retention.hours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消息被删除前保存多少小时</a:t>
                      </a:r>
                      <a:endParaRPr lang="zh-CN" alt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默认</a:t>
                      </a:r>
                      <a:r>
                        <a:rPr lang="en-US" altLang="zh-CN" sz="1600" dirty="0">
                          <a:effectLst/>
                        </a:rPr>
                        <a:t>1</a:t>
                      </a:r>
                      <a:r>
                        <a:rPr lang="zh-CN" altLang="en-US" sz="1600" dirty="0">
                          <a:effectLst/>
                        </a:rPr>
                        <a:t>周</a:t>
                      </a:r>
                      <a:r>
                        <a:rPr lang="en-US" altLang="zh-CN" sz="1600" dirty="0">
                          <a:effectLst/>
                        </a:rPr>
                        <a:t>168</a:t>
                      </a:r>
                      <a:r>
                        <a:rPr lang="zh-CN" altLang="en-US" sz="1600" dirty="0">
                          <a:effectLst/>
                        </a:rPr>
                        <a:t>小时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71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auto.create.topics.enable</a:t>
                      </a:r>
                      <a:endParaRPr 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是否可以程序自动创建</a:t>
                      </a:r>
                      <a:r>
                        <a:rPr lang="en-US" altLang="zh-CN" sz="1600">
                          <a:effectLst/>
                        </a:rPr>
                        <a:t>Topic</a:t>
                      </a:r>
                      <a:endParaRPr lang="en-US" altLang="zh-CN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默认</a:t>
                      </a:r>
                      <a:r>
                        <a:rPr lang="en-US" sz="1600">
                          <a:effectLst/>
                        </a:rPr>
                        <a:t>true,</a:t>
                      </a:r>
                      <a:r>
                        <a:rPr lang="zh-CN" altLang="en-US" sz="1600">
                          <a:effectLst/>
                        </a:rPr>
                        <a:t>建议</a:t>
                      </a: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00">
                <a:tc>
                  <a:txBody>
                    <a:bodyPr/>
                    <a:lstStyle/>
                    <a:p>
                      <a:pPr latinLnBrk="1"/>
                      <a:r>
                        <a:rPr lang="en-US" sz="1600" b="0" dirty="0" err="1">
                          <a:effectLst/>
                        </a:rPr>
                        <a:t>default.replication.factor</a:t>
                      </a:r>
                      <a:endParaRPr lang="en-US" sz="1600" b="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消息备份数目</a:t>
                      </a:r>
                      <a:endParaRPr lang="zh-CN" alt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默认</a:t>
                      </a:r>
                      <a:r>
                        <a:rPr lang="en-US" altLang="zh-CN" sz="1600">
                          <a:effectLst/>
                        </a:rPr>
                        <a:t>1</a:t>
                      </a:r>
                      <a:r>
                        <a:rPr lang="zh-CN" altLang="en-US" sz="1600">
                          <a:effectLst/>
                        </a:rPr>
                        <a:t>不做复制，建议修改</a:t>
                      </a:r>
                      <a:endParaRPr lang="zh-CN" alt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071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num.replica.fetchers</a:t>
                      </a:r>
                      <a:endParaRPr lang="en-US" sz="160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用于复制</a:t>
                      </a:r>
                      <a:r>
                        <a:rPr lang="en-US" sz="1600" dirty="0">
                          <a:effectLst/>
                        </a:rPr>
                        <a:t>leader</a:t>
                      </a:r>
                      <a:r>
                        <a:rPr lang="zh-CN" altLang="en-US" sz="1600" dirty="0">
                          <a:effectLst/>
                        </a:rPr>
                        <a:t>消息到</a:t>
                      </a:r>
                      <a:r>
                        <a:rPr lang="en-US" sz="1600" dirty="0">
                          <a:effectLst/>
                        </a:rPr>
                        <a:t>follower</a:t>
                      </a:r>
                      <a:r>
                        <a:rPr lang="zh-CN" altLang="en-US" sz="1600" dirty="0">
                          <a:effectLst/>
                        </a:rPr>
                        <a:t>的</a:t>
                      </a:r>
                      <a:r>
                        <a:rPr lang="en-US" sz="1600" dirty="0">
                          <a:effectLst/>
                        </a:rPr>
                        <a:t>IO</a:t>
                      </a:r>
                      <a:r>
                        <a:rPr lang="zh-CN" altLang="en-US" sz="1600" dirty="0">
                          <a:effectLst/>
                        </a:rPr>
                        <a:t>线程数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默认</a:t>
                      </a:r>
                      <a:r>
                        <a:rPr lang="en-US" altLang="zh-CN" sz="1600" dirty="0">
                          <a:effectLst/>
                        </a:rPr>
                        <a:t>1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49325" marR="49325" marT="24665" marB="246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39" name="Rectangle 1"/>
          <p:cNvSpPr/>
          <p:nvPr/>
        </p:nvSpPr>
        <p:spPr>
          <a:xfrm>
            <a:off x="50800" y="202407"/>
            <a:ext cx="7162800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配置文件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config/server.properties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中配置项：</a:t>
            </a:r>
            <a:endParaRPr lang="zh-CN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0113" y="2145295"/>
            <a:ext cx="8276648" cy="106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75" b="1" dirty="0" smtClean="0"/>
              <a:t>1</a:t>
            </a:r>
            <a:r>
              <a:rPr lang="zh-CN" altLang="en-US" sz="1575" b="1" dirty="0" smtClean="0"/>
              <a:t>、</a:t>
            </a:r>
            <a:r>
              <a:rPr lang="en-US" altLang="zh-CN" sz="1575" b="1" dirty="0" err="1" smtClean="0"/>
              <a:t>ssh</a:t>
            </a:r>
            <a:r>
              <a:rPr lang="zh-CN" altLang="en-US" sz="1575" b="1" dirty="0" smtClean="0"/>
              <a:t>无密码访问</a:t>
            </a:r>
            <a:endParaRPr lang="en-US" altLang="zh-CN" sz="1575" b="1" dirty="0" smtClean="0"/>
          </a:p>
          <a:p>
            <a:r>
              <a:rPr lang="en-US" altLang="zh-CN" sz="1575" dirty="0" smtClean="0">
                <a:solidFill>
                  <a:srgbClr val="FF0000"/>
                </a:solidFill>
              </a:rPr>
              <a:t>CDH</a:t>
            </a:r>
            <a:r>
              <a:rPr lang="zh-CN" altLang="en-US" sz="1575" dirty="0" smtClean="0">
                <a:solidFill>
                  <a:srgbClr val="FF0000"/>
                </a:solidFill>
              </a:rPr>
              <a:t>版本不需要设置，因为</a:t>
            </a:r>
            <a:r>
              <a:rPr lang="en-US" altLang="zh-CN" sz="1575" dirty="0" smtClean="0">
                <a:solidFill>
                  <a:srgbClr val="FF0000"/>
                </a:solidFill>
              </a:rPr>
              <a:t>CDH</a:t>
            </a:r>
            <a:r>
              <a:rPr lang="zh-CN" altLang="en-US" sz="1575" dirty="0" smtClean="0">
                <a:solidFill>
                  <a:srgbClr val="FF0000"/>
                </a:solidFill>
              </a:rPr>
              <a:t>版本集群间通过相同账号密码访问。</a:t>
            </a:r>
            <a:endParaRPr lang="en-US" altLang="zh-CN" sz="1575" dirty="0" smtClean="0">
              <a:solidFill>
                <a:srgbClr val="FF0000"/>
              </a:solidFill>
            </a:endParaRPr>
          </a:p>
          <a:p>
            <a:endParaRPr lang="en-US" altLang="zh-CN" sz="1575" dirty="0" smtClean="0">
              <a:solidFill>
                <a:srgbClr val="FF0000"/>
              </a:solidFill>
            </a:endParaRPr>
          </a:p>
          <a:p>
            <a:endParaRPr lang="zh-CN" altLang="en-US" sz="1575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zh-CN" altLang="en-US"/>
              <a:t>熟悉普通生产和消费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官方例子包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http://spark.apache.org/docs/2.2.0/streaming-kafka-integration.html   说明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</a:t>
            </a:r>
            <a:r>
              <a:rPr lang="zh-CN" altLang="en-US"/>
              <a:t>消费</a:t>
            </a:r>
            <a:r>
              <a:rPr lang="en-US" altLang="zh-CN"/>
              <a:t>kafka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25411" y="2402845"/>
            <a:ext cx="5617502" cy="2106563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/>
          </a:p>
        </p:txBody>
      </p:sp>
      <p:sp>
        <p:nvSpPr>
          <p:cNvPr id="42" name="矩形 41"/>
          <p:cNvSpPr/>
          <p:nvPr/>
        </p:nvSpPr>
        <p:spPr>
          <a:xfrm>
            <a:off x="-73121" y="1700656"/>
            <a:ext cx="4861298" cy="1711423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053536" y="3104556"/>
            <a:ext cx="5469375" cy="7835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45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45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平台架构核心部分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39975" y="1569720"/>
            <a:ext cx="1008380" cy="236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52095" y="1569720"/>
            <a:ext cx="648335" cy="77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网站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4795" y="2623820"/>
            <a:ext cx="648335" cy="131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73050" y="882650"/>
            <a:ext cx="24993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电商大数据平台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900430" y="1959610"/>
            <a:ext cx="1439545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</p:cNvCxnSpPr>
          <p:nvPr/>
        </p:nvCxnSpPr>
        <p:spPr>
          <a:xfrm>
            <a:off x="913130" y="3280410"/>
            <a:ext cx="142684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36235" y="1569720"/>
            <a:ext cx="1367790" cy="157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Hadoop</a:t>
            </a:r>
            <a:endParaRPr lang="en-US" altLang="zh-CN"/>
          </a:p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436235" y="3284855"/>
            <a:ext cx="1367790" cy="65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实时计算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59150" y="3562350"/>
            <a:ext cx="207708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48355" y="3072765"/>
            <a:ext cx="33566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Storm</a:t>
            </a:r>
            <a:r>
              <a:rPr lang="zh-CN" altLang="en-US"/>
              <a:t>、</a:t>
            </a:r>
            <a:r>
              <a:rPr lang="en-US" altLang="zh-CN"/>
              <a:t>Spark Streaming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348355" y="3682365"/>
            <a:ext cx="33566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online</a:t>
            </a:r>
            <a:r>
              <a:rPr lang="zh-CN" altLang="en-US"/>
              <a:t>消费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384550" y="2132965"/>
            <a:ext cx="205168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35985" y="1574800"/>
            <a:ext cx="194945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Spark Streaming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35985" y="2209800"/>
            <a:ext cx="141097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offline</a:t>
            </a:r>
            <a:r>
              <a:rPr lang="zh-CN" altLang="en-US"/>
              <a:t>消费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b="1" dirty="0"/>
              <a:t>Kafka</a:t>
            </a:r>
            <a:r>
              <a:rPr lang="zh-CN" altLang="en-US" b="1" dirty="0"/>
              <a:t>内部</a:t>
            </a:r>
            <a:r>
              <a:rPr lang="zh-CN" altLang="en-US" b="1" dirty="0">
                <a:ea typeface="黑体" panose="02010609060101010101" pitchFamily="49" charset="-122"/>
              </a:rPr>
              <a:t>架构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pic>
        <p:nvPicPr>
          <p:cNvPr id="12290" name="Picture 2" descr="http://img.blog.csdn.net/20131216165124968?watermark/2/text/aHR0cDovL2Jsb2cuY3Nkbi5uZXQveWZraXNz/font/5a6L5L2T/fontsize/400/fill/I0JBQkFCMA==/dissolve/70/gravity/SouthEa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1600200"/>
            <a:ext cx="5156200" cy="3436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矩形 2"/>
          <p:cNvSpPr/>
          <p:nvPr/>
        </p:nvSpPr>
        <p:spPr>
          <a:xfrm>
            <a:off x="5410200" y="3319463"/>
            <a:ext cx="4572000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Broker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：服务端进程，消息中间件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处理结点，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一个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kafka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节点就是一个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broker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Producer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：消息发布者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Consumer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：消息订阅者。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Broker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就是集群的节点，增加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Broker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进行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扩容集群。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875" y="5543550"/>
            <a:ext cx="525462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Topic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order_topic</a:t>
            </a:r>
            <a:endParaRPr lang="en-US" altLang="zh-CN"/>
          </a:p>
          <a:p>
            <a:r>
              <a:rPr lang="en-US" altLang="zh-CN"/>
              <a:t>     visit_topic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1648460"/>
            <a:ext cx="7367270" cy="4125595"/>
          </a:xfrm>
          <a:prstGeom prst="rect">
            <a:avLst/>
          </a:prstGeom>
        </p:spPr>
      </p:pic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b="1" dirty="0"/>
              <a:t>Kafka</a:t>
            </a:r>
            <a:r>
              <a:rPr lang="zh-CN" altLang="en-US" b="1" dirty="0"/>
              <a:t>集群</a:t>
            </a:r>
            <a:r>
              <a:rPr lang="zh-CN" altLang="en-US" b="1" dirty="0">
                <a:ea typeface="黑体" panose="02010609060101010101" pitchFamily="49" charset="-122"/>
              </a:rPr>
              <a:t>架构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675" y="5499735"/>
            <a:ext cx="81489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轮询：平均</a:t>
            </a:r>
            <a:endParaRPr lang="zh-CN" altLang="en-US"/>
          </a:p>
          <a:p>
            <a:r>
              <a:rPr lang="en-US" altLang="zh-CN"/>
              <a:t>Kafka</a:t>
            </a:r>
            <a:r>
              <a:rPr lang="zh-CN" altLang="en-US"/>
              <a:t>集群：无中心设计（不是不需要中心</a:t>
            </a:r>
            <a:r>
              <a:rPr lang="en-US" altLang="zh-CN"/>
              <a:t>Master</a:t>
            </a:r>
            <a:r>
              <a:rPr lang="zh-CN" altLang="en-US"/>
              <a:t>，而是内部会字段选举中心，通过</a:t>
            </a:r>
            <a:r>
              <a:rPr lang="en-US" altLang="zh-CN"/>
              <a:t>ZK</a:t>
            </a:r>
            <a:r>
              <a:rPr lang="zh-CN" altLang="en-US"/>
              <a:t>的选举机制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有中心设计：</a:t>
            </a:r>
            <a:r>
              <a:rPr lang="en-US" altLang="zh-CN"/>
              <a:t>master/salve</a:t>
            </a:r>
            <a:r>
              <a:rPr lang="zh-CN" altLang="en-US"/>
              <a:t>架构，</a:t>
            </a:r>
            <a:r>
              <a:rPr lang="en-US" altLang="zh-CN"/>
              <a:t>HDFS/MR</a:t>
            </a:r>
            <a:r>
              <a:rPr lang="zh-CN" altLang="en-US"/>
              <a:t>，单独故障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dirty="0">
                <a:ea typeface="黑体" panose="02010609060101010101" pitchFamily="49" charset="-122"/>
              </a:rPr>
              <a:t>Message </a:t>
            </a:r>
            <a:r>
              <a:rPr lang="zh-CN" altLang="en-US" dirty="0">
                <a:ea typeface="黑体" panose="02010609060101010101" pitchFamily="49" charset="-122"/>
              </a:rPr>
              <a:t>消息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3314" name="矩形 2"/>
          <p:cNvSpPr/>
          <p:nvPr/>
        </p:nvSpPr>
        <p:spPr>
          <a:xfrm>
            <a:off x="355600" y="1600200"/>
            <a:ext cx="8382000" cy="3969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kafka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的消息分几个层次：</a:t>
            </a:r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1)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：一类消息，例如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page view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日志，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click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日志等都可以以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的形式存在，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kafka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集群能够同时负责多个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的分发。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2)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Partition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物理上的分组，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可以分为多个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partition(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默认是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每个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partition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是一个有序的队列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partition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中的每条消息都会被分配一个有序的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offset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，消费位置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）。分区会分布在多台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Broker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上。每个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partition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上是严格的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FIFO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（先进先出策略），整个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上是不严格的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FIFO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3) Message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：消息，最小订阅单元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>
                <a:ea typeface="黑体" panose="02010609060101010101" pitchFamily="49" charset="-122"/>
              </a:rPr>
              <a:t>消息处理流程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4338" name="矩形 2"/>
          <p:cNvSpPr/>
          <p:nvPr/>
        </p:nvSpPr>
        <p:spPr>
          <a:xfrm>
            <a:off x="216535" y="1320800"/>
            <a:ext cx="871791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数据流程：</a:t>
            </a:r>
            <a:b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1. Producer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根据指定的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partition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方法（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round-robin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hash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等），将消息发布到指定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partition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里面。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写数据时，可以指定写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的哪个分区。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例如某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有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24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分区，一天有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24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亿行数据，默认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partition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方法下数据均匀分布在各个分区上。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如某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topic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order20170101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）建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24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个分区，每个分区存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个小时的数据。消费时指定对应的分区消费数据，供按小时离线消费写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HDFS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（供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Hive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用）。这个方式性能差，读写时负载在一个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Broker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上。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b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2. kafka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集群接收到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Producer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发过来的消息后，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将其持久化到硬盘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，并保留消息指定时长（可配置，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默认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天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），而不关注消息是否被消费。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b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379730" y="274320"/>
            <a:ext cx="8385175" cy="4779645"/>
          </a:xfrm>
        </p:spPr>
        <p:txBody>
          <a:bodyPr/>
          <a:p>
            <a:pPr marL="0" indent="0">
              <a:buNone/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 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Consumer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消费方式：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Push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Pull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push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：服务端推送给客户端（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consumer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），增加了服务端的压力，服务端需要维护每个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Consumer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offset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kafka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不支持这个模式，说白了就是淘汰了这种低效的模式。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pull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Kafka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唯一消费模式。拉，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Consumer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主动去拉取数据，自己维护自己的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offset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。对我们开发来讲，稍微麻烦些，因为需要我们自己维护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offset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379730" y="695960"/>
            <a:ext cx="8156575" cy="4722495"/>
          </a:xfrm>
        </p:spPr>
        <p:txBody>
          <a:bodyPr/>
          <a:p>
            <a:r>
              <a:rPr lang="zh-CN" altLang="en-US"/>
              <a:t>提问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Spark Streaming</a:t>
            </a:r>
            <a:r>
              <a:rPr lang="zh-CN" altLang="en-US"/>
              <a:t>的源头如果是文件或</a:t>
            </a:r>
            <a:r>
              <a:rPr lang="en-US" altLang="zh-CN"/>
              <a:t>Mysql/Oracle </a:t>
            </a:r>
            <a:r>
              <a:rPr lang="zh-CN" altLang="en-US"/>
              <a:t>会有什么问题？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1</a:t>
            </a:r>
            <a:r>
              <a:rPr lang="zh-CN" altLang="en-US"/>
              <a:t>、当消费端重启后无法知道上次消费的位置，只能从头开始消费；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、不支持多并发。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5297</Words>
  <Application>WPS 演示</Application>
  <PresentationFormat>自定义</PresentationFormat>
  <Paragraphs>354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Arial Unicode MS</vt:lpstr>
      <vt:lpstr>黑体</vt:lpstr>
      <vt:lpstr>Arial Unicode MS</vt:lpstr>
      <vt:lpstr>Calibri Light</vt:lpstr>
      <vt:lpstr>Office 主题</vt:lpstr>
      <vt:lpstr>PowerPoint 演示文稿</vt:lpstr>
      <vt:lpstr>Kafka</vt:lpstr>
      <vt:lpstr>PowerPoint 演示文稿</vt:lpstr>
      <vt:lpstr>Kafka内部架构</vt:lpstr>
      <vt:lpstr>Kafka集群架构</vt:lpstr>
      <vt:lpstr>Message 消息</vt:lpstr>
      <vt:lpstr>消息处理流程</vt:lpstr>
      <vt:lpstr>PowerPoint 演示文稿</vt:lpstr>
      <vt:lpstr>PowerPoint 演示文稿</vt:lpstr>
      <vt:lpstr>Kafka如何实现高吞吐量？</vt:lpstr>
      <vt:lpstr>负载均衡 load balance&amp;HA</vt:lpstr>
      <vt:lpstr>PowerPoint 演示文稿</vt:lpstr>
      <vt:lpstr>扩容</vt:lpstr>
      <vt:lpstr>Kafka集群搭建</vt:lpstr>
      <vt:lpstr>CDH5 下 Kafka 集群添加</vt:lpstr>
      <vt:lpstr>PowerPoint 演示文稿</vt:lpstr>
      <vt:lpstr>Apache Kafka集群搭建步骤</vt:lpstr>
      <vt:lpstr>Kafka 启动、创建topic</vt:lpstr>
      <vt:lpstr>PowerPoint 演示文稿</vt:lpstr>
      <vt:lpstr>PowerPoint 演示文稿</vt:lpstr>
      <vt:lpstr>异常处理</vt:lpstr>
      <vt:lpstr>PowerPoint 演示文稿</vt:lpstr>
      <vt:lpstr>注意事项</vt:lpstr>
      <vt:lpstr>官方例子包</vt:lpstr>
      <vt:lpstr>Spark 消费kafka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461</cp:revision>
  <dcterms:created xsi:type="dcterms:W3CDTF">2015-04-21T08:21:00Z</dcterms:created>
  <dcterms:modified xsi:type="dcterms:W3CDTF">2018-04-15T13:51:10Z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