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257" r:id="rId3"/>
    <p:sldId id="684" r:id="rId5"/>
    <p:sldId id="645" r:id="rId6"/>
    <p:sldId id="646" r:id="rId7"/>
    <p:sldId id="644" r:id="rId8"/>
    <p:sldId id="647" r:id="rId9"/>
    <p:sldId id="648" r:id="rId10"/>
    <p:sldId id="649" r:id="rId11"/>
    <p:sldId id="650" r:id="rId12"/>
    <p:sldId id="651" r:id="rId13"/>
    <p:sldId id="652" r:id="rId14"/>
    <p:sldId id="653" r:id="rId15"/>
    <p:sldId id="654" r:id="rId16"/>
    <p:sldId id="655" r:id="rId17"/>
    <p:sldId id="656" r:id="rId18"/>
    <p:sldId id="657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668" r:id="rId30"/>
    <p:sldId id="669" r:id="rId31"/>
    <p:sldId id="670" r:id="rId32"/>
    <p:sldId id="671" r:id="rId33"/>
    <p:sldId id="672" r:id="rId34"/>
    <p:sldId id="673" r:id="rId35"/>
    <p:sldId id="674" r:id="rId36"/>
    <p:sldId id="675" r:id="rId37"/>
    <p:sldId id="676" r:id="rId38"/>
    <p:sldId id="677" r:id="rId39"/>
    <p:sldId id="678" r:id="rId40"/>
    <p:sldId id="679" r:id="rId41"/>
    <p:sldId id="680" r:id="rId42"/>
    <p:sldId id="681" r:id="rId43"/>
    <p:sldId id="286" r:id="rId44"/>
  </p:sldIdLst>
  <p:sldSz cx="12190095" cy="6859270"/>
  <p:notesSz cx="6858000" cy="9144000"/>
  <p:embeddedFontLst>
    <p:embeddedFont>
      <p:font typeface="微软雅黑" panose="020B0503020204020204" pitchFamily="34" charset="-122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Arial Unicode MS" panose="020B0604020202020204" pitchFamily="34" charset="-122"/>
      <p:regular r:id="rId54"/>
    </p:embeddedFont>
    <p:embeddedFont>
      <p:font typeface="Calibri Light" panose="020F0302020204030204" charset="0"/>
      <p:regular r:id="rId55"/>
      <p:italic r:id="rId56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  <a:srgbClr val="FFFFFF"/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2" autoAdjust="0"/>
    <p:restoredTop sz="72122" autoAdjust="0"/>
  </p:normalViewPr>
  <p:slideViewPr>
    <p:cSldViewPr snapToObjects="1">
      <p:cViewPr varScale="1">
        <p:scale>
          <a:sx n="72" d="100"/>
          <a:sy n="72" d="100"/>
        </p:scale>
        <p:origin x="-762" y="-90"/>
      </p:cViewPr>
      <p:guideLst>
        <p:guide orient="horz" pos="2216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font" Target="fonts/font8.fntdata"/><Relationship Id="rId55" Type="http://schemas.openxmlformats.org/officeDocument/2006/relationships/font" Target="fonts/font7.fntdata"/><Relationship Id="rId54" Type="http://schemas.openxmlformats.org/officeDocument/2006/relationships/font" Target="fonts/font6.fntdata"/><Relationship Id="rId53" Type="http://schemas.openxmlformats.org/officeDocument/2006/relationships/font" Target="fonts/font5.fntdata"/><Relationship Id="rId52" Type="http://schemas.openxmlformats.org/officeDocument/2006/relationships/font" Target="fonts/font4.fntdata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http://www.csdn.net/article/2015-04-03/2824407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2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4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smtClean="0"/>
              <a:t>单击</a:t>
            </a:r>
            <a:r>
              <a:rPr lang="zh-CN" altLang="en-US" dirty="0" smtClean="0"/>
              <a:t>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32915B-D1EE-487E-8AD7-1B72CA128E11}" type="slidenum">
              <a:rPr lang="en-US" altLang="zh-CN" smtClean="0"/>
            </a:fld>
            <a:r>
              <a:rPr lang="en-US" altLang="zh-CN" smtClean="0"/>
              <a:t>/72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547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72523" y="189434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99206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28980" y="283915"/>
            <a:ext cx="1695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x-none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EE3A2-CAB0-4AE0-AFA9-BA65DBE5E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040130"/>
            <a:ext cx="12192000" cy="977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GDDX </a:t>
            </a:r>
            <a:r>
              <a:rPr 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大数据中级班</a:t>
            </a:r>
            <a:endParaRPr lang="zh-CN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3546475" y="2705100"/>
            <a:ext cx="5189855" cy="1655445"/>
          </a:xfrm>
          <a:ln w="9525">
            <a:noFill/>
            <a:miter/>
          </a:ln>
          <a:effectLst/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/>
            <a:r>
              <a:rPr lang="zh-CN" sz="440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zh-CN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44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（二）</a:t>
            </a:r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zh-CN" altLang="en-US" sz="4400">
              <a:solidFill>
                <a:schemeClr val="accent6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4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altLang="zh-CN" sz="240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4480" y="3926840"/>
            <a:ext cx="1896673" cy="41549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Cloudy</a:t>
            </a:r>
            <a:endParaRPr lang="en-US" altLang="zh-CN" dirty="0"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661988"/>
            <a:ext cx="11178429" cy="4936157"/>
          </a:xfrm>
        </p:spPr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lnSpc>
                <a:spcPts val="2600"/>
              </a:lnSpc>
            </a:pPr>
            <a:r>
              <a:rPr lang="zh-CN" altLang="en-US" sz="1600"/>
              <a:t>调整： </a:t>
            </a:r>
            <a:r>
              <a:rPr lang="zh-CN" altLang="en-US" sz="1600" smtClean="0"/>
              <a:t>修改</a:t>
            </a:r>
            <a:r>
              <a:rPr lang="zh-CN" altLang="en-US" sz="1600"/>
              <a:t>主构造器的属性</a:t>
            </a:r>
            <a:r>
              <a:rPr lang="en-US" altLang="zh-CN" sz="1600"/>
              <a:t>name</a:t>
            </a:r>
            <a:r>
              <a:rPr lang="zh-CN" altLang="en-US" sz="1600"/>
              <a:t>修饰符为空，则报错，因为参数声明时不带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</a:t>
            </a:r>
            <a:r>
              <a:rPr lang="en-US" altLang="zh-CN" sz="1600"/>
              <a:t>class</a:t>
            </a:r>
            <a:r>
              <a:rPr lang="zh-CN" altLang="en-US" sz="1600"/>
              <a:t>内部使用；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2739" r="2112" b="29329"/>
          <a:stretch>
            <a:fillRect/>
          </a:stretch>
        </p:blipFill>
        <p:spPr>
          <a:xfrm>
            <a:off x="1315247" y="1053530"/>
            <a:ext cx="9532487" cy="4320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62" y="6167913"/>
            <a:ext cx="9675588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3"/>
          </p:nvPr>
        </p:nvSpPr>
        <p:spPr>
          <a:xfrm>
            <a:off x="8903518" y="1197546"/>
            <a:ext cx="3096344" cy="5067816"/>
          </a:xfrm>
        </p:spPr>
        <p:txBody>
          <a:bodyPr>
            <a:normAutofit/>
          </a:bodyPr>
          <a:lstStyle/>
          <a:p>
            <a:r>
              <a:rPr lang="zh-CN" altLang="en-US" sz="1800" b="1"/>
              <a:t>构造器总结</a:t>
            </a:r>
            <a:endParaRPr lang="zh-CN" altLang="en-US" sz="1800" b="1"/>
          </a:p>
          <a:p>
            <a:pPr marL="0" indent="0">
              <a:buNone/>
            </a:pPr>
            <a:r>
              <a:rPr lang="en-US" altLang="zh-CN" sz="1600"/>
              <a:t>1</a:t>
            </a:r>
            <a:r>
              <a:rPr lang="zh-CN" altLang="en-US" sz="1600"/>
              <a:t>、主构造器直接跟在类名后面，主构造器中的参数最后会被编译成字段</a:t>
            </a:r>
            <a:r>
              <a:rPr lang="en-US" altLang="zh-CN" sz="1600"/>
              <a:t>/</a:t>
            </a:r>
            <a:r>
              <a:rPr lang="zh-CN" altLang="en-US" sz="1600"/>
              <a:t>属性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</a:t>
            </a:r>
            <a:r>
              <a:rPr lang="zh-CN" altLang="en-US" sz="1600"/>
              <a:t>、主构造器执行时，会执行类中的所有语句</a:t>
            </a: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</a:t>
            </a:r>
            <a:r>
              <a:rPr lang="zh-CN" altLang="en-US" sz="1600"/>
              <a:t>、假设参数声明时不带</a:t>
            </a:r>
            <a:r>
              <a:rPr lang="en-US" altLang="zh-CN" sz="1600"/>
              <a:t>val</a:t>
            </a:r>
            <a:r>
              <a:rPr lang="zh-CN" altLang="en-US" sz="1600"/>
              <a:t>或</a:t>
            </a:r>
            <a:r>
              <a:rPr lang="en-US" altLang="zh-CN" sz="1600"/>
              <a:t>var</a:t>
            </a:r>
            <a:r>
              <a:rPr lang="zh-CN" altLang="en-US" sz="1600"/>
              <a:t>，那么相当于</a:t>
            </a:r>
            <a:r>
              <a:rPr lang="en-US" altLang="zh-CN" sz="1600"/>
              <a:t>private[this]</a:t>
            </a:r>
            <a:r>
              <a:rPr lang="zh-CN" altLang="en-US" sz="1600"/>
              <a:t>，只能在内部使用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构造方法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151"/>
          <a:stretch>
            <a:fillRect/>
          </a:stretch>
        </p:blipFill>
        <p:spPr>
          <a:xfrm>
            <a:off x="334566" y="1203340"/>
            <a:ext cx="8568952" cy="525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982638" y="1989634"/>
            <a:ext cx="10225136" cy="3991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200"/>
              <a:t> 模式匹配是</a:t>
            </a:r>
            <a:r>
              <a:rPr lang="en-US" altLang="zh-CN" sz="2200"/>
              <a:t>Scala</a:t>
            </a:r>
            <a:r>
              <a:rPr lang="zh-CN" altLang="en-US" sz="2200"/>
              <a:t>中非常有特色，非常强大的一种功能。模式匹配，其实</a:t>
            </a:r>
            <a:r>
              <a:rPr lang="zh-CN" altLang="en-US" sz="2200" b="1"/>
              <a:t>类似于</a:t>
            </a:r>
            <a:r>
              <a:rPr lang="en-US" altLang="zh-CN" sz="2200" b="1"/>
              <a:t>Java</a:t>
            </a:r>
            <a:r>
              <a:rPr lang="zh-CN" altLang="en-US" sz="2200" b="1"/>
              <a:t>中的</a:t>
            </a:r>
            <a:r>
              <a:rPr lang="en-US" altLang="zh-CN" sz="2200" b="1"/>
              <a:t>swich case</a:t>
            </a:r>
            <a:r>
              <a:rPr lang="zh-CN" altLang="en-US" sz="2200" b="1"/>
              <a:t>语法，即对一个值进行条件判断，然后针对不同的条件，进行不同的处理。</a:t>
            </a:r>
            <a:endParaRPr lang="zh-CN" altLang="en-US" sz="2200" b="1"/>
          </a:p>
          <a:p>
            <a:pPr>
              <a:lnSpc>
                <a:spcPct val="160000"/>
              </a:lnSpc>
            </a:pPr>
            <a:r>
              <a:rPr lang="zh-CN" altLang="en-US" sz="2200"/>
              <a:t> 但是</a:t>
            </a:r>
            <a:r>
              <a:rPr lang="en-US" altLang="zh-CN" sz="2200"/>
              <a:t>Scala</a:t>
            </a:r>
            <a:r>
              <a:rPr lang="zh-CN" altLang="en-US" sz="2200"/>
              <a:t>的模式匹配的功能比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语法的功能要强大地多，</a:t>
            </a:r>
            <a:r>
              <a:rPr lang="en-US" altLang="zh-CN" sz="2200"/>
              <a:t>Java</a:t>
            </a:r>
            <a:r>
              <a:rPr lang="zh-CN" altLang="en-US" sz="2200"/>
              <a:t>的</a:t>
            </a:r>
            <a:r>
              <a:rPr lang="en-US" altLang="zh-CN" sz="2200"/>
              <a:t>swich case</a:t>
            </a:r>
            <a:r>
              <a:rPr lang="zh-CN" altLang="en-US" sz="2200"/>
              <a:t>语法只能对值进行匹配。但是</a:t>
            </a:r>
            <a:r>
              <a:rPr lang="en-US" altLang="zh-CN" sz="2200"/>
              <a:t>Scala</a:t>
            </a:r>
            <a:r>
              <a:rPr lang="zh-CN" altLang="en-US" sz="2200"/>
              <a:t>的模式匹配除了</a:t>
            </a:r>
            <a:r>
              <a:rPr lang="zh-CN" altLang="en-US" sz="2200" b="1">
                <a:solidFill>
                  <a:srgbClr val="FF0000"/>
                </a:solidFill>
              </a:rPr>
              <a:t>可以对</a:t>
            </a:r>
            <a:r>
              <a:rPr lang="zh-CN" altLang="en-US" sz="2200" b="1">
                <a:solidFill>
                  <a:srgbClr val="0070C0"/>
                </a:solidFill>
              </a:rPr>
              <a:t>值</a:t>
            </a:r>
            <a:r>
              <a:rPr lang="zh-CN" altLang="en-US" sz="2200" b="1">
                <a:solidFill>
                  <a:srgbClr val="FF0000"/>
                </a:solidFill>
              </a:rPr>
              <a:t>进行匹配之外，还可以对</a:t>
            </a:r>
            <a:r>
              <a:rPr lang="zh-CN" altLang="en-US" sz="2200" b="1">
                <a:solidFill>
                  <a:srgbClr val="0070C0"/>
                </a:solidFill>
              </a:rPr>
              <a:t>类型</a:t>
            </a:r>
            <a:r>
              <a:rPr lang="zh-CN" altLang="en-US" sz="2200" b="1">
                <a:solidFill>
                  <a:srgbClr val="FF0000"/>
                </a:solidFill>
              </a:rPr>
              <a:t>进行匹配、对</a:t>
            </a:r>
            <a:r>
              <a:rPr lang="en-US" altLang="zh-CN" sz="2200" b="1">
                <a:solidFill>
                  <a:srgbClr val="0070C0"/>
                </a:solidFill>
              </a:rPr>
              <a:t>Array</a:t>
            </a:r>
            <a:r>
              <a:rPr lang="zh-CN" altLang="en-US" sz="2200" b="1">
                <a:solidFill>
                  <a:srgbClr val="0070C0"/>
                </a:solidFill>
              </a:rPr>
              <a:t>和</a:t>
            </a:r>
            <a:r>
              <a:rPr lang="en-US" altLang="zh-CN" sz="2200" b="1">
                <a:solidFill>
                  <a:srgbClr val="0070C0"/>
                </a:solidFill>
              </a:rPr>
              <a:t>List</a:t>
            </a:r>
            <a:r>
              <a:rPr lang="zh-CN" altLang="en-US" sz="2200" b="1">
                <a:solidFill>
                  <a:srgbClr val="0070C0"/>
                </a:solidFill>
              </a:rPr>
              <a:t>的元素</a:t>
            </a:r>
            <a:r>
              <a:rPr lang="zh-CN" altLang="en-US" sz="2200" b="1">
                <a:solidFill>
                  <a:srgbClr val="FF0000"/>
                </a:solidFill>
              </a:rPr>
              <a:t>情况进行匹配、对</a:t>
            </a:r>
            <a:r>
              <a:rPr lang="en-US" altLang="zh-CN" sz="2200" b="1">
                <a:solidFill>
                  <a:srgbClr val="0070C0"/>
                </a:solidFill>
              </a:rPr>
              <a:t>case class</a:t>
            </a:r>
            <a:r>
              <a:rPr lang="zh-CN" altLang="en-US" sz="2200" b="1">
                <a:solidFill>
                  <a:srgbClr val="FF0000"/>
                </a:solidFill>
              </a:rPr>
              <a:t>进行匹配、甚至对</a:t>
            </a:r>
            <a:r>
              <a:rPr lang="zh-CN" altLang="en-US" sz="2200" b="1">
                <a:solidFill>
                  <a:srgbClr val="0070C0"/>
                </a:solidFill>
              </a:rPr>
              <a:t>有值或没值（</a:t>
            </a:r>
            <a:r>
              <a:rPr lang="en-US" altLang="zh-CN" sz="2200" b="1">
                <a:solidFill>
                  <a:srgbClr val="0070C0"/>
                </a:solidFill>
              </a:rPr>
              <a:t>Option</a:t>
            </a:r>
            <a:r>
              <a:rPr lang="zh-CN" altLang="en-US" sz="2200" b="1">
                <a:solidFill>
                  <a:srgbClr val="0070C0"/>
                </a:solidFill>
              </a:rPr>
              <a:t>）</a:t>
            </a:r>
            <a:r>
              <a:rPr lang="zh-CN" altLang="en-US" sz="2200" b="1">
                <a:solidFill>
                  <a:srgbClr val="FF0000"/>
                </a:solidFill>
              </a:rPr>
              <a:t>进行匹配。</a:t>
            </a:r>
            <a:endParaRPr lang="zh-CN" altLang="en-US" sz="2200" b="1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2200"/>
              <a:t> 而且对于</a:t>
            </a:r>
            <a:r>
              <a:rPr lang="en-US" altLang="zh-CN" sz="2200"/>
              <a:t>Spark</a:t>
            </a:r>
            <a:r>
              <a:rPr lang="zh-CN" altLang="en-US" sz="2200"/>
              <a:t>来说，</a:t>
            </a:r>
            <a:r>
              <a:rPr lang="en-US" altLang="zh-CN" sz="2200"/>
              <a:t>Scala</a:t>
            </a:r>
            <a:r>
              <a:rPr lang="zh-CN" altLang="en-US" sz="2200"/>
              <a:t>的模式匹配功能也是极其重要的，在</a:t>
            </a:r>
            <a:r>
              <a:rPr lang="en-US" altLang="zh-CN" sz="2200"/>
              <a:t>spark</a:t>
            </a:r>
            <a:r>
              <a:rPr lang="zh-CN" altLang="en-US" sz="2200"/>
              <a:t>源码中大量地使用了模式匹配功能。因此为了更好地编写</a:t>
            </a:r>
            <a:r>
              <a:rPr lang="en-US" altLang="zh-CN" sz="2200"/>
              <a:t>Scala</a:t>
            </a:r>
            <a:r>
              <a:rPr lang="zh-CN" altLang="en-US" sz="2200"/>
              <a:t>程序，并且更加通畅地看懂</a:t>
            </a:r>
            <a:r>
              <a:rPr lang="en-US" altLang="zh-CN" sz="2200"/>
              <a:t>Spark</a:t>
            </a:r>
            <a:r>
              <a:rPr lang="zh-CN" altLang="en-US" sz="2200"/>
              <a:t>的源码，学好模式匹配都是非常重要的。</a:t>
            </a:r>
            <a:endParaRPr lang="zh-CN" altLang="en-US" sz="2200"/>
          </a:p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>
                <a:sym typeface="宋体" panose="02010600030101010101" pitchFamily="2" charset="-122"/>
              </a:rPr>
              <a:t>Scala是没有Java中的switch case语法的，相对应的，Scala提供了更加强大的</a:t>
            </a:r>
            <a:r>
              <a:rPr lang="zh-CN" altLang="en-US" sz="2000" b="1">
                <a:sym typeface="宋体" panose="02010600030101010101" pitchFamily="2" charset="-122"/>
              </a:rPr>
              <a:t>match case语法，即模式匹配</a:t>
            </a:r>
            <a:r>
              <a:rPr lang="zh-CN" altLang="en-US" sz="2000">
                <a:sym typeface="宋体" panose="02010600030101010101" pitchFamily="2" charset="-122"/>
              </a:rPr>
              <a:t>，类替代switch case，match case也被称为模式匹配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Scala的match case与Java的switch case最大的不同点在于，Java的switch case仅能匹配变量的值，比1、2、3等；而Scala的match case可以匹配各种情况，比如变量的类型、集合的元素、有值或无值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case的语法如下：</a:t>
            </a:r>
            <a:r>
              <a:rPr lang="zh-CN" altLang="en-US" sz="2000" b="1">
                <a:solidFill>
                  <a:srgbClr val="FF0000"/>
                </a:solidFill>
                <a:sym typeface="宋体" panose="02010600030101010101" pitchFamily="2" charset="-122"/>
              </a:rPr>
              <a:t>变量 match { case 值 =&gt; 代码 }</a:t>
            </a:r>
            <a:r>
              <a:rPr lang="zh-CN" altLang="en-US" sz="2000">
                <a:sym typeface="宋体" panose="02010600030101010101" pitchFamily="2" charset="-122"/>
              </a:rPr>
              <a:t>。如果值为下划线，则代表了不满足以上所有情况下的默认情况如何处理。此外，match case中，</a:t>
            </a:r>
            <a:r>
              <a:rPr lang="zh-CN" altLang="en-US" sz="2000" b="1">
                <a:sym typeface="宋体" panose="02010600030101010101" pitchFamily="2" charset="-122"/>
              </a:rPr>
              <a:t>只要一个case分支满足并处理了，就不会继续判断下一个case分支了。</a:t>
            </a:r>
            <a:r>
              <a:rPr lang="zh-CN" altLang="en-US" sz="2000">
                <a:sym typeface="宋体" panose="02010600030101010101" pitchFamily="2" charset="-122"/>
              </a:rPr>
              <a:t>（与Java不同，java的switch case需要用break阻止）</a:t>
            </a:r>
            <a:endParaRPr lang="zh-CN" altLang="en-US" sz="2000">
              <a:sym typeface="宋体" panose="02010600030101010101" pitchFamily="2" charset="-122"/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 match case语法最基本的应用，就是对变量的值进行模式匹配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/>
          <a:lstStyle/>
          <a:p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Scala的模式匹配语法，有一个特点在于，可以在case后的条件判断中，不仅仅只是提供一个值，而是可以在值后面再加一个if守卫，进行双重</a:t>
            </a:r>
            <a:r>
              <a:rPr lang="zh-CN" altLang="en-US" sz="2000" smtClean="0">
                <a:sym typeface="宋体" panose="02010600030101010101" pitchFamily="2" charset="-122"/>
              </a:rPr>
              <a:t>过滤。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148" y="2349674"/>
            <a:ext cx="4346481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println("Excellent")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println("Good")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println("Just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9881" y="3111293"/>
            <a:ext cx="6934200" cy="31540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if name == "leo" =&gt; println(name + ", you are a good boy, come on")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 =&gt; println("you need to work harder")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>
                <a:sym typeface="宋体" panose="02010600030101010101" pitchFamily="2" charset="-122"/>
              </a:rPr>
              <a:t>Scala的模式匹配语法，有一个特点在于，</a:t>
            </a:r>
            <a:r>
              <a:rPr lang="zh-CN" altLang="en-US" sz="2000" b="1">
                <a:sym typeface="宋体" panose="02010600030101010101" pitchFamily="2" charset="-122"/>
              </a:rPr>
              <a:t>可以将模式匹配的默认情况下划线，替换为一个变量名</a:t>
            </a:r>
            <a:r>
              <a:rPr lang="zh-CN" altLang="en-US" sz="2000">
                <a:sym typeface="宋体" panose="02010600030101010101" pitchFamily="2" charset="-122"/>
              </a:rPr>
              <a:t>，此时模式匹配语法就</a:t>
            </a:r>
            <a:r>
              <a:rPr lang="zh-CN" altLang="en-US" sz="2000" b="1">
                <a:sym typeface="宋体" panose="02010600030101010101" pitchFamily="2" charset="-122"/>
              </a:rPr>
              <a:t>会将要匹配的值赋值给这个变量</a:t>
            </a:r>
            <a:r>
              <a:rPr lang="zh-CN" altLang="en-US" sz="2000">
                <a:sym typeface="宋体" panose="02010600030101010101" pitchFamily="2" charset="-122"/>
              </a:rPr>
              <a:t>，从而可以在后面的处理语句中使用要匹配的值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为什么有这种语法？？思考一下。因为只要使用用case匹配到的值，是不是我们就知道这个只啦！！在这个case的处理语句中，是不是就直接可以使用写程序时就已知的值！</a:t>
            </a:r>
            <a:endParaRPr lang="zh-CN" altLang="en-US" sz="2000"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宋体" panose="02010600030101010101" pitchFamily="2" charset="-122"/>
              </a:rPr>
              <a:t>但是对于下划线_这种情况，所有不满足前面的case的值，都会进入_这种默认情况进行处理，此时如果我们在处理语句中需要拿到具体的值进行处理呢？那就需要使用这种在模式匹配中进行变量赋值的语法！！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案例：成绩评价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>
            <a:normAutofit/>
          </a:bodyPr>
          <a:lstStyle/>
          <a:p>
            <a:r>
              <a:rPr lang="zh-CN" altLang="en-US" sz="2000" b="1">
                <a:sym typeface="宋体" panose="02010600030101010101" pitchFamily="2" charset="-122"/>
              </a:rPr>
              <a:t>案例：成绩评价（升级版）</a:t>
            </a:r>
            <a:endParaRPr lang="zh-CN" altLang="en-US" sz="2000" b="1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4" name="矩形 3"/>
          <p:cNvSpPr/>
          <p:nvPr/>
        </p:nvSpPr>
        <p:spPr>
          <a:xfrm>
            <a:off x="2015490" y="2565698"/>
            <a:ext cx="7772400" cy="38318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def </a:t>
            </a:r>
            <a:r>
              <a:rPr lang="zh-CN" altLang="en-US" sz="1800" dirty="0">
                <a:sym typeface="宋体" panose="02010600030101010101" pitchFamily="2" charset="-122"/>
              </a:rPr>
              <a:t>judgeGrade(name: String, grade: String)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grade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"A" =&gt; println(name + ", you are excellent")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"B" =&gt; println(name + ", you are good")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"C" =&gt; println(name + ", you are just so so")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if name == "leo" =&gt; println(name + </a:t>
            </a:r>
            <a:r>
              <a:rPr lang="zh-CN" altLang="en-US" sz="1800" dirty="0" smtClean="0">
                <a:sym typeface="宋体" panose="02010600030101010101" pitchFamily="2" charset="-122"/>
              </a:rPr>
              <a:t>", </a:t>
            </a:r>
            <a:r>
              <a:rPr lang="zh-CN" altLang="en-US" sz="1800" dirty="0">
                <a:sym typeface="宋体" panose="02010600030101010101" pitchFamily="2" charset="-122"/>
              </a:rPr>
              <a:t>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_grade =&gt; println("you need to work harder, your grade is " + _grade)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000">
                <a:sym typeface="宋体" panose="02010600030101010101" pitchFamily="2" charset="-122"/>
              </a:rPr>
              <a:t>Scala</a:t>
            </a:r>
            <a:r>
              <a:rPr lang="zh-CN" altLang="en-US" sz="2000">
                <a:sym typeface="宋体" panose="02010600030101010101" pitchFamily="2" charset="-122"/>
              </a:rPr>
              <a:t>的模式匹配一个强大之处就在于，可以直接匹配类型，而不是值！！！</a:t>
            </a:r>
            <a:endParaRPr lang="zh-CN" altLang="en-US" sz="2000">
              <a:sym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>
                <a:sym typeface="宋体" panose="02010600030101010101" pitchFamily="2" charset="-122"/>
              </a:rPr>
              <a:t>对类型如何进行匹配？其他语法与匹配值其实是一样的，但是匹配类型的话，就是要用</a:t>
            </a:r>
            <a:r>
              <a:rPr lang="zh-CN" altLang="en-US" sz="2000" b="1">
                <a:sym typeface="宋体" panose="02010600030101010101" pitchFamily="2" charset="-122"/>
              </a:rPr>
              <a:t>“</a:t>
            </a:r>
            <a:r>
              <a:rPr lang="en-US" altLang="zh-CN" sz="2000" b="1">
                <a:sym typeface="宋体" panose="02010600030101010101" pitchFamily="2" charset="-122"/>
              </a:rPr>
              <a:t>case </a:t>
            </a:r>
            <a:r>
              <a:rPr lang="zh-CN" altLang="en-US" sz="2000" b="1">
                <a:sym typeface="宋体" panose="02010600030101010101" pitchFamily="2" charset="-122"/>
              </a:rPr>
              <a:t>变量</a:t>
            </a:r>
            <a:r>
              <a:rPr lang="en-US" altLang="zh-CN" sz="2000" b="1">
                <a:sym typeface="宋体" panose="02010600030101010101" pitchFamily="2" charset="-122"/>
              </a:rPr>
              <a:t>: </a:t>
            </a:r>
            <a:r>
              <a:rPr lang="zh-CN" altLang="en-US" sz="2000" b="1">
                <a:sym typeface="宋体" panose="02010600030101010101" pitchFamily="2" charset="-122"/>
              </a:rPr>
              <a:t>类型 </a:t>
            </a:r>
            <a:r>
              <a:rPr lang="en-US" altLang="zh-CN" sz="2000" b="1">
                <a:sym typeface="宋体" panose="02010600030101010101" pitchFamily="2" charset="-122"/>
              </a:rPr>
              <a:t>=&gt; </a:t>
            </a:r>
            <a:r>
              <a:rPr lang="zh-CN" altLang="en-US" sz="2000" b="1">
                <a:sym typeface="宋体" panose="02010600030101010101" pitchFamily="2" charset="-122"/>
              </a:rPr>
              <a:t>代码”</a:t>
            </a:r>
            <a:r>
              <a:rPr lang="zh-CN" altLang="en-US" sz="2000">
                <a:sym typeface="宋体" panose="02010600030101010101" pitchFamily="2" charset="-122"/>
              </a:rPr>
              <a:t>这种语法，而不是匹配值的“</a:t>
            </a:r>
            <a:r>
              <a:rPr lang="en-US" altLang="zh-CN" sz="2000">
                <a:sym typeface="宋体" panose="02010600030101010101" pitchFamily="2" charset="-122"/>
              </a:rPr>
              <a:t>case </a:t>
            </a:r>
            <a:r>
              <a:rPr lang="zh-CN" altLang="en-US" sz="2000">
                <a:sym typeface="宋体" panose="02010600030101010101" pitchFamily="2" charset="-122"/>
              </a:rPr>
              <a:t>值 </a:t>
            </a:r>
            <a:r>
              <a:rPr lang="en-US" altLang="zh-CN" sz="2000">
                <a:sym typeface="宋体" panose="02010600030101010101" pitchFamily="2" charset="-122"/>
              </a:rPr>
              <a:t>=&gt; </a:t>
            </a:r>
            <a:r>
              <a:rPr lang="zh-CN" altLang="en-US" sz="2000">
                <a:sym typeface="宋体" panose="02010600030101010101" pitchFamily="2" charset="-122"/>
              </a:rPr>
              <a:t>代码”这种语法。</a:t>
            </a:r>
            <a:endParaRPr lang="zh-CN" altLang="en-US" sz="2000">
              <a:sym typeface="宋体" panose="02010600030101010101" pitchFamily="2" charset="-122"/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模式匹配之类型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7030" y="3141762"/>
            <a:ext cx="10531167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import java.io</a:t>
            </a:r>
            <a:r>
              <a:rPr lang="zh-CN" altLang="en-US" sz="1800">
                <a:sym typeface="宋体" panose="02010600030101010101" pitchFamily="2" charset="-122"/>
              </a:rPr>
              <a:t>.</a:t>
            </a:r>
            <a:r>
              <a:rPr lang="zh-CN" altLang="en-US" sz="1800" smtClean="0">
                <a:sym typeface="宋体" panose="02010600030101010101" pitchFamily="2" charset="-122"/>
              </a:rPr>
              <a:t>_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def processException(e: Exception)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e match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e1: IllegalArgumentException =&gt; println("you have illegal arguments! exception is: " + e1)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e2: FileNotFoundException =&gt; println("cannot find the file you need read or write!, exception is: " + e2)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e3: IOException =&gt; println("you got an error while you were doing IO operation! exception is: " + e3)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  case _: Exception =&gt; println("cannot know which exception you have!" 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}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Array</a:t>
            </a:r>
            <a:r>
              <a:rPr lang="zh-CN" altLang="en-US" sz="2000"/>
              <a:t>进行模式匹配，分别可以匹配带有指定元素的数组、带有指定个数元素的数组、以某元素打头的数组</a:t>
            </a:r>
            <a:endParaRPr lang="zh-CN" altLang="en-US" sz="2000"/>
          </a:p>
          <a:p>
            <a:pPr>
              <a:lnSpc>
                <a:spcPts val="2400"/>
              </a:lnSpc>
            </a:pPr>
            <a:r>
              <a:rPr lang="zh-CN" altLang="en-US" sz="2000"/>
              <a:t>对</a:t>
            </a:r>
            <a:r>
              <a:rPr lang="en-US" altLang="zh-CN" sz="2000"/>
              <a:t>List</a:t>
            </a:r>
            <a:r>
              <a:rPr lang="zh-CN" altLang="en-US" sz="2000"/>
              <a:t>进行模式匹配，与</a:t>
            </a:r>
            <a:r>
              <a:rPr lang="en-US" altLang="zh-CN" sz="2000"/>
              <a:t>Array</a:t>
            </a:r>
            <a:r>
              <a:rPr lang="zh-CN" altLang="en-US" sz="2000"/>
              <a:t>类似，但是需要使用</a:t>
            </a:r>
            <a:r>
              <a:rPr lang="en-US" altLang="zh-CN" sz="2000"/>
              <a:t>List</a:t>
            </a:r>
            <a:r>
              <a:rPr lang="zh-CN" altLang="en-US" sz="2000"/>
              <a:t>特有的</a:t>
            </a:r>
            <a:r>
              <a:rPr lang="en-US" altLang="zh-CN" sz="2000" b="1">
                <a:solidFill>
                  <a:srgbClr val="FF0000"/>
                </a:solidFill>
              </a:rPr>
              <a:t>::</a:t>
            </a:r>
            <a:r>
              <a:rPr lang="zh-CN" altLang="en-US" sz="2000"/>
              <a:t>操作符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Array &amp; List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3400" y="2490185"/>
            <a:ext cx="6785942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400" dirty="0"/>
              <a:t>def greeting(arr: Array[String])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arr match {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Array("Leo") =&gt; println("Hi, Leo!")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Array(girl1, girl2, girl3) =&gt; </a:t>
            </a:r>
            <a:r>
              <a:rPr lang="zh-CN" altLang="en-US" sz="1400" dirty="0" smtClean="0"/>
              <a:t>println( girl</a:t>
            </a:r>
            <a:r>
              <a:rPr lang="zh-CN" altLang="en-US" sz="1400" dirty="0"/>
              <a:t>1 + " and " + girl2 + " and " + girl3)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Array("Leo", _*) =&gt; println("Hi, Leo, please introduce your friends to me.")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  case _ =&gt; println("hey, who are you?")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/>
              <a:t>  }</a:t>
            </a:r>
            <a:endParaRPr lang="zh-CN" altLang="en-US" sz="1400" dirty="0"/>
          </a:p>
          <a:p>
            <a:pPr>
              <a:lnSpc>
                <a:spcPts val="2400"/>
              </a:lnSpc>
            </a:pPr>
            <a:r>
              <a:rPr lang="zh-CN" altLang="en-US" sz="1400" dirty="0" smtClean="0"/>
              <a:t>}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583037" y="4248011"/>
            <a:ext cx="7128792" cy="2062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+mn-lt"/>
              </a:rPr>
              <a:t>def greeting(list: List[String])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list match {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Nil =&gt; println("Hi, Leo!")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girl1 :: girl2 :: girl3 :: Nil </a:t>
            </a:r>
            <a:r>
              <a:rPr lang="zh-CN" altLang="en-US" sz="1600">
                <a:latin typeface="+mn-lt"/>
              </a:rPr>
              <a:t>=&gt; </a:t>
            </a:r>
            <a:r>
              <a:rPr lang="zh-CN" altLang="en-US" sz="1600" smtClean="0">
                <a:latin typeface="+mn-lt"/>
              </a:rPr>
              <a:t>println</a:t>
            </a:r>
            <a:r>
              <a:rPr lang="zh-CN" altLang="en-US" sz="1600" dirty="0">
                <a:latin typeface="+mn-lt"/>
              </a:rPr>
              <a:t>( girl1 + " and " + girl2 + " and " + girl3)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"Leo" :: tail =&gt; println("Hi, Leo.")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  case _ =&gt; println("hey, who are you?")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  }</a:t>
            </a:r>
            <a:endParaRPr lang="zh-CN" altLang="en-US" sz="1600" dirty="0">
              <a:latin typeface="+mn-lt"/>
            </a:endParaRPr>
          </a:p>
          <a:p>
            <a:r>
              <a:rPr lang="zh-CN" altLang="en-US" sz="1600" dirty="0">
                <a:latin typeface="+mn-lt"/>
              </a:rPr>
              <a:t>}</a:t>
            </a:r>
            <a:endParaRPr lang="zh-CN" altLang="en-US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本节大纲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8935" y="1496060"/>
            <a:ext cx="327088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类</a:t>
            </a:r>
            <a:r>
              <a:rPr lang="en-US" altLang="zh-CN" b="1">
                <a:solidFill>
                  <a:srgbClr val="C00000"/>
                </a:solidFill>
              </a:rPr>
              <a:t>Class</a:t>
            </a:r>
            <a:r>
              <a:rPr lang="zh-CN" altLang="en-US" b="1">
                <a:solidFill>
                  <a:srgbClr val="C00000"/>
                </a:solidFill>
              </a:rPr>
              <a:t>，类的方法和属性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Object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单例模式</a:t>
            </a:r>
            <a:endParaRPr lang="en-US" altLang="zh-CN" b="1">
              <a:solidFill>
                <a:srgbClr val="C00000"/>
              </a:solidFill>
            </a:endParaRPr>
          </a:p>
          <a:p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伴生对象</a:t>
            </a:r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Trait</a:t>
            </a:r>
            <a:r>
              <a:rPr lang="zh-CN" altLang="en-US" b="1">
                <a:solidFill>
                  <a:srgbClr val="C00000"/>
                </a:solidFill>
              </a:rPr>
              <a:t>特质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Tuple</a:t>
            </a:r>
            <a:endParaRPr lang="zh-CN" altLang="en-US"/>
          </a:p>
        </p:txBody>
      </p:sp>
      <p:pic>
        <p:nvPicPr>
          <p:cNvPr id="5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662" y="1557586"/>
            <a:ext cx="7272808" cy="24613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34" y="4221882"/>
            <a:ext cx="5400600" cy="2132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341562"/>
            <a:ext cx="11178429" cy="4923800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中提供了一种特殊的类，用</a:t>
            </a:r>
            <a:r>
              <a:rPr lang="en-US" altLang="zh-CN" sz="1800"/>
              <a:t>case class</a:t>
            </a:r>
            <a:r>
              <a:rPr lang="zh-CN" altLang="en-US" sz="1800"/>
              <a:t>进行声明，中文也可以称作样例类。</a:t>
            </a:r>
            <a:r>
              <a:rPr lang="en-US" altLang="zh-CN" sz="1800"/>
              <a:t>case class</a:t>
            </a:r>
            <a:r>
              <a:rPr lang="zh-CN" altLang="en-US" sz="1800"/>
              <a:t>其实有点类似于</a:t>
            </a:r>
            <a:r>
              <a:rPr lang="en-US" altLang="zh-CN" sz="1800"/>
              <a:t>Java</a:t>
            </a:r>
            <a:r>
              <a:rPr lang="zh-CN" altLang="en-US" sz="1800"/>
              <a:t>中的</a:t>
            </a:r>
            <a:r>
              <a:rPr lang="en-US" altLang="zh-CN" sz="1800"/>
              <a:t>JavaBean</a:t>
            </a:r>
            <a:r>
              <a:rPr lang="zh-CN" altLang="en-US" sz="1800"/>
              <a:t>的概念。即只定义</a:t>
            </a:r>
            <a:r>
              <a:rPr lang="en-US" altLang="zh-CN" sz="1800"/>
              <a:t>field</a:t>
            </a:r>
            <a:r>
              <a:rPr lang="zh-CN" altLang="en-US" sz="1800"/>
              <a:t>，并且由</a:t>
            </a:r>
            <a:r>
              <a:rPr lang="en-US" altLang="zh-CN" sz="1800"/>
              <a:t>Scala</a:t>
            </a:r>
            <a:r>
              <a:rPr lang="zh-CN" altLang="en-US" sz="1800"/>
              <a:t>编译时自动提供</a:t>
            </a:r>
            <a:r>
              <a:rPr lang="en-US" altLang="zh-CN" sz="1800"/>
              <a:t>getter</a:t>
            </a:r>
            <a:r>
              <a:rPr lang="zh-CN" altLang="en-US" sz="1800"/>
              <a:t>和</a:t>
            </a:r>
            <a:r>
              <a:rPr lang="en-US" altLang="zh-CN" sz="1800"/>
              <a:t>setter</a:t>
            </a:r>
            <a:r>
              <a:rPr lang="zh-CN" altLang="en-US" sz="1800"/>
              <a:t>方法，但是没有</a:t>
            </a:r>
            <a:r>
              <a:rPr lang="en-US" altLang="zh-CN" sz="1800"/>
              <a:t>method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case class</a:t>
            </a:r>
            <a:r>
              <a:rPr lang="zh-CN" altLang="en-US" sz="1800"/>
              <a:t>的主构造函数接收的参数通常不需要使用</a:t>
            </a:r>
            <a:r>
              <a:rPr lang="en-US" altLang="zh-CN" sz="1800"/>
              <a:t>var</a:t>
            </a:r>
            <a:r>
              <a:rPr lang="zh-CN" altLang="en-US" sz="1800"/>
              <a:t>或</a:t>
            </a:r>
            <a:r>
              <a:rPr lang="en-US" altLang="zh-CN" sz="1800"/>
              <a:t>val</a:t>
            </a:r>
            <a:r>
              <a:rPr lang="zh-CN" altLang="en-US" sz="1800"/>
              <a:t>修饰，</a:t>
            </a:r>
            <a:r>
              <a:rPr lang="en-US" altLang="zh-CN" sz="1800"/>
              <a:t>Scala</a:t>
            </a:r>
            <a:r>
              <a:rPr lang="zh-CN" altLang="en-US" sz="1800"/>
              <a:t>自动就会使用</a:t>
            </a:r>
            <a:r>
              <a:rPr lang="en-US" altLang="zh-CN" sz="1800"/>
              <a:t>val</a:t>
            </a:r>
            <a:r>
              <a:rPr lang="zh-CN" altLang="en-US" sz="1800"/>
              <a:t>修饰</a:t>
            </a:r>
            <a:endParaRPr lang="zh-CN" altLang="en-US" sz="1800"/>
          </a:p>
          <a:p>
            <a:pPr>
              <a:lnSpc>
                <a:spcPts val="24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自动为</a:t>
            </a:r>
            <a:r>
              <a:rPr lang="en-US" altLang="zh-CN" sz="1800"/>
              <a:t>case class</a:t>
            </a:r>
            <a:r>
              <a:rPr lang="zh-CN" altLang="en-US" sz="1800"/>
              <a:t>定义了伴生对象，也就是</a:t>
            </a:r>
            <a:r>
              <a:rPr lang="en-US" altLang="zh-CN" sz="1800"/>
              <a:t>object</a:t>
            </a:r>
            <a:r>
              <a:rPr lang="zh-CN" altLang="en-US" sz="1800"/>
              <a:t>，并且定义了</a:t>
            </a:r>
            <a:r>
              <a:rPr lang="en-US" altLang="zh-CN" sz="1800"/>
              <a:t>apply()</a:t>
            </a:r>
            <a:r>
              <a:rPr lang="zh-CN" altLang="en-US" sz="1800"/>
              <a:t>方法，该方法接收主构造函数中相同的参数，并返回</a:t>
            </a:r>
            <a:r>
              <a:rPr lang="en-US" altLang="zh-CN" sz="1800"/>
              <a:t>case class</a:t>
            </a:r>
            <a:r>
              <a:rPr lang="zh-CN" altLang="en-US" sz="1800" smtClean="0"/>
              <a:t>对象。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6606" y="3573810"/>
            <a:ext cx="7239000" cy="28903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class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Teacher(name: String, subject: String) extends Person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case class Student(name: String, classroom: String) extends </a:t>
            </a:r>
            <a:r>
              <a:rPr lang="zh-CN" altLang="en-US" sz="1400" dirty="0" smtClean="0">
                <a:sym typeface="宋体" panose="02010600030101010101" pitchFamily="2" charset="-122"/>
              </a:rPr>
              <a:t>Person</a:t>
            </a:r>
            <a:endParaRPr lang="en-US" altLang="zh-CN" sz="1400" dirty="0" smtClean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def judgeIdentify(p: Person)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p match {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Teacher(name, subject)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(“Teacher</a:t>
            </a:r>
            <a:r>
              <a:rPr lang="zh-CN" altLang="en-US" sz="1400" dirty="0">
                <a:sym typeface="宋体" panose="02010600030101010101" pitchFamily="2" charset="-122"/>
              </a:rPr>
              <a:t>：</a:t>
            </a:r>
            <a:r>
              <a:rPr lang="zh-CN" altLang="en-US" sz="1400" dirty="0" smtClean="0">
                <a:sym typeface="宋体" panose="02010600030101010101" pitchFamily="2" charset="-122"/>
              </a:rPr>
              <a:t>" + </a:t>
            </a:r>
            <a:r>
              <a:rPr lang="zh-CN" altLang="en-US" sz="1400" dirty="0">
                <a:sym typeface="宋体" panose="02010600030101010101" pitchFamily="2" charset="-122"/>
              </a:rPr>
              <a:t>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subject)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Student(name, classroom) =&gt; println</a:t>
            </a:r>
            <a:r>
              <a:rPr lang="zh-CN" altLang="en-US" sz="1400" dirty="0" smtClean="0">
                <a:sym typeface="宋体" panose="02010600030101010101" pitchFamily="2" charset="-122"/>
              </a:rPr>
              <a:t>(“Student：" </a:t>
            </a:r>
            <a:r>
              <a:rPr lang="zh-CN" altLang="en-US" sz="1400" dirty="0">
                <a:sym typeface="宋体" panose="02010600030101010101" pitchFamily="2" charset="-122"/>
              </a:rPr>
              <a:t>+ name + ", </a:t>
            </a:r>
            <a:r>
              <a:rPr lang="zh-CN" altLang="en-US" sz="1400" dirty="0" smtClean="0">
                <a:sym typeface="宋体" panose="02010600030101010101" pitchFamily="2" charset="-122"/>
              </a:rPr>
              <a:t>" </a:t>
            </a:r>
            <a:r>
              <a:rPr lang="zh-CN" altLang="en-US" sz="1400" dirty="0">
                <a:sym typeface="宋体" panose="02010600030101010101" pitchFamily="2" charset="-122"/>
              </a:rPr>
              <a:t>+ classroom)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  case _ =&gt; println("Illegal access, please go out of the school!")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  }  </a:t>
            </a:r>
            <a:endParaRPr lang="zh-CN" altLang="en-US" sz="14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400" dirty="0">
                <a:sym typeface="宋体" panose="02010600030101010101" pitchFamily="2" charset="-122"/>
              </a:rPr>
              <a:t>}</a:t>
            </a:r>
            <a:endParaRPr lang="zh-CN" altLang="en-US" sz="14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模式匹配之</a:t>
            </a:r>
            <a:r>
              <a:rPr lang="en-US" altLang="zh-CN"/>
              <a:t>case class</a:t>
            </a:r>
            <a:endParaRPr lang="zh-CN" altLang="en-US"/>
          </a:p>
        </p:txBody>
      </p:sp>
      <p:pic>
        <p:nvPicPr>
          <p:cNvPr id="5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846734" y="1989634"/>
            <a:ext cx="8298647" cy="3956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有一种特殊的类型，叫做</a:t>
            </a:r>
            <a:r>
              <a:rPr lang="en-US" altLang="zh-CN" sz="2000"/>
              <a:t>Option</a:t>
            </a:r>
            <a:r>
              <a:rPr lang="zh-CN" altLang="en-US" sz="2000"/>
              <a:t>。</a:t>
            </a:r>
            <a:r>
              <a:rPr lang="en-US" altLang="zh-CN" sz="2000"/>
              <a:t>Option</a:t>
            </a:r>
            <a:r>
              <a:rPr lang="zh-CN" altLang="en-US" sz="2000"/>
              <a:t>有两种值，一种是</a:t>
            </a:r>
            <a:r>
              <a:rPr lang="en-US" altLang="zh-CN" sz="2000"/>
              <a:t>Some</a:t>
            </a:r>
            <a:r>
              <a:rPr lang="zh-CN" altLang="en-US" sz="2000"/>
              <a:t>，表示有值，一种是</a:t>
            </a:r>
            <a:r>
              <a:rPr lang="en-US" altLang="zh-CN" sz="2000"/>
              <a:t>None</a:t>
            </a:r>
            <a:r>
              <a:rPr lang="zh-CN" altLang="en-US" sz="2000"/>
              <a:t>，表示没有值。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通常会用于模式匹配中，用于判断某个变量是有值还是没有值，比</a:t>
            </a:r>
            <a:r>
              <a:rPr lang="en-US" altLang="zh-CN" sz="2000"/>
              <a:t>null</a:t>
            </a:r>
            <a:r>
              <a:rPr lang="zh-CN" altLang="en-US" sz="2000"/>
              <a:t>更加简洁明了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Option</a:t>
            </a:r>
            <a:r>
              <a:rPr lang="zh-CN" altLang="en-US" sz="2000"/>
              <a:t>的用法必须掌握，因为</a:t>
            </a:r>
            <a:r>
              <a:rPr lang="en-US" altLang="zh-CN" sz="2000"/>
              <a:t>Spark</a:t>
            </a:r>
            <a:r>
              <a:rPr lang="zh-CN" altLang="en-US" sz="2000"/>
              <a:t>源码中大量地使用了</a:t>
            </a:r>
            <a:r>
              <a:rPr lang="en-US" altLang="zh-CN" sz="2000"/>
              <a:t>Option</a:t>
            </a:r>
            <a:r>
              <a:rPr lang="zh-CN" altLang="en-US" sz="2000"/>
              <a:t>，比如</a:t>
            </a:r>
            <a:r>
              <a:rPr lang="en-US" altLang="zh-CN" sz="2000"/>
              <a:t>Some(a)</a:t>
            </a:r>
            <a:r>
              <a:rPr lang="zh-CN" altLang="en-US" sz="2000"/>
              <a:t>、</a:t>
            </a:r>
            <a:r>
              <a:rPr lang="en-US" altLang="zh-CN" sz="2000"/>
              <a:t>None</a:t>
            </a:r>
            <a:r>
              <a:rPr lang="zh-CN" altLang="en-US" sz="2000"/>
              <a:t>这种语法，因此必须看得懂</a:t>
            </a:r>
            <a:r>
              <a:rPr lang="en-US" altLang="zh-CN" sz="2000"/>
              <a:t>Option</a:t>
            </a:r>
            <a:r>
              <a:rPr lang="zh-CN" altLang="en-US" sz="2000"/>
              <a:t>模式匹配，才能够读懂</a:t>
            </a:r>
            <a:r>
              <a:rPr lang="en-US" altLang="zh-CN" sz="2000"/>
              <a:t>spark</a:t>
            </a:r>
            <a:r>
              <a:rPr lang="zh-CN" altLang="en-US" sz="2000"/>
              <a:t>源码。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 smtClean="0"/>
              <a:t>&amp; </a:t>
            </a:r>
            <a:r>
              <a:rPr lang="en-US" altLang="zh-CN"/>
              <a:t>Option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8314" y="3573810"/>
            <a:ext cx="7848600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grades = Map("Leo" -&gt; "A", "Jack" -&gt; "B", "Jen" -&gt; "</a:t>
            </a:r>
            <a:r>
              <a:rPr lang="zh-CN" altLang="en-US" sz="1600">
                <a:sym typeface="宋体" panose="02010600030101010101" pitchFamily="2" charset="-122"/>
              </a:rPr>
              <a:t>C</a:t>
            </a:r>
            <a:r>
              <a:rPr lang="zh-CN" altLang="en-US" sz="1600" smtClean="0">
                <a:sym typeface="宋体" panose="02010600030101010101" pitchFamily="2" charset="-122"/>
              </a:rPr>
              <a:t>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getGrade(name: String)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val grade = grades.get(name)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grade match {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Some(grade) =&gt; println("your grade is " + grade)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  case None =&gt; println("Sorry, your grade information is not in the system")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 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}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模式匹配 </a:t>
            </a:r>
            <a:r>
              <a:rPr lang="en-US" altLang="zh-CN"/>
              <a:t>&amp; Option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196" y="1197546"/>
            <a:ext cx="7334250" cy="1685925"/>
          </a:xfrm>
          <a:prstGeom prst="rect">
            <a:avLst/>
          </a:prstGeom>
        </p:spPr>
      </p:pic>
      <p:pic>
        <p:nvPicPr>
          <p:cNvPr id="5" name="内容占位符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852723" y="1845618"/>
            <a:ext cx="6211035" cy="472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是一门既面向对象，又面向过程的语言。因此在</a:t>
            </a:r>
            <a:r>
              <a:rPr lang="en-US" altLang="zh-CN" sz="2000"/>
              <a:t>Scala</a:t>
            </a:r>
            <a:r>
              <a:rPr lang="zh-CN" altLang="en-US" sz="2000"/>
              <a:t>中有非常好的面向对象的特性，可以使用</a:t>
            </a:r>
            <a:r>
              <a:rPr lang="en-US" altLang="zh-CN" sz="2000"/>
              <a:t>Scala</a:t>
            </a:r>
            <a:r>
              <a:rPr lang="zh-CN" altLang="en-US" sz="2000"/>
              <a:t>来基于面向对象的思想开发大型复杂的系统和工程；而且</a:t>
            </a:r>
            <a:r>
              <a:rPr lang="en-US" altLang="zh-CN" sz="2000"/>
              <a:t>Scala</a:t>
            </a:r>
            <a:r>
              <a:rPr lang="zh-CN" altLang="en-US" sz="2000"/>
              <a:t>也面向过程，因此</a:t>
            </a:r>
            <a:r>
              <a:rPr lang="en-US" altLang="zh-CN" sz="2000"/>
              <a:t>Scala</a:t>
            </a:r>
            <a:r>
              <a:rPr lang="zh-CN" altLang="en-US" sz="2000"/>
              <a:t>中有函数的概念。</a:t>
            </a:r>
            <a:r>
              <a:rPr lang="zh-CN" altLang="en-US" sz="2000" b="1"/>
              <a:t>在</a:t>
            </a:r>
            <a:r>
              <a:rPr lang="en-US" altLang="zh-CN" sz="2000" b="1"/>
              <a:t>Scala</a:t>
            </a:r>
            <a:r>
              <a:rPr lang="zh-CN" altLang="en-US" sz="2000" b="1"/>
              <a:t>中，函数与类、对象等一样，都是一等公民。</a:t>
            </a:r>
            <a:r>
              <a:rPr lang="en-US" altLang="zh-CN" sz="2000" b="1"/>
              <a:t>Scala</a:t>
            </a:r>
            <a:r>
              <a:rPr lang="zh-CN" altLang="en-US" sz="2000" b="1"/>
              <a:t>中的函数可以独立存在，不需要依赖任何类和对象。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的函数式编程，就是</a:t>
            </a:r>
            <a:r>
              <a:rPr lang="en-US" altLang="zh-CN" sz="2000"/>
              <a:t>Scala</a:t>
            </a:r>
            <a:r>
              <a:rPr lang="zh-CN" altLang="en-US" sz="2000"/>
              <a:t>面向过程的最好的佐证。也正是因为函数式编程，才让</a:t>
            </a:r>
            <a:r>
              <a:rPr lang="en-US" altLang="zh-CN" sz="2000"/>
              <a:t>Scala</a:t>
            </a:r>
            <a:r>
              <a:rPr lang="zh-CN" altLang="en-US" sz="2000"/>
              <a:t>具备了</a:t>
            </a:r>
            <a:r>
              <a:rPr lang="en-US" altLang="zh-CN" sz="2000"/>
              <a:t>Java</a:t>
            </a:r>
            <a:r>
              <a:rPr lang="zh-CN" altLang="en-US" sz="2000"/>
              <a:t>所不具备的更强大的功能和特性。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中的函数是一等公民，可以独立定义，而且可以直接将函数作为值赋值给变量</a:t>
            </a:r>
            <a:endParaRPr lang="zh-CN" altLang="en-US" sz="2000"/>
          </a:p>
          <a:p>
            <a:r>
              <a:rPr lang="en-US" altLang="zh-CN" sz="2000"/>
              <a:t> </a:t>
            </a:r>
            <a:r>
              <a:rPr lang="zh-CN" altLang="en-US" sz="2000"/>
              <a:t>语法规定，将函数赋值给变量时，必须在</a:t>
            </a:r>
            <a:r>
              <a:rPr lang="zh-CN" altLang="en-US" sz="2000" b="1">
                <a:solidFill>
                  <a:srgbClr val="FF0000"/>
                </a:solidFill>
              </a:rPr>
              <a:t>函数后面加上空格和下划线</a:t>
            </a:r>
            <a:endParaRPr lang="zh-CN" altLang="en-US" sz="2000" b="1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函数赋值给变量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02718" y="3501802"/>
            <a:ext cx="86047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def sayHello(name: String) { println("Hello, " + name) 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val sayHelloFunc = </a:t>
            </a:r>
            <a:r>
              <a:rPr lang="zh-CN" altLang="en-US" sz="2000" b="1" dirty="0"/>
              <a:t>sayHello _</a:t>
            </a:r>
            <a:endParaRPr lang="zh-CN" altLang="en-US" sz="2000" b="1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sayHelloFunc("leo")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中，函数也可以不需要命名，此时函数被称为匿名函数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可以直接定义函数之后，将函数赋值给某个变量；也</a:t>
            </a:r>
            <a:r>
              <a:rPr lang="zh-CN" altLang="en-US" sz="2000" smtClean="0"/>
              <a:t>可将</a:t>
            </a:r>
            <a:r>
              <a:rPr lang="zh-CN" altLang="en-US" sz="2000"/>
              <a:t>直接定义的匿名函数传入其他函数之中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定义匿名函数的语法规则就是，</a:t>
            </a:r>
            <a:r>
              <a:rPr lang="en-US" altLang="zh-CN" sz="2000" b="1"/>
              <a:t>(</a:t>
            </a:r>
            <a:r>
              <a:rPr lang="zh-CN" altLang="en-US" sz="2000" b="1"/>
              <a:t>参数名</a:t>
            </a:r>
            <a:r>
              <a:rPr lang="en-US" altLang="zh-CN" sz="2000" b="1"/>
              <a:t>: </a:t>
            </a:r>
            <a:r>
              <a:rPr lang="zh-CN" altLang="en-US" sz="2000" b="1"/>
              <a:t>参数类型</a:t>
            </a:r>
            <a:r>
              <a:rPr lang="en-US" altLang="zh-CN" sz="2000" b="1"/>
              <a:t>) =&gt; </a:t>
            </a:r>
            <a:r>
              <a:rPr lang="zh-CN" altLang="en-US" sz="2000" b="1"/>
              <a:t>函数体</a:t>
            </a:r>
            <a:endParaRPr lang="zh-CN" altLang="en-US" sz="2000" b="1"/>
          </a:p>
          <a:p>
            <a:pPr>
              <a:lnSpc>
                <a:spcPct val="150000"/>
              </a:lnSpc>
            </a:pPr>
            <a:r>
              <a:rPr lang="zh-CN" altLang="en-US" sz="2000"/>
              <a:t> 匿名函数的语法必须深刻理解和掌握，在</a:t>
            </a:r>
            <a:r>
              <a:rPr lang="en-US" altLang="zh-CN" sz="2000"/>
              <a:t>spark</a:t>
            </a:r>
            <a:r>
              <a:rPr lang="zh-CN" altLang="en-US" sz="2000"/>
              <a:t>的中有大量这样的语法，如果没有掌握，是看不懂</a:t>
            </a:r>
            <a:r>
              <a:rPr lang="en-US" altLang="zh-CN" sz="2000"/>
              <a:t>spark</a:t>
            </a:r>
            <a:r>
              <a:rPr lang="zh-CN" altLang="en-US" sz="2000"/>
              <a:t>源码的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匿名函数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6774" y="4797946"/>
            <a:ext cx="7458769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val sayHelloFunc = (name: String) =&gt; println("Hello, " + name)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97546"/>
            <a:ext cx="11178429" cy="5067816"/>
          </a:xfrm>
        </p:spPr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中，由于函数是一等公民，因此可以</a:t>
            </a:r>
            <a:r>
              <a:rPr lang="zh-CN" altLang="en-US" sz="2000" b="1"/>
              <a:t>直接将某个函数传入其他函数，作为参数</a:t>
            </a:r>
            <a:r>
              <a:rPr lang="zh-CN" altLang="en-US" sz="2000"/>
              <a:t>。这个功能是极其强大的。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>
                <a:solidFill>
                  <a:srgbClr val="FF0000"/>
                </a:solidFill>
              </a:rPr>
              <a:t>接收其他函数作为参数的函数，被称作高阶函数（</a:t>
            </a:r>
            <a:r>
              <a:rPr lang="en-US" altLang="zh-CN" sz="2000">
                <a:solidFill>
                  <a:srgbClr val="FF0000"/>
                </a:solidFill>
              </a:rPr>
              <a:t>higher-order function</a:t>
            </a:r>
            <a:r>
              <a:rPr lang="zh-CN" altLang="en-US" sz="2000" smtClean="0">
                <a:solidFill>
                  <a:srgbClr val="FF0000"/>
                </a:solidFill>
              </a:rPr>
              <a:t>）</a:t>
            </a:r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 smtClean="0">
              <a:solidFill>
                <a:srgbClr val="FF0000"/>
              </a:solidFill>
            </a:endParaRPr>
          </a:p>
          <a:p>
            <a:r>
              <a:rPr lang="zh-CN" altLang="en-US" sz="2000">
                <a:sym typeface="宋体" panose="02010600030101010101" pitchFamily="2" charset="-122"/>
              </a:rPr>
              <a:t>高阶函数的另外一个功能是将函数作为返回值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6854" y="2746803"/>
            <a:ext cx="60198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val sayHelloFunc = (name: String) =&gt; println("Hello, " + name)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greeting(sayHelloFunc, "leo")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0910" y="4144971"/>
            <a:ext cx="480335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5).map((num: Int) =&gt; num * num)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806" y="5294231"/>
            <a:ext cx="746760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def getGreetingFunc(msg: String) = (name: String) =&gt; println(msg + ", " + name)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val greetingFunc = getGreetingFunc("hello")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greetingFunc</a:t>
            </a:r>
            <a:r>
              <a:rPr lang="zh-CN" altLang="en-US" sz="1600" dirty="0" smtClean="0"/>
              <a:t>("张三")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 高阶函数</a:t>
            </a:r>
            <a:r>
              <a:rPr lang="zh-CN" altLang="en-US" sz="2000" b="1"/>
              <a:t>可以自动推断出参数类型</a:t>
            </a:r>
            <a:r>
              <a:rPr lang="zh-CN" altLang="en-US" sz="2000"/>
              <a:t>，而不需要写明类型；而且</a:t>
            </a:r>
            <a:r>
              <a:rPr lang="zh-CN" altLang="en-US" sz="2000" b="1">
                <a:solidFill>
                  <a:srgbClr val="FF0000"/>
                </a:solidFill>
              </a:rPr>
              <a:t>对于只有一个参数的函数，还可以省去其小括号</a:t>
            </a:r>
            <a:r>
              <a:rPr lang="zh-CN" altLang="en-US" sz="2000"/>
              <a:t>；</a:t>
            </a:r>
            <a:r>
              <a:rPr lang="zh-CN" altLang="en-US" sz="2000" b="1">
                <a:solidFill>
                  <a:srgbClr val="0070C0"/>
                </a:solidFill>
              </a:rPr>
              <a:t>如果仅有的一个参数在右侧的函数体内只使用一次，则还可以将接收参数省略，并且将参数用</a:t>
            </a:r>
            <a:r>
              <a:rPr lang="en-US" altLang="zh-CN" sz="2000" b="1">
                <a:solidFill>
                  <a:srgbClr val="0070C0"/>
                </a:solidFill>
              </a:rPr>
              <a:t>_</a:t>
            </a:r>
            <a:r>
              <a:rPr lang="zh-CN" altLang="en-US" sz="2000" b="1">
                <a:solidFill>
                  <a:srgbClr val="0070C0"/>
                </a:solidFill>
              </a:rPr>
              <a:t>来替代</a:t>
            </a:r>
            <a:endParaRPr lang="zh-CN" altLang="en-US" sz="2000" b="1">
              <a:solidFill>
                <a:srgbClr val="0070C0"/>
              </a:solidFill>
            </a:endParaRPr>
          </a:p>
          <a:p>
            <a:r>
              <a:rPr lang="zh-CN" altLang="en-US" sz="2000"/>
              <a:t> 诸如</a:t>
            </a:r>
            <a:r>
              <a:rPr lang="en-US" altLang="zh-CN" sz="2000"/>
              <a:t>3 * _</a:t>
            </a:r>
            <a:r>
              <a:rPr lang="zh-CN" altLang="en-US" sz="2000"/>
              <a:t>的这种语法，必须掌握！！</a:t>
            </a:r>
            <a:r>
              <a:rPr lang="en-US" altLang="zh-CN" sz="2000"/>
              <a:t>spark</a:t>
            </a:r>
            <a:r>
              <a:rPr lang="zh-CN" altLang="en-US" sz="2000"/>
              <a:t>源码中大量使用了这种语法！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高阶函数的类型推断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90833" y="3587706"/>
            <a:ext cx="6063561" cy="26776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greeting(func: (String) =&gt; Unit, name: String) { func(name)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greeting((name: String)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greeting((name)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greeting(name =&gt; println("Hello, " + name), "leo")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def triple(func: (Int) =&gt; Int) = { func(3) }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triple(3 * 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702" y="261442"/>
            <a:ext cx="8229600" cy="752475"/>
          </a:xfrm>
        </p:spPr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054646" y="1773610"/>
            <a:ext cx="10118270" cy="424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的常用高阶函数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3911" y="1229512"/>
            <a:ext cx="5672463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 </a:t>
            </a:r>
            <a:r>
              <a:rPr lang="zh-CN" altLang="en-US" sz="1600" dirty="0">
                <a:sym typeface="宋体" panose="02010600030101010101" pitchFamily="2" charset="-122"/>
              </a:rPr>
              <a:t>map: 对传入的每个元素都进行映射，返回一个处理后的元素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Array(1, 2, 3, 4, 5).map(2 *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56244" y="2372782"/>
            <a:ext cx="5976664" cy="8104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 smtClean="0">
                <a:sym typeface="宋体" panose="02010600030101010101" pitchFamily="2" charset="-122"/>
              </a:rPr>
              <a:t>foreach</a:t>
            </a:r>
            <a:r>
              <a:rPr lang="zh-CN" altLang="en-US" sz="1600" dirty="0">
                <a:sym typeface="宋体" panose="02010600030101010101" pitchFamily="2" charset="-122"/>
              </a:rPr>
              <a:t>: 对传入的每个元素都进行处理，但是没有返回值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9).map("*" * _).foreach(println </a:t>
            </a:r>
            <a:r>
              <a:rPr lang="zh-CN" altLang="en-US" sz="1600" dirty="0" smtClean="0">
                <a:sym typeface="宋体" panose="02010600030101010101" pitchFamily="2" charset="-122"/>
              </a:rPr>
              <a:t>_)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3911" y="3575710"/>
            <a:ext cx="10348997" cy="8104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filter: 对传入的每个元素都进行条件判断，如果对元素返回true，则保留该元素，否则过滤掉该元素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(1 to 20).filter(_ % 2 == 0</a:t>
            </a:r>
            <a:r>
              <a:rPr lang="zh-CN" altLang="en-US" sz="1800" dirty="0" smtClean="0">
                <a:sym typeface="宋体" panose="02010600030101010101" pitchFamily="2" charset="-122"/>
              </a:rPr>
              <a:t>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31171" y="4797946"/>
            <a:ext cx="9450406" cy="1528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reduceLeft: 从左侧元素开始，进行reduce操作，即先对元素1和元素2进行处理，然后将结果与元素3处理，再将结果与元素4处理，依次类推，即为reduce；reduce操作必须掌握！spark编程的重点！！！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// 下面这个操作就相当于1 * 2 * 3 * 4 * 5 * 6 * 7 * 8 * 9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(1 to 9).reduceLeft( _ * _)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9623598" y="1585661"/>
            <a:ext cx="1728191" cy="46357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filter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take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max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count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min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sum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reduce/reduceLeft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fold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zip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partition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latin typeface="Arial" panose="020B0604020202020204" pitchFamily="34" charset="0"/>
              </a:rPr>
              <a:t>flatMap</a:t>
            </a:r>
            <a:endParaRPr lang="en-US" altLang="zh-CN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smtClean="0">
                <a:latin typeface="Arial" panose="020B0604020202020204" pitchFamily="34" charset="0"/>
              </a:rPr>
              <a:t>……</a:t>
            </a:r>
            <a:endParaRPr lang="zh-CN" altLang="en-US" sz="1400"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</a:t>
            </a:r>
            <a:r>
              <a:rPr lang="zh-CN" altLang="en-US"/>
              <a:t>高阶函数</a:t>
            </a:r>
            <a:endParaRPr lang="zh-CN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1774670"/>
            <a:ext cx="8724900" cy="42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提供的隐式转换和隐式参数功能，是非常有特色的功能，是</a:t>
            </a:r>
            <a:r>
              <a:rPr lang="en-US" altLang="zh-CN" sz="1800"/>
              <a:t>Java</a:t>
            </a:r>
            <a:r>
              <a:rPr lang="zh-CN" altLang="en-US" sz="1800"/>
              <a:t>等编程语言所没有的功能。它可以</a:t>
            </a:r>
            <a:r>
              <a:rPr lang="zh-CN" altLang="en-US" sz="1800" b="1"/>
              <a:t>允许手动指定将</a:t>
            </a:r>
            <a:r>
              <a:rPr lang="zh-CN" altLang="en-US" sz="1800" b="1">
                <a:solidFill>
                  <a:srgbClr val="FF0000"/>
                </a:solidFill>
              </a:rPr>
              <a:t>某种类型的对象转换成其他类型的对象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Scala</a:t>
            </a:r>
            <a:r>
              <a:rPr lang="zh-CN" altLang="en-US" sz="1800"/>
              <a:t>的隐式转换，其实</a:t>
            </a:r>
            <a:r>
              <a:rPr lang="zh-CN" altLang="en-US" sz="1800" b="1"/>
              <a:t>最核心的就是定义隐式转换函数</a:t>
            </a:r>
            <a:r>
              <a:rPr lang="zh-CN" altLang="en-US" sz="1800"/>
              <a:t>，即</a:t>
            </a:r>
            <a:r>
              <a:rPr lang="en-US" altLang="zh-CN" sz="1800"/>
              <a:t>implicit conversion function</a:t>
            </a:r>
            <a:r>
              <a:rPr lang="zh-CN" altLang="en-US" sz="1800"/>
              <a:t>。</a:t>
            </a:r>
            <a:r>
              <a:rPr lang="zh-CN" altLang="en-US" sz="1800" b="1"/>
              <a:t>定义的隐式转换函数，只要在编写的程序内引入，就会被</a:t>
            </a:r>
            <a:r>
              <a:rPr lang="en-US" altLang="zh-CN" sz="1800" b="1"/>
              <a:t>Scala</a:t>
            </a:r>
            <a:r>
              <a:rPr lang="zh-CN" altLang="en-US" sz="1800" b="1"/>
              <a:t>自动使用</a:t>
            </a:r>
            <a:r>
              <a:rPr lang="zh-CN" altLang="en-US" sz="1800"/>
              <a:t>。</a:t>
            </a:r>
            <a:r>
              <a:rPr lang="en-US" altLang="zh-CN" sz="1800">
                <a:solidFill>
                  <a:srgbClr val="FF0000"/>
                </a:solidFill>
              </a:rPr>
              <a:t>Scala</a:t>
            </a:r>
            <a:r>
              <a:rPr lang="zh-CN" altLang="en-US" sz="1800">
                <a:solidFill>
                  <a:srgbClr val="FF0000"/>
                </a:solidFill>
              </a:rPr>
              <a:t>会根据隐式转换函数的签名，在程序中使用到隐式转换函数接收的参数类型定义的对象时，会自动将其传入隐式转换函数，转换为另外一种类型的对象并返回</a:t>
            </a:r>
            <a:r>
              <a:rPr lang="zh-CN" altLang="en-US" sz="1800"/>
              <a:t>。这就是“隐式转换”。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zh-CN" altLang="en-US" sz="1800"/>
              <a:t> 隐式转换函数叫什么名字是无所谓的，因为通常不会由用户手动调用，而是由</a:t>
            </a:r>
            <a:r>
              <a:rPr lang="en-US" altLang="zh-CN" sz="1800"/>
              <a:t>Scala</a:t>
            </a:r>
            <a:r>
              <a:rPr lang="zh-CN" altLang="en-US" sz="1800"/>
              <a:t>进行调用。但是如果要使用隐式转换，则需要对隐式转换函数进行导入。因此通常</a:t>
            </a:r>
            <a:r>
              <a:rPr lang="zh-CN" altLang="en-US" sz="1800" b="1"/>
              <a:t>建议将隐式转换函数的名称命名为“</a:t>
            </a:r>
            <a:r>
              <a:rPr lang="en-US" altLang="zh-CN" sz="1800" b="1"/>
              <a:t>one2one”</a:t>
            </a:r>
            <a:r>
              <a:rPr lang="zh-CN" altLang="en-US" sz="1800" b="1"/>
              <a:t>的形式</a:t>
            </a:r>
            <a:r>
              <a:rPr lang="zh-CN" altLang="en-US" sz="1800"/>
              <a:t>。</a:t>
            </a:r>
            <a:endParaRPr lang="zh-CN" altLang="en-US" sz="1800"/>
          </a:p>
          <a:p>
            <a:pPr>
              <a:lnSpc>
                <a:spcPct val="150000"/>
              </a:lnSpc>
            </a:pPr>
            <a:r>
              <a:rPr lang="en-US" altLang="zh-CN" sz="1800"/>
              <a:t> Spark</a:t>
            </a:r>
            <a:r>
              <a:rPr lang="zh-CN" altLang="en-US" sz="1800"/>
              <a:t>源码中有大量的隐式转换和隐式参数，因此必须了解语法。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 </a:t>
            </a:r>
            <a:r>
              <a:rPr lang="zh-CN" altLang="en-US"/>
              <a:t>隐式转化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zh-CN" altLang="en-US" sz="1800"/>
              <a:t>要实现隐式转换，只要</a:t>
            </a:r>
            <a:r>
              <a:rPr lang="zh-CN" altLang="en-US" sz="1800" b="1"/>
              <a:t>程序可见的范围内定义隐式转换函数</a:t>
            </a:r>
            <a:r>
              <a:rPr lang="zh-CN" altLang="en-US" sz="1800"/>
              <a:t>即可。</a:t>
            </a:r>
            <a:r>
              <a:rPr lang="en-US" altLang="zh-CN" sz="1800"/>
              <a:t>Scala</a:t>
            </a:r>
            <a:r>
              <a:rPr lang="zh-CN" altLang="en-US" sz="1800"/>
              <a:t>会自动使用隐式转换函数。隐式转换函数与普通函数唯一的语法区别就是，</a:t>
            </a:r>
            <a:r>
              <a:rPr lang="zh-CN" altLang="en-US" sz="1800" b="1">
                <a:solidFill>
                  <a:srgbClr val="FF0000"/>
                </a:solidFill>
              </a:rPr>
              <a:t>要以</a:t>
            </a:r>
            <a:r>
              <a:rPr lang="en-US" altLang="zh-CN" sz="1800" b="1">
                <a:solidFill>
                  <a:srgbClr val="FF0000"/>
                </a:solidFill>
              </a:rPr>
              <a:t>implicit</a:t>
            </a:r>
            <a:r>
              <a:rPr lang="zh-CN" altLang="en-US" sz="1800" b="1">
                <a:solidFill>
                  <a:srgbClr val="FF0000"/>
                </a:solidFill>
              </a:rPr>
              <a:t>开头，而且最好要定义函数返回类型</a:t>
            </a:r>
            <a:r>
              <a:rPr lang="zh-CN" altLang="en-US" sz="1800"/>
              <a:t>。</a:t>
            </a:r>
            <a:endParaRPr lang="zh-CN" altLang="en-US" sz="1800"/>
          </a:p>
          <a:p>
            <a:r>
              <a:rPr lang="zh-CN" altLang="en-US" sz="1800">
                <a:sym typeface="宋体" panose="02010600030101010101" pitchFamily="2" charset="-122"/>
              </a:rPr>
              <a:t>案例：特殊售票窗口（只接受特殊人群，比如学生、老人等）</a:t>
            </a:r>
            <a:endParaRPr lang="zh-CN" altLang="en-US" sz="1800">
              <a:sym typeface="宋体" panose="02010600030101010101" pitchFamily="2" charset="-122"/>
            </a:endParaRPr>
          </a:p>
          <a:p>
            <a:endParaRPr lang="zh-CN" altLang="en-US" sz="1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31110" y="2787894"/>
            <a:ext cx="3429000" cy="9928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SpecialPerson(val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Student(val name: String)</a:t>
            </a:r>
            <a:endParaRPr lang="zh-CN" altLang="en-US" sz="1600" dirty="0">
              <a:sym typeface="宋体" panose="02010600030101010101" pitchFamily="2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zh-CN" altLang="en-US" sz="1600" dirty="0">
                <a:sym typeface="宋体" panose="02010600030101010101" pitchFamily="2" charset="-122"/>
              </a:rPr>
              <a:t>class Older(val name: String</a:t>
            </a:r>
            <a:r>
              <a:rPr lang="zh-CN" altLang="en-US" sz="1600" dirty="0" smtClean="0">
                <a:sym typeface="宋体" panose="02010600030101010101" pitchFamily="2" charset="-122"/>
              </a:rPr>
              <a:t>)</a:t>
            </a:r>
            <a:endParaRPr lang="zh-CN" altLang="en-US" sz="1600" dirty="0"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3977960"/>
            <a:ext cx="6011551" cy="26146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/>
              <a:t>implicit def object2SpecialPerson (obj: Object): SpecialPerson = {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if (obj.getClass == classOf[Student])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stu = obj.asInstanceOf[Student];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SpecialPerson(stu.name)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else if (obj.getClass == classOf[Older]) {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val older = obj.asInstanceOf[Older]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new SpecialPerson(older.name) 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}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		else Nil</a:t>
            </a:r>
            <a:endParaRPr lang="zh-CN" altLang="en-US" sz="1600" dirty="0"/>
          </a:p>
          <a:p>
            <a:pPr>
              <a:lnSpc>
                <a:spcPts val="1800"/>
              </a:lnSpc>
            </a:pPr>
            <a:r>
              <a:rPr lang="zh-CN" altLang="en-US" sz="1600" dirty="0"/>
              <a:t>}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751390" y="4568169"/>
            <a:ext cx="365760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var ticketNumber = 0</a:t>
            </a:r>
            <a:endParaRPr lang="zh-CN" altLang="en-US" sz="1600" dirty="0"/>
          </a:p>
          <a:p>
            <a:r>
              <a:rPr lang="zh-CN" altLang="en-US" sz="1600" dirty="0"/>
              <a:t>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ticketNumber += 1</a:t>
            </a:r>
            <a:endParaRPr lang="zh-CN" altLang="en-US" sz="1600" dirty="0"/>
          </a:p>
          <a:p>
            <a:r>
              <a:rPr lang="zh-CN" altLang="en-US" sz="1600" dirty="0"/>
              <a:t>	"T-" + ticketNumber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sz="2000"/>
              <a:t>隐式转换强大之处就是可以</a:t>
            </a:r>
            <a:r>
              <a:rPr lang="zh-CN" altLang="en-US" sz="2000" b="1"/>
              <a:t>在不知不觉中加强现有类型的功能</a:t>
            </a:r>
            <a:r>
              <a:rPr lang="zh-CN" altLang="en-US" sz="2000"/>
              <a:t>。也就是说，可以为某个类定义一个加强版的类，并定义互相之间的隐式转换，从而让源类在使用加强版的方法时，由</a:t>
            </a:r>
            <a:r>
              <a:rPr lang="en-US" altLang="zh-CN" sz="2000"/>
              <a:t>Scala</a:t>
            </a:r>
            <a:r>
              <a:rPr lang="zh-CN" altLang="en-US" sz="2000"/>
              <a:t>自动进行隐式转换为加强类，然后再调用该方法。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隐式转换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0166" y="3357786"/>
            <a:ext cx="8064896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Man(val name: String)</a:t>
            </a:r>
            <a:endParaRPr lang="zh-CN" altLang="en-US" sz="1800" dirty="0"/>
          </a:p>
          <a:p>
            <a:r>
              <a:rPr lang="zh-CN" altLang="en-US" sz="1800" dirty="0"/>
              <a:t>class Superman(val name: String) {</a:t>
            </a:r>
            <a:endParaRPr lang="zh-CN" altLang="en-US" sz="1800" dirty="0"/>
          </a:p>
          <a:p>
            <a:r>
              <a:rPr lang="zh-CN" altLang="en-US" sz="1800" dirty="0"/>
              <a:t>	def emitLaser = println("emit a laster!")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implicit def man2superman(man: Man): Superman = new Superman(man.name)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val leo = new Man("leo")</a:t>
            </a:r>
            <a:endParaRPr lang="zh-CN" altLang="en-US" sz="1800" dirty="0"/>
          </a:p>
          <a:p>
            <a:r>
              <a:rPr lang="zh-CN" altLang="en-US" sz="1800" dirty="0"/>
              <a:t>leo.emitLaser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 Scala</a:t>
            </a:r>
            <a:r>
              <a:rPr lang="zh-CN" altLang="en-US" sz="1800"/>
              <a:t>默认会使用两种隐式转换</a:t>
            </a:r>
            <a:endParaRPr lang="en-US" altLang="zh-CN" sz="1800"/>
          </a:p>
          <a:p>
            <a:pPr lvl="1"/>
            <a:r>
              <a:rPr lang="en-US" altLang="zh-CN" sz="1600"/>
              <a:t> </a:t>
            </a:r>
            <a:r>
              <a:rPr lang="zh-CN" altLang="en-US" sz="1600"/>
              <a:t>一种是源类型，或者目标类型的</a:t>
            </a:r>
            <a:r>
              <a:rPr lang="zh-CN" altLang="en-US" sz="1600" b="1"/>
              <a:t>伴生对象内的隐式转换函数</a:t>
            </a:r>
            <a:r>
              <a:rPr lang="zh-CN" altLang="en-US" sz="1600"/>
              <a:t>；</a:t>
            </a:r>
            <a:endParaRPr lang="en-US" altLang="zh-CN" sz="1600"/>
          </a:p>
          <a:p>
            <a:pPr lvl="1"/>
            <a:r>
              <a:rPr lang="zh-CN" altLang="en-US" sz="1600"/>
              <a:t>一种是</a:t>
            </a:r>
            <a:r>
              <a:rPr lang="zh-CN" altLang="en-US" sz="1600" b="1"/>
              <a:t>当前程序作用域内</a:t>
            </a:r>
            <a:r>
              <a:rPr lang="zh-CN" altLang="en-US" sz="1600"/>
              <a:t>的可以用唯一标识符表示的隐式转换函数。</a:t>
            </a:r>
            <a:endParaRPr lang="zh-CN" altLang="en-US" sz="1600"/>
          </a:p>
          <a:p>
            <a:r>
              <a:rPr lang="zh-CN" altLang="en-US" sz="1800"/>
              <a:t> 如果隐式转换函数不在上述两种情况下的话，那么就</a:t>
            </a:r>
            <a:r>
              <a:rPr lang="zh-CN" altLang="en-US" sz="1800" b="1"/>
              <a:t>必须手动使用</a:t>
            </a:r>
            <a:r>
              <a:rPr lang="en-US" altLang="zh-CN" sz="1800" b="1"/>
              <a:t>import</a:t>
            </a:r>
            <a:r>
              <a:rPr lang="zh-CN" altLang="en-US" sz="1800" b="1"/>
              <a:t>语法引入某个包下的隐式转换函数</a:t>
            </a:r>
            <a:r>
              <a:rPr lang="zh-CN" altLang="en-US" sz="1800"/>
              <a:t>，比如</a:t>
            </a:r>
            <a:r>
              <a:rPr lang="en-US" altLang="zh-CN" sz="1800"/>
              <a:t>import test._</a:t>
            </a:r>
            <a:r>
              <a:rPr lang="zh-CN" altLang="en-US" sz="1800"/>
              <a:t>。通常建议，</a:t>
            </a:r>
            <a:r>
              <a:rPr lang="zh-CN" altLang="en-US" sz="1800" b="1"/>
              <a:t>仅仅在需要进行隐式转换的地方，比如某个函数或者方法内，用</a:t>
            </a:r>
            <a:r>
              <a:rPr lang="en-US" altLang="zh-CN" sz="1800" b="1"/>
              <a:t>import</a:t>
            </a:r>
            <a:r>
              <a:rPr lang="zh-CN" altLang="en-US" sz="1800" b="1"/>
              <a:t>导入隐式转换函数</a:t>
            </a:r>
            <a:r>
              <a:rPr lang="zh-CN" altLang="en-US" sz="1800"/>
              <a:t>，这样可以缩小隐式转换函数的作用域，避免不需要的隐式转换。</a:t>
            </a:r>
            <a:endParaRPr lang="zh-CN" altLang="en-US" sz="18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作用域与导入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sz="2000"/>
              <a:t>调用某个函数，但是给函数传入的参数的类型，与函数定义的接收参数类型不匹配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zh-CN" altLang="en-US" sz="2000"/>
              <a:t> 使用某个类型的对象，调用某个方法，而这个方法并不存在于该类型时</a:t>
            </a:r>
            <a:endParaRPr lang="zh-CN" altLang="en-US" sz="2000"/>
          </a:p>
          <a:p>
            <a:pPr>
              <a:lnSpc>
                <a:spcPts val="2800"/>
              </a:lnSpc>
            </a:pPr>
            <a:r>
              <a:rPr lang="en-US" altLang="zh-CN" sz="2000"/>
              <a:t> </a:t>
            </a:r>
            <a:r>
              <a:rPr lang="zh-CN" altLang="en-US" sz="2000"/>
              <a:t>使用某个类型的对象，调用某个方法，虽然该类型有这个方法，但是给方法传入的参数类型，与方法定义的接收参数的类型不匹配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发生时机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38822" y="3789834"/>
            <a:ext cx="6477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TicketHouse {</a:t>
            </a:r>
            <a:endParaRPr lang="zh-CN" altLang="en-US" sz="1600" dirty="0"/>
          </a:p>
          <a:p>
            <a:r>
              <a:rPr lang="zh-CN" altLang="en-US" sz="1600" dirty="0"/>
              <a:t>	var ticketNumber = 0</a:t>
            </a:r>
            <a:endParaRPr lang="zh-CN" altLang="en-US" sz="1600" dirty="0"/>
          </a:p>
          <a:p>
            <a:r>
              <a:rPr lang="zh-CN" altLang="en-US" sz="1600" dirty="0"/>
              <a:t>		def buySpecialTicket(p: SpecialPerson) = {</a:t>
            </a:r>
            <a:endParaRPr lang="zh-CN" altLang="en-US" sz="1600" dirty="0"/>
          </a:p>
          <a:p>
            <a:r>
              <a:rPr lang="zh-CN" altLang="en-US" sz="1600" dirty="0"/>
              <a:t>		ticketNumber += 1</a:t>
            </a:r>
            <a:endParaRPr lang="zh-CN" altLang="en-US" sz="1600" dirty="0"/>
          </a:p>
          <a:p>
            <a:r>
              <a:rPr lang="zh-CN" altLang="en-US" sz="1600" dirty="0"/>
              <a:t>		"T-" + ticketNumber</a:t>
            </a:r>
            <a:endParaRPr lang="zh-CN" altLang="en-US" sz="1600" dirty="0"/>
          </a:p>
          <a:p>
            <a:r>
              <a:rPr lang="zh-CN" altLang="en-US" sz="1600" dirty="0"/>
              <a:t>	}</a:t>
            </a:r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 所谓的</a:t>
            </a:r>
            <a:r>
              <a:rPr lang="zh-CN" altLang="en-US" sz="2000" b="1"/>
              <a:t>隐式参数，指的是在函数或者方法中，定义一个用</a:t>
            </a:r>
            <a:r>
              <a:rPr lang="en-US" altLang="zh-CN" sz="2000" b="1"/>
              <a:t>implicit</a:t>
            </a:r>
            <a:r>
              <a:rPr lang="zh-CN" altLang="en-US" sz="2000" b="1"/>
              <a:t>修饰的参数</a:t>
            </a:r>
            <a:r>
              <a:rPr lang="zh-CN" altLang="en-US" sz="2000"/>
              <a:t>，此时</a:t>
            </a:r>
            <a:r>
              <a:rPr lang="en-US" altLang="zh-CN" sz="2000"/>
              <a:t>Scala</a:t>
            </a:r>
            <a:r>
              <a:rPr lang="zh-CN" altLang="en-US" sz="2000"/>
              <a:t>会尝试找到一个指定类型的，用</a:t>
            </a:r>
            <a:r>
              <a:rPr lang="en-US" altLang="zh-CN" sz="2000"/>
              <a:t>implicit</a:t>
            </a:r>
            <a:r>
              <a:rPr lang="zh-CN" altLang="en-US" sz="2000"/>
              <a:t>修饰的对象，即隐式值，并注入参数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会在两个范围内查找：一种是当前作用域内可见的</a:t>
            </a:r>
            <a:r>
              <a:rPr lang="en-US" altLang="zh-CN" sz="2000"/>
              <a:t>val</a:t>
            </a:r>
            <a:r>
              <a:rPr lang="zh-CN" altLang="en-US" sz="2000"/>
              <a:t>或</a:t>
            </a:r>
            <a:r>
              <a:rPr lang="en-US" altLang="zh-CN" sz="2000"/>
              <a:t>var</a:t>
            </a:r>
            <a:r>
              <a:rPr lang="zh-CN" altLang="en-US" sz="2000"/>
              <a:t>定义的隐式变量；一种是隐式参数类型的伴生对象内的隐式值。</a:t>
            </a:r>
            <a:endParaRPr lang="zh-CN" altLang="en-US" sz="2000"/>
          </a:p>
          <a:p>
            <a:r>
              <a:rPr lang="zh-CN" altLang="en-US" sz="2000" b="1"/>
              <a:t>案例：考试签到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隐式参数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74614" y="4149874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/>
              <a:t>class SignPen {</a:t>
            </a:r>
            <a:endParaRPr lang="zh-CN" altLang="en-US" sz="1800" dirty="0"/>
          </a:p>
          <a:p>
            <a:r>
              <a:rPr lang="zh-CN" altLang="en-US" sz="1800" dirty="0"/>
              <a:t>	def write(content: String) = println(content)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  <a:p>
            <a:r>
              <a:rPr lang="zh-CN" altLang="en-US" sz="1800" dirty="0"/>
              <a:t>implicit val signPen = new SignPen</a:t>
            </a:r>
            <a:endParaRPr lang="zh-CN" altLang="en-US" sz="1800" dirty="0"/>
          </a:p>
          <a:p>
            <a:endParaRPr lang="zh-CN" altLang="en-US" sz="1800" dirty="0"/>
          </a:p>
          <a:p>
            <a:r>
              <a:rPr lang="zh-CN" altLang="en-US" sz="1800" dirty="0"/>
              <a:t>def signForExam(name: String) (implicit signPen: SignPen) {</a:t>
            </a:r>
            <a:endParaRPr lang="zh-CN" altLang="en-US" sz="1800" dirty="0"/>
          </a:p>
          <a:p>
            <a:r>
              <a:rPr lang="zh-CN" altLang="en-US" sz="1800" dirty="0"/>
              <a:t>	signPen.write(name + " come to exam in time.")</a:t>
            </a:r>
            <a:endParaRPr lang="zh-CN" altLang="en-US" sz="1800" dirty="0"/>
          </a:p>
          <a:p>
            <a:r>
              <a:rPr lang="zh-CN" altLang="en-US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是一种特殊的概念</a:t>
            </a:r>
            <a:endParaRPr lang="zh-CN" altLang="en-US" sz="2000"/>
          </a:p>
          <a:p>
            <a:r>
              <a:rPr lang="zh-CN" altLang="en-US" sz="2000"/>
              <a:t> 可以将</a:t>
            </a:r>
            <a:r>
              <a:rPr lang="en-US" altLang="zh-CN" sz="2000"/>
              <a:t>Trait</a:t>
            </a:r>
            <a:r>
              <a:rPr lang="zh-CN" altLang="en-US" sz="2000" b="1"/>
              <a:t>作为接口来使用</a:t>
            </a:r>
            <a:r>
              <a:rPr lang="zh-CN" altLang="en-US" sz="2000"/>
              <a:t>，此时的</a:t>
            </a:r>
            <a:r>
              <a:rPr lang="en-US" altLang="zh-CN" sz="2000"/>
              <a:t>Triat</a:t>
            </a:r>
            <a:r>
              <a:rPr lang="zh-CN" altLang="en-US" sz="2000"/>
              <a:t>就与</a:t>
            </a:r>
            <a:r>
              <a:rPr lang="en-US" altLang="zh-CN" sz="2000"/>
              <a:t>Java</a:t>
            </a:r>
            <a:r>
              <a:rPr lang="zh-CN" altLang="en-US" sz="2000"/>
              <a:t>中的接口非常类似</a:t>
            </a:r>
            <a:endParaRPr lang="zh-CN" altLang="en-US" sz="2000"/>
          </a:p>
          <a:p>
            <a:r>
              <a:rPr lang="zh-CN" altLang="en-US" sz="2000"/>
              <a:t> 在</a:t>
            </a:r>
            <a:r>
              <a:rPr lang="en-US" altLang="zh-CN" sz="2000"/>
              <a:t>triat</a:t>
            </a:r>
            <a:r>
              <a:rPr lang="zh-CN" altLang="en-US" sz="2000"/>
              <a:t>中</a:t>
            </a:r>
            <a:r>
              <a:rPr lang="zh-CN" altLang="en-US" sz="2000" b="1"/>
              <a:t>可以定义抽象方法</a:t>
            </a:r>
            <a:r>
              <a:rPr lang="zh-CN" altLang="en-US" sz="2000"/>
              <a:t>，就与抽象类中的抽象方法一样，只要不给出方法的具体实现即可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类可以使用</a:t>
            </a:r>
            <a:r>
              <a:rPr lang="en-US" altLang="zh-CN" sz="2000" b="1"/>
              <a:t>extends</a:t>
            </a:r>
            <a:r>
              <a:rPr lang="zh-CN" altLang="en-US" sz="2000" b="1"/>
              <a:t>关键字继承</a:t>
            </a:r>
            <a:r>
              <a:rPr lang="en-US" altLang="zh-CN" sz="2000" b="1"/>
              <a:t>trait</a:t>
            </a:r>
            <a:r>
              <a:rPr lang="zh-CN" altLang="en-US" sz="2000"/>
              <a:t>，注意，这里不是</a:t>
            </a:r>
            <a:r>
              <a:rPr lang="en-US" altLang="zh-CN" sz="2000"/>
              <a:t>implement</a:t>
            </a:r>
            <a:r>
              <a:rPr lang="zh-CN" altLang="en-US" sz="2000"/>
              <a:t>，而是</a:t>
            </a:r>
            <a:r>
              <a:rPr lang="en-US" altLang="zh-CN" sz="2000"/>
              <a:t>extends</a:t>
            </a:r>
            <a:r>
              <a:rPr lang="zh-CN" altLang="en-US" sz="2000"/>
              <a:t>，在</a:t>
            </a:r>
            <a:r>
              <a:rPr lang="en-US" altLang="zh-CN" sz="2000"/>
              <a:t>scala</a:t>
            </a:r>
            <a:r>
              <a:rPr lang="zh-CN" altLang="en-US" sz="2000"/>
              <a:t>中没有</a:t>
            </a:r>
            <a:r>
              <a:rPr lang="en-US" altLang="zh-CN" sz="2000"/>
              <a:t>implement</a:t>
            </a:r>
            <a:r>
              <a:rPr lang="zh-CN" altLang="en-US" sz="2000"/>
              <a:t>的概念，无论继承类还是</a:t>
            </a:r>
            <a:r>
              <a:rPr lang="en-US" altLang="zh-CN" sz="2000"/>
              <a:t>trait</a:t>
            </a:r>
            <a:r>
              <a:rPr lang="zh-CN" altLang="en-US" sz="2000"/>
              <a:t>，统一都是</a:t>
            </a:r>
            <a:r>
              <a:rPr lang="en-US" altLang="zh-CN" sz="2000"/>
              <a:t>extends</a:t>
            </a:r>
            <a:endParaRPr lang="en-US" altLang="zh-CN" sz="2000"/>
          </a:p>
          <a:p>
            <a:r>
              <a:rPr lang="zh-CN" altLang="en-US" sz="2000"/>
              <a:t> </a:t>
            </a:r>
            <a:r>
              <a:rPr lang="zh-CN" altLang="en-US" sz="2000" b="1"/>
              <a:t>类继承</a:t>
            </a:r>
            <a:r>
              <a:rPr lang="en-US" altLang="zh-CN" sz="2000" b="1"/>
              <a:t>trait</a:t>
            </a:r>
            <a:r>
              <a:rPr lang="zh-CN" altLang="en-US" sz="2000" b="1"/>
              <a:t>后，必须实现其中的抽象方法</a:t>
            </a:r>
            <a:r>
              <a:rPr lang="zh-CN" altLang="en-US" sz="2000"/>
              <a:t>，实现时不需要使用</a:t>
            </a:r>
            <a:r>
              <a:rPr lang="en-US" altLang="zh-CN" sz="2000"/>
              <a:t>override</a:t>
            </a:r>
            <a:r>
              <a:rPr lang="zh-CN" altLang="en-US" sz="2000"/>
              <a:t>关键字</a:t>
            </a:r>
            <a:endParaRPr lang="zh-CN" altLang="en-US" sz="2000"/>
          </a:p>
          <a:p>
            <a:r>
              <a:rPr lang="en-US" altLang="zh-CN" sz="2000"/>
              <a:t> Scala</a:t>
            </a:r>
            <a:r>
              <a:rPr lang="zh-CN" altLang="en-US" sz="2000"/>
              <a:t>不支持对类进行多继承，但是</a:t>
            </a:r>
            <a:r>
              <a:rPr lang="zh-CN" altLang="en-US" sz="2000" b="1"/>
              <a:t>支持多重继承</a:t>
            </a:r>
            <a:r>
              <a:rPr lang="en-US" altLang="zh-CN" sz="2000" b="1"/>
              <a:t>trait</a:t>
            </a:r>
            <a:r>
              <a:rPr lang="zh-CN" altLang="en-US" sz="2000" b="1"/>
              <a:t>，使用</a:t>
            </a:r>
            <a:r>
              <a:rPr lang="en-US" altLang="zh-CN" sz="2000" b="1"/>
              <a:t>with</a:t>
            </a:r>
            <a:r>
              <a:rPr lang="zh-CN" altLang="en-US" sz="2000" b="1"/>
              <a:t>关键字即可</a:t>
            </a:r>
            <a:endParaRPr lang="zh-CN" altLang="en-US" sz="2000" b="1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Trait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trait</a:t>
            </a:r>
            <a:r>
              <a:rPr lang="zh-CN" altLang="en-US"/>
              <a:t>作为接口使用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2678" y="1701602"/>
            <a:ext cx="9649072" cy="4661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trait HelloTrait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trait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class Person(val name: String) extends HelloTrait with MakeFriendsTrait {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sayHello(name: String) = println("Hello, " + 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def makeFriends(p: Person) = println</a:t>
            </a:r>
            <a:r>
              <a:rPr lang="zh-CN" altLang="en-US" sz="2000" dirty="0" smtClean="0"/>
              <a:t>(" </a:t>
            </a:r>
            <a:r>
              <a:rPr lang="zh-CN" altLang="en-US" sz="2000" dirty="0"/>
              <a:t>my name </a:t>
            </a:r>
            <a:r>
              <a:rPr lang="zh-CN" altLang="en-US" sz="2000" dirty="0" smtClean="0"/>
              <a:t>" </a:t>
            </a:r>
            <a:r>
              <a:rPr lang="zh-CN" altLang="en-US" sz="2000" dirty="0"/>
              <a:t>+ name + ", your name </a:t>
            </a:r>
            <a:r>
              <a:rPr lang="zh-CN" altLang="en-US" sz="2000" dirty="0" smtClean="0"/>
              <a:t> </a:t>
            </a:r>
            <a:r>
              <a:rPr lang="zh-CN" altLang="en-US" sz="2000" dirty="0"/>
              <a:t>" + p.name)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</a:t>
            </a:r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3"/>
          </p:nvPr>
        </p:nvPicPr>
        <p:blipFill>
          <a:blip r:embed="rId1"/>
          <a:stretch>
            <a:fillRect/>
          </a:stretch>
        </p:blipFill>
        <p:spPr>
          <a:xfrm>
            <a:off x="1198662" y="1413570"/>
            <a:ext cx="9577064" cy="486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可以不是只定义抽象方法，还可以定义具体方法，此时</a:t>
            </a:r>
            <a:r>
              <a:rPr lang="en-US" altLang="zh-CN" sz="2000"/>
              <a:t>trait</a:t>
            </a:r>
            <a:r>
              <a:rPr lang="zh-CN" altLang="en-US" sz="2000"/>
              <a:t>更像是包含了通用工具方法的</a:t>
            </a:r>
            <a:r>
              <a:rPr lang="zh-CN" altLang="en-US" sz="2000" smtClean="0"/>
              <a:t>东西。</a:t>
            </a:r>
            <a:endParaRPr lang="en-US" altLang="zh-CN" sz="2000" smtClean="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</a:t>
            </a:r>
            <a:r>
              <a:rPr lang="zh-CN" altLang="en-US" sz="2000" b="1"/>
              <a:t>定义具体</a:t>
            </a:r>
            <a:r>
              <a:rPr lang="en-US" altLang="zh-CN" sz="2000" b="1"/>
              <a:t>field</a:t>
            </a:r>
            <a:r>
              <a:rPr lang="zh-CN" altLang="en-US" sz="2000"/>
              <a:t>，此时继承</a:t>
            </a:r>
            <a:r>
              <a:rPr lang="en-US" altLang="zh-CN" sz="2000"/>
              <a:t>trait</a:t>
            </a:r>
            <a:r>
              <a:rPr lang="zh-CN" altLang="en-US" sz="2000"/>
              <a:t>的类就自动获得了</a:t>
            </a:r>
            <a:r>
              <a:rPr lang="en-US" altLang="zh-CN" sz="2000"/>
              <a:t>trait</a:t>
            </a:r>
            <a:r>
              <a:rPr lang="zh-CN" altLang="en-US" sz="2000"/>
              <a:t>中定义的</a:t>
            </a:r>
            <a:r>
              <a:rPr lang="en-US" altLang="zh-CN" sz="2000" smtClean="0"/>
              <a:t>field</a:t>
            </a:r>
            <a:r>
              <a:rPr lang="zh-CN" altLang="en-US" sz="2000" smtClean="0"/>
              <a:t>。</a:t>
            </a:r>
            <a:endParaRPr lang="en-US" altLang="zh-CN" sz="2000"/>
          </a:p>
          <a:p>
            <a:pPr>
              <a:lnSpc>
                <a:spcPct val="200000"/>
              </a:lnSpc>
            </a:pPr>
            <a:r>
              <a:rPr lang="en-US" altLang="zh-CN" sz="2000"/>
              <a:t> Scala</a:t>
            </a:r>
            <a:r>
              <a:rPr lang="zh-CN" altLang="en-US" sz="2000"/>
              <a:t>中的</a:t>
            </a:r>
            <a:r>
              <a:rPr lang="en-US" altLang="zh-CN" sz="2000"/>
              <a:t>Triat</a:t>
            </a:r>
            <a:r>
              <a:rPr lang="zh-CN" altLang="en-US" sz="2000"/>
              <a:t>可以定义抽象</a:t>
            </a:r>
            <a:r>
              <a:rPr lang="en-US" altLang="zh-CN" sz="2000"/>
              <a:t>field</a:t>
            </a:r>
            <a:r>
              <a:rPr lang="zh-CN" altLang="en-US" sz="2000"/>
              <a:t>，而</a:t>
            </a:r>
            <a:r>
              <a:rPr lang="en-US" altLang="zh-CN" sz="2000"/>
              <a:t>trait</a:t>
            </a:r>
            <a:r>
              <a:rPr lang="zh-CN" altLang="en-US" sz="2000"/>
              <a:t>中的具体方法则可以基于抽象</a:t>
            </a:r>
            <a:r>
              <a:rPr lang="en-US" altLang="zh-CN" sz="2000"/>
              <a:t>field</a:t>
            </a:r>
            <a:r>
              <a:rPr lang="zh-CN" altLang="en-US" sz="2000"/>
              <a:t>来</a:t>
            </a:r>
            <a:r>
              <a:rPr lang="zh-CN" altLang="en-US" sz="2000" smtClean="0"/>
              <a:t>编写。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en-US" altLang="zh-CN" sz="2000"/>
              <a:t>Scala</a:t>
            </a:r>
            <a:r>
              <a:rPr lang="zh-CN" altLang="en-US" sz="2000"/>
              <a:t>中支持让类继承多个</a:t>
            </a:r>
            <a:r>
              <a:rPr lang="en-US" altLang="zh-CN" sz="2000"/>
              <a:t>trait</a:t>
            </a:r>
            <a:r>
              <a:rPr lang="zh-CN" altLang="en-US" sz="2000"/>
              <a:t>后，依次调用多个</a:t>
            </a:r>
            <a:r>
              <a:rPr lang="en-US" altLang="zh-CN" sz="2000"/>
              <a:t>trait</a:t>
            </a:r>
            <a:r>
              <a:rPr lang="zh-CN" altLang="en-US" sz="2000"/>
              <a:t>中的同一个方法，只要让多个</a:t>
            </a:r>
            <a:r>
              <a:rPr lang="en-US" altLang="zh-CN" sz="2000"/>
              <a:t>trait</a:t>
            </a:r>
            <a:r>
              <a:rPr lang="zh-CN" altLang="en-US" sz="2000"/>
              <a:t>的同一个方法中，在最后都执行</a:t>
            </a:r>
            <a:r>
              <a:rPr lang="en-US" altLang="zh-CN" sz="2000"/>
              <a:t>super.</a:t>
            </a:r>
            <a:r>
              <a:rPr lang="zh-CN" altLang="en-US" sz="2000"/>
              <a:t>方法即</a:t>
            </a:r>
            <a:r>
              <a:rPr lang="zh-CN" altLang="en-US" sz="2000" smtClean="0"/>
              <a:t>可。类</a:t>
            </a:r>
            <a:r>
              <a:rPr lang="zh-CN" altLang="en-US" sz="2000"/>
              <a:t>中调用多个</a:t>
            </a:r>
            <a:r>
              <a:rPr lang="en-US" altLang="zh-CN" sz="2000"/>
              <a:t>trait</a:t>
            </a:r>
            <a:r>
              <a:rPr lang="zh-CN" altLang="en-US" sz="2000"/>
              <a:t>中都有的这个方法时，首先会从最右边的</a:t>
            </a:r>
            <a:r>
              <a:rPr lang="en-US" altLang="zh-CN" sz="2000"/>
              <a:t>trait</a:t>
            </a:r>
            <a:r>
              <a:rPr lang="zh-CN" altLang="en-US" sz="2000"/>
              <a:t>的方法开始执行，然后依次往左执行，形成一个调用</a:t>
            </a:r>
            <a:r>
              <a:rPr lang="zh-CN" altLang="en-US" sz="2000" smtClean="0"/>
              <a:t>链条。</a:t>
            </a:r>
            <a:endParaRPr lang="zh-CN" altLang="en-US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Trait 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25538"/>
            <a:ext cx="11178429" cy="5139824"/>
          </a:xfrm>
        </p:spPr>
        <p:txBody>
          <a:bodyPr>
            <a:normAutofit/>
          </a:bodyPr>
          <a:lstStyle/>
          <a:p>
            <a:r>
              <a:rPr lang="zh-CN" altLang="en-US" sz="2000"/>
              <a:t>如同</a:t>
            </a:r>
            <a:r>
              <a:rPr lang="en-US" altLang="zh-CN" sz="2000"/>
              <a:t>java</a:t>
            </a:r>
            <a:r>
              <a:rPr lang="zh-CN" altLang="en-US" sz="2000"/>
              <a:t>中，如果要运行一个程序，必须编写一个包含</a:t>
            </a:r>
            <a:r>
              <a:rPr lang="en-US" altLang="zh-CN" sz="2000"/>
              <a:t>main</a:t>
            </a:r>
            <a:r>
              <a:rPr lang="zh-CN" altLang="en-US" sz="2000"/>
              <a:t>方法类一样；在</a:t>
            </a:r>
            <a:r>
              <a:rPr lang="en-US" altLang="zh-CN" sz="2000"/>
              <a:t>scala</a:t>
            </a:r>
            <a:r>
              <a:rPr lang="zh-CN" altLang="en-US" sz="2000"/>
              <a:t>中，如果要运行一个应用程序，必须有一个</a:t>
            </a:r>
            <a:r>
              <a:rPr lang="en-US" altLang="zh-CN" sz="2000"/>
              <a:t>main</a:t>
            </a:r>
            <a:r>
              <a:rPr lang="zh-CN" altLang="en-US" sz="2000"/>
              <a:t>方法，作为入口；</a:t>
            </a:r>
            <a:endParaRPr lang="zh-CN" altLang="en-US" sz="2000"/>
          </a:p>
          <a:p>
            <a:r>
              <a:rPr lang="en-US" altLang="zh-CN" sz="2000"/>
              <a:t>scala</a:t>
            </a:r>
            <a:r>
              <a:rPr lang="zh-CN" altLang="en-US" sz="2000"/>
              <a:t>中的</a:t>
            </a:r>
            <a:r>
              <a:rPr lang="en-US" altLang="zh-CN" sz="2000"/>
              <a:t>main</a:t>
            </a:r>
            <a:r>
              <a:rPr lang="zh-CN" altLang="en-US" sz="2000"/>
              <a:t>方法定义为</a:t>
            </a:r>
            <a:r>
              <a:rPr lang="en-US" altLang="zh-CN" sz="2000"/>
              <a:t>def main(args: Array[String])</a:t>
            </a:r>
            <a:r>
              <a:rPr lang="zh-CN" altLang="en-US" sz="2000"/>
              <a:t>，而且必须定义在</a:t>
            </a:r>
            <a:r>
              <a:rPr lang="en-US" altLang="zh-CN" sz="2000"/>
              <a:t>object</a:t>
            </a:r>
            <a:r>
              <a:rPr lang="zh-CN" altLang="en-US" sz="2000"/>
              <a:t>中。</a:t>
            </a:r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zh-CN" altLang="en-US" sz="2000"/>
              <a:t>如果要运行上述代码，需要将其放入</a:t>
            </a:r>
            <a:r>
              <a:rPr lang="en-US" altLang="zh-CN" sz="2000"/>
              <a:t>.scala</a:t>
            </a:r>
            <a:r>
              <a:rPr lang="zh-CN" altLang="en-US" sz="2000"/>
              <a:t>文件，然后先使用</a:t>
            </a:r>
            <a:r>
              <a:rPr lang="en-US" altLang="zh-CN" sz="2000"/>
              <a:t>scalac</a:t>
            </a:r>
            <a:r>
              <a:rPr lang="zh-CN" altLang="en-US" sz="2000"/>
              <a:t>编译，再用</a:t>
            </a:r>
            <a:r>
              <a:rPr lang="en-US" altLang="zh-CN" sz="2000"/>
              <a:t>scala</a:t>
            </a:r>
            <a:r>
              <a:rPr lang="zh-CN" altLang="en-US" sz="2000"/>
              <a:t>执行</a:t>
            </a:r>
            <a:endParaRPr lang="en-US" altLang="zh-CN" sz="2000"/>
          </a:p>
          <a:p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 method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0870" y="3000028"/>
            <a:ext cx="4925112" cy="1390844"/>
          </a:xfrm>
          <a:prstGeom prst="rect">
            <a:avLst/>
          </a:prstGeom>
        </p:spPr>
      </p:pic>
      <p:pic>
        <p:nvPicPr>
          <p:cNvPr id="6" name="内容占位符 4"/>
          <p:cNvPicPr>
            <a:picLocks noChangeAspect="1"/>
          </p:cNvPicPr>
          <p:nvPr/>
        </p:nvPicPr>
        <p:blipFill rotWithShape="1">
          <a:blip r:embed="rId2"/>
          <a:srcRect t="10320"/>
          <a:stretch>
            <a:fillRect/>
          </a:stretch>
        </p:blipFill>
        <p:spPr>
          <a:xfrm>
            <a:off x="3502918" y="5518026"/>
            <a:ext cx="3762900" cy="5467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3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包、类、对象的属性和方法可以标记访问修饰符private和protected，如果我们不使用这两种关键字，那么访问将被默认设置为public。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访问修饰符是对包、类、对象的属性和方法  访问权限的限制。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public 的成员可以从任何地方访问，默认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private 类型，必须同个.scala类文件内部访问。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protected的成员是从该成员定义的类自身和其子类才能访问，很少用。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r>
              <a:rPr lang="zh-CN" altLang="en-US"/>
              <a:t>的访问修饰符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，相当于</a:t>
            </a:r>
            <a:r>
              <a:rPr lang="en-US" altLang="zh-CN" sz="2000"/>
              <a:t>class</a:t>
            </a:r>
            <a:r>
              <a:rPr lang="zh-CN" altLang="en-US" sz="2000"/>
              <a:t>的单个实例，通常在里面放一些静态的</a:t>
            </a:r>
            <a:r>
              <a:rPr lang="en-US" altLang="zh-CN" sz="2000"/>
              <a:t>field</a:t>
            </a:r>
            <a:r>
              <a:rPr lang="zh-CN" altLang="en-US" sz="2000"/>
              <a:t>或者</a:t>
            </a:r>
            <a:r>
              <a:rPr lang="en-US" altLang="zh-CN" sz="2000"/>
              <a:t>method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第一次调用</a:t>
            </a:r>
            <a:r>
              <a:rPr lang="en-US" altLang="zh-CN" sz="2000"/>
              <a:t>object</a:t>
            </a:r>
            <a:r>
              <a:rPr lang="zh-CN" altLang="en-US" sz="2000"/>
              <a:t>的方法时，就会执行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，也就是</a:t>
            </a:r>
            <a:r>
              <a:rPr lang="en-US" altLang="zh-CN" sz="2000"/>
              <a:t>object</a:t>
            </a:r>
            <a:r>
              <a:rPr lang="zh-CN" altLang="en-US" sz="2000"/>
              <a:t>内部不在</a:t>
            </a:r>
            <a:r>
              <a:rPr lang="en-US" altLang="zh-CN" sz="2000"/>
              <a:t>method</a:t>
            </a:r>
            <a:r>
              <a:rPr lang="zh-CN" altLang="en-US" sz="2000"/>
              <a:t>中的代码；但是</a:t>
            </a:r>
            <a:r>
              <a:rPr lang="en-US" altLang="zh-CN" sz="2000"/>
              <a:t>object</a:t>
            </a:r>
            <a:r>
              <a:rPr lang="zh-CN" altLang="en-US" sz="2000"/>
              <a:t>不能定义接受参数的</a:t>
            </a:r>
            <a:r>
              <a:rPr lang="en-US" altLang="zh-CN" sz="2000"/>
              <a:t>constructor</a:t>
            </a:r>
            <a:r>
              <a:rPr lang="zh-CN" altLang="en-US" sz="2000"/>
              <a:t>；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注意，</a:t>
            </a:r>
            <a:r>
              <a:rPr lang="en-US" altLang="zh-CN" sz="2000"/>
              <a:t>object</a:t>
            </a:r>
            <a:r>
              <a:rPr lang="zh-CN" altLang="en-US" sz="2000"/>
              <a:t>的</a:t>
            </a:r>
            <a:r>
              <a:rPr lang="en-US" altLang="zh-CN" sz="2000"/>
              <a:t>constructor</a:t>
            </a:r>
            <a:r>
              <a:rPr lang="zh-CN" altLang="en-US" sz="2000"/>
              <a:t>只会在其第一次被调用时执行一次，以后再次调用就不会再次执行</a:t>
            </a:r>
            <a:r>
              <a:rPr lang="en-US" altLang="zh-CN" sz="2000"/>
              <a:t>constructor</a:t>
            </a:r>
            <a:r>
              <a:rPr lang="zh-CN" altLang="en-US" sz="2000"/>
              <a:t>了；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object</a:t>
            </a:r>
            <a:r>
              <a:rPr lang="zh-CN" altLang="en-US" sz="2000"/>
              <a:t>通常用于作为单例模式的实现，或者放</a:t>
            </a:r>
            <a:r>
              <a:rPr lang="en-US" altLang="zh-CN" sz="2000"/>
              <a:t>class</a:t>
            </a:r>
            <a:r>
              <a:rPr lang="zh-CN" altLang="en-US" sz="2000"/>
              <a:t>的静态成员，比如工具方法。</a:t>
            </a:r>
            <a:endParaRPr lang="en-US" altLang="zh-CN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endParaRPr lang="zh-CN" altLang="en-US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44" y="4725938"/>
            <a:ext cx="4772691" cy="1419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3"/>
          </p:nvPr>
        </p:nvSpPr>
        <p:spPr>
          <a:xfrm>
            <a:off x="533400" y="1413570"/>
            <a:ext cx="11178429" cy="4851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如果有一个</a:t>
            </a:r>
            <a:r>
              <a:rPr lang="en-US" altLang="zh-CN" sz="2000"/>
              <a:t>class</a:t>
            </a:r>
            <a:r>
              <a:rPr lang="zh-CN" altLang="en-US" sz="2000"/>
              <a:t>，还有一个与</a:t>
            </a:r>
            <a:r>
              <a:rPr lang="en-US" altLang="zh-CN" sz="2000"/>
              <a:t>class</a:t>
            </a:r>
            <a:r>
              <a:rPr lang="zh-CN" altLang="en-US" sz="2000"/>
              <a:t>同名的</a:t>
            </a:r>
            <a:r>
              <a:rPr lang="en-US" altLang="zh-CN" sz="2000"/>
              <a:t>object</a:t>
            </a:r>
            <a:r>
              <a:rPr lang="zh-CN" altLang="en-US" sz="2000"/>
              <a:t>，那么就称这个</a:t>
            </a:r>
            <a:r>
              <a:rPr lang="en-US" altLang="zh-CN" sz="2000"/>
              <a:t>object</a:t>
            </a:r>
            <a:r>
              <a:rPr lang="zh-CN" altLang="en-US" sz="2000"/>
              <a:t>是</a:t>
            </a:r>
            <a:r>
              <a:rPr lang="en-US" altLang="zh-CN" sz="2000"/>
              <a:t>class</a:t>
            </a:r>
            <a:r>
              <a:rPr lang="zh-CN" altLang="en-US" sz="2000"/>
              <a:t>的伴生对象，</a:t>
            </a:r>
            <a:r>
              <a:rPr lang="en-US" altLang="zh-CN" sz="2000"/>
              <a:t>class</a:t>
            </a:r>
            <a:r>
              <a:rPr lang="zh-CN" altLang="en-US" sz="2000"/>
              <a:t>是</a:t>
            </a:r>
            <a:r>
              <a:rPr lang="en-US" altLang="zh-CN" sz="2000"/>
              <a:t>object</a:t>
            </a:r>
            <a:r>
              <a:rPr lang="zh-CN" altLang="en-US" sz="2000"/>
              <a:t>的伴生类；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伴生类和伴生对象必须存放在一个</a:t>
            </a:r>
            <a:r>
              <a:rPr lang="en-US" altLang="zh-CN" sz="2000"/>
              <a:t>.scala</a:t>
            </a:r>
            <a:r>
              <a:rPr lang="zh-CN" altLang="en-US" sz="2000"/>
              <a:t>文件之中；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伴生类和伴生对象，最大的特点就在于，互相可以访问</a:t>
            </a:r>
            <a:r>
              <a:rPr lang="en-US" altLang="zh-CN" sz="2000"/>
              <a:t>private field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zh-CN" altLang="en-US" sz="2000"/>
          </a:p>
        </p:txBody>
      </p:sp>
      <p:pic>
        <p:nvPicPr>
          <p:cNvPr id="6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06" y="3839466"/>
            <a:ext cx="3724795" cy="1086002"/>
          </a:xfrm>
          <a:prstGeom prst="rect">
            <a:avLst/>
          </a:prstGeom>
        </p:spPr>
      </p:pic>
      <p:pic>
        <p:nvPicPr>
          <p:cNvPr id="7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87" y="4382467"/>
            <a:ext cx="6506483" cy="1943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apply 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3"/>
          </p:nvPr>
        </p:nvSpPr>
        <p:spPr>
          <a:xfrm>
            <a:off x="533400" y="1269554"/>
            <a:ext cx="11178429" cy="4995808"/>
          </a:xfrm>
        </p:spPr>
        <p:txBody>
          <a:bodyPr>
            <a:normAutofit/>
          </a:bodyPr>
          <a:lstStyle/>
          <a:p>
            <a:r>
              <a:rPr lang="en-US" altLang="zh-CN" sz="2000"/>
              <a:t>object</a:t>
            </a:r>
            <a:r>
              <a:rPr lang="zh-CN" altLang="en-US" sz="2000"/>
              <a:t>中非常重要的一个特殊方法，就是</a:t>
            </a:r>
            <a:r>
              <a:rPr lang="en-US" altLang="zh-CN" sz="2000"/>
              <a:t>apply</a:t>
            </a:r>
            <a:r>
              <a:rPr lang="zh-CN" altLang="en-US" sz="2000"/>
              <a:t>方法</a:t>
            </a:r>
            <a:endParaRPr lang="zh-CN" altLang="en-US" sz="2000"/>
          </a:p>
          <a:p>
            <a:r>
              <a:rPr lang="zh-CN" altLang="en-US" sz="2000"/>
              <a:t>通常在伴生对象中实现</a:t>
            </a:r>
            <a:r>
              <a:rPr lang="en-US" altLang="zh-CN" sz="2000"/>
              <a:t>apply</a:t>
            </a:r>
            <a:r>
              <a:rPr lang="zh-CN" altLang="en-US" sz="2000"/>
              <a:t>方法，并在其中实现构造伴生类的对象的功能。而创建伴生类的对象时，通常不会使用</a:t>
            </a:r>
            <a:r>
              <a:rPr lang="en-US" altLang="zh-CN" sz="2000"/>
              <a:t>new Class</a:t>
            </a:r>
            <a:r>
              <a:rPr lang="zh-CN" altLang="en-US" sz="2000"/>
              <a:t>的方式，而是使用</a:t>
            </a:r>
            <a:r>
              <a:rPr lang="en-US" altLang="zh-CN" sz="2000"/>
              <a:t>Class()</a:t>
            </a:r>
            <a:r>
              <a:rPr lang="zh-CN" altLang="en-US" sz="2000"/>
              <a:t>的方式，隐式地调用伴生对象得</a:t>
            </a:r>
            <a:r>
              <a:rPr lang="en-US" altLang="zh-CN" sz="2000"/>
              <a:t>apply</a:t>
            </a:r>
            <a:r>
              <a:rPr lang="zh-CN" altLang="en-US" sz="2000"/>
              <a:t>方法，这样会让对象创建更加简洁。</a:t>
            </a:r>
            <a:endParaRPr lang="zh-CN" altLang="en-US" sz="2000"/>
          </a:p>
        </p:txBody>
      </p:sp>
      <p:sp>
        <p:nvSpPr>
          <p:cNvPr id="8" name="矩形 7"/>
          <p:cNvSpPr/>
          <p:nvPr/>
        </p:nvSpPr>
        <p:spPr>
          <a:xfrm>
            <a:off x="694606" y="3277638"/>
            <a:ext cx="4787169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，Array类的伴生对象的apply方法就实现了接收可变数量的参数，并创建一个Array对象的功能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 smtClean="0">
                <a:sym typeface="宋体" panose="02010600030101010101" pitchFamily="2" charset="-122"/>
              </a:rPr>
              <a:t>     val </a:t>
            </a:r>
            <a:r>
              <a:rPr lang="zh-CN" altLang="en-US" sz="1800" dirty="0">
                <a:sym typeface="宋体" panose="02010600030101010101" pitchFamily="2" charset="-122"/>
              </a:rPr>
              <a:t>a = Array(1, 2, 3, 4, 5)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88362" y="3947051"/>
            <a:ext cx="5437967" cy="2169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sym typeface="宋体" panose="02010600030101010101" pitchFamily="2" charset="-122"/>
              </a:rPr>
              <a:t>比如</a:t>
            </a:r>
            <a:r>
              <a:rPr lang="zh-CN" altLang="en-US" sz="1800" dirty="0">
                <a:sym typeface="宋体" panose="02010600030101010101" pitchFamily="2" charset="-122"/>
              </a:rPr>
              <a:t>，定义自己的伴生类和伴生对象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class Person(val name: String)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object Person {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  def apply(name: String) = new Person(name)</a:t>
            </a:r>
            <a:endParaRPr lang="zh-CN" altLang="en-US" sz="1800" dirty="0"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宋体" panose="02010600030101010101" pitchFamily="2" charset="-122"/>
              </a:rPr>
              <a:t>}</a:t>
            </a:r>
            <a:endParaRPr lang="zh-CN" altLang="en-US" sz="1800" dirty="0"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11111</Words>
  <Application>WPS 演示</Application>
  <PresentationFormat>自定义</PresentationFormat>
  <Paragraphs>454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微软雅黑</vt:lpstr>
      <vt:lpstr>Calibri</vt:lpstr>
      <vt:lpstr>Arial Unicode MS</vt:lpstr>
      <vt:lpstr>Arial Unicode MS</vt:lpstr>
      <vt:lpstr>Calibri Light</vt:lpstr>
      <vt:lpstr>Office 主题</vt:lpstr>
      <vt:lpstr>PowerPoint 演示文稿</vt:lpstr>
      <vt:lpstr>本节大纲</vt:lpstr>
      <vt:lpstr>类</vt:lpstr>
      <vt:lpstr>类</vt:lpstr>
      <vt:lpstr>main method</vt:lpstr>
      <vt:lpstr>Class的访问修饰符</vt:lpstr>
      <vt:lpstr>object</vt:lpstr>
      <vt:lpstr>object</vt:lpstr>
      <vt:lpstr>apply 方法</vt:lpstr>
      <vt:lpstr>构造方法</vt:lpstr>
      <vt:lpstr>构造方法</vt:lpstr>
      <vt:lpstr>异常处理</vt:lpstr>
      <vt:lpstr>模式匹配</vt:lpstr>
      <vt:lpstr>模式匹配</vt:lpstr>
      <vt:lpstr>案例：成绩评价</vt:lpstr>
      <vt:lpstr>模式匹配</vt:lpstr>
      <vt:lpstr>案例：成绩评价</vt:lpstr>
      <vt:lpstr>模式匹配之类型</vt:lpstr>
      <vt:lpstr>模式匹配之Array &amp; List</vt:lpstr>
      <vt:lpstr>模式匹配之Tuple</vt:lpstr>
      <vt:lpstr>模式匹配之case class</vt:lpstr>
      <vt:lpstr>模式匹配之case class</vt:lpstr>
      <vt:lpstr>模式匹配 &amp; Option</vt:lpstr>
      <vt:lpstr>模式匹配 &amp; Option</vt:lpstr>
      <vt:lpstr>Scala 函数</vt:lpstr>
      <vt:lpstr>函数赋值给变量</vt:lpstr>
      <vt:lpstr>匿名函数</vt:lpstr>
      <vt:lpstr>高阶函数</vt:lpstr>
      <vt:lpstr>高阶函数的类型推断</vt:lpstr>
      <vt:lpstr>Scala的常用高阶函数</vt:lpstr>
      <vt:lpstr>Scala高阶函数</vt:lpstr>
      <vt:lpstr>Scala 隐式转化</vt:lpstr>
      <vt:lpstr>隐式转换</vt:lpstr>
      <vt:lpstr>隐式转换</vt:lpstr>
      <vt:lpstr>作用域与导入</vt:lpstr>
      <vt:lpstr>发生时机</vt:lpstr>
      <vt:lpstr>隐式参数</vt:lpstr>
      <vt:lpstr>Trait</vt:lpstr>
      <vt:lpstr>将trait作为接口使用</vt:lpstr>
      <vt:lpstr>Trait 功能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鵬哥1387432433</cp:lastModifiedBy>
  <cp:revision>405</cp:revision>
  <dcterms:created xsi:type="dcterms:W3CDTF">2015-04-21T08:21:00Z</dcterms:created>
  <dcterms:modified xsi:type="dcterms:W3CDTF">2018-03-27T11:54:51Z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2052-10.1.0.7233</vt:lpwstr>
  </property>
</Properties>
</file>