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7" r:id="rId3"/>
    <p:sldId id="610" r:id="rId5"/>
    <p:sldId id="607" r:id="rId6"/>
    <p:sldId id="611" r:id="rId7"/>
    <p:sldId id="614" r:id="rId8"/>
    <p:sldId id="286" r:id="rId9"/>
  </p:sldIdLst>
  <p:sldSz cx="12190095" cy="6859270"/>
  <p:notesSz cx="6858000" cy="9144000"/>
  <p:embeddedFontLst>
    <p:embeddedFont>
      <p:font typeface="微软雅黑" panose="020B0503020204020204" pitchFamily="34" charset="-122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rial Unicode MS" panose="020B0604020202020204" pitchFamily="34" charset="-122"/>
      <p:regular r:id="rId19"/>
    </p:embeddedFont>
    <p:embeddedFont>
      <p:font typeface="Calibri Light" panose="020F0302020204030204" charset="0"/>
      <p:regular r:id="rId20"/>
      <p:italic r:id="rId21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  <a:srgbClr val="FFFFF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2" autoAdjust="0"/>
    <p:restoredTop sz="72122" autoAdjust="0"/>
  </p:normalViewPr>
  <p:slideViewPr>
    <p:cSldViewPr snapToObjects="1">
      <p:cViewPr varScale="1">
        <p:scale>
          <a:sx n="72" d="100"/>
          <a:sy n="72" d="100"/>
        </p:scale>
        <p:origin x="-762" y="-90"/>
      </p:cViewPr>
      <p:guideLst>
        <p:guide orient="horz" pos="2216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9CD06-4AE2-4DC0-9132-F1AF5752DD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6215-2194-424A-A04A-FA7C7EBE19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http://www.csdn.net/article/2015-04-03/2824407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541730"/>
            <a:ext cx="11178429" cy="4723632"/>
          </a:xfrm>
        </p:spPr>
        <p:txBody>
          <a:bodyPr/>
          <a:lstStyle>
            <a:lvl1pPr>
              <a:lnSpc>
                <a:spcPts val="3200"/>
              </a:lnSpc>
              <a:buSzPct val="80000"/>
              <a:buFontTx/>
              <a:buBlip>
                <a:blip r:embed="rId2"/>
              </a:buBlip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ts val="3200"/>
              </a:lnSpc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3200"/>
              </a:lnSpc>
              <a:buClr>
                <a:schemeClr val="tx2"/>
              </a:buClr>
              <a:buSzPct val="85000"/>
              <a:buFontTx/>
              <a:buBlip>
                <a:blip r:embed="rId4"/>
              </a:buBlip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</a:t>
            </a:r>
            <a:r>
              <a:rPr lang="zh-CN" altLang="en-US" dirty="0" smtClean="0"/>
              <a:t>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801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195027" y="6451041"/>
            <a:ext cx="936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32915B-D1EE-487E-8AD7-1B72CA128E11}" type="slidenum">
              <a:rPr lang="en-US" altLang="zh-CN" smtClean="0"/>
            </a:fld>
            <a:r>
              <a:rPr lang="en-US" altLang="zh-CN" smtClean="0"/>
              <a:t>/72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547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9206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 userDrawn="1"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 userDrawn="1"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8980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EE3A2-CAB0-4AE0-AFA9-BA65DBE5EF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61" y="-4850502"/>
            <a:ext cx="3420430" cy="11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 rot="13277834">
            <a:off x="-6734022" y="1631648"/>
            <a:ext cx="10010509" cy="47616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3277834">
            <a:off x="9311045" y="7245596"/>
            <a:ext cx="2890302" cy="1412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277834">
            <a:off x="9953863" y="5764732"/>
            <a:ext cx="10010509" cy="49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277834">
            <a:off x="1916252" y="9245476"/>
            <a:ext cx="10008921" cy="49203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1040130"/>
            <a:ext cx="12192000" cy="977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eaLnBrk="1" hangingPunct="1"/>
            <a:r>
              <a:rPr 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GDDX </a:t>
            </a:r>
            <a:r>
              <a:rPr 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大数据中级班</a:t>
            </a:r>
            <a:endParaRPr lang="zh-CN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cs"/>
              <a:sym typeface="+mn-ea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4294967295"/>
          </p:nvPr>
        </p:nvSpPr>
        <p:spPr>
          <a:xfrm>
            <a:off x="2327275" y="2705100"/>
            <a:ext cx="7654925" cy="1655445"/>
          </a:xfrm>
          <a:ln w="9525">
            <a:noFill/>
            <a:miter/>
          </a:ln>
          <a:effectLst/>
        </p:spPr>
        <p:txBody>
          <a:bodyPr vert="horz" wrap="square" lIns="91440" tIns="45720" rIns="91440" bIns="45720" anchor="t">
            <a:normAutofit/>
          </a:bodyPr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/>
            <a:r>
              <a:rPr sz="44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Spark Core综合实战</a:t>
            </a:r>
            <a:endParaRPr sz="44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zh-CN" altLang="en-US" sz="44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sz="440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361" y="-4723502"/>
            <a:ext cx="3420430" cy="11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 rot="13277834">
            <a:off x="-6607022" y="1758648"/>
            <a:ext cx="10010509" cy="47616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13277834">
            <a:off x="9438045" y="7372596"/>
            <a:ext cx="2890302" cy="1412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13277834">
            <a:off x="10080863" y="5891732"/>
            <a:ext cx="10010509" cy="49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277834">
            <a:off x="2043252" y="9372476"/>
            <a:ext cx="10008921" cy="49203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64480" y="3926840"/>
            <a:ext cx="1896673" cy="4154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Cloudy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上节回顾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31110" y="1858645"/>
            <a:ext cx="798131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C00000"/>
                </a:solidFill>
              </a:rPr>
              <a:t>1、RDD创建和操作（Transform&amp;Action）</a:t>
            </a:r>
            <a:endParaRPr lang="en-US" altLang="zh-CN" b="1">
              <a:solidFill>
                <a:srgbClr val="C00000"/>
              </a:solidFill>
            </a:endParaRPr>
          </a:p>
          <a:p>
            <a:endParaRPr lang="en-US" altLang="zh-CN" b="1">
              <a:solidFill>
                <a:srgbClr val="C00000"/>
              </a:solidFill>
            </a:endParaRPr>
          </a:p>
          <a:p>
            <a:r>
              <a:rPr lang="en-US" altLang="zh-CN" b="1">
                <a:solidFill>
                  <a:srgbClr val="C00000"/>
                </a:solidFill>
              </a:rPr>
              <a:t>2</a:t>
            </a:r>
            <a:r>
              <a:rPr lang="zh-CN" altLang="en-US" b="1">
                <a:solidFill>
                  <a:srgbClr val="C00000"/>
                </a:solidFill>
              </a:rPr>
              <a:t>、</a:t>
            </a:r>
            <a:r>
              <a:rPr lang="en-US" altLang="zh-CN" b="1">
                <a:solidFill>
                  <a:srgbClr val="C00000"/>
                </a:solidFill>
              </a:rPr>
              <a:t>WordCount </a:t>
            </a:r>
            <a:r>
              <a:rPr lang="zh-CN" altLang="en-US" b="1">
                <a:solidFill>
                  <a:srgbClr val="C00000"/>
                </a:solidFill>
              </a:rPr>
              <a:t>编程练习</a:t>
            </a:r>
            <a:endParaRPr lang="en-US" altLang="zh-CN" b="1">
              <a:solidFill>
                <a:srgbClr val="C00000"/>
              </a:solidFill>
            </a:endParaRPr>
          </a:p>
          <a:p>
            <a:endParaRPr lang="en-US" altLang="zh-CN" b="1">
              <a:solidFill>
                <a:srgbClr val="C00000"/>
              </a:solidFill>
            </a:endParaRPr>
          </a:p>
          <a:p>
            <a:r>
              <a:rPr lang="en-US" altLang="zh-CN" b="1">
                <a:solidFill>
                  <a:srgbClr val="C00000"/>
                </a:solidFill>
              </a:rPr>
              <a:t>3、PairRDD创建和操作（Transform&amp;Action）</a:t>
            </a:r>
            <a:endParaRPr lang="en-US" altLang="zh-CN" b="1">
              <a:solidFill>
                <a:srgbClr val="C00000"/>
              </a:solidFill>
            </a:endParaRPr>
          </a:p>
          <a:p>
            <a:endParaRPr lang="en-US" altLang="zh-CN" b="1">
              <a:solidFill>
                <a:srgbClr val="C00000"/>
              </a:solidFill>
            </a:endParaRPr>
          </a:p>
          <a:p>
            <a:r>
              <a:rPr lang="en-US" altLang="zh-CN" b="1">
                <a:solidFill>
                  <a:srgbClr val="C00000"/>
                </a:solidFill>
              </a:rPr>
              <a:t>4</a:t>
            </a:r>
            <a:r>
              <a:rPr lang="zh-CN" altLang="en-US" b="1">
                <a:solidFill>
                  <a:srgbClr val="C00000"/>
                </a:solidFill>
              </a:rPr>
              <a:t>、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PairRDD 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编程练习</a:t>
            </a:r>
            <a:endParaRPr lang="zh-CN" altLang="en-US" b="1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75206" y="262255"/>
            <a:ext cx="8229600" cy="752475"/>
          </a:xfrm>
        </p:spPr>
        <p:txBody>
          <a:bodyPr/>
          <a:lstStyle/>
          <a:p>
            <a:r>
              <a:rPr lang="zh-CN" altLang="en-US" dirty="0"/>
              <a:t>本节大纲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525010" y="1776095"/>
            <a:ext cx="3091815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sym typeface="+mn-ea"/>
              </a:rPr>
              <a:t>1</a:t>
            </a:r>
            <a:r>
              <a:rPr lang="zh-CN" altLang="zh-CN" sz="2400" b="1">
                <a:solidFill>
                  <a:srgbClr val="C00000"/>
                </a:solidFill>
                <a:sym typeface="+mn-ea"/>
              </a:rPr>
              <a:t>、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电商案例实战练习</a:t>
            </a:r>
            <a:endParaRPr lang="zh-CN" altLang="en-US" sz="2400" b="1">
              <a:solidFill>
                <a:srgbClr val="C00000"/>
              </a:solidFill>
              <a:sym typeface="+mn-ea"/>
            </a:endParaRPr>
          </a:p>
          <a:p>
            <a:endParaRPr lang="zh-CN" altLang="en-US" sz="2400" b="1">
              <a:solidFill>
                <a:srgbClr val="C00000"/>
              </a:solidFill>
              <a:sym typeface="+mn-ea"/>
            </a:endParaRPr>
          </a:p>
          <a:p>
            <a:r>
              <a:rPr lang="en-US" altLang="zh-CN" sz="2400" b="1">
                <a:solidFill>
                  <a:srgbClr val="C00000"/>
                </a:solidFill>
                <a:sym typeface="+mn-ea"/>
              </a:rPr>
              <a:t>2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、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Spark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优化</a:t>
            </a:r>
            <a:endParaRPr lang="zh-CN" altLang="en-US" sz="2400" b="1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877570" y="1355090"/>
          <a:ext cx="10408285" cy="4703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6335"/>
                <a:gridCol w="2200275"/>
                <a:gridCol w="1798955"/>
                <a:gridCol w="5252720"/>
              </a:tblGrid>
              <a:tr h="495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指标名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全称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口径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UV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 views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独立访客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count(distinct guid)  去重型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PV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Page views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页面访问数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count(url)   汇总型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09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二跳率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衡量页面吸引度或和用户契合度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select </a:t>
                      </a:r>
                      <a:endParaRPr 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count(distinct case when pv&gt;=2 then sessionid else null end)/count(distinct sessionid)</a:t>
                      </a:r>
                      <a:endParaRPr 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from</a:t>
                      </a:r>
                      <a:endParaRPr 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en-US" sz="2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select count(url) pv,session_id from from track_log where date='2018-01-01'  and lengnth(url)&gt;5 group by session_id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 agroup by date;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p>
            <a:r>
              <a:rPr lang="en-US" altLang="zh-CN"/>
              <a:t>Spark Sql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下节展望</a:t>
            </a: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WPS 演示</Application>
  <PresentationFormat>自定义</PresentationFormat>
  <Paragraphs>78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Arial Unicode MS</vt:lpstr>
      <vt:lpstr>Calibri Light</vt:lpstr>
      <vt:lpstr>Office 主题</vt:lpstr>
      <vt:lpstr>PowerPoint 演示文稿</vt:lpstr>
      <vt:lpstr>上节回顾</vt:lpstr>
      <vt:lpstr>本节大纲</vt:lpstr>
      <vt:lpstr>需求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鵬哥1387432433</cp:lastModifiedBy>
  <cp:revision>402</cp:revision>
  <dcterms:created xsi:type="dcterms:W3CDTF">2015-04-21T08:21:00Z</dcterms:created>
  <dcterms:modified xsi:type="dcterms:W3CDTF">2018-04-08T13:41:13Z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2052-10.1.0.7233</vt:lpwstr>
  </property>
</Properties>
</file>