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257" r:id="rId3"/>
    <p:sldId id="609" r:id="rId5"/>
    <p:sldId id="610" r:id="rId6"/>
    <p:sldId id="611" r:id="rId7"/>
    <p:sldId id="612" r:id="rId8"/>
    <p:sldId id="613" r:id="rId9"/>
    <p:sldId id="614" r:id="rId10"/>
    <p:sldId id="615" r:id="rId11"/>
    <p:sldId id="616" r:id="rId12"/>
    <p:sldId id="617" r:id="rId13"/>
    <p:sldId id="618" r:id="rId14"/>
    <p:sldId id="619" r:id="rId15"/>
    <p:sldId id="620" r:id="rId16"/>
    <p:sldId id="621" r:id="rId17"/>
    <p:sldId id="622" r:id="rId18"/>
    <p:sldId id="623" r:id="rId19"/>
    <p:sldId id="624" r:id="rId20"/>
    <p:sldId id="625" r:id="rId21"/>
    <p:sldId id="626" r:id="rId22"/>
    <p:sldId id="627" r:id="rId23"/>
    <p:sldId id="628" r:id="rId24"/>
    <p:sldId id="629" r:id="rId25"/>
    <p:sldId id="630" r:id="rId26"/>
    <p:sldId id="631" r:id="rId27"/>
    <p:sldId id="632" r:id="rId28"/>
    <p:sldId id="633" r:id="rId29"/>
    <p:sldId id="634" r:id="rId30"/>
    <p:sldId id="636" r:id="rId31"/>
    <p:sldId id="286" r:id="rId32"/>
  </p:sldIdLst>
  <p:sldSz cx="12190095" cy="6859270"/>
  <p:notesSz cx="6858000" cy="9144000"/>
  <p:embeddedFontLst>
    <p:embeddedFont>
      <p:font typeface="微软雅黑" panose="020B0503020204020204" pitchFamily="34" charset="-122"/>
      <p:regular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Arial Unicode MS" panose="020B0604020202020204" pitchFamily="34" charset="-122"/>
      <p:regular r:id="rId42"/>
    </p:embeddedFont>
    <p:embeddedFont>
      <p:font typeface="Calibri Light" panose="020F0302020204030204" charset="0"/>
      <p:regular r:id="rId43"/>
      <p:italic r:id="rId44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EF"/>
    <a:srgbClr val="FFFFF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2" autoAdjust="0"/>
    <p:restoredTop sz="72122" autoAdjust="0"/>
  </p:normalViewPr>
  <p:slideViewPr>
    <p:cSldViewPr snapToObjects="1">
      <p:cViewPr varScale="1">
        <p:scale>
          <a:sx n="72" d="100"/>
          <a:sy n="72" d="100"/>
        </p:scale>
        <p:origin x="-762" y="-90"/>
      </p:cViewPr>
      <p:guideLst>
        <p:guide orient="horz" pos="2216"/>
        <p:guide pos="38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font" Target="fonts/font8.fntdata"/><Relationship Id="rId43" Type="http://schemas.openxmlformats.org/officeDocument/2006/relationships/font" Target="fonts/font7.fntdata"/><Relationship Id="rId42" Type="http://schemas.openxmlformats.org/officeDocument/2006/relationships/font" Target="fonts/font6.fntdata"/><Relationship Id="rId41" Type="http://schemas.openxmlformats.org/officeDocument/2006/relationships/font" Target="fonts/font5.fntdata"/><Relationship Id="rId40" Type="http://schemas.openxmlformats.org/officeDocument/2006/relationships/font" Target="fonts/font4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3.fntdata"/><Relationship Id="rId38" Type="http://schemas.openxmlformats.org/officeDocument/2006/relationships/font" Target="fonts/font2.fntdata"/><Relationship Id="rId37" Type="http://schemas.openxmlformats.org/officeDocument/2006/relationships/font" Target="fonts/font1.fntdata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9CD06-4AE2-4DC0-9132-F1AF5752DD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A6215-2194-424A-A04A-FA7C7EBE19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http://www.csdn.net/article/2015-04-03/2824407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33400" y="1541730"/>
            <a:ext cx="11178429" cy="4723632"/>
          </a:xfrm>
        </p:spPr>
        <p:txBody>
          <a:bodyPr/>
          <a:lstStyle>
            <a:lvl1pPr>
              <a:lnSpc>
                <a:spcPts val="3200"/>
              </a:lnSpc>
              <a:buSzPct val="80000"/>
              <a:buFontTx/>
              <a:buBlip>
                <a:blip r:embed="rId2"/>
              </a:buBlip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ts val="3200"/>
              </a:lnSpc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ts val="3200"/>
              </a:lnSpc>
              <a:buClr>
                <a:schemeClr val="tx2"/>
              </a:buClr>
              <a:buSzPct val="85000"/>
              <a:buFontTx/>
              <a:buBlip>
                <a:blip r:embed="rId4"/>
              </a:buBlip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smtClean="0"/>
              <a:t>单击</a:t>
            </a:r>
            <a:r>
              <a:rPr lang="zh-CN" altLang="en-US" dirty="0" smtClean="0"/>
              <a:t>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24765" y="6480175"/>
            <a:ext cx="12117705" cy="421640"/>
            <a:chOff x="-40" y="10165"/>
            <a:chExt cx="19235" cy="664"/>
          </a:xfrm>
        </p:grpSpPr>
        <p:sp>
          <p:nvSpPr>
            <p:cNvPr id="10" name="矩形 9"/>
            <p:cNvSpPr/>
            <p:nvPr userDrawn="1"/>
          </p:nvSpPr>
          <p:spPr>
            <a:xfrm>
              <a:off x="3" y="10561"/>
              <a:ext cx="17507" cy="2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可选过程 10"/>
            <p:cNvSpPr/>
            <p:nvPr userDrawn="1"/>
          </p:nvSpPr>
          <p:spPr>
            <a:xfrm>
              <a:off x="17651" y="10165"/>
              <a:ext cx="1545" cy="64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-40" y="10486"/>
              <a:ext cx="17578" cy="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1195027" y="6451041"/>
            <a:ext cx="936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32915B-D1EE-487E-8AD7-1B72CA128E11}" type="slidenum">
              <a:rPr lang="en-US" altLang="zh-CN" smtClean="0"/>
            </a:fld>
            <a:r>
              <a:rPr lang="en-US" altLang="zh-CN" smtClean="0"/>
              <a:t>/72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72523" y="189434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24765" y="6454775"/>
            <a:ext cx="12117705" cy="421640"/>
            <a:chOff x="-40" y="10165"/>
            <a:chExt cx="19235" cy="664"/>
          </a:xfrm>
        </p:grpSpPr>
        <p:sp>
          <p:nvSpPr>
            <p:cNvPr id="10" name="矩形 9"/>
            <p:cNvSpPr/>
            <p:nvPr userDrawn="1"/>
          </p:nvSpPr>
          <p:spPr>
            <a:xfrm>
              <a:off x="3" y="10561"/>
              <a:ext cx="17507" cy="2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可选过程 10"/>
            <p:cNvSpPr/>
            <p:nvPr userDrawn="1"/>
          </p:nvSpPr>
          <p:spPr>
            <a:xfrm>
              <a:off x="17651" y="10165"/>
              <a:ext cx="1545" cy="64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-40" y="10486"/>
              <a:ext cx="17578" cy="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2523" y="189434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9206" y="283915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 userDrawn="1"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 userDrawn="1"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8980" y="283915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EE3A2-CAB0-4AE0-AFA9-BA65DBE5EF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archive.cloudera.com/cdh5/cdh/5/flume-ng-1.5.0-cdh5.3.6.tar.gz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61" y="-4850502"/>
            <a:ext cx="3420430" cy="116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 rot="13277834">
            <a:off x="-6734022" y="1631648"/>
            <a:ext cx="10010509" cy="47616"/>
          </a:xfrm>
          <a:prstGeom prst="rect">
            <a:avLst/>
          </a:prstGeom>
          <a:solidFill>
            <a:srgbClr val="FD6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13277834">
            <a:off x="9311045" y="7245596"/>
            <a:ext cx="2890302" cy="1412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277834">
            <a:off x="9953863" y="5764732"/>
            <a:ext cx="10010509" cy="492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13277834">
            <a:off x="1916252" y="9245476"/>
            <a:ext cx="10008921" cy="49203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1040130"/>
            <a:ext cx="12192000" cy="977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eaLnBrk="1" hangingPunct="1"/>
            <a:r>
              <a:rPr 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  <a:sym typeface="+mn-ea"/>
              </a:rPr>
              <a:t>GDDX </a:t>
            </a:r>
            <a:r>
              <a:rPr lang="zh-CN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  <a:sym typeface="+mn-ea"/>
              </a:rPr>
              <a:t>大数据中级班</a:t>
            </a:r>
            <a:endParaRPr lang="zh-CN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cs"/>
              <a:sym typeface="+mn-ea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4294967295"/>
          </p:nvPr>
        </p:nvSpPr>
        <p:spPr>
          <a:xfrm>
            <a:off x="3546475" y="2705100"/>
            <a:ext cx="5189855" cy="1655445"/>
          </a:xfrm>
          <a:ln w="9525">
            <a:noFill/>
            <a:miter/>
          </a:ln>
          <a:effectLst/>
        </p:spPr>
        <p:txBody>
          <a:bodyPr vert="horz" wrap="square" lIns="91440" tIns="45720" rIns="91440" bIns="45720" anchor="t">
            <a:normAutofit/>
          </a:bodyPr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eaLnBrk="1" hangingPunct="1"/>
            <a:r>
              <a:rPr lang="zh-CN" sz="440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实时采集</a:t>
            </a:r>
            <a:r>
              <a:rPr lang="en-US" altLang="zh-CN" sz="440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endParaRPr lang="zh-CN" altLang="en-US" sz="4400">
              <a:solidFill>
                <a:schemeClr val="accent6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zh-CN" altLang="en-US" sz="4400">
              <a:solidFill>
                <a:schemeClr val="accent6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altLang="zh-CN" sz="440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361" y="-4723502"/>
            <a:ext cx="3420430" cy="116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 rot="13277834">
            <a:off x="-6607022" y="1758648"/>
            <a:ext cx="10010509" cy="47616"/>
          </a:xfrm>
          <a:prstGeom prst="rect">
            <a:avLst/>
          </a:prstGeom>
          <a:solidFill>
            <a:srgbClr val="FD6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rot="13277834">
            <a:off x="9438045" y="7372596"/>
            <a:ext cx="2890302" cy="1412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rot="13277834">
            <a:off x="10080863" y="5891732"/>
            <a:ext cx="10010509" cy="492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277834">
            <a:off x="2043252" y="9372476"/>
            <a:ext cx="10008921" cy="49203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64480" y="3926840"/>
            <a:ext cx="1896673" cy="4154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Cloudy</a:t>
            </a:r>
            <a:endParaRPr lang="en-US" altLang="zh-CN" dirty="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3400" y="1125538"/>
            <a:ext cx="11178429" cy="5139824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下载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Flume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，以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CDH5.3.6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版本为例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Apache 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版本下载地址：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http://archive.apache.org/dist/flume/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CDH 5.3.6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下载地址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zh-CN" altLang="en-US">
              <a:sym typeface="+mn-ea"/>
            </a:endParaRPr>
          </a:p>
          <a:p>
            <a:pPr marL="0" lv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	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1"/>
              </a:rPr>
              <a:t>http://archive.cloudera.com/cdh5/cdh/5/flume-ng-1.5.0-cdh5.3.6.tar.gz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官方文档</a:t>
            </a:r>
            <a:endParaRPr lang="zh-CN" altLang="en-US">
              <a:sym typeface="+mn-ea"/>
            </a:endParaRPr>
          </a:p>
          <a:p>
            <a:pPr marL="0" lv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	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http://archive.cloudera.com/cdh5/cdh/5/flume-ng-1.5.0-cdh5.3.6/FlumeUserGuide.html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Flume </a:t>
            </a:r>
            <a:r>
              <a:rPr lang="zh-CN" altLang="en-US"/>
              <a:t>安装</a:t>
            </a:r>
            <a:r>
              <a:rPr lang="zh-CN" altLang="en-US" smtClean="0"/>
              <a:t>部署</a:t>
            </a:r>
            <a:r>
              <a:rPr lang="en-US" altLang="zh-CN" smtClean="0"/>
              <a:t>—tar</a:t>
            </a:r>
            <a:r>
              <a:rPr lang="zh-CN" altLang="en-US" smtClean="0"/>
              <a:t>包方式，</a:t>
            </a:r>
            <a:r>
              <a:rPr lang="zh-CN" altLang="en-US" smtClean="0">
                <a:solidFill>
                  <a:srgbClr val="FF0000"/>
                </a:solidFill>
              </a:rPr>
              <a:t>选</a:t>
            </a:r>
            <a:endParaRPr lang="zh-CN" altLang="en-US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解压配置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第一步、安装解压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第二步、配置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JAVA_HOME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解压目录，其中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conf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为配置文件目录，编辑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flume-env.sh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文件，配置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安装目录。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endParaRPr lang="zh-CN" altLang="en-US" sz="154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Flume </a:t>
            </a:r>
            <a:r>
              <a:rPr lang="zh-CN" altLang="en-US"/>
              <a:t>安装部署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6774" y="5374010"/>
            <a:ext cx="7997826" cy="648072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568" y="3069754"/>
            <a:ext cx="7271014" cy="510553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第三步、flume-ng命令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Flume使用安装目录下bin/flume-ng进行执行程序，实时抽取数据，查看flume-ng使用：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Flume </a:t>
            </a:r>
            <a:r>
              <a:rPr lang="zh-CN" altLang="en-US"/>
              <a:t>安装部署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0790" y="2781722"/>
            <a:ext cx="7344816" cy="379634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使用案例如下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smtClean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其中参数说明：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-c或--conf 后面跟配置目录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-f或—-conf-file 后面跟具体的配置文件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-n或—-name 指定Agent的名称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Flume </a:t>
            </a:r>
            <a:r>
              <a:rPr lang="zh-CN" altLang="en-US"/>
              <a:t>安装部署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0470" y="2277666"/>
            <a:ext cx="8684288" cy="576064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Flume Agent的配置被存储在一个本地配置文件,这是一个根据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java属性文件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格式的文本文件，在这个配置文件中，包括了对source、sink、channel的属性配置，和其相关联形成数据流的配置。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案例功能描述：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Flume Agent实时监控端口，收集数据，将其以日志的形式打印在控制台。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Starting an </a:t>
            </a:r>
            <a:r>
              <a:rPr lang="en-US" altLang="zh-CN" smtClean="0"/>
              <a:t>agent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Flume的开发就是编写配置文件，说白了就说Agent中Source、Channel和Sink的类型及属性。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Flume Agent</a:t>
            </a:r>
            <a:endParaRPr lang="zh-CN" altLang="en-US"/>
          </a:p>
        </p:txBody>
      </p:sp>
      <p:pic>
        <p:nvPicPr>
          <p:cNvPr id="5" name="Picture 2" descr="Agent component diagra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177" y="3141762"/>
            <a:ext cx="9164874" cy="3267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3400" y="1197546"/>
            <a:ext cx="11178429" cy="5067816"/>
          </a:xfrm>
        </p:spPr>
        <p:txBody>
          <a:bodyPr>
            <a:normAutofit/>
          </a:bodyPr>
          <a:lstStyle/>
          <a:p>
            <a:pPr lvl="0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http://flume.apache.org/FlumeUserGuide.html#flume-sources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Flume</a:t>
            </a:r>
            <a:r>
              <a:rPr lang="zh-CN" altLang="en-US"/>
              <a:t>之</a:t>
            </a:r>
            <a:r>
              <a:rPr lang="en-US" altLang="zh-CN"/>
              <a:t>Sources</a:t>
            </a:r>
            <a:endParaRPr lang="zh-CN" altLang="en-US"/>
          </a:p>
        </p:txBody>
      </p:sp>
      <p:pic>
        <p:nvPicPr>
          <p:cNvPr id="15" name="内容占位符 2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4902" y="1773610"/>
            <a:ext cx="2705100" cy="36957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102" y="1773610"/>
            <a:ext cx="2457450" cy="481965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477" y="1773610"/>
            <a:ext cx="2095500" cy="37623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8" name="矩形 17"/>
          <p:cNvSpPr/>
          <p:nvPr/>
        </p:nvSpPr>
        <p:spPr>
          <a:xfrm>
            <a:off x="2263502" y="2307010"/>
            <a:ext cx="1371600" cy="304800"/>
          </a:xfrm>
          <a:prstGeom prst="rect">
            <a:avLst/>
          </a:prstGeom>
          <a:noFill/>
          <a:ln w="508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60327" y="3173785"/>
            <a:ext cx="1374775" cy="809625"/>
          </a:xfrm>
          <a:prstGeom prst="rect">
            <a:avLst/>
          </a:prstGeom>
          <a:noFill/>
          <a:ln w="508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00402" y="2916610"/>
            <a:ext cx="1371600" cy="304800"/>
          </a:xfrm>
          <a:prstGeom prst="rect">
            <a:avLst/>
          </a:prstGeom>
          <a:noFill/>
          <a:ln w="508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00402" y="4364410"/>
            <a:ext cx="1816100" cy="304800"/>
          </a:xfrm>
          <a:prstGeom prst="rect">
            <a:avLst/>
          </a:prstGeom>
          <a:noFill/>
          <a:ln w="508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172177" y="1773610"/>
            <a:ext cx="1816100" cy="304800"/>
          </a:xfrm>
          <a:prstGeom prst="rect">
            <a:avLst/>
          </a:prstGeom>
          <a:noFill/>
          <a:ln w="508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Exec </a:t>
            </a:r>
            <a:r>
              <a:rPr lang="en-US" altLang="zh-CN" smtClean="0"/>
              <a:t>Source</a:t>
            </a:r>
            <a:endParaRPr lang="zh-CN" altLang="en-US"/>
          </a:p>
        </p:txBody>
      </p:sp>
      <p:pic>
        <p:nvPicPr>
          <p:cNvPr id="5" name="内容占位符 5"/>
          <p:cNvPicPr>
            <a:picLocks noGrp="1"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838622" y="1917626"/>
            <a:ext cx="10461441" cy="403244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Spooling Directory </a:t>
            </a:r>
            <a:r>
              <a:rPr lang="en-US" altLang="zh-CN" smtClean="0"/>
              <a:t>Source</a:t>
            </a:r>
            <a:endParaRPr lang="zh-CN" altLang="en-US"/>
          </a:p>
        </p:txBody>
      </p:sp>
      <p:pic>
        <p:nvPicPr>
          <p:cNvPr id="5" name="内容占位符 5"/>
          <p:cNvPicPr>
            <a:picLocks noGrp="1"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1569477" y="1197546"/>
            <a:ext cx="9073008" cy="5337064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http://flume.apache.org/FlumeUserGuide.html#flume-channels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Flume</a:t>
            </a:r>
            <a:r>
              <a:rPr lang="zh-CN" altLang="en-US"/>
              <a:t>之</a:t>
            </a:r>
            <a:r>
              <a:rPr lang="en-US" altLang="zh-CN" smtClean="0"/>
              <a:t>Channels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6974" y="2133650"/>
            <a:ext cx="3312368" cy="4328623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3400" y="2205658"/>
            <a:ext cx="11178429" cy="4176464"/>
          </a:xfrm>
        </p:spPr>
        <p:txBody>
          <a:bodyPr>
            <a:normAutofit fontScale="85000" lnSpcReduction="20000"/>
          </a:bodyPr>
          <a:lstStyle/>
          <a:p>
            <a:pPr lvl="0" indent="-25527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dirty="0"/>
              <a:t> </a:t>
            </a:r>
            <a:r>
              <a:rPr lang="en-US" altLang="zh-CN" dirty="0"/>
              <a:t>Flume is a </a:t>
            </a:r>
            <a:r>
              <a:rPr lang="en-US" altLang="zh-CN" b="1" dirty="0"/>
              <a:t>distributed, reliable, and available</a:t>
            </a:r>
            <a:r>
              <a:rPr lang="en-US" altLang="zh-CN" dirty="0"/>
              <a:t> service for efficiently </a:t>
            </a:r>
            <a:r>
              <a:rPr lang="en-US" altLang="zh-CN" dirty="0">
                <a:solidFill>
                  <a:srgbClr val="FF0000"/>
                </a:solidFill>
              </a:rPr>
              <a:t>collecting, aggregating, and moving </a:t>
            </a:r>
            <a:r>
              <a:rPr lang="en-US" altLang="zh-CN" dirty="0"/>
              <a:t>large amounts of log data. </a:t>
            </a:r>
            <a:endParaRPr lang="en-US" altLang="zh-CN" dirty="0"/>
          </a:p>
          <a:p>
            <a:pPr lvl="0" indent="-25527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/>
              <a:t> It has a simple and flexible architecture based </a:t>
            </a:r>
            <a:r>
              <a:rPr lang="en-US" altLang="zh-CN" dirty="0">
                <a:solidFill>
                  <a:srgbClr val="FF0000"/>
                </a:solidFill>
              </a:rPr>
              <a:t>on streaming data flows</a:t>
            </a:r>
            <a:r>
              <a:rPr lang="en-US" altLang="zh-CN" dirty="0"/>
              <a:t>. It is </a:t>
            </a:r>
            <a:r>
              <a:rPr lang="en-US" altLang="zh-CN" b="1" dirty="0"/>
              <a:t>robust</a:t>
            </a:r>
            <a:r>
              <a:rPr lang="zh-CN" altLang="en-US" b="1" dirty="0"/>
              <a:t>（健壮）</a:t>
            </a:r>
            <a:r>
              <a:rPr lang="en-US" altLang="zh-CN" b="1" dirty="0"/>
              <a:t> and fault tolerant </a:t>
            </a:r>
            <a:r>
              <a:rPr lang="zh-CN" altLang="en-US" b="1" dirty="0"/>
              <a:t>（容错）</a:t>
            </a:r>
            <a:r>
              <a:rPr lang="en-US" altLang="zh-CN" dirty="0"/>
              <a:t>with tunable reliability mechanisms and many </a:t>
            </a:r>
            <a:r>
              <a:rPr lang="en-US" altLang="zh-CN" b="1" dirty="0"/>
              <a:t>failover and recovery </a:t>
            </a:r>
            <a:r>
              <a:rPr lang="en-US" altLang="zh-CN" dirty="0"/>
              <a:t>mechanisms. </a:t>
            </a:r>
            <a:endParaRPr lang="en-US" altLang="zh-CN" dirty="0"/>
          </a:p>
          <a:p>
            <a:pPr lvl="0" indent="-25527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/>
              <a:t> It uses a simple extensible data model that allows for </a:t>
            </a:r>
            <a:r>
              <a:rPr lang="en-US" altLang="zh-CN" b="1" dirty="0">
                <a:solidFill>
                  <a:srgbClr val="FF0000"/>
                </a:solidFill>
              </a:rPr>
              <a:t>online analytic application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Flume </a:t>
            </a:r>
            <a:r>
              <a:rPr lang="zh-CN" altLang="en-US"/>
              <a:t>功能</a:t>
            </a:r>
            <a:endParaRPr lang="zh-CN" altLang="en-US"/>
          </a:p>
        </p:txBody>
      </p:sp>
      <p:pic>
        <p:nvPicPr>
          <p:cNvPr id="5" name="Picture 2" descr="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7" b="12256"/>
          <a:stretch>
            <a:fillRect/>
          </a:stretch>
        </p:blipFill>
        <p:spPr bwMode="auto">
          <a:xfrm>
            <a:off x="5159102" y="1086305"/>
            <a:ext cx="1440160" cy="1119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File Channel</a:t>
            </a:r>
            <a:endParaRPr lang="zh-CN" altLang="en-US"/>
          </a:p>
        </p:txBody>
      </p:sp>
      <p:pic>
        <p:nvPicPr>
          <p:cNvPr id="5" name="内容占位符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670" y="1049687"/>
            <a:ext cx="9727461" cy="3697356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052" y="4869954"/>
            <a:ext cx="6264696" cy="1627834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http://flume.apache.org/FlumeUserGuide.html#flume-sinks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Flume</a:t>
            </a:r>
            <a:r>
              <a:rPr lang="zh-CN" altLang="en-US"/>
              <a:t>之</a:t>
            </a:r>
            <a:r>
              <a:rPr lang="en-US" altLang="zh-CN"/>
              <a:t>Sinks</a:t>
            </a:r>
            <a:endParaRPr lang="zh-CN" altLang="en-US"/>
          </a:p>
        </p:txBody>
      </p:sp>
      <p:pic>
        <p:nvPicPr>
          <p:cNvPr id="5" name="内容占位符 2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0830" y="2436312"/>
            <a:ext cx="2971800" cy="382905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425" y="3084647"/>
            <a:ext cx="2971800" cy="21018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HDFS </a:t>
            </a:r>
            <a:r>
              <a:rPr lang="en-US" altLang="zh-CN" smtClean="0"/>
              <a:t>Sink</a:t>
            </a:r>
            <a:endParaRPr lang="zh-CN" altLang="en-US"/>
          </a:p>
        </p:txBody>
      </p:sp>
      <p:pic>
        <p:nvPicPr>
          <p:cNvPr id="5" name="内容占位符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8290" y="954344"/>
            <a:ext cx="9361452" cy="1660738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290" y="2781721"/>
            <a:ext cx="9361452" cy="1451931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187" y="4233652"/>
            <a:ext cx="6965658" cy="2299066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实时监控某个日志文件，将数据收集存储到HDFS上。此案例使用EXEC Source，实时监控文件数据，使用Memory Channel缓存数据，使用HDFS Sink写入数据。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此案例实时监控Hive日志文件，放到HDFS目录中。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/>
              <a:t>conf</a:t>
            </a:r>
            <a:r>
              <a:rPr lang="zh-CN" altLang="en-US"/>
              <a:t>文件热部署（修改后不需要重启服务）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案例分析：实时收集数据至</a:t>
            </a:r>
            <a:r>
              <a:rPr lang="en-US" altLang="zh-CN" smtClean="0"/>
              <a:t>HDFS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06095" y="1198830"/>
            <a:ext cx="11178429" cy="472363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从上述运行的案例中，可以看到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以下几个问题：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会产生很多很多小的HDFS文件，这肯定在企业使用中是不行的，HDFS要求的是，存储的文件越大越好，至少文件是128MB（也就是一个Block大小）是最好的，如何设置Flume中HDFS Sink呢？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前面我们已经学习了Hive在企业中的应用，通常使用分区表，比如某日志表，按照日期、小时分区呢，如何配置Flume中HDFS Sink呢？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HDFS Sink</a:t>
            </a:r>
            <a:r>
              <a:rPr lang="zh-CN" altLang="en-US"/>
              <a:t>思考练习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企业大数据仓库之数据收集架构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719734" y="1291134"/>
            <a:ext cx="8442325" cy="3667125"/>
            <a:chOff x="0" y="0"/>
            <a:chExt cx="8442325" cy="3667125"/>
          </a:xfrm>
        </p:grpSpPr>
        <p:grpSp>
          <p:nvGrpSpPr>
            <p:cNvPr id="6" name="组合 5"/>
            <p:cNvGrpSpPr/>
            <p:nvPr/>
          </p:nvGrpSpPr>
          <p:grpSpPr>
            <a:xfrm>
              <a:off x="1141412" y="0"/>
              <a:ext cx="7300913" cy="617538"/>
              <a:chOff x="0" y="0"/>
              <a:chExt cx="7301247" cy="618186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0" y="0"/>
                <a:ext cx="1524070" cy="610240"/>
              </a:xfrm>
              <a:prstGeom prst="rect">
                <a:avLst/>
              </a:prstGeom>
              <a:gradFill rotWithShape="1">
                <a:gsLst>
                  <a:gs pos="0">
                    <a:srgbClr val="99E6FF">
                      <a:alpha val="100000"/>
                    </a:srgbClr>
                  </a:gs>
                  <a:gs pos="35001">
                    <a:srgbClr val="B9ECFF">
                      <a:alpha val="100000"/>
                    </a:srgbClr>
                  </a:gs>
                  <a:gs pos="100000">
                    <a:srgbClr val="E3F8FF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rgbClr val="28A0BE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outerShdw dist="20000" dir="5400000" algn="ctr" rotWithShape="0">
                  <a:srgbClr val="000000">
                    <a:alpha val="37000"/>
                  </a:srgbClr>
                </a:outerShdw>
              </a:effec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1" hangingPunct="1"/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Server-01</a:t>
                </a:r>
                <a:endPara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925726" y="7946"/>
                <a:ext cx="1524070" cy="610240"/>
              </a:xfrm>
              <a:prstGeom prst="rect">
                <a:avLst/>
              </a:prstGeom>
              <a:gradFill rotWithShape="1">
                <a:gsLst>
                  <a:gs pos="0">
                    <a:srgbClr val="99E6FF">
                      <a:alpha val="100000"/>
                    </a:srgbClr>
                  </a:gs>
                  <a:gs pos="35001">
                    <a:srgbClr val="B9ECFF">
                      <a:alpha val="100000"/>
                    </a:srgbClr>
                  </a:gs>
                  <a:gs pos="100000">
                    <a:srgbClr val="E3F8FF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rgbClr val="28A0BE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outerShdw dist="20000" dir="5400000" algn="ctr" rotWithShape="0">
                  <a:srgbClr val="000000">
                    <a:alpha val="37000"/>
                  </a:srgbClr>
                </a:outerShdw>
              </a:effec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1" hangingPunct="1"/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Server-02</a:t>
                </a:r>
                <a:endPara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851451" y="7946"/>
                <a:ext cx="1524070" cy="610240"/>
              </a:xfrm>
              <a:prstGeom prst="rect">
                <a:avLst/>
              </a:prstGeom>
              <a:gradFill rotWithShape="1">
                <a:gsLst>
                  <a:gs pos="0">
                    <a:srgbClr val="99E6FF">
                      <a:alpha val="100000"/>
                    </a:srgbClr>
                  </a:gs>
                  <a:gs pos="35001">
                    <a:srgbClr val="B9ECFF">
                      <a:alpha val="100000"/>
                    </a:srgbClr>
                  </a:gs>
                  <a:gs pos="100000">
                    <a:srgbClr val="E3F8FF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rgbClr val="28A0BE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outerShdw dist="20000" dir="5400000" algn="ctr" rotWithShape="0">
                  <a:srgbClr val="000000">
                    <a:alpha val="37000"/>
                  </a:srgbClr>
                </a:outerShdw>
              </a:effec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1" hangingPunct="1"/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Server-03</a:t>
                </a:r>
                <a:endPara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777177" y="7946"/>
                <a:ext cx="1524070" cy="610240"/>
              </a:xfrm>
              <a:prstGeom prst="rect">
                <a:avLst/>
              </a:prstGeom>
              <a:gradFill rotWithShape="1">
                <a:gsLst>
                  <a:gs pos="0">
                    <a:srgbClr val="99E6FF">
                      <a:alpha val="100000"/>
                    </a:srgbClr>
                  </a:gs>
                  <a:gs pos="35001">
                    <a:srgbClr val="B9ECFF">
                      <a:alpha val="100000"/>
                    </a:srgbClr>
                  </a:gs>
                  <a:gs pos="100000">
                    <a:srgbClr val="E3F8FF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rgbClr val="28A0BE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outerShdw dist="20000" dir="5400000" algn="ctr" rotWithShape="0">
                  <a:srgbClr val="000000">
                    <a:alpha val="37000"/>
                  </a:srgbClr>
                </a:outerShdw>
              </a:effec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1" hangingPunct="1"/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Server-04</a:t>
                </a:r>
                <a:endPara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" name="文本框 12"/>
            <p:cNvSpPr txBox="1"/>
            <p:nvPr/>
          </p:nvSpPr>
          <p:spPr>
            <a:xfrm>
              <a:off x="0" y="120650"/>
              <a:ext cx="939800" cy="3683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Linux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381125" y="488950"/>
              <a:ext cx="1143000" cy="654050"/>
            </a:xfrm>
            <a:prstGeom prst="ellipse">
              <a:avLst/>
            </a:prstGeom>
            <a:gradFill rotWithShape="1">
              <a:gsLst>
                <a:gs pos="0">
                  <a:srgbClr val="BCBCBC">
                    <a:alpha val="100000"/>
                  </a:srgbClr>
                </a:gs>
                <a:gs pos="35001">
                  <a:srgbClr val="D0D0D0">
                    <a:alpha val="100000"/>
                  </a:srgbClr>
                </a:gs>
                <a:gs pos="100000">
                  <a:srgbClr val="EDEDED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1" hangingPunct="1"/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Flume</a:t>
              </a:r>
              <a:endPara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265487" y="488950"/>
              <a:ext cx="1143000" cy="654050"/>
            </a:xfrm>
            <a:prstGeom prst="ellipse">
              <a:avLst/>
            </a:prstGeom>
            <a:gradFill rotWithShape="1">
              <a:gsLst>
                <a:gs pos="0">
                  <a:srgbClr val="BCBCBC">
                    <a:alpha val="100000"/>
                  </a:srgbClr>
                </a:gs>
                <a:gs pos="35001">
                  <a:srgbClr val="D0D0D0">
                    <a:alpha val="100000"/>
                  </a:srgbClr>
                </a:gs>
                <a:gs pos="100000">
                  <a:srgbClr val="EDEDED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1" hangingPunct="1"/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Flume</a:t>
              </a:r>
              <a:endPara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335587" y="503238"/>
              <a:ext cx="1143000" cy="654050"/>
            </a:xfrm>
            <a:prstGeom prst="ellipse">
              <a:avLst/>
            </a:prstGeom>
            <a:gradFill rotWithShape="1">
              <a:gsLst>
                <a:gs pos="0">
                  <a:srgbClr val="BCBCBC">
                    <a:alpha val="100000"/>
                  </a:srgbClr>
                </a:gs>
                <a:gs pos="35001">
                  <a:srgbClr val="D0D0D0">
                    <a:alpha val="100000"/>
                  </a:srgbClr>
                </a:gs>
                <a:gs pos="100000">
                  <a:srgbClr val="EDEDED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1" hangingPunct="1"/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Flume</a:t>
              </a:r>
              <a:endPara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7197725" y="439738"/>
              <a:ext cx="1143000" cy="654050"/>
            </a:xfrm>
            <a:prstGeom prst="ellipse">
              <a:avLst/>
            </a:prstGeom>
            <a:gradFill rotWithShape="1">
              <a:gsLst>
                <a:gs pos="0">
                  <a:srgbClr val="BCBCBC">
                    <a:alpha val="100000"/>
                  </a:srgbClr>
                </a:gs>
                <a:gs pos="35001">
                  <a:srgbClr val="D0D0D0">
                    <a:alpha val="100000"/>
                  </a:srgbClr>
                </a:gs>
                <a:gs pos="100000">
                  <a:srgbClr val="EDEDED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1" hangingPunct="1"/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Flume</a:t>
              </a:r>
              <a:endPara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2" name="直接箭头连接符 11"/>
            <p:cNvCxnSpPr>
              <a:stCxn id="8" idx="4"/>
              <a:endCxn id="13" idx="0"/>
            </p:cNvCxnSpPr>
            <p:nvPr/>
          </p:nvCxnSpPr>
          <p:spPr>
            <a:xfrm>
              <a:off x="1952625" y="1143000"/>
              <a:ext cx="2992437" cy="1676400"/>
            </a:xfrm>
            <a:prstGeom prst="straightConnector1">
              <a:avLst/>
            </a:prstGeom>
            <a:ln w="9525" cap="flat" cmpd="sng">
              <a:solidFill>
                <a:srgbClr val="28A0B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" name="矩形 12"/>
            <p:cNvSpPr/>
            <p:nvPr/>
          </p:nvSpPr>
          <p:spPr>
            <a:xfrm>
              <a:off x="2562225" y="2819400"/>
              <a:ext cx="4765675" cy="847725"/>
            </a:xfrm>
            <a:prstGeom prst="rect">
              <a:avLst/>
            </a:prstGeom>
            <a:gradFill rotWithShape="1">
              <a:gsLst>
                <a:gs pos="0">
                  <a:srgbClr val="FF9496">
                    <a:alpha val="100000"/>
                  </a:srgbClr>
                </a:gs>
                <a:gs pos="35001">
                  <a:srgbClr val="FFB5B6">
                    <a:alpha val="100000"/>
                  </a:srgbClr>
                </a:gs>
                <a:gs pos="100000">
                  <a:srgbClr val="FFE1E2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C5161E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1" hangingPunct="1"/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HDFS</a:t>
              </a:r>
              <a:endPara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4" name="直接箭头连接符 13"/>
            <p:cNvCxnSpPr>
              <a:stCxn id="9" idx="4"/>
              <a:endCxn id="13" idx="0"/>
            </p:cNvCxnSpPr>
            <p:nvPr/>
          </p:nvCxnSpPr>
          <p:spPr>
            <a:xfrm>
              <a:off x="3836987" y="1143000"/>
              <a:ext cx="1108075" cy="1676400"/>
            </a:xfrm>
            <a:prstGeom prst="straightConnector1">
              <a:avLst/>
            </a:prstGeom>
            <a:ln w="9525" cap="flat" cmpd="sng">
              <a:solidFill>
                <a:srgbClr val="28A0B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" name="直接箭头连接符 14"/>
            <p:cNvCxnSpPr>
              <a:stCxn id="10" idx="4"/>
              <a:endCxn id="13" idx="0"/>
            </p:cNvCxnSpPr>
            <p:nvPr/>
          </p:nvCxnSpPr>
          <p:spPr>
            <a:xfrm flipH="1">
              <a:off x="4945062" y="1157288"/>
              <a:ext cx="962025" cy="1662112"/>
            </a:xfrm>
            <a:prstGeom prst="straightConnector1">
              <a:avLst/>
            </a:prstGeom>
            <a:ln w="9525" cap="flat" cmpd="sng">
              <a:solidFill>
                <a:srgbClr val="28A0B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直接箭头连接符 15"/>
            <p:cNvCxnSpPr>
              <a:stCxn id="11" idx="4"/>
              <a:endCxn id="13" idx="0"/>
            </p:cNvCxnSpPr>
            <p:nvPr/>
          </p:nvCxnSpPr>
          <p:spPr>
            <a:xfrm flipH="1">
              <a:off x="4945062" y="1093788"/>
              <a:ext cx="2824163" cy="1725612"/>
            </a:xfrm>
            <a:prstGeom prst="straightConnector1">
              <a:avLst/>
            </a:prstGeom>
            <a:ln w="9525" cap="flat" cmpd="sng">
              <a:solidFill>
                <a:srgbClr val="28A0B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" name="文本框 1"/>
          <p:cNvSpPr txBox="1"/>
          <p:nvPr/>
        </p:nvSpPr>
        <p:spPr>
          <a:xfrm>
            <a:off x="1517015" y="5435600"/>
            <a:ext cx="7962265" cy="414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通常是</a:t>
            </a:r>
            <a:r>
              <a:rPr lang="en-US" altLang="zh-CN"/>
              <a:t>Flume —— kafka——HDFS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84200" y="1014919"/>
            <a:ext cx="11178429" cy="5184576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需求</a:t>
            </a:r>
            <a:r>
              <a:rPr lang="zh-CN" altLang="en-US" sz="2000" b="1" dirty="0" smtClean="0"/>
              <a:t>说明</a:t>
            </a:r>
            <a:endParaRPr lang="en-US" altLang="zh-CN" sz="2000" b="1" dirty="0" smtClean="0"/>
          </a:p>
          <a:p>
            <a:pPr lvl="1"/>
            <a:r>
              <a:rPr lang="zh-CN" altLang="en-US" sz="1800" dirty="0"/>
              <a:t>监控某个目录，不采集</a:t>
            </a:r>
            <a:r>
              <a:rPr lang="en-US" sz="1800" dirty="0"/>
              <a:t>*</a:t>
            </a:r>
            <a:r>
              <a:rPr lang="en-US" altLang="zh-CN" sz="1800" dirty="0" err="1"/>
              <a:t>.tmp</a:t>
            </a:r>
            <a:r>
              <a:rPr lang="zh-CN" altLang="en-US" sz="1800" dirty="0"/>
              <a:t>结尾的文件。</a:t>
            </a:r>
            <a:endParaRPr lang="zh-CN" altLang="en-US" sz="1800" dirty="0"/>
          </a:p>
          <a:p>
            <a:pPr lvl="1"/>
            <a:r>
              <a:rPr lang="zh-CN" altLang="en-US" sz="1800" dirty="0"/>
              <a:t>采集过的文件会被</a:t>
            </a:r>
            <a:r>
              <a:rPr lang="en-US" altLang="zh-CN" sz="1800" dirty="0"/>
              <a:t>Flume  rename</a:t>
            </a:r>
            <a:r>
              <a:rPr lang="zh-CN" altLang="en-US" sz="1800" dirty="0"/>
              <a:t>为</a:t>
            </a:r>
            <a:r>
              <a:rPr lang="en-US" altLang="zh-CN" sz="1800" dirty="0" err="1"/>
              <a:t>.completed</a:t>
            </a:r>
            <a:r>
              <a:rPr lang="zh-CN" altLang="en-US" sz="1800" dirty="0"/>
              <a:t>结尾。</a:t>
            </a:r>
            <a:endParaRPr lang="zh-CN" altLang="en-US" sz="1800" dirty="0"/>
          </a:p>
          <a:p>
            <a:r>
              <a:rPr lang="zh-CN" altLang="en-US" sz="2000" b="1" dirty="0"/>
              <a:t>业务</a:t>
            </a:r>
            <a:r>
              <a:rPr lang="zh-CN" altLang="en-US" sz="2000" b="1" dirty="0" smtClean="0"/>
              <a:t>分析</a:t>
            </a:r>
            <a:endParaRPr lang="en-US" altLang="zh-CN" sz="2000" b="1" dirty="0" smtClean="0"/>
          </a:p>
          <a:p>
            <a:pPr lvl="1"/>
            <a:r>
              <a:rPr lang="en-US" altLang="zh-CN" sz="1800" dirty="0"/>
              <a:t>Source</a:t>
            </a:r>
            <a:r>
              <a:rPr lang="zh-CN" altLang="en-US" sz="1800" dirty="0"/>
              <a:t>选择</a:t>
            </a:r>
            <a:r>
              <a:rPr lang="en-US" altLang="zh-CN" sz="1800" dirty="0"/>
              <a:t>【</a:t>
            </a:r>
            <a:r>
              <a:rPr lang="en-US" altLang="zh-CN" sz="1800" dirty="0" err="1"/>
              <a:t>Sqooling</a:t>
            </a:r>
            <a:r>
              <a:rPr lang="en-US" altLang="zh-CN" sz="1800" dirty="0"/>
              <a:t> Directory source】</a:t>
            </a:r>
            <a:r>
              <a:rPr lang="zh-CN" altLang="en-US" sz="1800" dirty="0"/>
              <a:t>，这个</a:t>
            </a:r>
            <a:r>
              <a:rPr lang="en-US" altLang="zh-CN" sz="1800" dirty="0"/>
              <a:t>source</a:t>
            </a:r>
            <a:r>
              <a:rPr lang="zh-CN" altLang="en-US" sz="1800" dirty="0"/>
              <a:t>会监控</a:t>
            </a:r>
            <a:r>
              <a:rPr lang="en-US" altLang="zh-CN" sz="1800" dirty="0"/>
              <a:t>spooling directory</a:t>
            </a:r>
            <a:r>
              <a:rPr lang="zh-CN" altLang="en-US" sz="1800" dirty="0"/>
              <a:t>下的新文件，并且当新文件出现解析</a:t>
            </a:r>
            <a:r>
              <a:rPr lang="en-US" altLang="zh-CN" sz="1800" dirty="0"/>
              <a:t>event</a:t>
            </a:r>
            <a:r>
              <a:rPr lang="zh-CN" altLang="en-US" sz="1800" dirty="0"/>
              <a:t>，上传数据到目标地。当这个文件在</a:t>
            </a:r>
            <a:r>
              <a:rPr lang="en-US" altLang="zh-CN" sz="1800" dirty="0"/>
              <a:t>channel</a:t>
            </a:r>
            <a:r>
              <a:rPr lang="zh-CN" altLang="en-US" sz="1800" dirty="0"/>
              <a:t>中被完全读取后，便会被重命名表示</a:t>
            </a:r>
            <a:r>
              <a:rPr lang="zh-CN" altLang="en-US" sz="1800" dirty="0" smtClean="0"/>
              <a:t>完成。</a:t>
            </a:r>
            <a:endParaRPr lang="zh-CN" altLang="en-US" sz="1800" dirty="0"/>
          </a:p>
          <a:p>
            <a:pPr lvl="1"/>
            <a:r>
              <a:rPr lang="zh-CN" altLang="en-US" sz="1800" dirty="0"/>
              <a:t>使用</a:t>
            </a:r>
            <a:r>
              <a:rPr lang="en-US" altLang="zh-CN" sz="1800" dirty="0" err="1"/>
              <a:t>FileChannel</a:t>
            </a:r>
            <a:r>
              <a:rPr lang="zh-CN" altLang="en-US" sz="1800" dirty="0"/>
              <a:t>，将</a:t>
            </a:r>
            <a:r>
              <a:rPr lang="en-US" altLang="zh-CN" sz="1800" dirty="0"/>
              <a:t>Source</a:t>
            </a:r>
            <a:r>
              <a:rPr lang="zh-CN" altLang="en-US" sz="1800" dirty="0"/>
              <a:t>获取的数据缓存到本地文件系统，要比</a:t>
            </a:r>
            <a:r>
              <a:rPr lang="en-US" altLang="zh-CN" sz="1800" dirty="0" err="1"/>
              <a:t>MemoryChannel</a:t>
            </a:r>
            <a:r>
              <a:rPr lang="zh-CN" altLang="en-US" sz="1800" dirty="0"/>
              <a:t>更加安全。</a:t>
            </a:r>
            <a:endParaRPr lang="zh-CN" altLang="en-US" sz="1800" dirty="0"/>
          </a:p>
          <a:p>
            <a:endParaRPr lang="en-US" altLang="zh-CN" sz="2000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监控目录实时抽取数据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609600" y="1148030"/>
            <a:ext cx="11178429" cy="4723632"/>
          </a:xfrm>
        </p:spPr>
        <p:txBody>
          <a:bodyPr/>
          <a:p>
            <a:pPr marL="0" indent="0">
              <a:buNone/>
            </a:pPr>
            <a:r>
              <a:rPr lang="en-US" altLang="zh-CN" sz="2000"/>
              <a:t>1</a:t>
            </a:r>
            <a:r>
              <a:rPr lang="zh-CN" altLang="en-US" sz="2000"/>
              <a:t>、</a:t>
            </a:r>
            <a:r>
              <a:rPr lang="en-US" altLang="zh-CN" sz="2000"/>
              <a:t>sink</a:t>
            </a:r>
            <a:r>
              <a:rPr lang="zh-CN" altLang="en-US" sz="2000"/>
              <a:t>的useLocalTimeStamp 是本地时间，如何用文件名中的日期、小时？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通常实际场景中，数据文件是按小时或</a:t>
            </a:r>
            <a:r>
              <a:rPr lang="en-US" altLang="zh-CN" sz="2000"/>
              <a:t>10</a:t>
            </a:r>
            <a:r>
              <a:rPr lang="zh-CN" altLang="en-US" sz="2000"/>
              <a:t>分钟产生的，以按小时为例，文件名如 </a:t>
            </a:r>
            <a:r>
              <a:rPr lang="en-US" altLang="zh-CN" sz="2000"/>
              <a:t>2015120111</a:t>
            </a:r>
            <a:r>
              <a:rPr lang="zh-CN" altLang="en-US" sz="2000"/>
              <a:t>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用数据本身的日期和小时写到对应的分区才是合理的，否则出现数据延迟时就会写错分区。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2</a:t>
            </a:r>
            <a:r>
              <a:rPr lang="zh-CN" altLang="en-US" sz="2000"/>
              <a:t>、如果</a:t>
            </a:r>
            <a:r>
              <a:rPr lang="en-US" altLang="zh-CN" sz="2000"/>
              <a:t>Flume</a:t>
            </a:r>
            <a:r>
              <a:rPr lang="zh-CN" altLang="en-US" sz="2000"/>
              <a:t>直接写</a:t>
            </a:r>
            <a:r>
              <a:rPr lang="en-US" altLang="zh-CN" sz="2000"/>
              <a:t>HDFS</a:t>
            </a:r>
            <a:r>
              <a:rPr lang="zh-CN" altLang="en-US" sz="2000"/>
              <a:t>的话，小文件问题是否可以避免，如无法避免可以如何解救？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步</a:t>
            </a:r>
            <a:r>
              <a:rPr lang="en-US" altLang="zh-CN" sz="2000"/>
              <a:t>1</a:t>
            </a:r>
            <a:r>
              <a:rPr lang="zh-CN" altLang="en-US" sz="2000"/>
              <a:t>：实时写</a:t>
            </a:r>
            <a:r>
              <a:rPr lang="en-US" altLang="zh-CN" sz="2000"/>
              <a:t>HDFS</a:t>
            </a:r>
            <a:r>
              <a:rPr lang="zh-CN" altLang="en-US" sz="2000"/>
              <a:t>，添加到</a:t>
            </a:r>
            <a:r>
              <a:rPr lang="en-US" altLang="zh-CN" sz="2000"/>
              <a:t>hive</a:t>
            </a:r>
            <a:r>
              <a:rPr lang="zh-CN" altLang="en-US" sz="2000"/>
              <a:t>分区表</a:t>
            </a:r>
            <a:r>
              <a:rPr lang="en-US" altLang="zh-CN" sz="2000"/>
              <a:t>1</a:t>
            </a:r>
            <a:r>
              <a:rPr lang="zh-CN" altLang="en-US" sz="2000"/>
              <a:t>（</a:t>
            </a:r>
            <a:r>
              <a:rPr lang="en-US" altLang="zh-CN" sz="2000"/>
              <a:t>alter table add partition ...</a:t>
            </a:r>
            <a:r>
              <a:rPr lang="zh-CN" altLang="en-US" sz="2000"/>
              <a:t>）。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步</a:t>
            </a:r>
            <a:r>
              <a:rPr lang="en-US" altLang="zh-CN" sz="2000"/>
              <a:t>2</a:t>
            </a:r>
            <a:r>
              <a:rPr lang="zh-CN" altLang="en-US" sz="2000"/>
              <a:t>：从表</a:t>
            </a:r>
            <a:r>
              <a:rPr lang="en-US" altLang="zh-CN" sz="2000"/>
              <a:t>1 insert ..select  </a:t>
            </a:r>
            <a:r>
              <a:rPr lang="zh-CN" altLang="en-US" sz="2000"/>
              <a:t>到</a:t>
            </a:r>
            <a:r>
              <a:rPr lang="zh-CN" altLang="en-US" sz="2000">
                <a:solidFill>
                  <a:srgbClr val="FF0000"/>
                </a:solidFill>
              </a:rPr>
              <a:t>表</a:t>
            </a:r>
            <a:r>
              <a:rPr lang="en-US" altLang="zh-CN" sz="2000">
                <a:solidFill>
                  <a:srgbClr val="FF0000"/>
                </a:solidFill>
              </a:rPr>
              <a:t>2</a:t>
            </a:r>
            <a:r>
              <a:rPr lang="en-US" altLang="zh-CN" sz="2000"/>
              <a:t> </a:t>
            </a:r>
            <a:r>
              <a:rPr lang="zh-CN" altLang="en-US" sz="2000"/>
              <a:t>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案例问题解析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550590" y="1485578"/>
            <a:ext cx="11179175" cy="4724400"/>
          </a:xfrm>
        </p:spPr>
        <p:txBody>
          <a:bodyPr>
            <a:normAutofit fontScale="90000" lnSpcReduction="10000"/>
          </a:bodyPr>
          <a:lstStyle/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4BACC6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实时收集文件框架有很多，但是其中Flume使用最广泛，主要由于其架构设计和使用简单清晰明了，又支持Hadoop存储。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4BACC6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Flume是针对日志文件数据进行实时收集的框架，一个程序其实就是一个Flume Agent，包含三个部分Source、Channel及Sink。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4BACC6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在企业中针对实时分析统计要求高，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通常使用Flume进行实时收集文件数据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，再给Kafka类似的消息队列框架进行缓存，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Spark Streaming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进行消费并实时计算。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Flume是一个分布式的，可靠的，可用的，非常有效率的对大数据量的数据进行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收集、聚集、移动信息的服务。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Java语言编写，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Flume仅仅运行在linux环境下。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它是一个基于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的数据的非常简单的（就写一个配置文件就可以）、灵活的架构，它也是一个健壮的、容错的。它的简单表现为：写个source、channel、sink，之后一条命令就能操作成功了。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Flume </a:t>
            </a:r>
            <a:r>
              <a:rPr lang="zh-CN" altLang="en-US"/>
              <a:t>功能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638810" y="1068070"/>
            <a:ext cx="10757535" cy="5354955"/>
          </a:xfrm>
        </p:spPr>
        <p:txBody>
          <a:bodyPr/>
          <a:p>
            <a:pPr marL="0" indent="0">
              <a:buNone/>
            </a:pPr>
            <a:r>
              <a:rPr lang="zh-CN" altLang="en-US" sz="1800"/>
              <a:t>Flume OG:Flume original generation 即Flume 0.9.x版本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Flume NG:Flume next generation ，即Flume 1.x版本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对于Flume OG ,可以说他是一个分布式日志收集系统，有Mater概念，依赖于zookeeper，架构图如下：</a:t>
            </a:r>
            <a:endParaRPr lang="zh-CN" altLang="en-US" sz="1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Flume NG</a:t>
            </a:r>
            <a:r>
              <a:rPr lang="zh-CN" altLang="en-US"/>
              <a:t>和</a:t>
            </a:r>
            <a:r>
              <a:rPr lang="en-US" altLang="zh-CN"/>
              <a:t>OG</a:t>
            </a:r>
            <a:r>
              <a:rPr lang="zh-CN" altLang="en-US"/>
              <a:t>的关系和区别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810" y="2647315"/>
            <a:ext cx="3945890" cy="4580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47690" y="3514725"/>
            <a:ext cx="5652135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而对于Flume </a:t>
            </a:r>
            <a:r>
              <a:rPr lang="zh-CN" altLang="en-US">
                <a:solidFill>
                  <a:srgbClr val="FF0000"/>
                </a:solidFill>
              </a:rPr>
              <a:t>NG</a:t>
            </a:r>
            <a:r>
              <a:rPr lang="zh-CN" altLang="en-US"/>
              <a:t>（简称</a:t>
            </a:r>
            <a:r>
              <a:rPr lang="en-US" altLang="zh-CN"/>
              <a:t>Flume</a:t>
            </a:r>
            <a:r>
              <a:rPr lang="zh-CN" altLang="en-US"/>
              <a:t>），它摒弃了Master和zookeeper，collector也没有了，web配置台也没有了，只剩下</a:t>
            </a:r>
            <a:r>
              <a:rPr lang="en-US" altLang="zh-CN"/>
              <a:t>agent(</a:t>
            </a:r>
            <a:r>
              <a:rPr lang="zh-CN" altLang="en-US"/>
              <a:t>source，sink和channel</a:t>
            </a:r>
            <a:r>
              <a:rPr lang="en-US" altLang="zh-CN"/>
              <a:t>)</a:t>
            </a:r>
            <a:r>
              <a:rPr lang="zh-CN" altLang="en-US"/>
              <a:t>，完全由一个分布式系统变成了传输工具。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OG</a:t>
            </a:r>
            <a:r>
              <a:rPr lang="zh-CN" altLang="en-US"/>
              <a:t>已经淘汰，目前都是用轻量级的</a:t>
            </a:r>
            <a:r>
              <a:rPr lang="en-US" altLang="zh-CN"/>
              <a:t>NG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Flume NG</a:t>
            </a:r>
            <a:r>
              <a:rPr lang="zh-CN" altLang="en-US"/>
              <a:t>架构图</a:t>
            </a:r>
            <a:endParaRPr lang="zh-CN" altLang="en-US"/>
          </a:p>
        </p:txBody>
      </p:sp>
      <p:pic>
        <p:nvPicPr>
          <p:cNvPr id="5" name="Picture 5" descr="Agent component diagram"/>
          <p:cNvPicPr>
            <a:picLocks noGrp="1"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1342678" y="1221666"/>
            <a:ext cx="9505468" cy="398145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文本框 1"/>
          <p:cNvSpPr txBox="1"/>
          <p:nvPr/>
        </p:nvSpPr>
        <p:spPr>
          <a:xfrm>
            <a:off x="719455" y="5450205"/>
            <a:ext cx="10751820" cy="414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Source</a:t>
            </a:r>
            <a:r>
              <a:rPr lang="zh-CN" altLang="en-US"/>
              <a:t>：对接数据源。文件源。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的简单架构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58902" y="1989634"/>
            <a:ext cx="5472608" cy="2736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239494" y="3501802"/>
            <a:ext cx="1512168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727326" y="2646090"/>
            <a:ext cx="1512168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source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7103318" y="2584371"/>
            <a:ext cx="1512168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sink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01338" y="1413570"/>
            <a:ext cx="1800200" cy="46085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</a:t>
            </a:r>
            <a:r>
              <a:rPr lang="zh-CN" altLang="en-US" dirty="0"/>
              <a:t>系统产生的数据（文件）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5" idx="2"/>
            <a:endCxn id="7" idx="3"/>
          </p:cNvCxnSpPr>
          <p:nvPr/>
        </p:nvCxnSpPr>
        <p:spPr>
          <a:xfrm flipH="1">
            <a:off x="2501141" y="3006130"/>
            <a:ext cx="1226185" cy="711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5"/>
            <a:endCxn id="4" idx="1"/>
          </p:cNvCxnSpPr>
          <p:nvPr/>
        </p:nvCxnSpPr>
        <p:spPr>
          <a:xfrm>
            <a:off x="5018042" y="3260717"/>
            <a:ext cx="442904" cy="34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4" idx="6"/>
          </p:cNvCxnSpPr>
          <p:nvPr/>
        </p:nvCxnSpPr>
        <p:spPr>
          <a:xfrm flipH="1">
            <a:off x="6751662" y="3260717"/>
            <a:ext cx="818473" cy="6011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9787890" y="1413570"/>
            <a:ext cx="2067956" cy="460851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6" idx="6"/>
            <a:endCxn id="15" idx="1"/>
          </p:cNvCxnSpPr>
          <p:nvPr/>
        </p:nvCxnSpPr>
        <p:spPr>
          <a:xfrm>
            <a:off x="8615486" y="2944411"/>
            <a:ext cx="1172404" cy="773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Flume-ng只有一个角色的节点：agent的角色，agent有source、channel、sink组成。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Apache </a:t>
            </a:r>
            <a:r>
              <a:rPr lang="en-US" altLang="zh-CN" smtClean="0"/>
              <a:t>Flume</a:t>
            </a:r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603312" y="2349674"/>
          <a:ext cx="9001000" cy="374441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326666"/>
                <a:gridCol w="7674334"/>
              </a:tblGrid>
              <a:tr h="687298">
                <a:tc>
                  <a:txBody>
                    <a:bodyPr/>
                    <a:lstStyle>
                      <a:lvl1pPr indent="109855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351155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51308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68580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91440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9144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9144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9144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9144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109855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zh-CN" sz="1800" b="1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角色</a:t>
                      </a:r>
                      <a:endParaRPr kumimoji="0" lang="zh-CN" altLang="zh-CN" sz="1800" b="1" u="none" strike="noStrike" cap="none" normalizeH="0" baseline="0" smtClean="0">
                        <a:ln>
                          <a:noFill/>
                        </a:ln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 indent="109855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351155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51308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68580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91440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9144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9144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9144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9144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109855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zh-CN" sz="1800" b="1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简介</a:t>
                      </a:r>
                      <a:endParaRPr kumimoji="0" lang="zh-CN" altLang="zh-CN" sz="1800" b="1" u="none" strike="noStrike" cap="none" normalizeH="0" baseline="0" smtClean="0">
                        <a:ln>
                          <a:noFill/>
                        </a:ln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</a:endParaRPr>
                    </a:p>
                  </a:txBody>
                  <a:tcPr marT="45729" marB="45729" horzOverflow="overflow"/>
                </a:tc>
              </a:tr>
              <a:tr h="1122814">
                <a:tc>
                  <a:txBody>
                    <a:bodyPr/>
                    <a:lstStyle>
                      <a:lvl1pPr indent="109855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351155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51308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68580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91440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9144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9144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9144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9144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10985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Source</a:t>
                      </a:r>
                      <a:endParaRPr kumimoji="0" lang="en-US" altLang="zh-CN" sz="16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 indent="109855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351155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51308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68580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91440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9144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9144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9144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9144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10985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Source</a:t>
                      </a: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用于采集数据，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Source</a:t>
                      </a: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是产生数据流的地方，同时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Source</a:t>
                      </a: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会将产生的数据流传输到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Channel</a:t>
                      </a:r>
                      <a:endParaRPr kumimoji="0" lang="en-US" altLang="zh-CN" sz="18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T="45729" marB="45729" horzOverflow="overflow"/>
                </a:tc>
              </a:tr>
              <a:tr h="685598">
                <a:tc>
                  <a:txBody>
                    <a:bodyPr/>
                    <a:lstStyle>
                      <a:lvl1pPr indent="109855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351155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51308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68580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91440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9144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9144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9144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9144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10985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Channel</a:t>
                      </a:r>
                      <a:endParaRPr kumimoji="0" lang="en-US" altLang="zh-CN" sz="16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 indent="109855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351155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51308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68580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91440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9144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9144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9144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9144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10985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连接 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sources </a:t>
                      </a: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和 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sinks </a:t>
                      </a: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，这个有点像一个队列。</a:t>
                      </a:r>
                      <a:endParaRPr kumimoji="0" lang="zh-CN" altLang="en-US" sz="18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T="45729" marB="45729" horzOverflow="overflow"/>
                </a:tc>
              </a:tr>
              <a:tr h="1248706">
                <a:tc>
                  <a:txBody>
                    <a:bodyPr/>
                    <a:lstStyle>
                      <a:lvl1pPr indent="109855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351155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51308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68580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91440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9144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9144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9144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9144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10985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Sink</a:t>
                      </a:r>
                      <a:endParaRPr kumimoji="0" lang="en-US" altLang="zh-CN" sz="16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 indent="109855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351155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51308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68580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91440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9144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9144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9144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9144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10985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从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Channel</a:t>
                      </a: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收集数据，将数据写到目标源，可以是下一个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Source</a:t>
                      </a: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也可以是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HDFS</a:t>
                      </a: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或者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HBase</a:t>
                      </a: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。</a:t>
                      </a:r>
                      <a:endParaRPr kumimoji="0" lang="zh-CN" altLang="en-US" sz="18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T="45729" marB="45729"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Event是Flume数据传输的基本单元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Flume以事件的形式将数据从源头传送到最终的目的地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Event由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可选的header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和载有数据的一个byte array构成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载有的数据对flume是不透明的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Header是容纳了key-value字符串对的无序集合，key在集合内是唯一的。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Header可以在上下文路由中使用扩展  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Events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Channel/Event/Sink</a:t>
            </a:r>
            <a:endParaRPr lang="zh-CN" altLang="en-US"/>
          </a:p>
        </p:txBody>
      </p:sp>
      <p:pic>
        <p:nvPicPr>
          <p:cNvPr id="5" name="Picture 2"/>
          <p:cNvPicPr>
            <a:picLocks noGrp="1" noChangeAspect="1"/>
          </p:cNvPicPr>
          <p:nvPr>
            <p:ph idx="13"/>
          </p:nvPr>
        </p:nvPicPr>
        <p:blipFill>
          <a:blip r:embed="rId1"/>
          <a:srcRect l="1889" t="8450" r="1888"/>
          <a:stretch>
            <a:fillRect/>
          </a:stretch>
        </p:blipFill>
        <p:spPr>
          <a:xfrm>
            <a:off x="2062758" y="1125071"/>
            <a:ext cx="8136904" cy="394731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" name="内容占位符 3"/>
          <p:cNvSpPr txBox="1"/>
          <p:nvPr/>
        </p:nvSpPr>
        <p:spPr>
          <a:xfrm>
            <a:off x="541995" y="5062861"/>
            <a:ext cx="11178429" cy="1303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3200"/>
              </a:lnSpc>
              <a:spcBef>
                <a:spcPts val="1000"/>
              </a:spcBef>
              <a:buSzPct val="80000"/>
              <a:buFontTx/>
              <a:buBlip>
                <a:blip r:embed="rId2"/>
              </a:buBlip>
              <a:defRPr sz="2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3200"/>
              </a:lnSpc>
              <a:spcBef>
                <a:spcPts val="500"/>
              </a:spcBef>
              <a:buSzPct val="100000"/>
              <a:buFontTx/>
              <a:buBlip>
                <a:blip r:embed="rId3"/>
              </a:buBlip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3200"/>
              </a:lnSpc>
              <a:spcBef>
                <a:spcPts val="500"/>
              </a:spcBef>
              <a:buClr>
                <a:schemeClr val="tx2"/>
              </a:buClr>
              <a:buSzPct val="85000"/>
              <a:buFontTx/>
              <a:buBlip>
                <a:blip r:embed="rId4"/>
              </a:buBlip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urce监控数据源，将数据拿到，封装在一个event当中，并put/commit到chennel当中，chennel是一个队列，队列的优点是先进先出，放好后尾部一个个event出来，sink主动去从chennel当中去拉数据，sink再把数据写到某个地方，比如HDFS上面去。</a:t>
            </a:r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3788</Words>
  <Application>WPS 演示</Application>
  <PresentationFormat>自定义</PresentationFormat>
  <Paragraphs>223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Calibri</vt:lpstr>
      <vt:lpstr>Arial Unicode MS</vt:lpstr>
      <vt:lpstr>Wingdings 3</vt:lpstr>
      <vt:lpstr>Times New Roman</vt:lpstr>
      <vt:lpstr>Verdana</vt:lpstr>
      <vt:lpstr>Wingdings 2</vt:lpstr>
      <vt:lpstr>Arial Unicode MS</vt:lpstr>
      <vt:lpstr>Calibri Light</vt:lpstr>
      <vt:lpstr>Office 主题</vt:lpstr>
      <vt:lpstr>PowerPoint 演示文稿</vt:lpstr>
      <vt:lpstr>Flume 功能</vt:lpstr>
      <vt:lpstr>Flume 功能</vt:lpstr>
      <vt:lpstr>Flume NG和OG的关系和区别</vt:lpstr>
      <vt:lpstr>Flume NG架构图</vt:lpstr>
      <vt:lpstr>Flume的简单架构</vt:lpstr>
      <vt:lpstr>Apache Flume</vt:lpstr>
      <vt:lpstr>Events</vt:lpstr>
      <vt:lpstr>Channel/Event/Sink</vt:lpstr>
      <vt:lpstr>Flume 安装部署—tar包方式，选</vt:lpstr>
      <vt:lpstr>Flume 安装部署</vt:lpstr>
      <vt:lpstr>Flume 安装部署</vt:lpstr>
      <vt:lpstr>Flume 安装部署</vt:lpstr>
      <vt:lpstr>Starting an agent</vt:lpstr>
      <vt:lpstr>Flume Agent</vt:lpstr>
      <vt:lpstr>Flume之Sources</vt:lpstr>
      <vt:lpstr>Exec Source</vt:lpstr>
      <vt:lpstr>Spooling Directory Source</vt:lpstr>
      <vt:lpstr>Flume之Channels</vt:lpstr>
      <vt:lpstr>File Channel</vt:lpstr>
      <vt:lpstr>Flume之Sinks</vt:lpstr>
      <vt:lpstr>HDFS Sink</vt:lpstr>
      <vt:lpstr>案例分析：实时收集数据至HDFS</vt:lpstr>
      <vt:lpstr>HDFS Sink思考练习</vt:lpstr>
      <vt:lpstr>企业大数据仓库之数据收集架构</vt:lpstr>
      <vt:lpstr>监控目录实时抽取数据</vt:lpstr>
      <vt:lpstr>案例问题解析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鵬哥1387432433</cp:lastModifiedBy>
  <cp:revision>398</cp:revision>
  <dcterms:created xsi:type="dcterms:W3CDTF">2015-04-21T08:21:00Z</dcterms:created>
  <dcterms:modified xsi:type="dcterms:W3CDTF">2018-04-12T13:56:00Z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2052-10.1.0.7233</vt:lpwstr>
  </property>
</Properties>
</file>