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35"/>
  </p:handoutMasterIdLst>
  <p:sldIdLst>
    <p:sldId id="257" r:id="rId3"/>
    <p:sldId id="618" r:id="rId5"/>
    <p:sldId id="611" r:id="rId6"/>
    <p:sldId id="612" r:id="rId7"/>
    <p:sldId id="613" r:id="rId8"/>
    <p:sldId id="614" r:id="rId9"/>
    <p:sldId id="615" r:id="rId10"/>
    <p:sldId id="616" r:id="rId11"/>
    <p:sldId id="617" r:id="rId12"/>
    <p:sldId id="626" r:id="rId13"/>
    <p:sldId id="609" r:id="rId14"/>
    <p:sldId id="607" r:id="rId15"/>
    <p:sldId id="610" r:id="rId16"/>
    <p:sldId id="619" r:id="rId17"/>
    <p:sldId id="621" r:id="rId18"/>
    <p:sldId id="622" r:id="rId19"/>
    <p:sldId id="620" r:id="rId20"/>
    <p:sldId id="623" r:id="rId21"/>
    <p:sldId id="624" r:id="rId22"/>
    <p:sldId id="625" r:id="rId23"/>
    <p:sldId id="627" r:id="rId24"/>
    <p:sldId id="628" r:id="rId25"/>
    <p:sldId id="629" r:id="rId26"/>
    <p:sldId id="642" r:id="rId27"/>
    <p:sldId id="643" r:id="rId28"/>
    <p:sldId id="644" r:id="rId29"/>
    <p:sldId id="646" r:id="rId30"/>
    <p:sldId id="645" r:id="rId31"/>
    <p:sldId id="647" r:id="rId32"/>
    <p:sldId id="649" r:id="rId33"/>
    <p:sldId id="286" r:id="rId34"/>
  </p:sldIdLst>
  <p:sldSz cx="12190095" cy="6859270"/>
  <p:notesSz cx="6858000" cy="9144000"/>
  <p:embeddedFontLst>
    <p:embeddedFont>
      <p:font typeface="微软雅黑" panose="020B0503020204020204" pitchFamily="34" charset="-122"/>
      <p:regular r:id="rId39"/>
    </p:embeddedFont>
    <p:embeddedFont>
      <p:font typeface="Calibri" panose="020F0502020204030204" pitchFamily="34" charset="0"/>
      <p:regular r:id="rId40"/>
      <p:bold r:id="rId41"/>
      <p:italic r:id="rId42"/>
      <p:boldItalic r:id="rId43"/>
    </p:embeddedFont>
    <p:embeddedFont>
      <p:font typeface="Arial Unicode MS" panose="020B0604020202020204" pitchFamily="34" charset="-122"/>
      <p:regular r:id="rId44"/>
    </p:embeddedFont>
    <p:embeddedFont>
      <p:font typeface="Calibri Light" panose="020F0302020204030204" charset="0"/>
      <p:regular r:id="rId45"/>
      <p:italic r:id="rId46"/>
    </p:embeddedFont>
    <p:embeddedFont>
      <p:font typeface="Wingdings 3" panose="05040102010807070707" pitchFamily="18" charset="2"/>
      <p:regular r:id="rId47"/>
    </p:embeddedFont>
    <p:embeddedFont>
      <p:font typeface="Verdana" panose="020B0604030504040204" pitchFamily="34" charset="0"/>
      <p:regular r:id="rId48"/>
    </p:embeddedFont>
  </p:embeddedFont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FFFFFF"/>
    <a:srgbClr val="0071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02" autoAdjust="0"/>
    <p:restoredTop sz="72122" autoAdjust="0"/>
  </p:normalViewPr>
  <p:slideViewPr>
    <p:cSldViewPr snapToObjects="1">
      <p:cViewPr varScale="1">
        <p:scale>
          <a:sx n="72" d="100"/>
          <a:sy n="72" d="100"/>
        </p:scale>
        <p:origin x="-762" y="-90"/>
      </p:cViewPr>
      <p:guideLst>
        <p:guide orient="horz" pos="2211"/>
        <p:guide pos="3856"/>
      </p:guideLst>
    </p:cSldViewPr>
  </p:slideViewPr>
  <p:notesTextViewPr>
    <p:cViewPr>
      <p:scale>
        <a:sx n="1" d="1"/>
        <a:sy n="1" d="1"/>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font" Target="fonts/font10.fntdata"/><Relationship Id="rId47" Type="http://schemas.openxmlformats.org/officeDocument/2006/relationships/font" Target="fonts/font9.fntdata"/><Relationship Id="rId46" Type="http://schemas.openxmlformats.org/officeDocument/2006/relationships/font" Target="fonts/font8.fntdata"/><Relationship Id="rId45" Type="http://schemas.openxmlformats.org/officeDocument/2006/relationships/font" Target="fonts/font7.fntdata"/><Relationship Id="rId44" Type="http://schemas.openxmlformats.org/officeDocument/2006/relationships/font" Target="fonts/font6.fntdata"/><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9CD06-4AE2-4DC0-9132-F1AF5752DDB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9A6215-2194-424A-A04A-FA7C7EBE190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80319-5A5B-4EB9-AD60-149102EA10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1312-D7D7-4555-9598-3C8B25654954}"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8390" algn="l" defTabSz="1088390" rtl="0" eaLnBrk="1" latinLnBrk="0" hangingPunct="1">
      <a:defRPr sz="1400" kern="1200">
        <a:solidFill>
          <a:schemeClr val="tx1"/>
        </a:solidFill>
        <a:latin typeface="+mn-lt"/>
        <a:ea typeface="+mn-ea"/>
        <a:cs typeface="+mn-cs"/>
      </a:defRPr>
    </a:lvl3pPr>
    <a:lvl4pPr marL="1632585" algn="l" defTabSz="1088390" rtl="0" eaLnBrk="1" latinLnBrk="0" hangingPunct="1">
      <a:defRPr sz="1400" kern="1200">
        <a:solidFill>
          <a:schemeClr val="tx1"/>
        </a:solidFill>
        <a:latin typeface="+mn-lt"/>
        <a:ea typeface="+mn-ea"/>
        <a:cs typeface="+mn-cs"/>
      </a:defRPr>
    </a:lvl4pPr>
    <a:lvl5pPr marL="2176780" algn="l" defTabSz="1088390" rtl="0" eaLnBrk="1" latinLnBrk="0" hangingPunct="1">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http://www.csdn.net/article/2015-04-03/2824407</a:t>
            </a:r>
            <a:endParaRPr lang="zh-CN" altLang="en-US"/>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Slide Image Placeholder 1"/>
          <p:cNvSpPr>
            <a:spLocks noGrp="1" noRot="1" noChangeAspect="1" noTextEdit="1"/>
          </p:cNvSpPr>
          <p:nvPr>
            <p:ph type="sldImg"/>
          </p:nvPr>
        </p:nvSpPr>
        <p:spPr>
          <a:ln>
            <a:solidFill>
              <a:srgbClr val="000000"/>
            </a:solidFill>
            <a:miter/>
          </a:ln>
        </p:spPr>
      </p:sp>
      <p:sp>
        <p:nvSpPr>
          <p:cNvPr id="8194" name="Notes Placeholder 2"/>
          <p:cNvSpPr>
            <a:spLocks noGrp="1"/>
          </p:cNvSpPr>
          <p:nvPr>
            <p:ph type="body"/>
          </p:nvPr>
        </p:nvSpPr>
        <p:spPr>
          <a:noFill/>
          <a:ln>
            <a:noFill/>
          </a:ln>
        </p:spPr>
        <p:txBody>
          <a:bodyPr wrap="square" lIns="91440" tIns="45720" rIns="91440" bIns="45720" anchor="t"/>
          <a:p>
            <a:pPr lvl="0" eaLnBrk="1" hangingPunct="1">
              <a:spcBef>
                <a:spcPct val="0"/>
              </a:spcBef>
            </a:pPr>
            <a:endParaRPr lang="en-US" altLang="zh-CN" dirty="0"/>
          </a:p>
        </p:txBody>
      </p:sp>
      <p:sp>
        <p:nvSpPr>
          <p:cNvPr id="8195"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Slide Image Placeholder 1"/>
          <p:cNvSpPr>
            <a:spLocks noGrp="1" noRot="1" noChangeAspect="1" noTextEdit="1"/>
          </p:cNvSpPr>
          <p:nvPr>
            <p:ph type="sldImg"/>
          </p:nvPr>
        </p:nvSpPr>
        <p:spPr>
          <a:ln>
            <a:solidFill>
              <a:srgbClr val="000000"/>
            </a:solidFill>
            <a:miter/>
          </a:ln>
        </p:spPr>
      </p:sp>
      <p:sp>
        <p:nvSpPr>
          <p:cNvPr id="34818" name="Notes Placeholder 2"/>
          <p:cNvSpPr>
            <a:spLocks noGrp="1"/>
          </p:cNvSpPr>
          <p:nvPr>
            <p:ph type="body"/>
          </p:nvPr>
        </p:nvSpPr>
        <p:spPr>
          <a:noFill/>
          <a:ln>
            <a:noFill/>
          </a:ln>
        </p:spPr>
        <p:txBody>
          <a:bodyPr wrap="square" lIns="91440" tIns="45720" rIns="91440" bIns="45720" anchor="t"/>
          <a:p>
            <a:pPr lvl="0" eaLnBrk="1" hangingPunct="1">
              <a:spcBef>
                <a:spcPct val="0"/>
              </a:spcBef>
            </a:pPr>
            <a:endParaRPr lang="en-US" altLang="zh-CN" dirty="0"/>
          </a:p>
        </p:txBody>
      </p:sp>
      <p:sp>
        <p:nvSpPr>
          <p:cNvPr id="34819"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Slide Image Placeholder 1"/>
          <p:cNvSpPr>
            <a:spLocks noGrp="1" noRot="1" noChangeAspect="1" noTextEdit="1"/>
          </p:cNvSpPr>
          <p:nvPr>
            <p:ph type="sldImg"/>
          </p:nvPr>
        </p:nvSpPr>
        <p:spPr>
          <a:ln>
            <a:solidFill>
              <a:srgbClr val="000000"/>
            </a:solidFill>
            <a:miter/>
          </a:ln>
        </p:spPr>
      </p:sp>
      <p:sp>
        <p:nvSpPr>
          <p:cNvPr id="36866" name="Notes Placeholder 2"/>
          <p:cNvSpPr>
            <a:spLocks noGrp="1"/>
          </p:cNvSpPr>
          <p:nvPr>
            <p:ph type="body"/>
          </p:nvPr>
        </p:nvSpPr>
        <p:spPr>
          <a:noFill/>
          <a:ln>
            <a:noFill/>
          </a:ln>
        </p:spPr>
        <p:txBody>
          <a:bodyPr wrap="square" lIns="91440" tIns="45720" rIns="91440" bIns="45720" anchor="t"/>
          <a:p>
            <a:pPr lvl="0" eaLnBrk="1" hangingPunct="1">
              <a:spcBef>
                <a:spcPct val="0"/>
              </a:spcBef>
            </a:pPr>
            <a:endParaRPr lang="en-US" altLang="zh-CN" dirty="0"/>
          </a:p>
        </p:txBody>
      </p:sp>
      <p:sp>
        <p:nvSpPr>
          <p:cNvPr id="3686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Slide Image Placeholder 1"/>
          <p:cNvSpPr>
            <a:spLocks noGrp="1" noRot="1" noChangeAspect="1" noTextEdit="1"/>
          </p:cNvSpPr>
          <p:nvPr>
            <p:ph type="sldImg"/>
          </p:nvPr>
        </p:nvSpPr>
        <p:spPr>
          <a:ln>
            <a:solidFill>
              <a:srgbClr val="000000"/>
            </a:solidFill>
            <a:miter/>
          </a:ln>
        </p:spPr>
      </p:sp>
      <p:sp>
        <p:nvSpPr>
          <p:cNvPr id="40962" name="Notes Placeholder 2"/>
          <p:cNvSpPr>
            <a:spLocks noGrp="1"/>
          </p:cNvSpPr>
          <p:nvPr>
            <p:ph type="body"/>
          </p:nvPr>
        </p:nvSpPr>
        <p:spPr>
          <a:noFill/>
          <a:ln>
            <a:noFill/>
          </a:ln>
        </p:spPr>
        <p:txBody>
          <a:bodyPr wrap="square" lIns="91440" tIns="45720" rIns="91440" bIns="45720" anchor="t"/>
          <a:p>
            <a:pPr lvl="0" eaLnBrk="1" hangingPunct="1">
              <a:spcBef>
                <a:spcPct val="0"/>
              </a:spcBef>
            </a:pPr>
            <a:endParaRPr lang="en-US" altLang="zh-CN" dirty="0"/>
          </a:p>
        </p:txBody>
      </p:sp>
      <p:sp>
        <p:nvSpPr>
          <p:cNvPr id="40963"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Slide Image Placeholder 1"/>
          <p:cNvSpPr>
            <a:spLocks noGrp="1" noRot="1" noChangeAspect="1" noTextEdit="1"/>
          </p:cNvSpPr>
          <p:nvPr>
            <p:ph type="sldImg"/>
          </p:nvPr>
        </p:nvSpPr>
        <p:spPr>
          <a:ln>
            <a:solidFill>
              <a:srgbClr val="000000"/>
            </a:solidFill>
            <a:miter/>
          </a:ln>
        </p:spPr>
      </p:sp>
      <p:sp>
        <p:nvSpPr>
          <p:cNvPr id="13314" name="Notes Placeholder 2"/>
          <p:cNvSpPr>
            <a:spLocks noGrp="1"/>
          </p:cNvSpPr>
          <p:nvPr>
            <p:ph type="body"/>
          </p:nvPr>
        </p:nvSpPr>
        <p:spPr>
          <a:noFill/>
          <a:ln>
            <a:noFill/>
          </a:ln>
        </p:spPr>
        <p:txBody>
          <a:bodyPr wrap="square" lIns="91440" tIns="45720" rIns="91440" bIns="45720" anchor="t"/>
          <a:p>
            <a:pPr lvl="0" eaLnBrk="1" hangingPunct="1">
              <a:spcBef>
                <a:spcPct val="0"/>
              </a:spcBef>
            </a:pPr>
            <a:endParaRPr lang="en-US" altLang="zh-CN" dirty="0"/>
          </a:p>
        </p:txBody>
      </p:sp>
      <p:sp>
        <p:nvSpPr>
          <p:cNvPr id="13315"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Slide Image Placeholder 1"/>
          <p:cNvSpPr>
            <a:spLocks noGrp="1" noRot="1" noChangeAspect="1" noTextEdit="1"/>
          </p:cNvSpPr>
          <p:nvPr>
            <p:ph type="sldImg"/>
          </p:nvPr>
        </p:nvSpPr>
        <p:spPr>
          <a:ln>
            <a:solidFill>
              <a:srgbClr val="000000"/>
            </a:solidFill>
            <a:miter/>
          </a:ln>
        </p:spPr>
      </p:sp>
      <p:sp>
        <p:nvSpPr>
          <p:cNvPr id="15362" name="Notes Placeholder 2"/>
          <p:cNvSpPr>
            <a:spLocks noGrp="1"/>
          </p:cNvSpPr>
          <p:nvPr>
            <p:ph type="body"/>
          </p:nvPr>
        </p:nvSpPr>
        <p:spPr>
          <a:noFill/>
          <a:ln>
            <a:noFill/>
          </a:ln>
        </p:spPr>
        <p:txBody>
          <a:bodyPr wrap="square" lIns="91440" tIns="45720" rIns="91440" bIns="45720" anchor="t"/>
          <a:p>
            <a:pPr lvl="0" eaLnBrk="1" hangingPunct="1">
              <a:spcBef>
                <a:spcPct val="0"/>
              </a:spcBef>
            </a:pPr>
            <a:endParaRPr lang="en-US" altLang="zh-CN" dirty="0"/>
          </a:p>
        </p:txBody>
      </p:sp>
      <p:sp>
        <p:nvSpPr>
          <p:cNvPr id="15363"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Slide Image Placeholder 1"/>
          <p:cNvSpPr>
            <a:spLocks noGrp="1" noRot="1" noChangeAspect="1" noTextEdit="1"/>
          </p:cNvSpPr>
          <p:nvPr>
            <p:ph type="sldImg"/>
          </p:nvPr>
        </p:nvSpPr>
        <p:spPr>
          <a:ln>
            <a:solidFill>
              <a:srgbClr val="000000"/>
            </a:solidFill>
            <a:miter/>
          </a:ln>
        </p:spPr>
      </p:sp>
      <p:sp>
        <p:nvSpPr>
          <p:cNvPr id="17410" name="Notes Placeholder 2"/>
          <p:cNvSpPr>
            <a:spLocks noGrp="1"/>
          </p:cNvSpPr>
          <p:nvPr>
            <p:ph type="body"/>
          </p:nvPr>
        </p:nvSpPr>
        <p:spPr>
          <a:noFill/>
          <a:ln>
            <a:noFill/>
          </a:ln>
        </p:spPr>
        <p:txBody>
          <a:bodyPr wrap="square" lIns="91440" tIns="45720" rIns="91440" bIns="45720" anchor="t"/>
          <a:p>
            <a:pPr lvl="0" eaLnBrk="1" hangingPunct="1">
              <a:spcBef>
                <a:spcPct val="0"/>
              </a:spcBef>
            </a:pPr>
            <a:endParaRPr lang="en-US" altLang="zh-CN" dirty="0"/>
          </a:p>
        </p:txBody>
      </p:sp>
      <p:sp>
        <p:nvSpPr>
          <p:cNvPr id="17411"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Slide Image Placeholder 1"/>
          <p:cNvSpPr>
            <a:spLocks noGrp="1" noRot="1" noChangeAspect="1" noTextEdit="1"/>
          </p:cNvSpPr>
          <p:nvPr>
            <p:ph type="sldImg"/>
          </p:nvPr>
        </p:nvSpPr>
        <p:spPr>
          <a:ln>
            <a:solidFill>
              <a:srgbClr val="000000"/>
            </a:solidFill>
            <a:miter/>
          </a:ln>
        </p:spPr>
      </p:sp>
      <p:sp>
        <p:nvSpPr>
          <p:cNvPr id="19458" name="Notes Placeholder 2"/>
          <p:cNvSpPr>
            <a:spLocks noGrp="1"/>
          </p:cNvSpPr>
          <p:nvPr>
            <p:ph type="body"/>
          </p:nvPr>
        </p:nvSpPr>
        <p:spPr>
          <a:noFill/>
          <a:ln>
            <a:noFill/>
          </a:ln>
        </p:spPr>
        <p:txBody>
          <a:bodyPr wrap="square" lIns="91440" tIns="45720" rIns="91440" bIns="45720" anchor="t"/>
          <a:p>
            <a:pPr lvl="0" eaLnBrk="1" hangingPunct="1">
              <a:spcBef>
                <a:spcPct val="0"/>
              </a:spcBef>
            </a:pPr>
            <a:endParaRPr lang="en-US" altLang="zh-CN" dirty="0"/>
          </a:p>
        </p:txBody>
      </p:sp>
      <p:sp>
        <p:nvSpPr>
          <p:cNvPr id="19459"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Slide Image Placeholder 1"/>
          <p:cNvSpPr>
            <a:spLocks noGrp="1" noRot="1" noChangeAspect="1" noTextEdit="1"/>
          </p:cNvSpPr>
          <p:nvPr>
            <p:ph type="sldImg"/>
          </p:nvPr>
        </p:nvSpPr>
        <p:spPr>
          <a:ln>
            <a:solidFill>
              <a:srgbClr val="000000"/>
            </a:solidFill>
            <a:miter/>
          </a:ln>
        </p:spPr>
      </p:sp>
      <p:sp>
        <p:nvSpPr>
          <p:cNvPr id="21506" name="Notes Placeholder 2"/>
          <p:cNvSpPr>
            <a:spLocks noGrp="1"/>
          </p:cNvSpPr>
          <p:nvPr>
            <p:ph type="body"/>
          </p:nvPr>
        </p:nvSpPr>
        <p:spPr>
          <a:noFill/>
          <a:ln>
            <a:noFill/>
          </a:ln>
        </p:spPr>
        <p:txBody>
          <a:bodyPr wrap="square" lIns="91440" tIns="45720" rIns="91440" bIns="45720" anchor="t"/>
          <a:p>
            <a:pPr lvl="0" eaLnBrk="1" hangingPunct="1">
              <a:spcBef>
                <a:spcPct val="0"/>
              </a:spcBef>
            </a:pPr>
            <a:endParaRPr lang="en-US" altLang="zh-CN" dirty="0"/>
          </a:p>
        </p:txBody>
      </p:sp>
      <p:sp>
        <p:nvSpPr>
          <p:cNvPr id="2150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Slide Image Placeholder 1"/>
          <p:cNvSpPr>
            <a:spLocks noGrp="1" noRot="1" noChangeAspect="1" noTextEdit="1"/>
          </p:cNvSpPr>
          <p:nvPr>
            <p:ph type="sldImg"/>
          </p:nvPr>
        </p:nvSpPr>
        <p:spPr>
          <a:ln>
            <a:solidFill>
              <a:srgbClr val="000000"/>
            </a:solidFill>
            <a:miter/>
          </a:ln>
        </p:spPr>
      </p:sp>
      <p:sp>
        <p:nvSpPr>
          <p:cNvPr id="23554" name="Notes Placeholder 2"/>
          <p:cNvSpPr>
            <a:spLocks noGrp="1"/>
          </p:cNvSpPr>
          <p:nvPr>
            <p:ph type="body"/>
          </p:nvPr>
        </p:nvSpPr>
        <p:spPr>
          <a:noFill/>
          <a:ln>
            <a:noFill/>
          </a:ln>
        </p:spPr>
        <p:txBody>
          <a:bodyPr wrap="square" lIns="91440" tIns="45720" rIns="91440" bIns="45720" anchor="t"/>
          <a:p>
            <a:pPr lvl="0" eaLnBrk="1" hangingPunct="1">
              <a:spcBef>
                <a:spcPct val="0"/>
              </a:spcBef>
            </a:pPr>
            <a:endParaRPr lang="en-US" altLang="zh-CN" dirty="0"/>
          </a:p>
        </p:txBody>
      </p:sp>
      <p:sp>
        <p:nvSpPr>
          <p:cNvPr id="23555"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Slide Image Placeholder 1"/>
          <p:cNvSpPr>
            <a:spLocks noGrp="1" noRot="1" noChangeAspect="1" noTextEdit="1"/>
          </p:cNvSpPr>
          <p:nvPr>
            <p:ph type="sldImg"/>
          </p:nvPr>
        </p:nvSpPr>
        <p:spPr>
          <a:ln>
            <a:solidFill>
              <a:srgbClr val="000000"/>
            </a:solidFill>
            <a:miter/>
          </a:ln>
        </p:spPr>
      </p:sp>
      <p:sp>
        <p:nvSpPr>
          <p:cNvPr id="25602" name="Notes Placeholder 2"/>
          <p:cNvSpPr>
            <a:spLocks noGrp="1"/>
          </p:cNvSpPr>
          <p:nvPr>
            <p:ph type="body"/>
          </p:nvPr>
        </p:nvSpPr>
        <p:spPr>
          <a:noFill/>
          <a:ln>
            <a:noFill/>
          </a:ln>
        </p:spPr>
        <p:txBody>
          <a:bodyPr wrap="square" lIns="91440" tIns="45720" rIns="91440" bIns="45720" anchor="t"/>
          <a:p>
            <a:pPr lvl="0" eaLnBrk="1" hangingPunct="1">
              <a:spcBef>
                <a:spcPct val="0"/>
              </a:spcBef>
            </a:pPr>
            <a:endParaRPr lang="en-US" altLang="zh-CN" dirty="0"/>
          </a:p>
        </p:txBody>
      </p:sp>
      <p:sp>
        <p:nvSpPr>
          <p:cNvPr id="25603"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Slide Image Placeholder 1"/>
          <p:cNvSpPr>
            <a:spLocks noGrp="1" noRot="1" noChangeAspect="1" noTextEdit="1"/>
          </p:cNvSpPr>
          <p:nvPr>
            <p:ph type="sldImg"/>
          </p:nvPr>
        </p:nvSpPr>
        <p:spPr>
          <a:ln>
            <a:solidFill>
              <a:srgbClr val="000000"/>
            </a:solidFill>
            <a:miter/>
          </a:ln>
        </p:spPr>
      </p:sp>
      <p:sp>
        <p:nvSpPr>
          <p:cNvPr id="6146" name="Notes Placeholder 2"/>
          <p:cNvSpPr>
            <a:spLocks noGrp="1"/>
          </p:cNvSpPr>
          <p:nvPr>
            <p:ph type="body"/>
          </p:nvPr>
        </p:nvSpPr>
        <p:spPr>
          <a:noFill/>
          <a:ln>
            <a:noFill/>
          </a:ln>
        </p:spPr>
        <p:txBody>
          <a:bodyPr wrap="square" lIns="91440" tIns="45720" rIns="91440" bIns="45720" anchor="t"/>
          <a:p>
            <a:pPr lvl="0" eaLnBrk="1" hangingPunct="1">
              <a:spcBef>
                <a:spcPct val="0"/>
              </a:spcBef>
            </a:pPr>
            <a:endParaRPr lang="en-US" altLang="zh-CN" dirty="0"/>
          </a:p>
        </p:txBody>
      </p:sp>
      <p:sp>
        <p:nvSpPr>
          <p:cNvPr id="6147" name="Slide Number Placeholder 3"/>
          <p:cNvSpPr txBox="1">
            <a:spLocks noGrp="1"/>
          </p:cNvSpPr>
          <p:nvPr>
            <p:ph type="sldNum" sz="quarter"/>
          </p:nvPr>
        </p:nvSpPr>
        <p:spPr>
          <a:xfrm>
            <a:off x="3884613" y="8685213"/>
            <a:ext cx="2971800" cy="458787"/>
          </a:xfrm>
          <a:prstGeom prst="rect">
            <a:avLst/>
          </a:prstGeom>
          <a:noFill/>
          <a:ln w="9525">
            <a:noFill/>
          </a:ln>
        </p:spPr>
        <p:txBody>
          <a:bodyPr wrap="square" lIns="91440" tIns="45720" rIns="91440" bIns="45720" anchor="b"/>
          <a:p>
            <a:pPr lvl="0" indent="0" algn="r"/>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5" name="矩形 24"/>
          <p:cNvSpPr/>
          <p:nvPr userDrawn="1"/>
        </p:nvSpPr>
        <p:spPr>
          <a:xfrm>
            <a:off x="0" y="0"/>
            <a:ext cx="334566" cy="6934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3"/>
          </p:nvPr>
        </p:nvSpPr>
        <p:spPr>
          <a:xfrm>
            <a:off x="533400" y="1541730"/>
            <a:ext cx="11178429" cy="4723632"/>
          </a:xfrm>
        </p:spPr>
        <p:txBody>
          <a:bodyPr/>
          <a:lstStyle>
            <a:lvl1pPr>
              <a:lnSpc>
                <a:spcPts val="3200"/>
              </a:lnSpc>
              <a:buSzPct val="80000"/>
              <a:buFontTx/>
              <a:buBlip>
                <a:blip r:embed="rId2"/>
              </a:buBlip>
              <a:defRPr sz="2800" b="0">
                <a:solidFill>
                  <a:schemeClr val="tx1"/>
                </a:solidFill>
                <a:latin typeface="微软雅黑" panose="020B0503020204020204" pitchFamily="34" charset="-122"/>
                <a:ea typeface="微软雅黑" panose="020B0503020204020204" pitchFamily="34" charset="-122"/>
              </a:defRPr>
            </a:lvl1pPr>
            <a:lvl2pPr>
              <a:lnSpc>
                <a:spcPts val="3200"/>
              </a:lnSpc>
              <a:buSzPct val="100000"/>
              <a:buFontTx/>
              <a:buBlip>
                <a:blip r:embed="rId3"/>
              </a:buBlip>
              <a:defRPr sz="2400" b="0">
                <a:solidFill>
                  <a:schemeClr val="tx1"/>
                </a:solidFill>
                <a:latin typeface="微软雅黑" panose="020B0503020204020204" pitchFamily="34" charset="-122"/>
                <a:ea typeface="微软雅黑" panose="020B0503020204020204" pitchFamily="34" charset="-122"/>
              </a:defRPr>
            </a:lvl2pPr>
            <a:lvl3pPr>
              <a:lnSpc>
                <a:spcPts val="3200"/>
              </a:lnSpc>
              <a:buClr>
                <a:schemeClr val="tx2"/>
              </a:buClr>
              <a:buSzPct val="85000"/>
              <a:buFontTx/>
              <a:buBlip>
                <a:blip r:embed="rId4"/>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smtClean="0"/>
              <a:t>单击</a:t>
            </a:r>
            <a:r>
              <a:rPr lang="zh-CN" altLang="en-US" dirty="0" smtClean="0"/>
              <a:t>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2" name="文本框 1"/>
          <p:cNvSpPr txBox="1"/>
          <p:nvPr userDrawn="1"/>
        </p:nvSpPr>
        <p:spPr>
          <a:xfrm>
            <a:off x="11195027" y="6451041"/>
            <a:ext cx="936113" cy="415498"/>
          </a:xfrm>
          <a:prstGeom prst="rect">
            <a:avLst/>
          </a:prstGeom>
          <a:noFill/>
        </p:spPr>
        <p:txBody>
          <a:bodyPr wrap="square" rtlCol="0">
            <a:spAutoFit/>
          </a:bodyPr>
          <a:lstStyle/>
          <a:p>
            <a:fld id="{1432915B-D1EE-487E-8AD7-1B72CA128E11}" type="slidenum">
              <a:rPr lang="en-US" altLang="zh-CN" smtClean="0"/>
            </a:fld>
            <a:r>
              <a:rPr lang="en-US" altLang="zh-CN" smtClean="0"/>
              <a:t>/72</a:t>
            </a:r>
            <a:endParaRPr lang="zh-CN" altLang="en-US"/>
          </a:p>
        </p:txBody>
      </p:sp>
      <p:pic>
        <p:nvPicPr>
          <p:cNvPr id="2050" name="Picture 2"/>
          <p:cNvPicPr>
            <a:picLocks noChangeAspect="1" noChangeArrowheads="1"/>
          </p:cNvPicPr>
          <p:nvPr userDrawn="1"/>
        </p:nvPicPr>
        <p:blipFill>
          <a:blip r:embed="rId5" cstate="print"/>
          <a:srcRect/>
          <a:stretch>
            <a:fillRect/>
          </a:stretch>
        </p:blipFill>
        <p:spPr bwMode="auto">
          <a:xfrm>
            <a:off x="10272523" y="189434"/>
            <a:ext cx="1695450" cy="4095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5" name="矩形 24"/>
          <p:cNvSpPr/>
          <p:nvPr userDrawn="1"/>
        </p:nvSpPr>
        <p:spPr>
          <a:xfrm>
            <a:off x="0" y="0"/>
            <a:ext cx="334566" cy="6934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24765" y="64547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pic>
        <p:nvPicPr>
          <p:cNvPr id="4098" name="Picture 2"/>
          <p:cNvPicPr>
            <a:picLocks noChangeAspect="1" noChangeArrowheads="1"/>
          </p:cNvPicPr>
          <p:nvPr userDrawn="1"/>
        </p:nvPicPr>
        <p:blipFill>
          <a:blip r:embed="rId2" cstate="print"/>
          <a:srcRect/>
          <a:stretch>
            <a:fillRect/>
          </a:stretch>
        </p:blipFill>
        <p:spPr bwMode="auto">
          <a:xfrm>
            <a:off x="10272523" y="189434"/>
            <a:ext cx="1695450" cy="4095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5" name="矩形 24"/>
          <p:cNvSpPr/>
          <p:nvPr userDrawn="1"/>
        </p:nvSpPr>
        <p:spPr>
          <a:xfrm>
            <a:off x="0" y="0"/>
            <a:ext cx="334566" cy="6934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pic>
        <p:nvPicPr>
          <p:cNvPr id="1026" name="Picture 2"/>
          <p:cNvPicPr>
            <a:picLocks noChangeAspect="1" noChangeArrowheads="1"/>
          </p:cNvPicPr>
          <p:nvPr userDrawn="1"/>
        </p:nvPicPr>
        <p:blipFill>
          <a:blip r:embed="rId2" cstate="print"/>
          <a:srcRect/>
          <a:stretch>
            <a:fillRect/>
          </a:stretch>
        </p:blipFill>
        <p:spPr bwMode="auto">
          <a:xfrm>
            <a:off x="10199206" y="283915"/>
            <a:ext cx="1695450" cy="4095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smtClean="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5" name="矩形 24"/>
          <p:cNvSpPr/>
          <p:nvPr userDrawn="1"/>
        </p:nvSpPr>
        <p:spPr>
          <a:xfrm>
            <a:off x="0" y="0"/>
            <a:ext cx="334566" cy="6934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p:cNvPicPr>
            <a:picLocks noChangeAspect="1" noChangeArrowheads="1"/>
          </p:cNvPicPr>
          <p:nvPr userDrawn="1"/>
        </p:nvPicPr>
        <p:blipFill>
          <a:blip r:embed="rId2" cstate="print"/>
          <a:srcRect/>
          <a:stretch>
            <a:fillRect/>
          </a:stretch>
        </p:blipFill>
        <p:spPr bwMode="auto">
          <a:xfrm>
            <a:off x="10028980" y="283915"/>
            <a:ext cx="1695450" cy="4095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endParaRPr lang="en-US" altLang="x-none"/>
          </a:p>
        </p:txBody>
      </p:sp>
      <p:sp>
        <p:nvSpPr>
          <p:cNvPr id="3" name="页脚占位符 21"/>
          <p:cNvSpPr>
            <a:spLocks noGrp="1"/>
          </p:cNvSpPr>
          <p:nvPr>
            <p:ph type="ftr" sz="quarter" idx="11"/>
          </p:nvPr>
        </p:nvSpPr>
        <p:spPr/>
        <p:txBody>
          <a:bodyPr/>
          <a:lstStyle>
            <a:lvl1pPr>
              <a:defRPr/>
            </a:lvl1pPr>
          </a:lstStyle>
          <a:p>
            <a:endParaRPr lang="en-US" altLang="x-none"/>
          </a:p>
        </p:txBody>
      </p:sp>
      <p:sp>
        <p:nvSpPr>
          <p:cNvPr id="4" name="灯片编号占位符 17"/>
          <p:cNvSpPr>
            <a:spLocks noGrp="1"/>
          </p:cNvSpPr>
          <p:nvPr>
            <p:ph type="sldNum" sz="quarter" idx="12"/>
          </p:nvPr>
        </p:nvSpPr>
        <p:spPr/>
        <p:txBody>
          <a:bodyPr/>
          <a:lstStyle>
            <a:lvl1pPr>
              <a:defRPr/>
            </a:lvl1pPr>
          </a:lstStyle>
          <a:p>
            <a:fld id="{9ECEE3A2-CAB0-4AE0-AFA9-BA65DBE5EF68}"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988" y="405458"/>
            <a:ext cx="8269417" cy="576065"/>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Font typeface="Wingdings" panose="05000000000000000000" pitchFamily="2" charset="2"/>
              <a:buChar char="n"/>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11.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xml"/><Relationship Id="rId2" Type="http://schemas.openxmlformats.org/officeDocument/2006/relationships/image" Target="../media/image19.w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20.wmf"/><Relationship Id="rId1"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182361" y="-4850502"/>
            <a:ext cx="3420430" cy="116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rot="13277834">
            <a:off x="-6734022" y="1631648"/>
            <a:ext cx="10010509" cy="47616"/>
          </a:xfrm>
          <a:prstGeom prst="rect">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5" name="矩形 14"/>
          <p:cNvSpPr/>
          <p:nvPr/>
        </p:nvSpPr>
        <p:spPr>
          <a:xfrm rot="13277834">
            <a:off x="9311045" y="7245596"/>
            <a:ext cx="2890302" cy="141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8" name="矩形 17"/>
          <p:cNvSpPr/>
          <p:nvPr/>
        </p:nvSpPr>
        <p:spPr>
          <a:xfrm rot="13277834">
            <a:off x="9953863" y="5764732"/>
            <a:ext cx="10010509" cy="492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2" name="矩形 21"/>
          <p:cNvSpPr/>
          <p:nvPr/>
        </p:nvSpPr>
        <p:spPr>
          <a:xfrm rot="13277834">
            <a:off x="1916252" y="9245476"/>
            <a:ext cx="10008921" cy="49203"/>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7" name="标题 1"/>
          <p:cNvSpPr txBox="1"/>
          <p:nvPr/>
        </p:nvSpPr>
        <p:spPr>
          <a:xfrm>
            <a:off x="0" y="1040130"/>
            <a:ext cx="12192000" cy="977900"/>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txBody>
          <a:bodyPr anchor="b">
            <a:normAutofit/>
          </a:bodyPr>
          <a:lstStyle>
            <a:lvl1pPr algn="ctr" defTabSz="914400" rtl="0" eaLnBrk="1" latinLnBrk="0" hangingPunct="1">
              <a:lnSpc>
                <a:spcPct val="90000"/>
              </a:lnSpc>
              <a:spcBef>
                <a:spcPct val="0"/>
              </a:spcBef>
              <a:buNone/>
              <a:defRPr sz="4800" kern="1200">
                <a:solidFill>
                  <a:schemeClr val="tx1"/>
                </a:solidFill>
                <a:latin typeface="微软雅黑" panose="020B0503020204020204" pitchFamily="34" charset="-122"/>
                <a:ea typeface="微软雅黑" panose="020B0503020204020204" pitchFamily="34" charset="-122"/>
                <a:cs typeface="+mj-cs"/>
              </a:defRPr>
            </a:lvl1pPr>
          </a:lstStyle>
          <a:p>
            <a:pPr lvl="0" eaLnBrk="1" hangingPunct="1"/>
            <a:r>
              <a:rPr lang="en-US" dirty="0">
                <a:gradFill>
                  <a:gsLst>
                    <a:gs pos="0">
                      <a:srgbClr val="007BD3"/>
                    </a:gs>
                    <a:gs pos="100000">
                      <a:srgbClr val="034373"/>
                    </a:gs>
                  </a:gsLst>
                  <a:lin ang="5400000" scaled="0"/>
                </a:gradFill>
                <a:effectLst>
                  <a:outerShdw blurRad="50800" dist="38100" dir="2700000" algn="tl" rotWithShape="0">
                    <a:prstClr val="black">
                      <a:alpha val="40000"/>
                    </a:prstClr>
                  </a:outerShdw>
                </a:effectLst>
                <a:cs typeface="+mn-cs"/>
                <a:sym typeface="+mn-ea"/>
              </a:rPr>
              <a:t>GDDX </a:t>
            </a:r>
            <a:r>
              <a:rPr lang="zh-CN" dirty="0">
                <a:gradFill>
                  <a:gsLst>
                    <a:gs pos="0">
                      <a:srgbClr val="007BD3"/>
                    </a:gs>
                    <a:gs pos="100000">
                      <a:srgbClr val="034373"/>
                    </a:gs>
                  </a:gsLst>
                  <a:lin ang="5400000" scaled="0"/>
                </a:gradFill>
                <a:effectLst>
                  <a:outerShdw blurRad="50800" dist="38100" dir="2700000" algn="tl" rotWithShape="0">
                    <a:prstClr val="black">
                      <a:alpha val="40000"/>
                    </a:prstClr>
                  </a:outerShdw>
                </a:effectLst>
                <a:cs typeface="+mn-cs"/>
                <a:sym typeface="+mn-ea"/>
              </a:rPr>
              <a:t>大数据中级班</a:t>
            </a:r>
            <a:endParaRPr lang="zh-CN" dirty="0">
              <a:gradFill>
                <a:gsLst>
                  <a:gs pos="0">
                    <a:srgbClr val="007BD3"/>
                  </a:gs>
                  <a:gs pos="100000">
                    <a:srgbClr val="034373"/>
                  </a:gs>
                </a:gsLst>
                <a:lin ang="5400000" scaled="0"/>
              </a:gradFill>
              <a:effectLst>
                <a:outerShdw blurRad="50800" dist="38100" dir="2700000" algn="tl" rotWithShape="0">
                  <a:prstClr val="black">
                    <a:alpha val="40000"/>
                  </a:prstClr>
                </a:outerShdw>
              </a:effectLst>
              <a:cs typeface="+mn-cs"/>
              <a:sym typeface="+mn-ea"/>
            </a:endParaRPr>
          </a:p>
        </p:txBody>
      </p:sp>
      <p:sp>
        <p:nvSpPr>
          <p:cNvPr id="10" name="副标题 2"/>
          <p:cNvSpPr>
            <a:spLocks noGrp="1"/>
          </p:cNvSpPr>
          <p:nvPr>
            <p:ph type="subTitle" idx="4294967295"/>
          </p:nvPr>
        </p:nvSpPr>
        <p:spPr>
          <a:xfrm>
            <a:off x="2173605" y="2705100"/>
            <a:ext cx="7738745" cy="1655445"/>
          </a:xfrm>
          <a:ln w="9525">
            <a:noFill/>
            <a:miter/>
          </a:ln>
          <a:effectLst/>
        </p:spPr>
        <p:txBody>
          <a:bodyPr vert="horz" wrap="square" lIns="91440" tIns="45720" rIns="91440" bIns="45720" anchor="t">
            <a:normAutofit/>
          </a:bodyP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eaLnBrk="1" hangingPunct="1"/>
            <a:r>
              <a:rPr sz="4400">
                <a:solidFill>
                  <a:schemeClr val="accent6">
                    <a:lumMod val="50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Spark Mllib机器学习一</a:t>
            </a:r>
            <a:endParaRPr sz="4400">
              <a:solidFill>
                <a:schemeClr val="accent6">
                  <a:lumMod val="50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pPr lvl="0" eaLnBrk="1" hangingPunct="1"/>
            <a:endParaRPr lang="zh-CN" altLang="en-US" sz="4400">
              <a:solidFill>
                <a:schemeClr val="accent6">
                  <a:lumMod val="50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pPr lvl="0" eaLnBrk="1" hangingPunct="1"/>
            <a:endParaRPr lang="en-US" altLang="zh-CN" sz="4400" smtClean="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pPr lvl="0" eaLnBrk="1" hangingPunct="1"/>
            <a:endParaRPr lang="en-US" altLang="zh-CN" sz="2400" smtClean="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pPr lvl="0" eaLnBrk="1" hangingPunct="1"/>
            <a:endParaRPr lang="en-US"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309361" y="-4723502"/>
            <a:ext cx="3420430" cy="116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rot="13277834">
            <a:off x="-6607022" y="1758648"/>
            <a:ext cx="10010509" cy="47616"/>
          </a:xfrm>
          <a:prstGeom prst="rect">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9" name="矩形 18"/>
          <p:cNvSpPr/>
          <p:nvPr/>
        </p:nvSpPr>
        <p:spPr>
          <a:xfrm rot="13277834">
            <a:off x="9438045" y="7372596"/>
            <a:ext cx="2890302" cy="141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0" name="矩形 19"/>
          <p:cNvSpPr/>
          <p:nvPr/>
        </p:nvSpPr>
        <p:spPr>
          <a:xfrm rot="13277834">
            <a:off x="10080863" y="5891732"/>
            <a:ext cx="10010509" cy="492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1" name="矩形 20"/>
          <p:cNvSpPr/>
          <p:nvPr/>
        </p:nvSpPr>
        <p:spPr>
          <a:xfrm rot="13277834">
            <a:off x="2043252" y="9372476"/>
            <a:ext cx="10008921" cy="49203"/>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 name="文本框 1"/>
          <p:cNvSpPr txBox="1"/>
          <p:nvPr/>
        </p:nvSpPr>
        <p:spPr>
          <a:xfrm>
            <a:off x="5364480" y="3926840"/>
            <a:ext cx="1896673" cy="415498"/>
          </a:xfrm>
          <a:prstGeom prst="rect">
            <a:avLst/>
          </a:prstGeom>
          <a:noFill/>
          <a:effectLst/>
        </p:spPr>
        <p:txBody>
          <a:bodyPr wrap="none" rtlCol="0">
            <a:spAutoFit/>
          </a:bodyPr>
          <a:lstStyle/>
          <a:p>
            <a:r>
              <a:rPr lang="zh-CN" altLang="en-US" dirty="0">
                <a:solidFill>
                  <a:schemeClr val="accent6">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主讲</a:t>
            </a:r>
            <a:r>
              <a:rPr lang="zh-CN" altLang="en-US" dirty="0" smtClean="0">
                <a:solidFill>
                  <a:schemeClr val="accent6">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dirty="0" smtClean="0">
                <a:solidFill>
                  <a:schemeClr val="accent6">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Cloudy</a:t>
            </a:r>
            <a:endParaRPr lang="en-US" altLang="zh-CN" dirty="0">
              <a:solidFill>
                <a:schemeClr val="accent6">
                  <a:lumMod val="50000"/>
                </a:schemeClr>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数据挖掘流程</a:t>
            </a:r>
            <a:endParaRPr lang="zh-CN" altLang="en-US"/>
          </a:p>
        </p:txBody>
      </p:sp>
      <p:pic>
        <p:nvPicPr>
          <p:cNvPr id="9" name="图片 4"/>
          <p:cNvPicPr>
            <a:picLocks noChangeAspect="1"/>
          </p:cNvPicPr>
          <p:nvPr/>
        </p:nvPicPr>
        <p:blipFill>
          <a:blip r:embed="rId1"/>
          <a:stretch>
            <a:fillRect/>
          </a:stretch>
        </p:blipFill>
        <p:spPr>
          <a:xfrm>
            <a:off x="1408430" y="878205"/>
            <a:ext cx="8766810" cy="4641850"/>
          </a:xfrm>
          <a:prstGeom prst="rect">
            <a:avLst/>
          </a:prstGeom>
          <a:noFill/>
          <a:ln w="9525">
            <a:noFill/>
          </a:ln>
        </p:spPr>
      </p:pic>
      <p:sp>
        <p:nvSpPr>
          <p:cNvPr id="100" name="文本框 99"/>
          <p:cNvSpPr txBox="1"/>
          <p:nvPr/>
        </p:nvSpPr>
        <p:spPr>
          <a:xfrm>
            <a:off x="1558290" y="5842000"/>
            <a:ext cx="9403080" cy="706755"/>
          </a:xfrm>
          <a:prstGeom prst="rect">
            <a:avLst/>
          </a:prstGeom>
          <a:noFill/>
          <a:ln w="9525">
            <a:noFill/>
          </a:ln>
        </p:spPr>
        <p:txBody>
          <a:bodyPr wrap="square">
            <a:spAutoFit/>
          </a:bodyPr>
          <a:p>
            <a:pPr indent="0"/>
            <a:r>
              <a:rPr lang="zh-CN" sz="2000" b="0">
                <a:latin typeface="Calibri" panose="020F0502020204030204" pitchFamily="34" charset="0"/>
                <a:ea typeface="宋体" panose="02010600030101010101" pitchFamily="2" charset="-122"/>
              </a:rPr>
              <a:t>算法准确率：用算法对测试集产生的预测结果，与实际进行对比，计算出准确率。覆盖率和准确率是衡量算法模型好坏的标准。</a:t>
            </a:r>
            <a:endParaRPr lang="zh-CN" altLang="en-US" sz="2000" b="0">
              <a:latin typeface="Calibri" panose="020F050202020403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Spark</a:t>
            </a:r>
            <a:r>
              <a:rPr lang="zh-CN" altLang="en-US"/>
              <a:t>组件</a:t>
            </a:r>
            <a:endParaRPr lang="zh-CN" altLang="en-US"/>
          </a:p>
        </p:txBody>
      </p:sp>
      <p:pic>
        <p:nvPicPr>
          <p:cNvPr id="4" name="图片 3"/>
          <p:cNvPicPr>
            <a:picLocks noChangeAspect="1"/>
          </p:cNvPicPr>
          <p:nvPr/>
        </p:nvPicPr>
        <p:blipFill>
          <a:blip r:embed="rId1"/>
          <a:stretch>
            <a:fillRect/>
          </a:stretch>
        </p:blipFill>
        <p:spPr>
          <a:xfrm>
            <a:off x="1966595" y="2229485"/>
            <a:ext cx="8256905" cy="2400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75206" y="262255"/>
            <a:ext cx="8229600" cy="752475"/>
          </a:xfrm>
        </p:spPr>
        <p:txBody>
          <a:bodyPr/>
          <a:lstStyle/>
          <a:p>
            <a:r>
              <a:rPr lang="en-US" altLang="zh-CN" dirty="0" smtClean="0"/>
              <a:t>Spark Mllib</a:t>
            </a:r>
            <a:endParaRPr lang="en-US" altLang="zh-CN" dirty="0"/>
          </a:p>
        </p:txBody>
      </p:sp>
      <p:sp>
        <p:nvSpPr>
          <p:cNvPr id="4" name="矩形 3"/>
          <p:cNvSpPr/>
          <p:nvPr/>
        </p:nvSpPr>
        <p:spPr>
          <a:xfrm>
            <a:off x="577850" y="1227441"/>
            <a:ext cx="11033806" cy="4939030"/>
          </a:xfrm>
          <a:prstGeom prst="rect">
            <a:avLst/>
          </a:prstGeom>
        </p:spPr>
        <p:txBody>
          <a:bodyPr wrap="square">
            <a:spAutoFit/>
          </a:bodyPr>
          <a:lstStyle/>
          <a:p>
            <a:r>
              <a:rPr smtClean="0"/>
              <a:t>MLlib是Spark的机器学习（</a:t>
            </a:r>
            <a:r>
              <a:rPr b="1" smtClean="0"/>
              <a:t>Machine Learning</a:t>
            </a:r>
            <a:r>
              <a:rPr smtClean="0"/>
              <a:t>）库，旨在简化机器学习的工程实践工作，并方便扩展到更大规模。MLlib由一些通用的学习算法和工具组成，包括分类、回归、聚类、协同过滤、降维等，同时还包括底层的优化原语和高层的管道API</a:t>
            </a:r>
            <a:r>
              <a:rPr lang="zh-CN" altLang="en-US" smtClean="0"/>
              <a:t>。</a:t>
            </a:r>
            <a:endParaRPr lang="zh-CN" altLang="en-US" smtClean="0"/>
          </a:p>
          <a:p>
            <a:endParaRPr lang="zh-CN" altLang="en-US" smtClean="0"/>
          </a:p>
          <a:p>
            <a:r>
              <a:rPr lang="zh-CN" altLang="en-US" smtClean="0"/>
              <a:t>spark.mllib 包含基于RDD的原始算法API，提供的算法实现都是基于原始的 RDD。</a:t>
            </a:r>
            <a:endParaRPr lang="zh-CN" altLang="en-US" smtClean="0"/>
          </a:p>
          <a:p>
            <a:endParaRPr lang="zh-CN" altLang="en-US" smtClean="0"/>
          </a:p>
          <a:p>
            <a:r>
              <a:rPr lang="zh-CN" altLang="en-US" smtClean="0"/>
              <a:t>spark.ml 则提供了基于DataFrames 高层次的API，可以用来构建机器学习工作流（PipeLine），提供了一个基于 DataFrame 的机器学习工作流式 API 套件。</a:t>
            </a:r>
            <a:endParaRPr lang="zh-CN" altLang="en-US" smtClean="0"/>
          </a:p>
          <a:p>
            <a:r>
              <a:rPr lang="zh-CN" altLang="en-US" smtClean="0"/>
              <a:t>使用 ML Pipeline API可以很方便的把数据处理，特征转换，正则化，以及多个机器学习算法联合起来，构建一个单一完整的机器学习流水线。</a:t>
            </a:r>
            <a:endParaRPr lang="zh-CN" altLang="en-US" smtClean="0"/>
          </a:p>
          <a:p>
            <a:r>
              <a:rPr lang="zh-CN" altLang="en-US" smtClean="0"/>
              <a:t>这种方式给我们提供了更灵活的方法，更符合机器学习过程的特点，也更容易从其他语言迁移。</a:t>
            </a:r>
            <a:r>
              <a:rPr lang="zh-CN" altLang="en-US" b="1" smtClean="0"/>
              <a:t>Spark官方推荐使用spark.ml</a:t>
            </a:r>
            <a:r>
              <a:rPr lang="zh-CN" altLang="en-US" smtClean="0"/>
              <a:t>。</a:t>
            </a:r>
            <a:endParaRPr lang="zh-CN" altLang="en-US" smtClean="0"/>
          </a:p>
          <a:p>
            <a:endParaRPr lang="zh-CN" altLang="en-US" smtClean="0"/>
          </a:p>
          <a:p>
            <a:r>
              <a:rPr lang="zh-CN" altLang="en-US" smtClean="0"/>
              <a:t>需要注意的是，从Spark2.0开始，基于RDD的API进入维护模式（即不增加任何新的特性），并预期于3.0版本被移除。</a:t>
            </a: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Mllib </a:t>
            </a:r>
            <a:r>
              <a:rPr lang="zh-CN" altLang="en-US"/>
              <a:t>内容</a:t>
            </a:r>
            <a:endParaRPr lang="zh-CN" altLang="en-US"/>
          </a:p>
        </p:txBody>
      </p:sp>
      <p:pic>
        <p:nvPicPr>
          <p:cNvPr id="4" name="图片 3"/>
          <p:cNvPicPr>
            <a:picLocks noChangeAspect="1"/>
          </p:cNvPicPr>
          <p:nvPr/>
        </p:nvPicPr>
        <p:blipFill>
          <a:blip r:embed="rId1"/>
          <a:stretch>
            <a:fillRect/>
          </a:stretch>
        </p:blipFill>
        <p:spPr>
          <a:xfrm>
            <a:off x="2066925" y="1014730"/>
            <a:ext cx="7720965" cy="5801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机器学习</a:t>
            </a:r>
            <a:r>
              <a:rPr lang="zh-CN" altLang="en-US" dirty="0" smtClean="0"/>
              <a:t>算法类型</a:t>
            </a:r>
            <a:endParaRPr lang="zh-CN" altLang="en-US" dirty="0"/>
          </a:p>
        </p:txBody>
      </p:sp>
      <p:sp>
        <p:nvSpPr>
          <p:cNvPr id="3" name="文本框 2"/>
          <p:cNvSpPr txBox="1"/>
          <p:nvPr/>
        </p:nvSpPr>
        <p:spPr>
          <a:xfrm>
            <a:off x="695325" y="1130300"/>
            <a:ext cx="10871835" cy="5584825"/>
          </a:xfrm>
          <a:prstGeom prst="rect">
            <a:avLst/>
          </a:prstGeom>
          <a:noFill/>
        </p:spPr>
        <p:txBody>
          <a:bodyPr wrap="square" rtlCol="0">
            <a:spAutoFit/>
          </a:bodyPr>
          <a:lstStyle/>
          <a:p>
            <a:r>
              <a:rPr lang="zh-CN" altLang="en-US" dirty="0" smtClean="0">
                <a:solidFill>
                  <a:schemeClr val="tx1"/>
                </a:solidFill>
              </a:rPr>
              <a:t>机器学习算法分为两类：</a:t>
            </a:r>
            <a:endParaRPr lang="zh-CN" altLang="en-US" dirty="0" smtClean="0">
              <a:solidFill>
                <a:schemeClr val="tx1"/>
              </a:solidFill>
            </a:endParaRPr>
          </a:p>
          <a:p>
            <a:r>
              <a:rPr lang="zh-CN" altLang="en-US" dirty="0" smtClean="0">
                <a:solidFill>
                  <a:schemeClr val="tx1"/>
                </a:solidFill>
              </a:rPr>
              <a:t>        监督学习（supervised learning）和无监督学习（unsupervised learning）。</a:t>
            </a:r>
            <a:endParaRPr lang="zh-CN" altLang="en-US" dirty="0" smtClean="0">
              <a:solidFill>
                <a:schemeClr val="tx1"/>
              </a:solidFill>
            </a:endParaRPr>
          </a:p>
          <a:p>
            <a:r>
              <a:rPr lang="zh-CN" altLang="en-US" dirty="0" smtClean="0">
                <a:solidFill>
                  <a:schemeClr val="tx1"/>
                </a:solidFill>
              </a:rPr>
              <a:t>        </a:t>
            </a:r>
            <a:endParaRPr lang="zh-CN" altLang="en-US" dirty="0" smtClean="0">
              <a:solidFill>
                <a:schemeClr val="tx1"/>
              </a:solidFill>
            </a:endParaRPr>
          </a:p>
          <a:p>
            <a:r>
              <a:rPr lang="zh-CN" altLang="en-US" dirty="0" smtClean="0">
                <a:solidFill>
                  <a:schemeClr val="tx1"/>
                </a:solidFill>
              </a:rPr>
              <a:t>        监督学习是指我们利用带有类别属性标注的数据去训练、学习，用于预测未知数据的类别属性。例如，根据用户之前的购物行为去预测用户是否会购买某一商品。</a:t>
            </a:r>
            <a:endParaRPr lang="zh-CN" altLang="en-US" dirty="0" smtClean="0">
              <a:solidFill>
                <a:schemeClr val="tx1"/>
              </a:solidFill>
            </a:endParaRPr>
          </a:p>
          <a:p>
            <a:r>
              <a:rPr lang="zh-CN" altLang="en-US" dirty="0" smtClean="0">
                <a:solidFill>
                  <a:schemeClr val="tx1"/>
                </a:solidFill>
              </a:rPr>
              <a:t>常用的算法有分类算法、关联算法、回归算法。  类似</a:t>
            </a:r>
            <a:r>
              <a:rPr lang="en-US" altLang="zh-CN" dirty="0" smtClean="0">
                <a:solidFill>
                  <a:schemeClr val="tx1"/>
                </a:solidFill>
              </a:rPr>
              <a:t>Spark Steaming</a:t>
            </a:r>
            <a:r>
              <a:rPr lang="zh-CN" altLang="en-US" dirty="0" smtClean="0">
                <a:solidFill>
                  <a:schemeClr val="tx1"/>
                </a:solidFill>
              </a:rPr>
              <a:t>中的有状态计算</a:t>
            </a:r>
            <a:endParaRPr lang="zh-CN" altLang="en-US" dirty="0" smtClean="0">
              <a:solidFill>
                <a:schemeClr val="tx1"/>
              </a:solidFill>
            </a:endParaRPr>
          </a:p>
          <a:p>
            <a:endParaRPr lang="zh-CN" altLang="en-US" dirty="0" smtClean="0">
              <a:solidFill>
                <a:schemeClr val="tx1"/>
              </a:solidFill>
            </a:endParaRPr>
          </a:p>
          <a:p>
            <a:r>
              <a:rPr lang="zh-CN" altLang="en-US" dirty="0" smtClean="0">
                <a:solidFill>
                  <a:schemeClr val="tx1"/>
                </a:solidFill>
              </a:rPr>
              <a:t>        无监督学习是指在无人工干预的情况下将数据按照相似程度划分，聚类算法就是非常典型的无监督学习算法，通常要处理的数据没有标签信息，可以通过计算数据之间的相似性来自动划分类别。</a:t>
            </a:r>
            <a:r>
              <a:rPr lang="zh-CN" altLang="en-US" dirty="0" smtClean="0">
                <a:sym typeface="+mn-ea"/>
              </a:rPr>
              <a:t> 类似</a:t>
            </a:r>
            <a:r>
              <a:rPr lang="en-US" altLang="zh-CN" dirty="0" smtClean="0">
                <a:sym typeface="+mn-ea"/>
              </a:rPr>
              <a:t>Spark Steaming</a:t>
            </a:r>
            <a:r>
              <a:rPr lang="zh-CN" altLang="en-US" dirty="0" smtClean="0">
                <a:sym typeface="+mn-ea"/>
              </a:rPr>
              <a:t>中的无状态计算</a:t>
            </a:r>
            <a:endParaRPr lang="zh-CN" altLang="en-US" dirty="0" smtClean="0">
              <a:solidFill>
                <a:schemeClr val="tx1"/>
              </a:solidFill>
            </a:endParaRPr>
          </a:p>
          <a:p>
            <a:endParaRPr lang="zh-CN" altLang="en-US" dirty="0" smtClean="0">
              <a:solidFill>
                <a:schemeClr val="tx1"/>
              </a:solidFill>
            </a:endParaRPr>
          </a:p>
          <a:p>
            <a:r>
              <a:rPr lang="zh-CN" altLang="en-US" dirty="0" smtClean="0">
                <a:solidFill>
                  <a:schemeClr val="tx1"/>
                </a:solidFill>
              </a:rPr>
              <a:t>我们重点讲解如下三类算法：</a:t>
            </a:r>
            <a:endParaRPr lang="zh-CN" altLang="en-US" dirty="0" smtClean="0">
              <a:solidFill>
                <a:schemeClr val="tx1"/>
              </a:solidFill>
            </a:endParaRPr>
          </a:p>
          <a:p>
            <a:endParaRPr lang="zh-CN" altLang="en-US" dirty="0" smtClean="0">
              <a:solidFill>
                <a:schemeClr val="tx1"/>
              </a:solidFill>
            </a:endParaRPr>
          </a:p>
          <a:p>
            <a:r>
              <a:rPr lang="zh-CN" altLang="en-US" dirty="0" smtClean="0">
                <a:solidFill>
                  <a:schemeClr val="tx1"/>
                </a:solidFill>
              </a:rPr>
              <a:t>分类：决策树、朴素贝叶斯</a:t>
            </a:r>
            <a:endParaRPr lang="zh-CN" altLang="en-US" dirty="0" smtClean="0">
              <a:solidFill>
                <a:schemeClr val="tx1"/>
              </a:solidFill>
            </a:endParaRPr>
          </a:p>
          <a:p>
            <a:r>
              <a:rPr lang="zh-CN" altLang="en-US" dirty="0" smtClean="0"/>
              <a:t>关联分析：</a:t>
            </a:r>
            <a:r>
              <a:rPr lang="en-US" altLang="zh-CN" dirty="0" smtClean="0"/>
              <a:t>FPGrown</a:t>
            </a:r>
            <a:endParaRPr lang="en-US" altLang="zh-CN" dirty="0" smtClean="0"/>
          </a:p>
          <a:p>
            <a:r>
              <a:rPr lang="zh-CN" altLang="en-US" dirty="0"/>
              <a:t>聚类：</a:t>
            </a:r>
            <a:r>
              <a:rPr lang="en-US" altLang="zh-CN" dirty="0"/>
              <a:t>kmeans</a:t>
            </a:r>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lIns="91456" tIns="45728" rIns="91456" bIns="45728" anchor="ctr"/>
          <a:p>
            <a:r>
              <a:rPr lang="zh-CN" altLang="en-US" dirty="0"/>
              <a:t>什么是分类器</a:t>
            </a:r>
            <a:endParaRPr lang="zh-CN" altLang="en-US" dirty="0"/>
          </a:p>
        </p:txBody>
      </p:sp>
      <p:sp>
        <p:nvSpPr>
          <p:cNvPr id="5122" name="Rectangle 3"/>
          <p:cNvSpPr>
            <a:spLocks noGrp="1"/>
          </p:cNvSpPr>
          <p:nvPr>
            <p:ph idx="13"/>
          </p:nvPr>
        </p:nvSpPr>
        <p:spPr>
          <a:xfrm>
            <a:off x="454660" y="1015365"/>
            <a:ext cx="11257280" cy="5250180"/>
          </a:xfrm>
        </p:spPr>
        <p:txBody>
          <a:bodyPr wrap="square" lIns="91456" tIns="45728" rIns="91456" bIns="45728" anchor="t">
            <a:normAutofit/>
          </a:bodyPr>
          <a:p>
            <a:pPr indent="-255270"/>
            <a:r>
              <a:rPr lang="zh-CN" altLang="en-US" dirty="0"/>
              <a:t>给定一个数据集（训练集</a:t>
            </a:r>
            <a:r>
              <a:rPr lang="en-US" altLang="zh-CN" dirty="0">
                <a:solidFill>
                  <a:schemeClr val="accent2"/>
                </a:solidFill>
              </a:rPr>
              <a:t>Training Set </a:t>
            </a:r>
            <a:r>
              <a:rPr lang="en-US" altLang="zh-CN" dirty="0"/>
              <a:t>+ </a:t>
            </a:r>
            <a:r>
              <a:rPr lang="zh-CN" altLang="en-US" dirty="0"/>
              <a:t>测试集</a:t>
            </a:r>
            <a:r>
              <a:rPr lang="en-US" altLang="zh-CN" dirty="0">
                <a:solidFill>
                  <a:schemeClr val="accent2"/>
                </a:solidFill>
              </a:rPr>
              <a:t>Test Set</a:t>
            </a:r>
            <a:r>
              <a:rPr lang="zh-CN" altLang="en-US" dirty="0"/>
              <a:t>），一般情况下，训练集：测试集是</a:t>
            </a:r>
            <a:r>
              <a:rPr lang="en-US" altLang="zh-CN" dirty="0"/>
              <a:t>8:2</a:t>
            </a:r>
            <a:r>
              <a:rPr lang="zh-CN" altLang="en-US" dirty="0"/>
              <a:t>或</a:t>
            </a:r>
            <a:r>
              <a:rPr lang="en-US" altLang="zh-CN" dirty="0"/>
              <a:t>7:3</a:t>
            </a:r>
            <a:endParaRPr lang="en-US" altLang="zh-CN" dirty="0"/>
          </a:p>
          <a:p>
            <a:pPr marL="0" indent="0">
              <a:buNone/>
            </a:pPr>
            <a:r>
              <a:rPr lang="en-US" altLang="zh-CN" dirty="0"/>
              <a:t>      </a:t>
            </a:r>
            <a:r>
              <a:rPr lang="zh-CN" altLang="zh-CN" dirty="0"/>
              <a:t>每行数据可包含多列（属性），要推导出的</a:t>
            </a:r>
            <a:r>
              <a:rPr lang="zh-CN" altLang="en-US" dirty="0"/>
              <a:t>属性称之为类</a:t>
            </a:r>
            <a:r>
              <a:rPr lang="en-US" altLang="zh-CN" dirty="0">
                <a:solidFill>
                  <a:schemeClr val="accent2"/>
                </a:solidFill>
              </a:rPr>
              <a:t>Class</a:t>
            </a:r>
            <a:r>
              <a:rPr lang="zh-CN" altLang="en-US" dirty="0">
                <a:solidFill>
                  <a:schemeClr val="accent2"/>
                </a:solidFill>
              </a:rPr>
              <a:t>。</a:t>
            </a:r>
            <a:endParaRPr lang="zh-CN" altLang="en-US" dirty="0">
              <a:solidFill>
                <a:schemeClr val="accent2"/>
              </a:solidFill>
            </a:endParaRPr>
          </a:p>
          <a:p>
            <a:pPr marL="0" indent="0">
              <a:buNone/>
            </a:pPr>
            <a:r>
              <a:rPr lang="zh-CN" altLang="en-US" dirty="0"/>
              <a:t>      找到一个从多个属性推导出类的函数，称之为模式</a:t>
            </a:r>
            <a:r>
              <a:rPr lang="en-US" altLang="zh-CN" dirty="0">
                <a:solidFill>
                  <a:schemeClr val="accent2"/>
                </a:solidFill>
              </a:rPr>
              <a:t>Model</a:t>
            </a:r>
            <a:r>
              <a:rPr lang="zh-CN" altLang="en-US" dirty="0">
                <a:solidFill>
                  <a:schemeClr val="accent2"/>
                </a:solidFill>
              </a:rPr>
              <a:t>（公式）</a:t>
            </a:r>
            <a:r>
              <a:rPr lang="zh-CN" altLang="en-US" dirty="0">
                <a:solidFill>
                  <a:schemeClr val="accent2"/>
                </a:solidFill>
              </a:rPr>
              <a:t>。</a:t>
            </a:r>
            <a:endParaRPr lang="zh-CN" altLang="en-US" dirty="0">
              <a:solidFill>
                <a:schemeClr val="accent2"/>
              </a:solidFill>
            </a:endParaRPr>
          </a:p>
          <a:p>
            <a:pPr marL="0" indent="0">
              <a:buNone/>
            </a:pPr>
            <a:endParaRPr lang="zh-CN" altLang="en-US" dirty="0">
              <a:solidFill>
                <a:schemeClr val="accent2"/>
              </a:solidFill>
            </a:endParaRPr>
          </a:p>
          <a:p>
            <a:pPr indent="-255270"/>
            <a:r>
              <a:rPr lang="zh-CN" altLang="en-US" dirty="0"/>
              <a:t>目的：推导出</a:t>
            </a:r>
            <a:r>
              <a:rPr lang="en-US" altLang="zh-CN" dirty="0"/>
              <a:t>Model</a:t>
            </a:r>
            <a:r>
              <a:rPr lang="zh-CN" altLang="en-US" dirty="0"/>
              <a:t>，并可以用于预测其他数据。</a:t>
            </a:r>
            <a:endParaRPr lang="en-US" altLang="zh-CN" dirty="0"/>
          </a:p>
          <a:p>
            <a:pPr indent="-255270"/>
            <a:r>
              <a:rPr lang="zh-CN" altLang="en-US" sz="2400" dirty="0">
                <a:solidFill>
                  <a:srgbClr val="7F7F7F"/>
                </a:solidFill>
              </a:rPr>
              <a:t>举例：根据邮件标题、正文关键字、发件人等信息推测是否是垃圾邮件；根据自然人月收入、家庭负债等信息推测是否是潜在贷款对象。</a:t>
            </a:r>
            <a:endParaRPr lang="zh-CN" altLang="en-US" sz="2400" dirty="0">
              <a:solidFill>
                <a:srgbClr val="7F7F7F"/>
              </a:solidFill>
            </a:endParaRPr>
          </a:p>
          <a:p>
            <a:pPr indent="-255270"/>
            <a:endParaRPr lang="zh-CN" altLang="zh-CN" sz="2400" dirty="0">
              <a:solidFill>
                <a:srgbClr val="7F7F7F"/>
              </a:solidFill>
            </a:endParaRPr>
          </a:p>
          <a:p>
            <a:pPr indent="-255270"/>
            <a:r>
              <a:rPr lang="zh-CN" altLang="zh-CN" sz="2400" dirty="0">
                <a:solidFill>
                  <a:schemeClr val="tx1"/>
                </a:solidFill>
              </a:rPr>
              <a:t>本课讲的分类器：</a:t>
            </a:r>
            <a:r>
              <a:rPr lang="zh-CN" altLang="zh-CN" sz="2400" dirty="0">
                <a:solidFill>
                  <a:srgbClr val="00B050"/>
                </a:solidFill>
              </a:rPr>
              <a:t>决策树、朴素贝叶斯</a:t>
            </a:r>
            <a:endParaRPr lang="zh-CN" altLang="zh-CN" sz="2400" dirty="0">
              <a:solidFill>
                <a:srgbClr val="00B05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wrap="square" lIns="91456" tIns="45728" rIns="91456" bIns="45728" anchor="ctr"/>
          <a:p>
            <a:pPr lvl="0"/>
            <a:r>
              <a:rPr lang="zh-CN" altLang="en-US" dirty="0"/>
              <a:t>分类器流程图</a:t>
            </a:r>
            <a:endParaRPr lang="zh-CN" altLang="en-US" dirty="0"/>
          </a:p>
        </p:txBody>
      </p:sp>
      <p:graphicFrame>
        <p:nvGraphicFramePr>
          <p:cNvPr id="7170" name="Object 26"/>
          <p:cNvGraphicFramePr>
            <a:graphicFrameLocks noChangeAspect="1"/>
          </p:cNvGraphicFramePr>
          <p:nvPr/>
        </p:nvGraphicFramePr>
        <p:xfrm>
          <a:off x="2616191" y="1143212"/>
          <a:ext cx="6952949" cy="5182560"/>
        </p:xfrm>
        <a:graphic>
          <a:graphicData uri="http://schemas.openxmlformats.org/presentationml/2006/ole">
            <mc:AlternateContent xmlns:mc="http://schemas.openxmlformats.org/markup-compatibility/2006">
              <mc:Choice xmlns:v="urn:schemas-microsoft-com:vml" Requires="v">
                <p:oleObj spid="_x0000_s3076" name="" r:id="rId1" imgW="8506460" imgH="6503035" progId="Visio.Drawing.11">
                  <p:embed/>
                </p:oleObj>
              </mc:Choice>
              <mc:Fallback>
                <p:oleObj name="" r:id="rId1" imgW="8506460" imgH="6503035" progId="Visio.Drawing.11">
                  <p:embed/>
                  <p:pic>
                    <p:nvPicPr>
                      <p:cNvPr id="0" name="图片 3075"/>
                      <p:cNvPicPr/>
                      <p:nvPr/>
                    </p:nvPicPr>
                    <p:blipFill>
                      <a:blip r:embed="rId2"/>
                      <a:stretch>
                        <a:fillRect/>
                      </a:stretch>
                    </p:blipFill>
                    <p:spPr>
                      <a:xfrm>
                        <a:off x="2616191" y="1143212"/>
                        <a:ext cx="6952949" cy="5182560"/>
                      </a:xfrm>
                      <a:prstGeom prst="rect">
                        <a:avLst/>
                      </a:prstGeom>
                      <a:noFill/>
                      <a:ln w="38100">
                        <a:noFill/>
                        <a:miter/>
                      </a:ln>
                    </p:spPr>
                  </p:pic>
                </p:oleObj>
              </mc:Fallback>
            </mc:AlternateContent>
          </a:graphicData>
        </a:graphic>
      </p:graphicFrame>
      <p:sp>
        <p:nvSpPr>
          <p:cNvPr id="2" name="文本框 1"/>
          <p:cNvSpPr txBox="1"/>
          <p:nvPr/>
        </p:nvSpPr>
        <p:spPr>
          <a:xfrm>
            <a:off x="5604510" y="5358765"/>
            <a:ext cx="6489065" cy="1060450"/>
          </a:xfrm>
          <a:prstGeom prst="rect">
            <a:avLst/>
          </a:prstGeom>
          <a:noFill/>
        </p:spPr>
        <p:txBody>
          <a:bodyPr wrap="square" rtlCol="0">
            <a:spAutoFit/>
          </a:bodyPr>
          <a:p>
            <a:r>
              <a:rPr lang="zh-CN" altLang="en-US">
                <a:solidFill>
                  <a:srgbClr val="FF0000"/>
                </a:solidFill>
              </a:rPr>
              <a:t>训练集</a:t>
            </a:r>
            <a:r>
              <a:rPr lang="zh-CN" altLang="en-US"/>
              <a:t>：用于推导出模式</a:t>
            </a:r>
            <a:endParaRPr lang="zh-CN" altLang="en-US"/>
          </a:p>
          <a:p>
            <a:r>
              <a:rPr lang="zh-CN" altLang="en-US" b="1">
                <a:solidFill>
                  <a:srgbClr val="FF0000"/>
                </a:solidFill>
              </a:rPr>
              <a:t>测试集</a:t>
            </a:r>
            <a:r>
              <a:rPr lang="zh-CN" altLang="en-US"/>
              <a:t>：是已知</a:t>
            </a:r>
            <a:r>
              <a:rPr lang="en-US" altLang="zh-CN"/>
              <a:t>Class</a:t>
            </a:r>
            <a:r>
              <a:rPr lang="zh-CN" altLang="en-US"/>
              <a:t>的数据，通过模式再得出预测</a:t>
            </a:r>
            <a:r>
              <a:rPr lang="en-US" altLang="zh-CN"/>
              <a:t>Class</a:t>
            </a:r>
            <a:r>
              <a:rPr lang="zh-CN" altLang="en-US"/>
              <a:t>，已知值和预测值对比就可以计算出准确率</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分类算法</a:t>
            </a:r>
            <a:r>
              <a:rPr lang="en-US" altLang="zh-CN"/>
              <a:t>——</a:t>
            </a:r>
            <a:r>
              <a:rPr lang="zh-CN" altLang="en-US"/>
              <a:t>决策树</a:t>
            </a:r>
            <a:endParaRPr lang="zh-CN" altLang="en-US"/>
          </a:p>
        </p:txBody>
      </p:sp>
      <p:pic>
        <p:nvPicPr>
          <p:cNvPr id="10256"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68423" y="1303017"/>
            <a:ext cx="4689308" cy="4254126"/>
          </a:xfrm>
          <a:prstGeom prst="rect">
            <a:avLst/>
          </a:prstGeom>
          <a:noFill/>
          <a:ln w="2857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4" name="文本框 3"/>
          <p:cNvSpPr txBox="1"/>
          <p:nvPr/>
        </p:nvSpPr>
        <p:spPr>
          <a:xfrm>
            <a:off x="27940" y="1303020"/>
            <a:ext cx="6510020" cy="2353310"/>
          </a:xfrm>
          <a:prstGeom prst="rect">
            <a:avLst/>
          </a:prstGeom>
          <a:noFill/>
        </p:spPr>
        <p:txBody>
          <a:bodyPr wrap="square" rtlCol="0">
            <a:spAutoFit/>
          </a:bodyPr>
          <a:p>
            <a:r>
              <a:rPr lang="zh-CN" altLang="en-US"/>
              <a:t>某</a:t>
            </a:r>
            <a:r>
              <a:rPr lang="en-US" altLang="zh-CN"/>
              <a:t>30</a:t>
            </a:r>
            <a:r>
              <a:rPr lang="zh-CN" altLang="en-US"/>
              <a:t>岁女性相亲：</a:t>
            </a:r>
            <a:endParaRPr lang="zh-CN" altLang="en-US"/>
          </a:p>
          <a:p>
            <a:r>
              <a:rPr lang="zh-CN" altLang="en-US"/>
              <a:t>      收入、年龄、长相、职业</a:t>
            </a:r>
            <a:endParaRPr lang="zh-CN" altLang="en-US"/>
          </a:p>
          <a:p>
            <a:endParaRPr lang="zh-CN" altLang="en-US"/>
          </a:p>
          <a:p>
            <a:r>
              <a:rPr lang="zh-CN" altLang="en-US"/>
              <a:t>从该女子已相亲过的</a:t>
            </a:r>
            <a:r>
              <a:rPr lang="en-US" altLang="zh-CN"/>
              <a:t>100</a:t>
            </a:r>
            <a:r>
              <a:rPr lang="zh-CN" altLang="en-US"/>
              <a:t>人中进行数据归类：</a:t>
            </a:r>
            <a:endParaRPr lang="zh-CN" altLang="en-US"/>
          </a:p>
          <a:p>
            <a:r>
              <a:rPr lang="zh-CN" altLang="en-US"/>
              <a:t>发现有兴趣的人</a:t>
            </a:r>
            <a:r>
              <a:rPr lang="en-US" altLang="zh-CN"/>
              <a:t>90%</a:t>
            </a:r>
            <a:r>
              <a:rPr lang="zh-CN" altLang="en-US"/>
              <a:t>是</a:t>
            </a:r>
            <a:r>
              <a:rPr lang="en-US" altLang="zh-CN"/>
              <a:t>30</a:t>
            </a:r>
            <a:r>
              <a:rPr lang="zh-CN" altLang="en-US"/>
              <a:t>岁以下的；熵（纯度）最大</a:t>
            </a:r>
            <a:endParaRPr lang="zh-CN" altLang="en-US"/>
          </a:p>
          <a:p>
            <a:endParaRPr lang="zh-CN" altLang="en-US"/>
          </a:p>
          <a:p>
            <a:endParaRPr lang="zh-CN" altLang="en-US"/>
          </a:p>
        </p:txBody>
      </p:sp>
      <p:sp>
        <p:nvSpPr>
          <p:cNvPr id="100" name="文本框 99"/>
          <p:cNvSpPr txBox="1"/>
          <p:nvPr/>
        </p:nvSpPr>
        <p:spPr>
          <a:xfrm>
            <a:off x="613410" y="4693920"/>
            <a:ext cx="8020685" cy="460375"/>
          </a:xfrm>
          <a:prstGeom prst="rect">
            <a:avLst/>
          </a:prstGeom>
          <a:noFill/>
          <a:ln w="9525">
            <a:noFill/>
          </a:ln>
        </p:spPr>
        <p:txBody>
          <a:bodyPr wrap="square">
            <a:spAutoFit/>
          </a:bodyPr>
          <a:p>
            <a:pPr indent="0"/>
            <a:r>
              <a:rPr lang="zh-CN" sz="2400" b="1">
                <a:latin typeface="Calibri" panose="020F0502020204030204" pitchFamily="34" charset="0"/>
                <a:ea typeface="宋体" panose="02010600030101010101" pitchFamily="2" charset="-122"/>
              </a:rPr>
              <a:t>根节点为最佳分类属性</a:t>
            </a:r>
            <a:endParaRPr lang="zh-CN" altLang="en-US" sz="2400" b="1">
              <a:latin typeface="Calibri" panose="020F050202020403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决策树</a:t>
            </a:r>
            <a:endParaRPr lang="zh-CN" altLang="en-US" dirty="0"/>
          </a:p>
        </p:txBody>
      </p:sp>
      <p:sp>
        <p:nvSpPr>
          <p:cNvPr id="3" name="内容占位符 2"/>
          <p:cNvSpPr>
            <a:spLocks noGrp="1"/>
          </p:cNvSpPr>
          <p:nvPr>
            <p:ph idx="4294967295"/>
          </p:nvPr>
        </p:nvSpPr>
        <p:spPr>
          <a:xfrm>
            <a:off x="837565" y="905510"/>
            <a:ext cx="10514330" cy="4352290"/>
          </a:xfrm>
        </p:spPr>
        <p:txBody>
          <a:bodyPr/>
          <a:lstStyle/>
          <a:p>
            <a:r>
              <a:rPr lang="zh-CN" altLang="zh-CN" dirty="0"/>
              <a:t>决策树定义：</a:t>
            </a:r>
            <a:r>
              <a:rPr lang="zh-CN" altLang="en-US" dirty="0"/>
              <a:t>决策树（</a:t>
            </a:r>
            <a:r>
              <a:rPr lang="en-US" altLang="zh-CN" dirty="0"/>
              <a:t>decision tree</a:t>
            </a:r>
            <a:r>
              <a:rPr lang="zh-CN" altLang="en-US" dirty="0"/>
              <a:t>）是一个</a:t>
            </a:r>
            <a:r>
              <a:rPr lang="zh-CN" altLang="en-US" dirty="0" smtClean="0"/>
              <a:t>树结构，决策树</a:t>
            </a:r>
            <a:r>
              <a:rPr lang="zh-CN" altLang="en-US" dirty="0"/>
              <a:t>由节点和有向边组成。</a:t>
            </a:r>
            <a:endParaRPr lang="en-US" altLang="zh-CN" dirty="0"/>
          </a:p>
          <a:p>
            <a:r>
              <a:rPr lang="zh-CN" altLang="en-US" dirty="0"/>
              <a:t>节点有两种类型：控制节点（决策节点，内部节点）和叶节点，</a:t>
            </a:r>
            <a:r>
              <a:rPr lang="zh-CN" altLang="en-US" dirty="0">
                <a:sym typeface="+mn-ea"/>
              </a:rPr>
              <a:t>控制</a:t>
            </a:r>
            <a:r>
              <a:rPr lang="zh-CN" altLang="en-US" dirty="0"/>
              <a:t>节点表示一个特征或属性。</a:t>
            </a:r>
            <a:endParaRPr lang="en-US" altLang="zh-CN" dirty="0"/>
          </a:p>
          <a:p>
            <a:r>
              <a:rPr lang="zh-CN" altLang="en-US" dirty="0"/>
              <a:t>其每个非叶节点表示一个特征属性值，每个分支代表这个特征属性在某个值域</a:t>
            </a:r>
            <a:r>
              <a:rPr lang="zh-CN" altLang="en-US" dirty="0" smtClean="0"/>
              <a:t>上的输出。</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
        <p:nvSpPr>
          <p:cNvPr id="4" name="Rectangle 2"/>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5" name="Rectangle 5"/>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8" name="Rectangle 7"/>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10" name="Rectangle 11"/>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12" name="Rectangle 13"/>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15" name="Rectangle 75"/>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68021" y="3469131"/>
            <a:ext cx="5165886" cy="3034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决策树</a:t>
            </a:r>
            <a:endParaRPr lang="zh-CN" altLang="en-US" dirty="0"/>
          </a:p>
        </p:txBody>
      </p:sp>
      <p:sp>
        <p:nvSpPr>
          <p:cNvPr id="3" name="内容占位符 2"/>
          <p:cNvSpPr>
            <a:spLocks noGrp="1"/>
          </p:cNvSpPr>
          <p:nvPr>
            <p:ph idx="4294967295"/>
          </p:nvPr>
        </p:nvSpPr>
        <p:spPr>
          <a:xfrm>
            <a:off x="975995" y="918845"/>
            <a:ext cx="10514330" cy="4352290"/>
          </a:xfrm>
        </p:spPr>
        <p:txBody>
          <a:bodyPr/>
          <a:lstStyle/>
          <a:p>
            <a:r>
              <a:rPr lang="zh-CN" altLang="zh-CN" dirty="0" smtClean="0"/>
              <a:t>决策树</a:t>
            </a:r>
            <a:r>
              <a:rPr lang="zh-CN" altLang="en-US" dirty="0" smtClean="0"/>
              <a:t>学习过程：决策树</a:t>
            </a:r>
            <a:r>
              <a:rPr lang="zh-CN" altLang="en-US" dirty="0"/>
              <a:t>学习的本质是从训练数据集上归纳出一组分类规则，通常采用启发式的</a:t>
            </a:r>
            <a:r>
              <a:rPr lang="zh-CN" altLang="en-US" dirty="0" smtClean="0"/>
              <a:t>方法：局部最优。</a:t>
            </a:r>
            <a:endParaRPr lang="en-US" altLang="zh-CN" dirty="0" smtClean="0"/>
          </a:p>
          <a:p>
            <a:r>
              <a:rPr lang="zh-CN" altLang="en-US" dirty="0" smtClean="0"/>
              <a:t>具体</a:t>
            </a:r>
            <a:r>
              <a:rPr lang="zh-CN" altLang="en-US" dirty="0"/>
              <a:t>做法就是，每次选择</a:t>
            </a:r>
            <a:r>
              <a:rPr lang="en-US" altLang="zh-CN" dirty="0" smtClean="0"/>
              <a:t>feature</a:t>
            </a:r>
            <a:r>
              <a:rPr lang="zh-CN" altLang="en-US" dirty="0" smtClean="0"/>
              <a:t>时</a:t>
            </a:r>
            <a:r>
              <a:rPr lang="zh-CN" altLang="en-US" dirty="0"/>
              <a:t>，都挑选当前条件下最优的那个</a:t>
            </a:r>
            <a:r>
              <a:rPr lang="en-US" altLang="zh-CN" dirty="0" smtClean="0"/>
              <a:t>feature</a:t>
            </a:r>
            <a:r>
              <a:rPr lang="zh-CN" altLang="en-US" dirty="0" smtClean="0"/>
              <a:t>作为</a:t>
            </a:r>
            <a:r>
              <a:rPr lang="zh-CN" altLang="en-US" dirty="0"/>
              <a:t>划分</a:t>
            </a:r>
            <a:r>
              <a:rPr lang="zh-CN" altLang="en-US" dirty="0" smtClean="0"/>
              <a:t>规则</a:t>
            </a:r>
            <a:r>
              <a:rPr lang="zh-CN" altLang="en-US" dirty="0"/>
              <a:t>，即局部最优的</a:t>
            </a:r>
            <a:r>
              <a:rPr lang="en-US" altLang="zh-CN" dirty="0"/>
              <a:t>feature</a:t>
            </a:r>
            <a:r>
              <a:rPr lang="zh-CN" altLang="en-US" dirty="0" smtClean="0"/>
              <a:t>。</a:t>
            </a:r>
            <a:endParaRPr lang="en-US" altLang="zh-CN" dirty="0" smtClean="0"/>
          </a:p>
          <a:p>
            <a:r>
              <a:rPr lang="zh-CN" altLang="en-US" dirty="0" smtClean="0"/>
              <a:t>决策树</a:t>
            </a:r>
            <a:r>
              <a:rPr lang="zh-CN" altLang="en-US" dirty="0"/>
              <a:t>学习通常分为</a:t>
            </a:r>
            <a:r>
              <a:rPr lang="en-US" altLang="zh-CN" dirty="0"/>
              <a:t>3 </a:t>
            </a:r>
            <a:r>
              <a:rPr lang="zh-CN" altLang="en-US" dirty="0"/>
              <a:t>个步骤：特征选择、决策树生成和决策树</a:t>
            </a:r>
            <a:r>
              <a:rPr lang="zh-CN" altLang="en-US" dirty="0" smtClean="0"/>
              <a:t>的修剪</a:t>
            </a:r>
            <a:r>
              <a:rPr lang="zh-CN" altLang="en-US" dirty="0"/>
              <a:t>。</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
        <p:nvSpPr>
          <p:cNvPr id="4" name="Rectangle 2"/>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5" name="Rectangle 5"/>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8" name="Rectangle 7"/>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10" name="Rectangle 11"/>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12" name="Rectangle 13"/>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15" name="Rectangle 75"/>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11910" y="3522852"/>
            <a:ext cx="5165886" cy="3034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本节大纲</a:t>
            </a:r>
            <a:endParaRPr lang="zh-CN" altLang="en-US"/>
          </a:p>
        </p:txBody>
      </p:sp>
      <p:sp>
        <p:nvSpPr>
          <p:cNvPr id="3" name="文本框 2"/>
          <p:cNvSpPr txBox="1"/>
          <p:nvPr/>
        </p:nvSpPr>
        <p:spPr>
          <a:xfrm>
            <a:off x="3328670" y="1403985"/>
            <a:ext cx="4688840" cy="3322955"/>
          </a:xfrm>
          <a:prstGeom prst="rect">
            <a:avLst/>
          </a:prstGeom>
          <a:noFill/>
        </p:spPr>
        <p:txBody>
          <a:bodyPr wrap="square" rtlCol="0">
            <a:spAutoFit/>
          </a:bodyPr>
          <a:p>
            <a:pPr marL="342900" indent="-342900">
              <a:buFont typeface="Wingdings" panose="05000000000000000000" charset="0"/>
              <a:buChar char="u"/>
            </a:pPr>
            <a:r>
              <a:rPr lang="zh-CN" altLang="en-US">
                <a:solidFill>
                  <a:srgbClr val="C00000"/>
                </a:solidFill>
              </a:rPr>
              <a:t>概述</a:t>
            </a:r>
            <a:endParaRPr lang="zh-CN" altLang="en-US">
              <a:solidFill>
                <a:srgbClr val="C00000"/>
              </a:solidFill>
            </a:endParaRPr>
          </a:p>
          <a:p>
            <a:pPr marL="342900" indent="-342900">
              <a:buFont typeface="Wingdings" panose="05000000000000000000" charset="0"/>
              <a:buChar char="u"/>
            </a:pPr>
            <a:endParaRPr lang="zh-CN" altLang="en-US">
              <a:solidFill>
                <a:srgbClr val="C00000"/>
              </a:solidFill>
            </a:endParaRPr>
          </a:p>
          <a:p>
            <a:pPr marL="342900" indent="-342900">
              <a:buFont typeface="Wingdings" panose="05000000000000000000" charset="0"/>
              <a:buChar char="u"/>
            </a:pPr>
            <a:r>
              <a:rPr lang="en-US" altLang="zh-CN">
                <a:solidFill>
                  <a:srgbClr val="C00000"/>
                </a:solidFill>
              </a:rPr>
              <a:t>Spark Mllib</a:t>
            </a:r>
            <a:r>
              <a:rPr lang="zh-CN" altLang="en-US">
                <a:solidFill>
                  <a:srgbClr val="C00000"/>
                </a:solidFill>
              </a:rPr>
              <a:t>介绍</a:t>
            </a:r>
            <a:endParaRPr lang="zh-CN" altLang="en-US">
              <a:solidFill>
                <a:srgbClr val="C00000"/>
              </a:solidFill>
            </a:endParaRPr>
          </a:p>
          <a:p>
            <a:pPr marL="342900" indent="-342900">
              <a:buFont typeface="Wingdings" panose="05000000000000000000" charset="0"/>
              <a:buChar char="u"/>
            </a:pPr>
            <a:endParaRPr lang="zh-CN" altLang="en-US">
              <a:solidFill>
                <a:srgbClr val="C00000"/>
              </a:solidFill>
            </a:endParaRPr>
          </a:p>
          <a:p>
            <a:pPr marL="342900" indent="-342900">
              <a:buFont typeface="Wingdings" panose="05000000000000000000" charset="0"/>
              <a:buChar char="u"/>
            </a:pPr>
            <a:r>
              <a:rPr lang="zh-CN" altLang="en-US">
                <a:solidFill>
                  <a:srgbClr val="C00000"/>
                </a:solidFill>
              </a:rPr>
              <a:t>分类算法</a:t>
            </a:r>
            <a:r>
              <a:rPr lang="en-US" altLang="zh-CN">
                <a:solidFill>
                  <a:srgbClr val="C00000"/>
                </a:solidFill>
              </a:rPr>
              <a:t>——</a:t>
            </a:r>
            <a:r>
              <a:rPr lang="zh-CN" altLang="en-US">
                <a:solidFill>
                  <a:srgbClr val="C00000"/>
                </a:solidFill>
              </a:rPr>
              <a:t>决策树</a:t>
            </a:r>
            <a:endParaRPr lang="zh-CN" altLang="en-US">
              <a:solidFill>
                <a:srgbClr val="C00000"/>
              </a:solidFill>
            </a:endParaRPr>
          </a:p>
          <a:p>
            <a:pPr marL="342900" indent="-342900">
              <a:buFont typeface="Wingdings" panose="05000000000000000000" charset="0"/>
              <a:buChar char="u"/>
            </a:pPr>
            <a:endParaRPr lang="zh-CN" altLang="en-US">
              <a:solidFill>
                <a:srgbClr val="C00000"/>
              </a:solidFill>
            </a:endParaRPr>
          </a:p>
          <a:p>
            <a:pPr marL="342900" indent="-342900">
              <a:buFont typeface="Wingdings" panose="05000000000000000000" charset="0"/>
              <a:buChar char="u"/>
            </a:pPr>
            <a:r>
              <a:rPr lang="zh-CN" altLang="en-US">
                <a:solidFill>
                  <a:srgbClr val="C00000"/>
                </a:solidFill>
              </a:rPr>
              <a:t>分类算法</a:t>
            </a:r>
            <a:r>
              <a:rPr lang="en-US" altLang="zh-CN">
                <a:solidFill>
                  <a:srgbClr val="C00000"/>
                </a:solidFill>
              </a:rPr>
              <a:t>——</a:t>
            </a:r>
            <a:r>
              <a:rPr lang="zh-CN" altLang="en-US">
                <a:solidFill>
                  <a:srgbClr val="C00000"/>
                </a:solidFill>
              </a:rPr>
              <a:t>朴素贝叶斯</a:t>
            </a:r>
            <a:endParaRPr lang="zh-CN" altLang="en-US">
              <a:solidFill>
                <a:srgbClr val="C00000"/>
              </a:solidFill>
            </a:endParaRPr>
          </a:p>
          <a:p>
            <a:pPr indent="0">
              <a:buFont typeface="Wingdings" panose="05000000000000000000" charset="0"/>
              <a:buNone/>
            </a:pPr>
            <a:endParaRPr lang="zh-CN" altLang="en-US">
              <a:solidFill>
                <a:srgbClr val="C00000"/>
              </a:solidFill>
            </a:endParaRPr>
          </a:p>
          <a:p>
            <a:pPr marL="342900" indent="-342900">
              <a:buFont typeface="Wingdings" panose="05000000000000000000" charset="0"/>
              <a:buChar char="u"/>
            </a:pPr>
            <a:endParaRPr lang="zh-CN" altLang="en-US">
              <a:solidFill>
                <a:srgbClr val="C00000"/>
              </a:solidFill>
            </a:endParaRPr>
          </a:p>
          <a:p>
            <a:pPr marL="342900" indent="-342900">
              <a:buFont typeface="Wingdings" panose="05000000000000000000" charset="0"/>
              <a:buChar char="u"/>
            </a:pPr>
            <a:endParaRPr lang="zh-CN" altLang="en-US">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特征选择</a:t>
            </a:r>
            <a:endParaRPr lang="zh-CN" altLang="en-US" dirty="0"/>
          </a:p>
        </p:txBody>
      </p:sp>
      <p:sp>
        <p:nvSpPr>
          <p:cNvPr id="3" name="内容占位符 2"/>
          <p:cNvSpPr>
            <a:spLocks noGrp="1"/>
          </p:cNvSpPr>
          <p:nvPr>
            <p:ph idx="4294967295"/>
          </p:nvPr>
        </p:nvSpPr>
        <p:spPr>
          <a:xfrm>
            <a:off x="0" y="1130935"/>
            <a:ext cx="10514330" cy="4352290"/>
          </a:xfrm>
        </p:spPr>
        <p:txBody>
          <a:bodyPr/>
          <a:lstStyle/>
          <a:p>
            <a:r>
              <a:rPr lang="zh-CN" altLang="en-US" dirty="0"/>
              <a:t>选择特征的标准是找出局部最优的特征 ，判断一个特征对于当前数据集的分类效果。</a:t>
            </a:r>
            <a:r>
              <a:rPr lang="zh-CN" altLang="en-US" dirty="0" smtClean="0"/>
              <a:t>也就是</a:t>
            </a:r>
            <a:r>
              <a:rPr lang="zh-CN" altLang="en-US" dirty="0"/>
              <a:t>按照这个特征进行分类后，数据集是否更加有序（不同分类的数据被尽量分开）</a:t>
            </a:r>
            <a:r>
              <a:rPr lang="zh-CN" altLang="en-US" dirty="0" smtClean="0"/>
              <a:t>。</a:t>
            </a:r>
            <a:endParaRPr lang="en-US" altLang="zh-CN" dirty="0" smtClean="0"/>
          </a:p>
          <a:p>
            <a:r>
              <a:rPr lang="zh-CN" altLang="en-US" dirty="0"/>
              <a:t>衡量节点数据集合的有序性（纯度）：</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sp>
        <p:nvSpPr>
          <p:cNvPr id="4" name="Rectangle 2"/>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5" name="Rectangle 5"/>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8" name="Rectangle 7"/>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10" name="Rectangle 11"/>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12" name="Rectangle 13"/>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sp>
        <p:nvSpPr>
          <p:cNvPr id="15" name="Rectangle 75"/>
          <p:cNvSpPr>
            <a:spLocks noChangeArrowheads="1"/>
          </p:cNvSpPr>
          <p:nvPr/>
        </p:nvSpPr>
        <p:spPr bwMode="auto">
          <a:xfrm>
            <a:off x="0" y="-202271"/>
            <a:ext cx="30861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30" tIns="45665" rIns="91330" bIns="45665" numCol="1" anchor="ctr" anchorCtr="0" compatLnSpc="1">
            <a:spAutoFit/>
          </a:bodyPr>
          <a:lstStyle/>
          <a:p>
            <a:endParaRPr lang="zh-CN" altLang="en-US" sz="2095"/>
          </a:p>
        </p:txBody>
      </p:sp>
      <p:pic>
        <p:nvPicPr>
          <p:cNvPr id="6" name="图片 5"/>
          <p:cNvPicPr>
            <a:picLocks noChangeAspect="1"/>
          </p:cNvPicPr>
          <p:nvPr/>
        </p:nvPicPr>
        <p:blipFill>
          <a:blip r:embed="rId1"/>
          <a:stretch>
            <a:fillRect/>
          </a:stretch>
        </p:blipFill>
        <p:spPr>
          <a:xfrm>
            <a:off x="2087245" y="3041650"/>
            <a:ext cx="4947920" cy="3108960"/>
          </a:xfrm>
          <a:prstGeom prst="rect">
            <a:avLst/>
          </a:prstGeom>
        </p:spPr>
      </p:pic>
      <p:sp>
        <p:nvSpPr>
          <p:cNvPr id="7" name="文本框 6"/>
          <p:cNvSpPr txBox="1"/>
          <p:nvPr/>
        </p:nvSpPr>
        <p:spPr>
          <a:xfrm>
            <a:off x="1370965" y="5483225"/>
            <a:ext cx="718820" cy="414020"/>
          </a:xfrm>
          <a:prstGeom prst="rect">
            <a:avLst/>
          </a:prstGeom>
          <a:noFill/>
        </p:spPr>
        <p:txBody>
          <a:bodyPr wrap="none" rtlCol="0" anchor="t">
            <a:spAutoFit/>
          </a:bodyPr>
          <a:p>
            <a:r>
              <a:rPr lang="zh-CN" altLang="en-US" b="1" dirty="0" smtClean="0">
                <a:sym typeface="+mn-ea"/>
              </a:rPr>
              <a:t>方差</a:t>
            </a:r>
            <a:endParaRPr lang="zh-CN" altLang="en-US" b="1" dirty="0" smtClean="0">
              <a:sym typeface="+mn-ea"/>
            </a:endParaRPr>
          </a:p>
        </p:txBody>
      </p:sp>
      <p:sp>
        <p:nvSpPr>
          <p:cNvPr id="9" name="文本框 8"/>
          <p:cNvSpPr txBox="1"/>
          <p:nvPr/>
        </p:nvSpPr>
        <p:spPr>
          <a:xfrm>
            <a:off x="1452880" y="3672205"/>
            <a:ext cx="718820" cy="414020"/>
          </a:xfrm>
          <a:prstGeom prst="rect">
            <a:avLst/>
          </a:prstGeom>
          <a:noFill/>
        </p:spPr>
        <p:txBody>
          <a:bodyPr wrap="none" rtlCol="0" anchor="t">
            <a:spAutoFit/>
          </a:bodyPr>
          <a:p>
            <a:r>
              <a:rPr lang="zh-CN" altLang="en-US" b="1" dirty="0" smtClean="0">
                <a:sym typeface="+mn-ea"/>
              </a:rPr>
              <a:t>基</a:t>
            </a:r>
            <a:r>
              <a:rPr lang="zh-CN" altLang="en-US" b="1" dirty="0">
                <a:sym typeface="+mn-ea"/>
              </a:rPr>
              <a:t>尼</a:t>
            </a:r>
            <a:endParaRPr lang="zh-CN" altLang="en-US" b="1"/>
          </a:p>
        </p:txBody>
      </p:sp>
      <p:sp>
        <p:nvSpPr>
          <p:cNvPr id="11" name="文本框 10"/>
          <p:cNvSpPr txBox="1"/>
          <p:nvPr/>
        </p:nvSpPr>
        <p:spPr>
          <a:xfrm>
            <a:off x="1452880" y="4577715"/>
            <a:ext cx="450850" cy="414020"/>
          </a:xfrm>
          <a:prstGeom prst="rect">
            <a:avLst/>
          </a:prstGeom>
          <a:noFill/>
        </p:spPr>
        <p:txBody>
          <a:bodyPr wrap="none" rtlCol="0" anchor="t">
            <a:spAutoFit/>
          </a:bodyPr>
          <a:p>
            <a:r>
              <a:rPr lang="zh-CN" altLang="en-US" b="1" dirty="0" smtClean="0">
                <a:sym typeface="+mn-ea"/>
              </a:rPr>
              <a:t>熵</a:t>
            </a:r>
            <a:endParaRPr lang="zh-CN" altLang="en-US" b="1" dirty="0" smtClean="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决策树案例</a:t>
            </a:r>
            <a:r>
              <a:rPr lang="en-US" altLang="zh-CN"/>
              <a:t>2——</a:t>
            </a:r>
            <a:r>
              <a:rPr lang="zh-CN" altLang="en-US"/>
              <a:t>营销预测</a:t>
            </a:r>
            <a:endParaRPr lang="zh-CN" altLang="en-US"/>
          </a:p>
        </p:txBody>
      </p:sp>
      <p:sp>
        <p:nvSpPr>
          <p:cNvPr id="100" name="文本框 99"/>
          <p:cNvSpPr txBox="1"/>
          <p:nvPr/>
        </p:nvSpPr>
        <p:spPr>
          <a:xfrm>
            <a:off x="1086485" y="1340485"/>
            <a:ext cx="10166350" cy="706755"/>
          </a:xfrm>
          <a:prstGeom prst="rect">
            <a:avLst/>
          </a:prstGeom>
          <a:noFill/>
          <a:ln w="9525">
            <a:noFill/>
          </a:ln>
        </p:spPr>
        <p:txBody>
          <a:bodyPr wrap="square">
            <a:spAutoFit/>
          </a:bodyPr>
          <a:p>
            <a:pPr indent="0"/>
            <a:r>
              <a:rPr lang="zh-CN" sz="2000" b="0">
                <a:latin typeface="Calibri" panose="020F0502020204030204" pitchFamily="34" charset="0"/>
                <a:ea typeface="宋体" panose="02010600030101010101" pitchFamily="2" charset="-122"/>
              </a:rPr>
              <a:t>某电商有</a:t>
            </a:r>
            <a:r>
              <a:rPr lang="zh-CN" sz="2000" b="0">
                <a:solidFill>
                  <a:srgbClr val="0000FF"/>
                </a:solidFill>
                <a:latin typeface="Calibri" panose="020F0502020204030204" pitchFamily="34" charset="0"/>
                <a:ea typeface="宋体" panose="02010600030101010101" pitchFamily="2" charset="-122"/>
              </a:rPr>
              <a:t>用户</a:t>
            </a:r>
            <a:r>
              <a:rPr lang="en-US" sz="2000" b="0">
                <a:solidFill>
                  <a:srgbClr val="0000FF"/>
                </a:solidFill>
                <a:latin typeface="Calibri" panose="020F0502020204030204" pitchFamily="34" charset="0"/>
                <a:ea typeface="宋体" panose="02010600030101010101" pitchFamily="2" charset="-122"/>
                <a:cs typeface="Times New Roman" panose="02020603050405020304" pitchFamily="18" charset="0"/>
              </a:rPr>
              <a:t>id</a:t>
            </a:r>
            <a:r>
              <a:rPr lang="zh-CN" sz="2000" b="0">
                <a:solidFill>
                  <a:srgbClr val="0000FF"/>
                </a:solidFill>
                <a:latin typeface="Calibri" panose="020F0502020204030204" pitchFamily="34" charset="0"/>
                <a:ea typeface="宋体" panose="02010600030101010101" pitchFamily="2" charset="-122"/>
              </a:rPr>
              <a:t>、省份、性别、年龄段、职业等</a:t>
            </a:r>
            <a:r>
              <a:rPr lang="zh-CN" sz="2000" b="1">
                <a:solidFill>
                  <a:schemeClr val="tx1"/>
                </a:solidFill>
                <a:latin typeface="Calibri" panose="020F0502020204030204" pitchFamily="34" charset="0"/>
                <a:ea typeface="宋体" panose="02010600030101010101" pitchFamily="2" charset="-122"/>
              </a:rPr>
              <a:t>用户画像标签</a:t>
            </a:r>
            <a:r>
              <a:rPr lang="zh-CN" sz="2000" b="0">
                <a:latin typeface="Calibri" panose="020F0502020204030204" pitchFamily="34" charset="0"/>
                <a:ea typeface="宋体" panose="02010600030101010101" pitchFamily="2" charset="-122"/>
              </a:rPr>
              <a:t>，给哪些人展现或推送</a:t>
            </a:r>
            <a:r>
              <a:rPr lang="zh-CN" sz="2000" b="0">
                <a:solidFill>
                  <a:srgbClr val="0000FF"/>
                </a:solidFill>
                <a:latin typeface="Calibri" panose="020F0502020204030204" pitchFamily="34" charset="0"/>
                <a:ea typeface="宋体" panose="02010600030101010101" pitchFamily="2" charset="-122"/>
              </a:rPr>
              <a:t>加厚羽绒服</a:t>
            </a:r>
            <a:r>
              <a:rPr lang="zh-CN" sz="2000" b="0">
                <a:solidFill>
                  <a:schemeClr val="tx1"/>
                </a:solidFill>
                <a:latin typeface="Calibri" panose="020F0502020204030204" pitchFamily="34" charset="0"/>
                <a:ea typeface="宋体" panose="02010600030101010101" pitchFamily="2" charset="-122"/>
              </a:rPr>
              <a:t>的广告</a:t>
            </a:r>
            <a:r>
              <a:rPr lang="zh-CN" sz="2000" b="0">
                <a:latin typeface="Calibri" panose="020F0502020204030204" pitchFamily="34" charset="0"/>
                <a:ea typeface="宋体" panose="02010600030101010101" pitchFamily="2" charset="-122"/>
              </a:rPr>
              <a:t>？</a:t>
            </a:r>
            <a:endParaRPr lang="zh-CN" altLang="en-US" sz="2000" b="0">
              <a:latin typeface="Calibri" panose="020F0502020204030204" pitchFamily="34"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086485" y="2701925"/>
            <a:ext cx="3190240" cy="3009265"/>
          </a:xfrm>
          <a:prstGeom prst="rect">
            <a:avLst/>
          </a:prstGeom>
        </p:spPr>
      </p:pic>
      <p:sp>
        <p:nvSpPr>
          <p:cNvPr id="5" name="文本框 4"/>
          <p:cNvSpPr txBox="1"/>
          <p:nvPr/>
        </p:nvSpPr>
        <p:spPr>
          <a:xfrm>
            <a:off x="5591175" y="2839720"/>
            <a:ext cx="5370195" cy="460375"/>
          </a:xfrm>
          <a:prstGeom prst="rect">
            <a:avLst/>
          </a:prstGeom>
          <a:noFill/>
          <a:ln w="9525">
            <a:noFill/>
          </a:ln>
        </p:spPr>
        <p:txBody>
          <a:bodyPr wrap="square">
            <a:spAutoFit/>
          </a:bodyPr>
          <a:p>
            <a:pPr indent="0"/>
            <a:r>
              <a:rPr lang="zh-CN" sz="2400" b="1">
                <a:latin typeface="Calibri" panose="020F0502020204030204" pitchFamily="34" charset="0"/>
                <a:ea typeface="宋体" panose="02010600030101010101" pitchFamily="2" charset="-122"/>
              </a:rPr>
              <a:t>如何选择根节点，即最佳分类属性？</a:t>
            </a:r>
            <a:endParaRPr lang="zh-CN" altLang="en-US" sz="2400" b="1">
              <a:latin typeface="Calibri" panose="020F0502020204030204" pitchFamily="34" charset="0"/>
              <a:ea typeface="宋体" panose="02010600030101010101" pitchFamily="2" charset="-122"/>
            </a:endParaRPr>
          </a:p>
        </p:txBody>
      </p:sp>
      <p:sp>
        <p:nvSpPr>
          <p:cNvPr id="6" name="文本框 5"/>
          <p:cNvSpPr txBox="1"/>
          <p:nvPr/>
        </p:nvSpPr>
        <p:spPr>
          <a:xfrm>
            <a:off x="5591175" y="3651250"/>
            <a:ext cx="2540000" cy="1383665"/>
          </a:xfrm>
          <a:prstGeom prst="rect">
            <a:avLst/>
          </a:prstGeom>
          <a:noFill/>
        </p:spPr>
        <p:txBody>
          <a:bodyPr wrap="square" rtlCol="0" anchor="t">
            <a:spAutoFit/>
          </a:bodyPr>
          <a:p>
            <a:pPr lvl="0" indent="-255270"/>
            <a:r>
              <a:rPr lang="zh-CN" altLang="en-US" dirty="0">
                <a:sym typeface="+mn-ea"/>
              </a:rPr>
              <a:t>常见算法：</a:t>
            </a:r>
            <a:endParaRPr lang="en-US" altLang="zh-CN" dirty="0">
              <a:sym typeface="+mn-ea"/>
            </a:endParaRPr>
          </a:p>
          <a:p>
            <a:pPr lvl="0" indent="-255270"/>
            <a:r>
              <a:rPr lang="en-US" altLang="zh-CN" dirty="0">
                <a:sym typeface="+mn-ea"/>
              </a:rPr>
              <a:t>Hunt (</a:t>
            </a:r>
            <a:r>
              <a:rPr lang="zh-CN" altLang="en-US" dirty="0">
                <a:sym typeface="+mn-ea"/>
              </a:rPr>
              <a:t>最早</a:t>
            </a:r>
            <a:r>
              <a:rPr lang="en-US" altLang="zh-CN" dirty="0">
                <a:sym typeface="+mn-ea"/>
              </a:rPr>
              <a:t>)</a:t>
            </a:r>
            <a:endParaRPr lang="en-US" altLang="zh-CN" dirty="0"/>
          </a:p>
          <a:p>
            <a:pPr lvl="0" indent="-255270"/>
            <a:r>
              <a:rPr lang="en-US" altLang="zh-CN" b="1" dirty="0">
                <a:solidFill>
                  <a:srgbClr val="C00000"/>
                </a:solidFill>
                <a:sym typeface="+mn-ea"/>
              </a:rPr>
              <a:t>ID3</a:t>
            </a:r>
            <a:r>
              <a:rPr lang="en-US" altLang="zh-CN" dirty="0">
                <a:sym typeface="+mn-ea"/>
              </a:rPr>
              <a:t>, C4.5</a:t>
            </a:r>
            <a:endParaRPr lang="en-US" altLang="zh-CN" dirty="0"/>
          </a:p>
          <a:p>
            <a:pPr lvl="0" indent="-255270"/>
            <a:r>
              <a:rPr lang="en-US" altLang="zh-CN" dirty="0">
                <a:sym typeface="+mn-ea"/>
              </a:rPr>
              <a:t>SLIQ,SPRINT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ID3算法原理</a:t>
            </a:r>
            <a:endParaRPr lang="zh-CN" altLang="en-US"/>
          </a:p>
        </p:txBody>
      </p:sp>
      <p:sp>
        <p:nvSpPr>
          <p:cNvPr id="3" name="文本框 2"/>
          <p:cNvSpPr txBox="1"/>
          <p:nvPr/>
        </p:nvSpPr>
        <p:spPr>
          <a:xfrm>
            <a:off x="883920" y="1121410"/>
            <a:ext cx="10461625" cy="4292600"/>
          </a:xfrm>
          <a:prstGeom prst="rect">
            <a:avLst/>
          </a:prstGeom>
          <a:noFill/>
        </p:spPr>
        <p:txBody>
          <a:bodyPr wrap="square" rtlCol="0" anchor="t">
            <a:spAutoFit/>
          </a:bodyPr>
          <a:p>
            <a:r>
              <a:rPr lang="zh-CN" altLang="en-US"/>
              <a:t>ID3算法（Iterative Dichotomiser 3  迭代二叉树3代）是一个由Ross Quinlan发明的用于决策树的算法。算法原理：越是小型的决策树越优于大的决策树，即树的深度约小越好，这要求每轮选择的最佳分类属性准确。</a:t>
            </a:r>
            <a:endParaRPr lang="zh-CN" altLang="en-US"/>
          </a:p>
          <a:p>
            <a:endParaRPr lang="zh-CN" altLang="en-US"/>
          </a:p>
          <a:p>
            <a:endParaRPr lang="zh-CN" altLang="en-US"/>
          </a:p>
          <a:p>
            <a:r>
              <a:rPr lang="zh-CN" altLang="en-US"/>
              <a:t>ID3的思想：</a:t>
            </a:r>
            <a:endParaRPr lang="zh-CN" altLang="en-US"/>
          </a:p>
          <a:p>
            <a:r>
              <a:rPr lang="zh-CN" altLang="en-US"/>
              <a:t>1.使用统计测试来确定每一个实例属性单独分类训练样例的能力，分类能力最好的属性作为树的根结点(如何定义或者评判一个属性是分类能力最好的呢？即下文</a:t>
            </a:r>
            <a:r>
              <a:rPr lang="zh-CN" altLang="en-US" b="1"/>
              <a:t>信息增益</a:t>
            </a:r>
            <a:r>
              <a:rPr lang="zh-CN" altLang="en-US"/>
              <a:t>)。</a:t>
            </a:r>
            <a:endParaRPr lang="zh-CN" altLang="en-US"/>
          </a:p>
          <a:p>
            <a:endParaRPr lang="zh-CN" altLang="en-US"/>
          </a:p>
          <a:p>
            <a:r>
              <a:rPr lang="zh-CN" altLang="en-US"/>
              <a:t>2.然后为根结点属性的每个可能值产生一个分支，并把训练样例排列到适当的分支之下。</a:t>
            </a:r>
            <a:endParaRPr lang="zh-CN" altLang="en-US"/>
          </a:p>
          <a:p>
            <a:endParaRPr lang="zh-CN" altLang="en-US"/>
          </a:p>
          <a:p>
            <a:r>
              <a:rPr lang="zh-CN" altLang="en-US"/>
              <a:t>3.重复这个过程，用每个分支结点下的训练样例来选取在该点被测试的最佳属性。</a:t>
            </a:r>
            <a:endParaRPr lang="zh-CN" altLang="en-US"/>
          </a:p>
          <a:p>
            <a:r>
              <a:rPr lang="zh-CN" altLang="en-US"/>
              <a:t>算法从不回溯重新考虑以前的选择。</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信息增益的度量标准：熵</a:t>
            </a:r>
            <a:endParaRPr lang="zh-CN" altLang="en-US"/>
          </a:p>
        </p:txBody>
      </p:sp>
      <p:sp>
        <p:nvSpPr>
          <p:cNvPr id="3" name="文本框 2"/>
          <p:cNvSpPr txBox="1"/>
          <p:nvPr/>
        </p:nvSpPr>
        <p:spPr>
          <a:xfrm>
            <a:off x="625475" y="1585595"/>
            <a:ext cx="10911840" cy="4292600"/>
          </a:xfrm>
          <a:prstGeom prst="rect">
            <a:avLst/>
          </a:prstGeom>
          <a:noFill/>
        </p:spPr>
        <p:txBody>
          <a:bodyPr wrap="square" rtlCol="0" anchor="t">
            <a:spAutoFit/>
          </a:bodyPr>
          <a:p>
            <a:r>
              <a:rPr lang="zh-CN" altLang="en-US"/>
              <a:t>信息增益的度量标准：熵</a:t>
            </a:r>
            <a:endParaRPr lang="zh-CN" altLang="en-US"/>
          </a:p>
          <a:p>
            <a:r>
              <a:rPr lang="zh-CN" altLang="en-US"/>
              <a:t>ID3算法的核心思想就是以信息增益度量属性选择，选择分裂后信息增益最大的属性进行分裂。接下来，咱们就来看看这个信息增益是个什么概念。</a:t>
            </a:r>
            <a:endParaRPr lang="zh-CN" altLang="en-US"/>
          </a:p>
          <a:p>
            <a:r>
              <a:rPr lang="zh-CN" altLang="en-US"/>
              <a:t>上述的ID3算法的核心问题是选取在树的每个结点要测试的属性。我们希望选择的是最有利于分类实例的属性，信息增益(Information Gain)是用来衡量属性区分训练样例的能力，而ID3算法在增长树每一步都是使用信息增益从候选属性中选择最佳分类属性。</a:t>
            </a:r>
            <a:endParaRPr lang="zh-CN" altLang="en-US"/>
          </a:p>
          <a:p>
            <a:r>
              <a:rPr lang="zh-CN" altLang="en-US"/>
              <a:t>为了精确地定义信息增益，我们先定义信息论中广泛使用的一个度量标准，称为熵（entropy），它刻画了任意样例集的纯度（purity）。</a:t>
            </a:r>
            <a:endParaRPr lang="zh-CN" altLang="en-US"/>
          </a:p>
          <a:p>
            <a:endParaRPr lang="zh-CN" altLang="en-US"/>
          </a:p>
          <a:p>
            <a:endParaRPr lang="zh-CN" altLang="en-US"/>
          </a:p>
          <a:p>
            <a:endParaRPr lang="zh-CN" altLang="en-US"/>
          </a:p>
          <a:p>
            <a:endParaRPr lang="zh-CN" altLang="en-US"/>
          </a:p>
          <a:p>
            <a:r>
              <a:rPr lang="zh-CN" altLang="en-US" b="1">
                <a:solidFill>
                  <a:srgbClr val="FF0000"/>
                </a:solidFill>
              </a:rPr>
              <a:t>接下来进入案例开发练习</a:t>
            </a:r>
            <a:endParaRPr lang="zh-CN" altLang="en-US"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3"/>
          </p:nvPr>
        </p:nvSpPr>
        <p:spPr>
          <a:xfrm>
            <a:off x="664845" y="1278205"/>
            <a:ext cx="11178429" cy="4723632"/>
          </a:xfrm>
        </p:spPr>
        <p:txBody>
          <a:bodyPr/>
          <a:p>
            <a:pPr marL="0" indent="0">
              <a:buNone/>
            </a:pPr>
            <a:r>
              <a:rPr lang="zh-CN" altLang="en-US" sz="2400"/>
              <a:t>用概率及概率转换来衡量事件出现的几率。</a:t>
            </a:r>
            <a:endParaRPr lang="zh-CN" altLang="en-US" sz="2400"/>
          </a:p>
          <a:p>
            <a:pPr marL="0" indent="0">
              <a:buNone/>
            </a:pPr>
            <a:endParaRPr lang="zh-CN" altLang="en-US"/>
          </a:p>
        </p:txBody>
      </p:sp>
      <p:sp>
        <p:nvSpPr>
          <p:cNvPr id="3" name="标题 2"/>
          <p:cNvSpPr>
            <a:spLocks noGrp="1"/>
          </p:cNvSpPr>
          <p:nvPr>
            <p:ph type="title"/>
          </p:nvPr>
        </p:nvSpPr>
        <p:spPr/>
        <p:txBody>
          <a:bodyPr/>
          <a:p>
            <a:r>
              <a:rPr lang="zh-CN" altLang="en-US"/>
              <a:t>分类算法</a:t>
            </a:r>
            <a:r>
              <a:rPr lang="en-US" altLang="zh-CN"/>
              <a:t>—</a:t>
            </a:r>
            <a:r>
              <a:rPr lang="zh-CN" altLang="en-US"/>
              <a:t>朴素贝叶斯</a:t>
            </a:r>
            <a:endParaRPr lang="zh-CN" altLang="en-US"/>
          </a:p>
        </p:txBody>
      </p:sp>
      <p:sp>
        <p:nvSpPr>
          <p:cNvPr id="4" name="矩形 3"/>
          <p:cNvSpPr/>
          <p:nvPr/>
        </p:nvSpPr>
        <p:spPr>
          <a:xfrm>
            <a:off x="806450" y="2298700"/>
            <a:ext cx="2783840" cy="205041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椭圆 4"/>
          <p:cNvSpPr/>
          <p:nvPr/>
        </p:nvSpPr>
        <p:spPr>
          <a:xfrm>
            <a:off x="2943225" y="3758565"/>
            <a:ext cx="287655" cy="28765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380490" y="3289935"/>
            <a:ext cx="287655" cy="2876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2341880" y="3758565"/>
            <a:ext cx="287655" cy="28765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1668145" y="3758565"/>
            <a:ext cx="287655" cy="28765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1092835" y="3758565"/>
            <a:ext cx="287655" cy="28765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2054225" y="3285490"/>
            <a:ext cx="287655" cy="2876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2770505" y="3289935"/>
            <a:ext cx="287655" cy="2876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3969385" y="1910715"/>
            <a:ext cx="6363970" cy="2971800"/>
          </a:xfrm>
          <a:prstGeom prst="rect">
            <a:avLst/>
          </a:prstGeom>
          <a:noFill/>
        </p:spPr>
        <p:txBody>
          <a:bodyPr wrap="square" rtlCol="0">
            <a:spAutoFit/>
          </a:bodyPr>
          <a:p>
            <a:r>
              <a:rPr lang="zh-CN" altLang="en-US"/>
              <a:t>随机抽取蓝色球的概率是多少？</a:t>
            </a:r>
            <a:endParaRPr lang="zh-CN" altLang="en-US"/>
          </a:p>
          <a:p>
            <a:endParaRPr lang="zh-CN" altLang="en-US"/>
          </a:p>
          <a:p>
            <a:r>
              <a:rPr lang="en-US" altLang="zh-CN"/>
              <a:t>P(</a:t>
            </a:r>
            <a:r>
              <a:rPr lang="zh-CN" altLang="en-US"/>
              <a:t>蓝</a:t>
            </a:r>
            <a:r>
              <a:rPr lang="en-US" altLang="zh-CN"/>
              <a:t>) = 3/7</a:t>
            </a:r>
            <a:endParaRPr lang="en-US" altLang="zh-CN"/>
          </a:p>
          <a:p>
            <a:endParaRPr lang="en-US" altLang="zh-CN"/>
          </a:p>
          <a:p>
            <a:r>
              <a:rPr lang="zh-CN" altLang="en-US"/>
              <a:t>则，</a:t>
            </a:r>
            <a:r>
              <a:rPr lang="en-US" altLang="zh-CN"/>
              <a:t>P(</a:t>
            </a:r>
            <a:r>
              <a:rPr lang="zh-CN" altLang="en-US"/>
              <a:t>红</a:t>
            </a:r>
            <a:r>
              <a:rPr lang="en-US" altLang="zh-CN"/>
              <a:t>) = 4/7</a:t>
            </a:r>
            <a:endParaRPr lang="en-US" altLang="zh-CN"/>
          </a:p>
          <a:p>
            <a:endParaRPr lang="en-US" altLang="zh-CN"/>
          </a:p>
          <a:p>
            <a:endParaRPr lang="en-US" altLang="zh-CN"/>
          </a:p>
          <a:p>
            <a:endParaRPr lang="zh-CN" altLang="en-US"/>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矩形 17"/>
          <p:cNvSpPr/>
          <p:nvPr/>
        </p:nvSpPr>
        <p:spPr>
          <a:xfrm>
            <a:off x="5372100" y="2252980"/>
            <a:ext cx="2218055" cy="15246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标题 2"/>
          <p:cNvSpPr>
            <a:spLocks noGrp="1"/>
          </p:cNvSpPr>
          <p:nvPr>
            <p:ph type="title"/>
          </p:nvPr>
        </p:nvSpPr>
        <p:spPr/>
        <p:txBody>
          <a:bodyPr/>
          <a:p>
            <a:r>
              <a:rPr lang="zh-CN" altLang="en-US">
                <a:sym typeface="+mn-ea"/>
              </a:rPr>
              <a:t>朴素</a:t>
            </a:r>
            <a:r>
              <a:rPr lang="zh-CN" altLang="en-US"/>
              <a:t>贝叶斯算法原理基础</a:t>
            </a:r>
            <a:endParaRPr lang="zh-CN" altLang="en-US"/>
          </a:p>
        </p:txBody>
      </p:sp>
      <p:sp>
        <p:nvSpPr>
          <p:cNvPr id="12" name="文本框 11"/>
          <p:cNvSpPr txBox="1"/>
          <p:nvPr/>
        </p:nvSpPr>
        <p:spPr>
          <a:xfrm>
            <a:off x="970280" y="1475740"/>
            <a:ext cx="10103485" cy="414020"/>
          </a:xfrm>
          <a:prstGeom prst="rect">
            <a:avLst/>
          </a:prstGeom>
          <a:noFill/>
        </p:spPr>
        <p:txBody>
          <a:bodyPr wrap="square" rtlCol="0">
            <a:spAutoFit/>
          </a:bodyPr>
          <a:p>
            <a:r>
              <a:rPr lang="zh-CN" altLang="zh-CN"/>
              <a:t>如果分成</a:t>
            </a:r>
            <a:r>
              <a:rPr lang="en-US" altLang="zh-CN"/>
              <a:t>2</a:t>
            </a:r>
            <a:r>
              <a:rPr lang="zh-CN" altLang="en-US"/>
              <a:t>个容器，如图</a:t>
            </a:r>
            <a:endParaRPr lang="en-US"/>
          </a:p>
        </p:txBody>
      </p:sp>
      <p:sp>
        <p:nvSpPr>
          <p:cNvPr id="13" name="矩形 12"/>
          <p:cNvSpPr/>
          <p:nvPr/>
        </p:nvSpPr>
        <p:spPr>
          <a:xfrm>
            <a:off x="2177415" y="2252980"/>
            <a:ext cx="2218055" cy="15246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椭圆 13"/>
          <p:cNvSpPr/>
          <p:nvPr/>
        </p:nvSpPr>
        <p:spPr>
          <a:xfrm>
            <a:off x="2532380" y="2690495"/>
            <a:ext cx="287655" cy="2876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2532380" y="3152775"/>
            <a:ext cx="287655" cy="28765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3142615" y="3202305"/>
            <a:ext cx="287655" cy="28765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5731510" y="3285490"/>
            <a:ext cx="287655" cy="28765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6337300" y="2801620"/>
            <a:ext cx="287655" cy="2876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6337300" y="3285490"/>
            <a:ext cx="287655" cy="287655"/>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5731510" y="2801620"/>
            <a:ext cx="287655" cy="2876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1121410" y="2738755"/>
            <a:ext cx="1019810" cy="414655"/>
          </a:xfrm>
          <a:prstGeom prst="rect">
            <a:avLst/>
          </a:prstGeom>
          <a:noFill/>
        </p:spPr>
        <p:txBody>
          <a:bodyPr wrap="square" rtlCol="0">
            <a:spAutoFit/>
          </a:bodyPr>
          <a:p>
            <a:r>
              <a:rPr lang="zh-CN" altLang="en-US"/>
              <a:t>容器</a:t>
            </a:r>
            <a:r>
              <a:rPr lang="en-US" altLang="zh-CN"/>
              <a:t>A</a:t>
            </a:r>
            <a:endParaRPr lang="en-US" altLang="zh-CN"/>
          </a:p>
        </p:txBody>
      </p:sp>
      <p:sp>
        <p:nvSpPr>
          <p:cNvPr id="24" name="文本框 23"/>
          <p:cNvSpPr txBox="1"/>
          <p:nvPr/>
        </p:nvSpPr>
        <p:spPr>
          <a:xfrm>
            <a:off x="7663180" y="2738755"/>
            <a:ext cx="1019810" cy="414020"/>
          </a:xfrm>
          <a:prstGeom prst="rect">
            <a:avLst/>
          </a:prstGeom>
          <a:noFill/>
        </p:spPr>
        <p:txBody>
          <a:bodyPr wrap="square" rtlCol="0">
            <a:spAutoFit/>
          </a:bodyPr>
          <a:p>
            <a:r>
              <a:rPr lang="zh-CN" altLang="en-US"/>
              <a:t>容器</a:t>
            </a:r>
            <a:r>
              <a:rPr lang="en-US" altLang="zh-CN"/>
              <a:t>C</a:t>
            </a:r>
            <a:endParaRPr lang="en-US" altLang="zh-CN"/>
          </a:p>
        </p:txBody>
      </p:sp>
      <p:sp>
        <p:nvSpPr>
          <p:cNvPr id="25" name="文本框 24"/>
          <p:cNvSpPr txBox="1"/>
          <p:nvPr/>
        </p:nvSpPr>
        <p:spPr>
          <a:xfrm>
            <a:off x="1121410" y="3909060"/>
            <a:ext cx="8809990" cy="2399665"/>
          </a:xfrm>
          <a:prstGeom prst="rect">
            <a:avLst/>
          </a:prstGeom>
          <a:noFill/>
        </p:spPr>
        <p:txBody>
          <a:bodyPr wrap="square" rtlCol="0">
            <a:spAutoFit/>
          </a:bodyPr>
          <a:p>
            <a:r>
              <a:rPr lang="zh-CN" altLang="en-US"/>
              <a:t>蓝色球在</a:t>
            </a:r>
            <a:r>
              <a:rPr lang="en-US" altLang="zh-CN"/>
              <a:t>A</a:t>
            </a:r>
            <a:r>
              <a:rPr lang="zh-CN" altLang="en-US"/>
              <a:t>里的概率</a:t>
            </a:r>
            <a:r>
              <a:rPr lang="en-US" altLang="zh-CN"/>
              <a:t>P(A) = ?</a:t>
            </a:r>
            <a:endParaRPr lang="en-US" altLang="zh-CN"/>
          </a:p>
          <a:p>
            <a:r>
              <a:rPr lang="zh-CN" altLang="en-US"/>
              <a:t>蓝色球在</a:t>
            </a:r>
            <a:r>
              <a:rPr lang="en-US" altLang="zh-CN"/>
              <a:t>C</a:t>
            </a:r>
            <a:r>
              <a:rPr lang="zh-CN" altLang="en-US"/>
              <a:t>里的概率</a:t>
            </a:r>
            <a:r>
              <a:rPr lang="en-US" altLang="zh-CN"/>
              <a:t>P(</a:t>
            </a:r>
            <a:r>
              <a:rPr lang="en-US" altLang="zh-CN">
                <a:sym typeface="+mn-ea"/>
              </a:rPr>
              <a:t>C</a:t>
            </a:r>
            <a:r>
              <a:rPr lang="en-US" altLang="zh-CN"/>
              <a:t>) = ?</a:t>
            </a:r>
            <a:endParaRPr lang="en-US" altLang="zh-CN"/>
          </a:p>
          <a:p>
            <a:endParaRPr lang="zh-CN" altLang="en-US"/>
          </a:p>
          <a:p>
            <a:r>
              <a:rPr lang="zh-CN" altLang="en-US"/>
              <a:t>蓝色球同时出现的概率为</a:t>
            </a:r>
            <a:r>
              <a:rPr lang="en-US" altLang="zh-CN"/>
              <a:t>P(A,B)</a:t>
            </a:r>
            <a:r>
              <a:rPr lang="zh-CN" altLang="en-US"/>
              <a:t>或</a:t>
            </a:r>
            <a:r>
              <a:rPr lang="en-US" altLang="zh-CN">
                <a:sym typeface="+mn-ea"/>
              </a:rPr>
              <a:t>P(AB)</a:t>
            </a:r>
            <a:r>
              <a:rPr lang="zh-CN" altLang="en-US">
                <a:sym typeface="+mn-ea"/>
              </a:rPr>
              <a:t>或</a:t>
            </a:r>
            <a:r>
              <a:rPr lang="en-US" altLang="zh-CN">
                <a:sym typeface="+mn-ea"/>
              </a:rPr>
              <a:t>P(A∩B) = ?  </a:t>
            </a:r>
            <a:r>
              <a:rPr lang="en-US" altLang="zh-CN" sz="2400" b="1">
                <a:solidFill>
                  <a:srgbClr val="C00000"/>
                </a:solidFill>
                <a:sym typeface="+mn-ea"/>
              </a:rPr>
              <a:t> </a:t>
            </a:r>
            <a:endParaRPr lang="en-US" altLang="zh-CN" sz="2400" b="1">
              <a:solidFill>
                <a:srgbClr val="C00000"/>
              </a:solidFill>
              <a:sym typeface="+mn-ea"/>
            </a:endParaRPr>
          </a:p>
          <a:p>
            <a:endParaRPr lang="en-US" altLang="zh-CN">
              <a:sym typeface="+mn-ea"/>
            </a:endParaRPr>
          </a:p>
          <a:p>
            <a:r>
              <a:rPr lang="zh-CN" altLang="en-US">
                <a:sym typeface="+mn-ea"/>
              </a:rPr>
              <a:t>那么，已知</a:t>
            </a:r>
            <a:r>
              <a:rPr lang="en-US" altLang="zh-CN">
                <a:sym typeface="+mn-ea"/>
              </a:rPr>
              <a:t>P(C)=1/2</a:t>
            </a:r>
            <a:r>
              <a:rPr lang="zh-CN" altLang="en-US">
                <a:sym typeface="+mn-ea"/>
              </a:rPr>
              <a:t>的情况下，</a:t>
            </a:r>
            <a:r>
              <a:rPr lang="en-US" altLang="zh-CN">
                <a:sym typeface="+mn-ea"/>
              </a:rPr>
              <a:t>P(A)</a:t>
            </a:r>
            <a:r>
              <a:rPr lang="zh-CN" altLang="en-US">
                <a:sym typeface="+mn-ea"/>
              </a:rPr>
              <a:t>是多少呢？用</a:t>
            </a:r>
            <a:r>
              <a:rPr lang="en-US" altLang="zh-CN">
                <a:sym typeface="+mn-ea"/>
              </a:rPr>
              <a:t>P(A | C)</a:t>
            </a:r>
            <a:r>
              <a:rPr lang="zh-CN" altLang="en-US">
                <a:sym typeface="+mn-ea"/>
              </a:rPr>
              <a:t>表示</a:t>
            </a:r>
            <a:endParaRPr lang="zh-CN" altLang="en-US">
              <a:sym typeface="+mn-ea"/>
            </a:endParaRPr>
          </a:p>
          <a:p>
            <a:endParaRPr lang="zh-CN" altLang="en-US">
              <a:sym typeface="+mn-ea"/>
            </a:endParaRPr>
          </a:p>
        </p:txBody>
      </p:sp>
      <p:sp>
        <p:nvSpPr>
          <p:cNvPr id="2" name="文本框 1"/>
          <p:cNvSpPr txBox="1"/>
          <p:nvPr/>
        </p:nvSpPr>
        <p:spPr>
          <a:xfrm>
            <a:off x="4581525" y="3912870"/>
            <a:ext cx="865505" cy="460375"/>
          </a:xfrm>
          <a:prstGeom prst="rect">
            <a:avLst/>
          </a:prstGeom>
          <a:noFill/>
        </p:spPr>
        <p:txBody>
          <a:bodyPr wrap="square" rtlCol="0">
            <a:spAutoFit/>
          </a:bodyPr>
          <a:p>
            <a:r>
              <a:rPr lang="en-US" altLang="zh-CN" sz="2400" b="1">
                <a:solidFill>
                  <a:srgbClr val="C00000"/>
                </a:solidFill>
              </a:rPr>
              <a:t>1/3</a:t>
            </a:r>
            <a:endParaRPr lang="en-US" altLang="zh-CN" sz="2400" b="1">
              <a:solidFill>
                <a:srgbClr val="C00000"/>
              </a:solidFill>
            </a:endParaRPr>
          </a:p>
        </p:txBody>
      </p:sp>
      <p:sp>
        <p:nvSpPr>
          <p:cNvPr id="4" name="文本框 3"/>
          <p:cNvSpPr txBox="1"/>
          <p:nvPr/>
        </p:nvSpPr>
        <p:spPr>
          <a:xfrm>
            <a:off x="4708525" y="4224655"/>
            <a:ext cx="865505" cy="460375"/>
          </a:xfrm>
          <a:prstGeom prst="rect">
            <a:avLst/>
          </a:prstGeom>
          <a:noFill/>
        </p:spPr>
        <p:txBody>
          <a:bodyPr wrap="square" rtlCol="0">
            <a:spAutoFit/>
          </a:bodyPr>
          <a:p>
            <a:r>
              <a:rPr lang="en-US" altLang="zh-CN" sz="2400" b="1">
                <a:solidFill>
                  <a:srgbClr val="C00000"/>
                </a:solidFill>
              </a:rPr>
              <a:t>1/2</a:t>
            </a:r>
            <a:endParaRPr lang="en-US" altLang="zh-CN" sz="2400" b="1">
              <a:solidFill>
                <a:srgbClr val="C00000"/>
              </a:solidFill>
            </a:endParaRPr>
          </a:p>
        </p:txBody>
      </p:sp>
      <p:sp>
        <p:nvSpPr>
          <p:cNvPr id="5" name="文本框 4"/>
          <p:cNvSpPr txBox="1"/>
          <p:nvPr/>
        </p:nvSpPr>
        <p:spPr>
          <a:xfrm>
            <a:off x="7350125" y="4854575"/>
            <a:ext cx="2830830" cy="460375"/>
          </a:xfrm>
          <a:prstGeom prst="rect">
            <a:avLst/>
          </a:prstGeom>
          <a:noFill/>
        </p:spPr>
        <p:txBody>
          <a:bodyPr wrap="square" rtlCol="0">
            <a:spAutoFit/>
          </a:bodyPr>
          <a:p>
            <a:r>
              <a:rPr lang="en-US" altLang="zh-CN" sz="2400" b="1">
                <a:solidFill>
                  <a:srgbClr val="C00000"/>
                </a:solidFill>
                <a:sym typeface="+mn-ea"/>
              </a:rPr>
              <a:t>1/3 * 1/2 = 1/6</a:t>
            </a:r>
            <a:endParaRPr lang="en-US" altLang="zh-CN" sz="24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p:txBody>
          <a:bodyPr wrap="square" lIns="91456" tIns="45728" rIns="91456" bIns="45728" anchor="ctr"/>
          <a:p>
            <a:pPr lvl="0"/>
            <a:r>
              <a:rPr lang="zh-CN" altLang="en-US">
                <a:sym typeface="+mn-ea"/>
              </a:rPr>
              <a:t>朴素</a:t>
            </a:r>
            <a:r>
              <a:rPr lang="zh-CN" altLang="en-US" dirty="0"/>
              <a:t>贝叶斯分类器</a:t>
            </a:r>
            <a:endParaRPr lang="zh-CN" altLang="en-US" dirty="0"/>
          </a:p>
        </p:txBody>
      </p:sp>
      <p:sp>
        <p:nvSpPr>
          <p:cNvPr id="33794" name="Rectangle 3"/>
          <p:cNvSpPr>
            <a:spLocks noGrp="1"/>
          </p:cNvSpPr>
          <p:nvPr>
            <p:ph idx="13"/>
          </p:nvPr>
        </p:nvSpPr>
        <p:spPr>
          <a:xfrm>
            <a:off x="506095" y="1541145"/>
            <a:ext cx="11178540" cy="3138805"/>
          </a:xfrm>
        </p:spPr>
        <p:txBody>
          <a:bodyPr wrap="square" lIns="91456" tIns="45728" rIns="91456" bIns="45728" anchor="t">
            <a:noAutofit/>
          </a:bodyPr>
          <a:p>
            <a:pPr marL="457200" lvl="1" indent="0">
              <a:buNone/>
            </a:pPr>
            <a:r>
              <a:rPr lang="zh-CN" altLang="en-US" sz="2000" dirty="0"/>
              <a:t>得出公式：</a:t>
            </a:r>
            <a:endParaRPr lang="zh-CN" altLang="en-US" sz="2000" dirty="0"/>
          </a:p>
          <a:p>
            <a:pPr marL="457200" lvl="1" indent="0">
              <a:buNone/>
            </a:pPr>
            <a:endParaRPr lang="zh-CN" altLang="en-US" dirty="0"/>
          </a:p>
          <a:p>
            <a:pPr marL="457200" lvl="1" indent="0">
              <a:buNone/>
            </a:pPr>
            <a:endParaRPr lang="zh-CN" altLang="en-US" dirty="0"/>
          </a:p>
          <a:p>
            <a:pPr marL="457200" lvl="1" indent="0">
              <a:buNone/>
            </a:pPr>
            <a:r>
              <a:rPr lang="zh-CN" altLang="en-US" dirty="0"/>
              <a:t>进而得到贝叶斯公式：</a:t>
            </a:r>
            <a:endParaRPr lang="zh-CN" altLang="en-US" dirty="0"/>
          </a:p>
          <a:p>
            <a:pPr marL="457200" lvl="1" indent="0">
              <a:buNone/>
            </a:pPr>
            <a:r>
              <a:rPr lang="zh-CN" altLang="en-US" dirty="0"/>
              <a:t>     </a:t>
            </a:r>
            <a:endParaRPr lang="zh-CN" altLang="en-US" dirty="0"/>
          </a:p>
        </p:txBody>
      </p:sp>
      <p:graphicFrame>
        <p:nvGraphicFramePr>
          <p:cNvPr id="33796" name="Object 4"/>
          <p:cNvGraphicFramePr>
            <a:graphicFrameLocks noChangeAspect="1"/>
          </p:cNvGraphicFramePr>
          <p:nvPr/>
        </p:nvGraphicFramePr>
        <p:xfrm>
          <a:off x="3307304" y="3437872"/>
          <a:ext cx="4442648" cy="1157501"/>
        </p:xfrm>
        <a:graphic>
          <a:graphicData uri="http://schemas.openxmlformats.org/presentationml/2006/ole">
            <mc:AlternateContent xmlns:mc="http://schemas.openxmlformats.org/markup-compatibility/2006">
              <mc:Choice xmlns:v="urn:schemas-microsoft-com:vml" Requires="v">
                <p:oleObj spid="_x0000_s3087" name="" r:id="rId1" imgW="3022600" imgH="787400" progId="Equation.3">
                  <p:embed/>
                </p:oleObj>
              </mc:Choice>
              <mc:Fallback>
                <p:oleObj name="" r:id="rId1" imgW="3022600" imgH="787400" progId="Equation.3">
                  <p:embed/>
                  <p:pic>
                    <p:nvPicPr>
                      <p:cNvPr id="0" name="图片 3086"/>
                      <p:cNvPicPr/>
                      <p:nvPr/>
                    </p:nvPicPr>
                    <p:blipFill>
                      <a:blip r:embed="rId2"/>
                      <a:stretch>
                        <a:fillRect/>
                      </a:stretch>
                    </p:blipFill>
                    <p:spPr>
                      <a:xfrm>
                        <a:off x="3307304" y="3437872"/>
                        <a:ext cx="4442648" cy="1157501"/>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3"/>
          <a:stretch>
            <a:fillRect/>
          </a:stretch>
        </p:blipFill>
        <p:spPr>
          <a:xfrm>
            <a:off x="2903855" y="1541145"/>
            <a:ext cx="2143125" cy="819150"/>
          </a:xfrm>
          <a:prstGeom prst="rect">
            <a:avLst/>
          </a:prstGeom>
        </p:spPr>
      </p:pic>
      <p:pic>
        <p:nvPicPr>
          <p:cNvPr id="4" name="图片 3"/>
          <p:cNvPicPr>
            <a:picLocks noChangeAspect="1"/>
          </p:cNvPicPr>
          <p:nvPr/>
        </p:nvPicPr>
        <p:blipFill>
          <a:blip r:embed="rId4"/>
          <a:stretch>
            <a:fillRect/>
          </a:stretch>
        </p:blipFill>
        <p:spPr>
          <a:xfrm>
            <a:off x="6783070" y="1483995"/>
            <a:ext cx="2286000" cy="876300"/>
          </a:xfrm>
          <a:prstGeom prst="rect">
            <a:avLst/>
          </a:prstGeom>
        </p:spPr>
      </p:pic>
      <p:sp>
        <p:nvSpPr>
          <p:cNvPr id="5" name="文本框 4"/>
          <p:cNvSpPr txBox="1"/>
          <p:nvPr/>
        </p:nvSpPr>
        <p:spPr>
          <a:xfrm>
            <a:off x="5602605" y="1842135"/>
            <a:ext cx="1264920" cy="411480"/>
          </a:xfrm>
          <a:prstGeom prst="rect">
            <a:avLst/>
          </a:prstGeom>
          <a:noFill/>
        </p:spPr>
        <p:txBody>
          <a:bodyPr wrap="square" rtlCol="0">
            <a:spAutoFit/>
          </a:bodyPr>
          <a:p>
            <a:r>
              <a:rPr lang="zh-CN" altLang="en-US"/>
              <a:t>同理：</a:t>
            </a:r>
            <a:endParaRPr lang="zh-CN" altLang="en-US"/>
          </a:p>
        </p:txBody>
      </p:sp>
      <p:cxnSp>
        <p:nvCxnSpPr>
          <p:cNvPr id="2" name="直接箭头连接符 1"/>
          <p:cNvCxnSpPr>
            <a:stCxn id="3" idx="2"/>
          </p:cNvCxnSpPr>
          <p:nvPr/>
        </p:nvCxnSpPr>
        <p:spPr>
          <a:xfrm>
            <a:off x="3975735" y="2360295"/>
            <a:ext cx="1327150" cy="781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6783070" y="2399030"/>
            <a:ext cx="856615" cy="742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77900" y="4913630"/>
            <a:ext cx="10497820" cy="829945"/>
          </a:xfrm>
          <a:prstGeom prst="rect">
            <a:avLst/>
          </a:prstGeom>
          <a:noFill/>
        </p:spPr>
        <p:txBody>
          <a:bodyPr wrap="none" rtlCol="0" anchor="t">
            <a:spAutoFit/>
          </a:bodyPr>
          <a:p>
            <a:r>
              <a:rPr lang="zh-CN" altLang="en-US" sz="2400" dirty="0">
                <a:solidFill>
                  <a:srgbClr val="C00000"/>
                </a:solidFill>
                <a:latin typeface="微软雅黑" panose="020B0503020204020204" pitchFamily="34" charset="-122"/>
                <a:ea typeface="微软雅黑" panose="020B0503020204020204" pitchFamily="34" charset="-122"/>
              </a:rPr>
              <a:t>生活中常常能得知</a:t>
            </a:r>
            <a:r>
              <a:rPr lang="en-US" altLang="zh-CN" sz="2400" dirty="0">
                <a:solidFill>
                  <a:srgbClr val="C00000"/>
                </a:solidFill>
                <a:latin typeface="微软雅黑" panose="020B0503020204020204" pitchFamily="34" charset="-122"/>
                <a:ea typeface="微软雅黑" panose="020B0503020204020204" pitchFamily="34" charset="-122"/>
              </a:rPr>
              <a:t>P(A|C)</a:t>
            </a:r>
            <a:r>
              <a:rPr lang="zh-CN" altLang="en-US" sz="2400" dirty="0">
                <a:solidFill>
                  <a:srgbClr val="C00000"/>
                </a:solidFill>
                <a:latin typeface="微软雅黑" panose="020B0503020204020204" pitchFamily="34" charset="-122"/>
                <a:ea typeface="微软雅黑" panose="020B0503020204020204" pitchFamily="34" charset="-122"/>
              </a:rPr>
              <a:t>，却不能直接得到</a:t>
            </a:r>
            <a:r>
              <a:rPr lang="en-US" altLang="zh-CN" sz="2400" dirty="0">
                <a:solidFill>
                  <a:srgbClr val="C00000"/>
                </a:solidFill>
                <a:latin typeface="微软雅黑" panose="020B0503020204020204" pitchFamily="34" charset="-122"/>
                <a:ea typeface="微软雅黑" panose="020B0503020204020204" pitchFamily="34" charset="-122"/>
              </a:rPr>
              <a:t>P(C|A)</a:t>
            </a:r>
            <a:r>
              <a:rPr lang="zh-CN" altLang="en-US" sz="2400" dirty="0">
                <a:solidFill>
                  <a:srgbClr val="C00000"/>
                </a:solidFill>
                <a:latin typeface="微软雅黑" panose="020B0503020204020204" pitchFamily="34" charset="-122"/>
                <a:ea typeface="微软雅黑" panose="020B0503020204020204" pitchFamily="34" charset="-122"/>
              </a:rPr>
              <a:t>，贝叶斯为我们打通从前者</a:t>
            </a:r>
            <a:endParaRPr lang="zh-CN" altLang="en-US" sz="2400" dirty="0">
              <a:solidFill>
                <a:srgbClr val="C00000"/>
              </a:solidFill>
              <a:latin typeface="微软雅黑" panose="020B0503020204020204" pitchFamily="34" charset="-122"/>
              <a:ea typeface="微软雅黑" panose="020B0503020204020204" pitchFamily="34" charset="-122"/>
            </a:endParaRPr>
          </a:p>
          <a:p>
            <a:r>
              <a:rPr lang="zh-CN" altLang="en-US" sz="2400" dirty="0">
                <a:solidFill>
                  <a:srgbClr val="C00000"/>
                </a:solidFill>
                <a:latin typeface="微软雅黑" panose="020B0503020204020204" pitchFamily="34" charset="-122"/>
                <a:ea typeface="微软雅黑" panose="020B0503020204020204" pitchFamily="34" charset="-122"/>
              </a:rPr>
              <a:t>计算出后者的通道。</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3"/>
          <p:cNvSpPr txBox="1"/>
          <p:nvPr/>
        </p:nvSpPr>
        <p:spPr>
          <a:xfrm>
            <a:off x="1137285" y="1310005"/>
            <a:ext cx="9916160" cy="4895850"/>
          </a:xfrm>
          <a:prstGeom prst="rect">
            <a:avLst/>
          </a:prstGeom>
          <a:noFill/>
          <a:ln w="9525">
            <a:noFill/>
          </a:ln>
        </p:spPr>
        <p:txBody>
          <a:bodyPr anchor="t"/>
          <a:p>
            <a:pPr marL="109855" lvl="1" indent="0" algn="l" eaLnBrk="0" fontAlgn="base" hangingPunct="0">
              <a:spcBef>
                <a:spcPts val="400"/>
              </a:spcBef>
              <a:spcAft>
                <a:spcPct val="0"/>
              </a:spcAft>
              <a:buClr>
                <a:schemeClr val="accent1"/>
              </a:buClr>
              <a:buSzPct val="68000"/>
              <a:buFont typeface="Wingdings 3" panose="05040102010807070707" pitchFamily="18" charset="2"/>
              <a:buNone/>
            </a:pPr>
            <a:r>
              <a:rPr lang="zh-CN" altLang="en-US" sz="2700" dirty="0">
                <a:latin typeface="Arial" panose="020B0604020202020204" pitchFamily="34" charset="0"/>
                <a:ea typeface="宋体" panose="02010600030101010101" pitchFamily="2" charset="-122"/>
              </a:rPr>
              <a:t>在已知变量</a:t>
            </a:r>
            <a:r>
              <a:rPr lang="en-US" altLang="zh-CN" sz="2700" dirty="0">
                <a:latin typeface="Times New Roman" panose="02020603050405020304" pitchFamily="18" charset="0"/>
                <a:ea typeface="宋体" panose="02010600030101010101" pitchFamily="2" charset="-122"/>
              </a:rPr>
              <a:t> (A</a:t>
            </a:r>
            <a:r>
              <a:rPr lang="en-US" altLang="zh-CN" sz="2700" baseline="-25000" dirty="0">
                <a:latin typeface="Times New Roman" panose="02020603050405020304" pitchFamily="18" charset="0"/>
                <a:ea typeface="宋体" panose="02010600030101010101" pitchFamily="2" charset="-122"/>
              </a:rPr>
              <a:t>1</a:t>
            </a:r>
            <a:r>
              <a:rPr lang="en-US" altLang="zh-CN" sz="2700" dirty="0">
                <a:latin typeface="Times New Roman" panose="02020603050405020304" pitchFamily="18" charset="0"/>
                <a:ea typeface="宋体" panose="02010600030101010101" pitchFamily="2" charset="-122"/>
              </a:rPr>
              <a:t>, A</a:t>
            </a:r>
            <a:r>
              <a:rPr lang="en-US" altLang="zh-CN" sz="2700" baseline="-25000" dirty="0">
                <a:latin typeface="Times New Roman" panose="02020603050405020304" pitchFamily="18" charset="0"/>
                <a:ea typeface="宋体" panose="02010600030101010101" pitchFamily="2" charset="-122"/>
              </a:rPr>
              <a:t>2</a:t>
            </a:r>
            <a:r>
              <a:rPr lang="en-US" altLang="zh-CN" sz="2700" dirty="0">
                <a:latin typeface="Times New Roman" panose="02020603050405020304" pitchFamily="18" charset="0"/>
                <a:ea typeface="宋体" panose="02010600030101010101" pitchFamily="2" charset="-122"/>
              </a:rPr>
              <a:t>,…,A</a:t>
            </a:r>
            <a:r>
              <a:rPr lang="en-US" altLang="zh-CN" sz="2700" baseline="-25000" dirty="0">
                <a:latin typeface="Times New Roman" panose="02020603050405020304" pitchFamily="18" charset="0"/>
                <a:ea typeface="宋体" panose="02010600030101010101" pitchFamily="2" charset="-122"/>
              </a:rPr>
              <a:t>n</a:t>
            </a:r>
            <a:r>
              <a:rPr lang="en-US" altLang="zh-CN" sz="2700" dirty="0">
                <a:latin typeface="Times New Roman" panose="02020603050405020304" pitchFamily="18" charset="0"/>
                <a:ea typeface="宋体" panose="02010600030101010101" pitchFamily="2" charset="-122"/>
              </a:rPr>
              <a:t>) </a:t>
            </a:r>
            <a:r>
              <a:rPr lang="zh-CN" altLang="en-US" sz="2700" dirty="0">
                <a:latin typeface="Arial" panose="020B0604020202020204" pitchFamily="34" charset="0"/>
                <a:ea typeface="宋体" panose="02010600030101010101" pitchFamily="2" charset="-122"/>
              </a:rPr>
              <a:t>，我们预测类</a:t>
            </a:r>
            <a:r>
              <a:rPr lang="en-US" altLang="zh-CN" sz="2700" dirty="0">
                <a:latin typeface="Times New Roman" panose="02020603050405020304" pitchFamily="18" charset="0"/>
                <a:ea typeface="宋体" panose="02010600030101010101" pitchFamily="2" charset="-122"/>
              </a:rPr>
              <a:t>C</a:t>
            </a:r>
            <a:r>
              <a:rPr lang="zh-CN" altLang="en-US" sz="2700" dirty="0">
                <a:latin typeface="Arial" panose="020B0604020202020204" pitchFamily="34" charset="0"/>
                <a:ea typeface="宋体" panose="02010600030101010101" pitchFamily="2" charset="-122"/>
              </a:rPr>
              <a:t>。相当于计算概率</a:t>
            </a:r>
            <a:r>
              <a:rPr lang="en-US" altLang="zh-CN" sz="2700" dirty="0">
                <a:latin typeface="Times New Roman" panose="02020603050405020304" pitchFamily="18" charset="0"/>
                <a:ea typeface="宋体" panose="02010600030101010101" pitchFamily="2" charset="-122"/>
              </a:rPr>
              <a:t>P(C| A</a:t>
            </a:r>
            <a:r>
              <a:rPr lang="en-US" altLang="zh-CN" sz="2700" baseline="-25000" dirty="0">
                <a:latin typeface="Times New Roman" panose="02020603050405020304" pitchFamily="18" charset="0"/>
                <a:ea typeface="宋体" panose="02010600030101010101" pitchFamily="2" charset="-122"/>
              </a:rPr>
              <a:t>1</a:t>
            </a:r>
            <a:r>
              <a:rPr lang="en-US" altLang="zh-CN" sz="2700" dirty="0">
                <a:latin typeface="Times New Roman" panose="02020603050405020304" pitchFamily="18" charset="0"/>
                <a:ea typeface="宋体" panose="02010600030101010101" pitchFamily="2" charset="-122"/>
              </a:rPr>
              <a:t>, A</a:t>
            </a:r>
            <a:r>
              <a:rPr lang="en-US" altLang="zh-CN" sz="2700" baseline="-25000" dirty="0">
                <a:latin typeface="Times New Roman" panose="02020603050405020304" pitchFamily="18" charset="0"/>
                <a:ea typeface="宋体" panose="02010600030101010101" pitchFamily="2" charset="-122"/>
              </a:rPr>
              <a:t>2</a:t>
            </a:r>
            <a:r>
              <a:rPr lang="en-US" altLang="zh-CN" sz="2700" dirty="0">
                <a:latin typeface="Times New Roman" panose="02020603050405020304" pitchFamily="18" charset="0"/>
                <a:ea typeface="宋体" panose="02010600030101010101" pitchFamily="2" charset="-122"/>
              </a:rPr>
              <a:t>,…,A</a:t>
            </a:r>
            <a:r>
              <a:rPr lang="en-US" altLang="zh-CN" sz="2700" baseline="-25000" dirty="0">
                <a:latin typeface="Times New Roman" panose="02020603050405020304" pitchFamily="18" charset="0"/>
                <a:ea typeface="宋体" panose="02010600030101010101" pitchFamily="2" charset="-122"/>
              </a:rPr>
              <a:t>n </a:t>
            </a:r>
            <a:r>
              <a:rPr lang="en-US" altLang="zh-CN" sz="2700" dirty="0">
                <a:latin typeface="Times New Roman" panose="02020603050405020304" pitchFamily="18" charset="0"/>
                <a:ea typeface="宋体" panose="02010600030101010101" pitchFamily="2" charset="-122"/>
              </a:rPr>
              <a:t>)</a:t>
            </a:r>
            <a:endParaRPr lang="en-US" altLang="zh-CN" sz="2700" dirty="0">
              <a:latin typeface="Times New Roman" panose="02020603050405020304" pitchFamily="18" charset="0"/>
              <a:ea typeface="宋体" panose="02010600030101010101" pitchFamily="2" charset="-122"/>
            </a:endParaRPr>
          </a:p>
          <a:p>
            <a:pPr marL="365125" lvl="0" indent="-255270" eaLnBrk="0" hangingPunct="0">
              <a:spcBef>
                <a:spcPts val="400"/>
              </a:spcBef>
              <a:buClr>
                <a:schemeClr val="accent1"/>
              </a:buClr>
              <a:buSzPct val="68000"/>
              <a:buFont typeface="Wingdings 3" panose="05040102010807070707" pitchFamily="18" charset="2"/>
              <a:buChar char="•"/>
            </a:pPr>
            <a:endParaRPr lang="en-US" altLang="zh-CN" sz="2700" dirty="0">
              <a:latin typeface="Times New Roman" panose="02020603050405020304" pitchFamily="18" charset="0"/>
              <a:ea typeface="宋体" panose="02010600030101010101" pitchFamily="2" charset="-122"/>
            </a:endParaRPr>
          </a:p>
          <a:p>
            <a:pPr marL="365125" lvl="0" indent="-255270" eaLnBrk="0" hangingPunct="0">
              <a:spcBef>
                <a:spcPts val="400"/>
              </a:spcBef>
              <a:buClr>
                <a:schemeClr val="accent1"/>
              </a:buClr>
              <a:buSzPct val="68000"/>
              <a:buFont typeface="Wingdings 3" panose="05040102010807070707" pitchFamily="18" charset="2"/>
              <a:buChar char="•"/>
            </a:pPr>
            <a:endParaRPr lang="en-US" altLang="zh-CN" sz="2700" dirty="0">
              <a:latin typeface="Times New Roman" panose="02020603050405020304" pitchFamily="18" charset="0"/>
              <a:ea typeface="宋体" panose="02010600030101010101" pitchFamily="2" charset="-122"/>
            </a:endParaRPr>
          </a:p>
          <a:p>
            <a:pPr marL="365125" lvl="0" indent="-255270" eaLnBrk="0" hangingPunct="0">
              <a:spcBef>
                <a:spcPts val="400"/>
              </a:spcBef>
              <a:buClr>
                <a:schemeClr val="accent1"/>
              </a:buClr>
              <a:buSzPct val="68000"/>
              <a:buFont typeface="Wingdings 3" panose="05040102010807070707" pitchFamily="18" charset="2"/>
              <a:buChar char="•"/>
            </a:pPr>
            <a:endParaRPr lang="en-US" altLang="zh-CN" sz="2700" dirty="0">
              <a:latin typeface="Times New Roman" panose="02020603050405020304" pitchFamily="18" charset="0"/>
              <a:ea typeface="宋体" panose="02010600030101010101" pitchFamily="2" charset="-122"/>
            </a:endParaRPr>
          </a:p>
          <a:p>
            <a:pPr marL="365125" lvl="1" indent="-255270" algn="l" eaLnBrk="0" fontAlgn="base" hangingPunct="0">
              <a:spcBef>
                <a:spcPts val="325"/>
              </a:spcBef>
              <a:spcAft>
                <a:spcPct val="0"/>
              </a:spcAft>
              <a:buClr>
                <a:schemeClr val="accent1"/>
              </a:buClr>
              <a:buFont typeface="Verdana" panose="020B0604030504040204" pitchFamily="34" charset="0"/>
              <a:buChar char="•"/>
            </a:pPr>
            <a:endParaRPr lang="zh-CN" altLang="en-US" sz="2400" dirty="0">
              <a:solidFill>
                <a:schemeClr val="tx1"/>
              </a:solidFill>
              <a:latin typeface="Arial" panose="020B0604020202020204" pitchFamily="34" charset="0"/>
              <a:ea typeface="宋体" panose="02010600030101010101" pitchFamily="2" charset="-122"/>
            </a:endParaRPr>
          </a:p>
          <a:p>
            <a:pPr marL="365125" lvl="1" indent="-255270" algn="l" eaLnBrk="0" fontAlgn="base" hangingPunct="0">
              <a:spcBef>
                <a:spcPts val="325"/>
              </a:spcBef>
              <a:spcAft>
                <a:spcPct val="0"/>
              </a:spcAft>
              <a:buClr>
                <a:schemeClr val="accent1"/>
              </a:buClr>
              <a:buFont typeface="Verdana" panose="020B0604030504040204" pitchFamily="34" charset="0"/>
              <a:buChar char="•"/>
            </a:pPr>
            <a:endParaRPr lang="zh-CN" altLang="en-US" sz="2400" dirty="0">
              <a:solidFill>
                <a:schemeClr val="tx1"/>
              </a:solidFill>
              <a:latin typeface="Arial" panose="020B0604020202020204" pitchFamily="34" charset="0"/>
              <a:ea typeface="宋体" panose="02010600030101010101" pitchFamily="2" charset="-122"/>
            </a:endParaRPr>
          </a:p>
          <a:p>
            <a:pPr marL="109855" lvl="1" indent="0" algn="l" eaLnBrk="0" fontAlgn="base" hangingPunct="0">
              <a:spcBef>
                <a:spcPts val="325"/>
              </a:spcBef>
              <a:spcAft>
                <a:spcPct val="0"/>
              </a:spcAft>
              <a:buClr>
                <a:schemeClr val="accent1"/>
              </a:buClr>
              <a:buFont typeface="Verdana" panose="020B0604030504040204" pitchFamily="34" charset="0"/>
              <a:buNone/>
            </a:pPr>
            <a:r>
              <a:rPr lang="zh-CN" altLang="en-US" sz="2400" dirty="0">
                <a:solidFill>
                  <a:schemeClr val="tx1"/>
                </a:solidFill>
                <a:latin typeface="Arial" panose="020B0604020202020204" pitchFamily="34" charset="0"/>
                <a:ea typeface="宋体" panose="02010600030101010101" pitchFamily="2" charset="-122"/>
              </a:rPr>
              <a:t>假设</a:t>
            </a:r>
            <a:r>
              <a:rPr lang="en-US" altLang="zh-CN" sz="2400" dirty="0">
                <a:solidFill>
                  <a:schemeClr val="tx1"/>
                </a:solidFill>
                <a:latin typeface="Times New Roman" panose="02020603050405020304" pitchFamily="18" charset="0"/>
                <a:ea typeface="宋体" panose="02010600030101010101" pitchFamily="2" charset="-122"/>
              </a:rPr>
              <a:t>A</a:t>
            </a:r>
            <a:r>
              <a:rPr lang="en-US" altLang="zh-CN" sz="2400" baseline="-25000" dirty="0">
                <a:solidFill>
                  <a:schemeClr val="tx1"/>
                </a:solidFill>
                <a:latin typeface="Times New Roman" panose="02020603050405020304" pitchFamily="18" charset="0"/>
                <a:ea typeface="宋体" panose="02010600030101010101" pitchFamily="2" charset="-122"/>
              </a:rPr>
              <a:t>1</a:t>
            </a:r>
            <a:r>
              <a:rPr lang="en-US" altLang="zh-CN" sz="2400" dirty="0">
                <a:solidFill>
                  <a:schemeClr val="tx1"/>
                </a:solidFill>
                <a:latin typeface="Times New Roman" panose="02020603050405020304" pitchFamily="18" charset="0"/>
                <a:ea typeface="宋体" panose="02010600030101010101" pitchFamily="2" charset="-122"/>
              </a:rPr>
              <a:t>, A</a:t>
            </a:r>
            <a:r>
              <a:rPr lang="en-US" altLang="zh-CN" sz="2400" baseline="-25000" dirty="0">
                <a:solidFill>
                  <a:schemeClr val="tx1"/>
                </a:solidFill>
                <a:latin typeface="Times New Roman" panose="02020603050405020304" pitchFamily="18" charset="0"/>
                <a:ea typeface="宋体" panose="02010600030101010101" pitchFamily="2" charset="-122"/>
              </a:rPr>
              <a:t>2</a:t>
            </a:r>
            <a:r>
              <a:rPr lang="en-US" altLang="zh-CN" sz="2400" dirty="0">
                <a:solidFill>
                  <a:schemeClr val="tx1"/>
                </a:solidFill>
                <a:latin typeface="Times New Roman" panose="02020603050405020304" pitchFamily="18" charset="0"/>
                <a:ea typeface="宋体" panose="02010600030101010101" pitchFamily="2" charset="-122"/>
              </a:rPr>
              <a:t>,…,A</a:t>
            </a:r>
            <a:r>
              <a:rPr lang="en-US" altLang="zh-CN" sz="2400" baseline="-25000" dirty="0">
                <a:solidFill>
                  <a:schemeClr val="tx1"/>
                </a:solidFill>
                <a:latin typeface="Times New Roman" panose="02020603050405020304" pitchFamily="18" charset="0"/>
                <a:ea typeface="宋体" panose="02010600030101010101" pitchFamily="2" charset="-122"/>
              </a:rPr>
              <a:t>n</a:t>
            </a:r>
            <a:r>
              <a:rPr lang="zh-CN" altLang="en-US" sz="2400" dirty="0">
                <a:solidFill>
                  <a:schemeClr val="tx1"/>
                </a:solidFill>
                <a:latin typeface="Arial" panose="020B0604020202020204" pitchFamily="34" charset="0"/>
                <a:ea typeface="宋体" panose="02010600030101010101" pitchFamily="2" charset="-122"/>
              </a:rPr>
              <a:t>相互独立。</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37890" name="Rectangle 2"/>
          <p:cNvSpPr>
            <a:spLocks noGrp="1"/>
          </p:cNvSpPr>
          <p:nvPr>
            <p:ph type="title"/>
          </p:nvPr>
        </p:nvSpPr>
        <p:spPr/>
        <p:txBody>
          <a:bodyPr wrap="square" lIns="91456" tIns="45728" rIns="91456" bIns="45728" anchor="ctr"/>
          <a:p>
            <a:r>
              <a:rPr lang="zh-CN" altLang="en-US">
                <a:sym typeface="+mn-ea"/>
              </a:rPr>
              <a:t>朴素</a:t>
            </a:r>
            <a:r>
              <a:rPr lang="zh-CN" altLang="en-US" dirty="0">
                <a:ea typeface="宋体" panose="02010600030101010101" pitchFamily="2" charset="-122"/>
              </a:rPr>
              <a:t>贝叶斯公式</a:t>
            </a:r>
            <a:endParaRPr lang="en-US" altLang="zh-CN" dirty="0">
              <a:ea typeface="宋体" panose="02010600030101010101" pitchFamily="2" charset="-122"/>
            </a:endParaRPr>
          </a:p>
        </p:txBody>
      </p:sp>
      <p:graphicFrame>
        <p:nvGraphicFramePr>
          <p:cNvPr id="37891" name="Object 4"/>
          <p:cNvGraphicFramePr>
            <a:graphicFrameLocks noChangeAspect="1"/>
          </p:cNvGraphicFramePr>
          <p:nvPr/>
        </p:nvGraphicFramePr>
        <p:xfrm>
          <a:off x="2684590" y="3030863"/>
          <a:ext cx="5792272" cy="797073"/>
        </p:xfrm>
        <a:graphic>
          <a:graphicData uri="http://schemas.openxmlformats.org/presentationml/2006/ole">
            <mc:AlternateContent xmlns:mc="http://schemas.openxmlformats.org/markup-compatibility/2006">
              <mc:Choice xmlns:v="urn:schemas-microsoft-com:vml" Requires="v">
                <p:oleObj spid="_x0000_s3089" name="" r:id="rId1" imgW="4864100" imgH="800100" progId="Equation.3">
                  <p:embed/>
                </p:oleObj>
              </mc:Choice>
              <mc:Fallback>
                <p:oleObj name="" r:id="rId1" imgW="4864100" imgH="800100" progId="Equation.3">
                  <p:embed/>
                  <p:pic>
                    <p:nvPicPr>
                      <p:cNvPr id="0" name="图片 3088"/>
                      <p:cNvPicPr/>
                      <p:nvPr/>
                    </p:nvPicPr>
                    <p:blipFill>
                      <a:blip r:embed="rId2"/>
                      <a:stretch>
                        <a:fillRect/>
                      </a:stretch>
                    </p:blipFill>
                    <p:spPr>
                      <a:xfrm>
                        <a:off x="2684590" y="3030863"/>
                        <a:ext cx="5792272" cy="797073"/>
                      </a:xfrm>
                      <a:prstGeom prst="rect">
                        <a:avLst/>
                      </a:prstGeom>
                      <a:noFill/>
                      <a:ln w="57150" cap="flat" cmpd="thickThin">
                        <a:solidFill>
                          <a:srgbClr val="FF0000"/>
                        </a:solidFill>
                        <a:prstDash val="solid"/>
                        <a:miter/>
                        <a:headEnd type="none" w="med" len="med"/>
                        <a:tailEnd type="none" w="med" len="med"/>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3"/>
          </p:nvPr>
        </p:nvSpPr>
        <p:spPr>
          <a:xfrm>
            <a:off x="506095" y="1330910"/>
            <a:ext cx="11178429" cy="4723632"/>
          </a:xfrm>
        </p:spPr>
        <p:txBody>
          <a:bodyPr/>
          <a:p>
            <a:pPr marL="0" indent="0">
              <a:buNone/>
            </a:pPr>
            <a:r>
              <a:rPr lang="zh-CN" altLang="en-US" sz="2400"/>
              <a:t>联合概率：</a:t>
            </a:r>
            <a:endParaRPr lang="zh-CN" altLang="en-US" sz="2400"/>
          </a:p>
          <a:p>
            <a:pPr marL="0" indent="0">
              <a:buNone/>
            </a:pPr>
            <a:r>
              <a:rPr lang="zh-CN" altLang="en-US" sz="2400"/>
              <a:t>表示两个事件共同发生的概率。A与B的联合概率表示为</a:t>
            </a:r>
            <a:r>
              <a:rPr lang="zh-CN" altLang="en-US" sz="2400">
                <a:solidFill>
                  <a:srgbClr val="FF0000"/>
                </a:solidFill>
              </a:rPr>
              <a:t> P(AB) 或者P(A,B),</a:t>
            </a:r>
            <a:r>
              <a:rPr lang="zh-CN" altLang="en-US" sz="2400"/>
              <a:t>或者P（A∩B）。</a:t>
            </a:r>
            <a:endParaRPr lang="zh-CN" altLang="en-US" sz="2400"/>
          </a:p>
          <a:p>
            <a:pPr marL="0" indent="0">
              <a:buNone/>
            </a:pPr>
            <a:endParaRPr lang="zh-CN" altLang="en-US" sz="2000"/>
          </a:p>
          <a:p>
            <a:pPr marL="0" indent="0">
              <a:buNone/>
            </a:pPr>
            <a:r>
              <a:rPr lang="zh-CN" altLang="en-US" sz="2400">
                <a:solidFill>
                  <a:srgbClr val="FF0000"/>
                </a:solidFill>
                <a:sym typeface="+mn-ea"/>
              </a:rPr>
              <a:t>P(A|B)</a:t>
            </a:r>
            <a:r>
              <a:rPr lang="zh-CN" altLang="en-US" sz="2400">
                <a:sym typeface="+mn-ea"/>
              </a:rPr>
              <a:t>：</a:t>
            </a:r>
            <a:r>
              <a:rPr lang="zh-CN" altLang="en-US" sz="2400"/>
              <a:t>已知事件B发生的条件下, 事件A发生的条件概率。</a:t>
            </a:r>
            <a:endParaRPr lang="zh-CN" altLang="en-US" sz="2400"/>
          </a:p>
          <a:p>
            <a:pPr marL="0" indent="0">
              <a:buNone/>
            </a:pPr>
            <a:r>
              <a:rPr lang="en-US" altLang="zh-CN" sz="2000"/>
              <a:t>1</a:t>
            </a:r>
            <a:r>
              <a:rPr lang="zh-CN" altLang="en-US" sz="2000"/>
              <a:t>、事件B发生之前，我们对事件A的发生有一个基本的概率判断，称为A的</a:t>
            </a:r>
            <a:r>
              <a:rPr lang="zh-CN" altLang="en-US" sz="2000" b="1">
                <a:solidFill>
                  <a:srgbClr val="FF0000"/>
                </a:solidFill>
              </a:rPr>
              <a:t>先验概率</a:t>
            </a:r>
            <a:r>
              <a:rPr lang="zh-CN" altLang="en-US" sz="2000"/>
              <a:t>，用P(A)表示；</a:t>
            </a:r>
            <a:endParaRPr lang="zh-CN" altLang="en-US" sz="2000"/>
          </a:p>
          <a:p>
            <a:pPr marL="0" indent="0">
              <a:buNone/>
            </a:pPr>
            <a:r>
              <a:rPr lang="en-US" altLang="zh-CN" sz="2000"/>
              <a:t>2</a:t>
            </a:r>
            <a:r>
              <a:rPr lang="zh-CN" altLang="en-US" sz="2000"/>
              <a:t>、事件B发生之后，我们对事件A的发生概率重新评估，称为A的</a:t>
            </a:r>
            <a:r>
              <a:rPr lang="zh-CN" altLang="en-US" sz="2000" b="1">
                <a:solidFill>
                  <a:srgbClr val="FF0000"/>
                </a:solidFill>
              </a:rPr>
              <a:t>后验概率</a:t>
            </a:r>
            <a:r>
              <a:rPr lang="zh-CN" altLang="en-US" sz="2000"/>
              <a:t>，用</a:t>
            </a:r>
            <a:r>
              <a:rPr lang="zh-CN" altLang="en-US" sz="2000">
                <a:solidFill>
                  <a:srgbClr val="FF0000"/>
                </a:solidFill>
              </a:rPr>
              <a:t>P(A|B)</a:t>
            </a:r>
            <a:r>
              <a:rPr lang="zh-CN" altLang="en-US" sz="2000"/>
              <a:t>表示；</a:t>
            </a:r>
            <a:endParaRPr lang="zh-CN" altLang="en-US" sz="2000"/>
          </a:p>
        </p:txBody>
      </p:sp>
      <p:sp>
        <p:nvSpPr>
          <p:cNvPr id="3" name="标题 2"/>
          <p:cNvSpPr>
            <a:spLocks noGrp="1"/>
          </p:cNvSpPr>
          <p:nvPr>
            <p:ph type="title"/>
          </p:nvPr>
        </p:nvSpPr>
        <p:spPr/>
        <p:txBody>
          <a:bodyPr/>
          <a:p>
            <a:r>
              <a:rPr lang="zh-CN" altLang="en-US">
                <a:sym typeface="+mn-ea"/>
              </a:rPr>
              <a:t>朴素</a:t>
            </a:r>
            <a:r>
              <a:rPr lang="zh-CN" altLang="en-US"/>
              <a:t>贝叶斯基本概念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wrap="square" lIns="91456" tIns="45728" rIns="91456" bIns="45728" anchor="ctr"/>
          <a:p>
            <a:pPr lvl="0"/>
            <a:r>
              <a:rPr lang="zh-CN" altLang="en-US" dirty="0"/>
              <a:t>贝叶斯公式范例</a:t>
            </a:r>
            <a:endParaRPr lang="zh-CN" altLang="en-US" dirty="0"/>
          </a:p>
        </p:txBody>
      </p:sp>
      <p:sp>
        <p:nvSpPr>
          <p:cNvPr id="35842" name="Rectangle 3"/>
          <p:cNvSpPr>
            <a:spLocks noGrp="1"/>
          </p:cNvSpPr>
          <p:nvPr>
            <p:ph idx="13"/>
          </p:nvPr>
        </p:nvSpPr>
        <p:spPr/>
        <p:txBody>
          <a:bodyPr wrap="square" lIns="91456" tIns="45728" rIns="91456" bIns="45728" anchor="t"/>
          <a:p>
            <a:pPr lvl="0" indent="-255270"/>
            <a:r>
              <a:rPr lang="zh-CN" altLang="en-US" sz="2400" dirty="0"/>
              <a:t>一个医生知道脑膜炎中</a:t>
            </a:r>
            <a:r>
              <a:rPr lang="en-US" altLang="zh-CN" sz="2400" dirty="0"/>
              <a:t>50%</a:t>
            </a:r>
            <a:r>
              <a:rPr lang="zh-CN" altLang="en-US" sz="2400" dirty="0"/>
              <a:t>的人会患颈部僵硬</a:t>
            </a:r>
            <a:endParaRPr lang="en-US" altLang="zh-CN" sz="2400" dirty="0"/>
          </a:p>
          <a:p>
            <a:pPr lvl="0" indent="-255270"/>
            <a:r>
              <a:rPr lang="zh-CN" altLang="en-US" sz="2400" dirty="0"/>
              <a:t>一个正常人得脑膜炎的概率是</a:t>
            </a:r>
            <a:r>
              <a:rPr lang="en-US" altLang="zh-CN" sz="2400" dirty="0"/>
              <a:t>1/50000</a:t>
            </a:r>
            <a:r>
              <a:rPr lang="zh-CN" altLang="en-US" sz="2400" dirty="0"/>
              <a:t>（先验概率）</a:t>
            </a:r>
            <a:endParaRPr lang="en-US" altLang="zh-CN" sz="2400" dirty="0"/>
          </a:p>
          <a:p>
            <a:pPr lvl="0" indent="-255270"/>
            <a:r>
              <a:rPr lang="zh-CN" altLang="en-US" sz="2400" dirty="0"/>
              <a:t>一个正常人患颈部僵硬的概率是</a:t>
            </a:r>
            <a:r>
              <a:rPr lang="en-US" altLang="zh-CN" sz="2400" dirty="0"/>
              <a:t>1/20</a:t>
            </a:r>
            <a:r>
              <a:rPr lang="zh-CN" altLang="en-US" sz="2400" dirty="0"/>
              <a:t> （先验概率）</a:t>
            </a:r>
            <a:endParaRPr lang="en-US" altLang="zh-CN" sz="2400" dirty="0"/>
          </a:p>
          <a:p>
            <a:pPr lvl="0" indent="-255270"/>
            <a:endParaRPr lang="en-US" altLang="zh-CN" sz="2400" dirty="0"/>
          </a:p>
          <a:p>
            <a:pPr lvl="0" indent="-255270"/>
            <a:r>
              <a:rPr lang="zh-CN" altLang="en-US" sz="2400" dirty="0"/>
              <a:t>如果一个病人确诊颈部僵硬，那么他得脑膜炎的概率是多少？</a:t>
            </a:r>
            <a:endParaRPr lang="en-US" altLang="zh-CN" sz="2000" dirty="0"/>
          </a:p>
          <a:p>
            <a:pPr lvl="1" indent="-228600"/>
            <a:endParaRPr lang="en-US" altLang="zh-CN" sz="2000" dirty="0"/>
          </a:p>
          <a:p>
            <a:pPr lvl="1" indent="-228600"/>
            <a:endParaRPr lang="en-US" altLang="zh-CN" sz="2000" dirty="0"/>
          </a:p>
          <a:p>
            <a:pPr lvl="1" indent="-228600"/>
            <a:endParaRPr lang="en-US" altLang="zh-CN" sz="2000" dirty="0">
              <a:solidFill>
                <a:srgbClr val="7F7F7F"/>
              </a:solidFill>
            </a:endParaRPr>
          </a:p>
          <a:p>
            <a:pPr lvl="1" indent="-228600"/>
            <a:endParaRPr lang="en-US" altLang="zh-CN" sz="2000" dirty="0">
              <a:solidFill>
                <a:srgbClr val="7F7F7F"/>
              </a:solidFill>
            </a:endParaRPr>
          </a:p>
          <a:p>
            <a:pPr lvl="1" indent="-228600"/>
            <a:endParaRPr lang="en-US" altLang="zh-CN" sz="2000" dirty="0">
              <a:solidFill>
                <a:srgbClr val="7F7F7F"/>
              </a:solidFill>
            </a:endParaRPr>
          </a:p>
          <a:p>
            <a:pPr lvl="1" indent="-228600"/>
            <a:endParaRPr lang="zh-CN" altLang="zh-CN" sz="2000" dirty="0">
              <a:solidFill>
                <a:srgbClr val="7F7F7F"/>
              </a:solidFill>
            </a:endParaRPr>
          </a:p>
        </p:txBody>
      </p:sp>
      <p:graphicFrame>
        <p:nvGraphicFramePr>
          <p:cNvPr id="35843" name="Object 4"/>
          <p:cNvGraphicFramePr>
            <a:graphicFrameLocks noChangeAspect="1"/>
          </p:cNvGraphicFramePr>
          <p:nvPr/>
        </p:nvGraphicFramePr>
        <p:xfrm>
          <a:off x="2131914" y="4420418"/>
          <a:ext cx="7773839" cy="962203"/>
        </p:xfrm>
        <a:graphic>
          <a:graphicData uri="http://schemas.openxmlformats.org/presentationml/2006/ole">
            <mc:AlternateContent xmlns:mc="http://schemas.openxmlformats.org/markup-compatibility/2006">
              <mc:Choice xmlns:v="urn:schemas-microsoft-com:vml" Requires="v">
                <p:oleObj spid="_x0000_s3088" name="" r:id="rId1" imgW="6362700" imgH="787400" progId="Equation.3">
                  <p:embed/>
                </p:oleObj>
              </mc:Choice>
              <mc:Fallback>
                <p:oleObj name="" r:id="rId1" imgW="6362700" imgH="787400" progId="Equation.3">
                  <p:embed/>
                  <p:pic>
                    <p:nvPicPr>
                      <p:cNvPr id="0" name="图片 3087"/>
                      <p:cNvPicPr/>
                      <p:nvPr/>
                    </p:nvPicPr>
                    <p:blipFill>
                      <a:blip r:embed="rId2"/>
                      <a:stretch>
                        <a:fillRect/>
                      </a:stretch>
                    </p:blipFill>
                    <p:spPr>
                      <a:xfrm>
                        <a:off x="2131914" y="4420418"/>
                        <a:ext cx="7773839" cy="962203"/>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p:txBody>
          <a:bodyPr wrap="square" lIns="91456" tIns="45728" rIns="91456" bIns="45728" anchor="ctr"/>
          <a:p>
            <a:pPr lvl="0"/>
            <a:r>
              <a:rPr lang="zh-CN" altLang="en-US" dirty="0"/>
              <a:t>从商业角度看数据挖掘</a:t>
            </a:r>
            <a:endParaRPr lang="zh-CN" altLang="en-US" dirty="0"/>
          </a:p>
        </p:txBody>
      </p:sp>
      <p:sp>
        <p:nvSpPr>
          <p:cNvPr id="12290" name="Rectangle 3"/>
          <p:cNvSpPr>
            <a:spLocks noGrp="1"/>
          </p:cNvSpPr>
          <p:nvPr>
            <p:ph idx="13"/>
          </p:nvPr>
        </p:nvSpPr>
        <p:spPr/>
        <p:txBody>
          <a:bodyPr wrap="square" lIns="91456" tIns="45728" rIns="91456" bIns="45728" anchor="t"/>
          <a:p>
            <a:pPr lvl="0" indent="-255270"/>
            <a:r>
              <a:rPr lang="zh-CN" altLang="en-US" dirty="0"/>
              <a:t>大量数据被挖掘和入库</a:t>
            </a:r>
            <a:endParaRPr lang="en-US" altLang="zh-CN" dirty="0"/>
          </a:p>
          <a:p>
            <a:pPr marL="457200" lvl="1" indent="0">
              <a:buNone/>
            </a:pPr>
            <a:r>
              <a:rPr lang="zh-CN" altLang="en-US" dirty="0"/>
              <a:t>网页数据，电子商务</a:t>
            </a:r>
            <a:endParaRPr lang="zh-CN" altLang="en-US" dirty="0"/>
          </a:p>
          <a:p>
            <a:pPr marL="457200" lvl="1" indent="0">
              <a:buNone/>
            </a:pPr>
            <a:r>
              <a:rPr lang="zh-CN" altLang="en-US" dirty="0"/>
              <a:t>商业环境中的销售数据</a:t>
            </a:r>
            <a:endParaRPr lang="zh-CN" altLang="en-US" dirty="0"/>
          </a:p>
          <a:p>
            <a:pPr marL="457200" lvl="1" indent="0">
              <a:buNone/>
            </a:pPr>
            <a:r>
              <a:rPr lang="zh-CN" altLang="en-US" dirty="0"/>
              <a:t>银行信用卡的转账业务</a:t>
            </a:r>
            <a:endParaRPr lang="en-US" altLang="zh-CN" dirty="0"/>
          </a:p>
          <a:p>
            <a:pPr marL="0" lvl="0" indent="0">
              <a:buNone/>
            </a:pPr>
            <a:endParaRPr lang="en-US" altLang="zh-CN" dirty="0"/>
          </a:p>
          <a:p>
            <a:pPr lvl="0" indent="-255270"/>
            <a:r>
              <a:rPr lang="zh-CN" altLang="en-US" dirty="0"/>
              <a:t>市场竞争压力越来越大</a:t>
            </a:r>
            <a:endParaRPr lang="zh-CN" altLang="en-US" dirty="0"/>
          </a:p>
          <a:p>
            <a:pPr lvl="1" indent="-228600"/>
            <a:r>
              <a:rPr lang="zh-CN" altLang="en-US" dirty="0"/>
              <a:t>全力提供更好，更定制化的服务</a:t>
            </a:r>
            <a:endParaRPr lang="zh-CN" altLang="en-US" dirty="0"/>
          </a:p>
          <a:p>
            <a:pPr lvl="0" indent="-25527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p:txBody>
          <a:bodyPr wrap="square" lIns="91456" tIns="45728" rIns="91456" bIns="45728" anchor="ctr"/>
          <a:p>
            <a:pPr lvl="0"/>
            <a:r>
              <a:rPr lang="zh-CN" altLang="en-US" dirty="0"/>
              <a:t>朴素贝叶斯分类器特点</a:t>
            </a:r>
            <a:endParaRPr lang="zh-CN" altLang="en-US" dirty="0"/>
          </a:p>
        </p:txBody>
      </p:sp>
      <p:sp>
        <p:nvSpPr>
          <p:cNvPr id="39938" name="Rectangle 3"/>
          <p:cNvSpPr txBox="1"/>
          <p:nvPr/>
        </p:nvSpPr>
        <p:spPr>
          <a:xfrm>
            <a:off x="1057910" y="1376680"/>
            <a:ext cx="9981565" cy="4631690"/>
          </a:xfrm>
          <a:prstGeom prst="rect">
            <a:avLst/>
          </a:prstGeom>
          <a:noFill/>
          <a:ln w="9525">
            <a:noFill/>
          </a:ln>
        </p:spPr>
        <p:txBody>
          <a:bodyPr anchor="t"/>
          <a:p>
            <a:pPr marL="365125" lvl="0" indent="-255270" eaLnBrk="0" hangingPunct="0">
              <a:spcBef>
                <a:spcPts val="400"/>
              </a:spcBef>
              <a:buClr>
                <a:schemeClr val="accent1"/>
              </a:buClr>
              <a:buSzPct val="68000"/>
              <a:buFont typeface="Wingdings 3" panose="05040102010807070707" pitchFamily="18" charset="2"/>
              <a:buChar char=""/>
            </a:pPr>
            <a:r>
              <a:rPr lang="zh-CN" altLang="en-US" sz="2400" dirty="0">
                <a:latin typeface="Arial" panose="020B0604020202020204" pitchFamily="34" charset="0"/>
                <a:ea typeface="宋体" panose="02010600030101010101" pitchFamily="2" charset="-122"/>
              </a:rPr>
              <a:t>对于</a:t>
            </a:r>
            <a:r>
              <a:rPr lang="zh-CN" altLang="en-US" sz="2400" b="1" dirty="0">
                <a:latin typeface="Arial" panose="020B0604020202020204" pitchFamily="34" charset="0"/>
                <a:ea typeface="宋体" panose="02010600030101010101" pitchFamily="2" charset="-122"/>
              </a:rPr>
              <a:t>噪点</a:t>
            </a:r>
            <a:r>
              <a:rPr lang="zh-CN" altLang="en-US" sz="2400" dirty="0">
                <a:latin typeface="Arial" panose="020B0604020202020204" pitchFamily="34" charset="0"/>
                <a:ea typeface="宋体" panose="02010600030101010101" pitchFamily="2" charset="-122"/>
              </a:rPr>
              <a:t>的鲁棒性（抗噪音强）。</a:t>
            </a:r>
            <a:endParaRPr lang="en-US" altLang="zh-CN" sz="2400" dirty="0">
              <a:latin typeface="Times New Roman" panose="02020603050405020304" pitchFamily="18" charset="0"/>
              <a:ea typeface="宋体" panose="02010600030101010101" pitchFamily="2" charset="-122"/>
            </a:endParaRPr>
          </a:p>
          <a:p>
            <a:pPr marL="365125" lvl="0" indent="-255270" eaLnBrk="0" hangingPunct="0">
              <a:spcBef>
                <a:spcPts val="400"/>
              </a:spcBef>
              <a:buClr>
                <a:schemeClr val="accent1"/>
              </a:buClr>
              <a:buSzPct val="68000"/>
              <a:buFont typeface="Wingdings 3" panose="05040102010807070707" pitchFamily="18" charset="2"/>
              <a:buChar char=""/>
            </a:pPr>
            <a:r>
              <a:rPr lang="zh-CN" altLang="en-US" sz="2400" dirty="0">
                <a:latin typeface="Arial" panose="020B0604020202020204" pitchFamily="34" charset="0"/>
                <a:ea typeface="宋体" panose="02010600030101010101" pitchFamily="2" charset="-122"/>
              </a:rPr>
              <a:t>变量间需要是独立的，在业务场景中属性直接通常是有关联的，贝叶斯这个要求有些理想化，这是称作</a:t>
            </a:r>
            <a:r>
              <a:rPr lang="en-US" altLang="zh-CN" sz="2400" dirty="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朴素</a:t>
            </a:r>
            <a:r>
              <a:rPr lang="en-US" altLang="zh-CN" sz="2400" dirty="0">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的原因。</a:t>
            </a:r>
            <a:endParaRPr lang="zh-CN" altLang="en-US" sz="2400" dirty="0">
              <a:latin typeface="Arial" panose="020B0604020202020204" pitchFamily="34" charset="0"/>
              <a:ea typeface="宋体" panose="02010600030101010101" pitchFamily="2" charset="-122"/>
            </a:endParaRPr>
          </a:p>
          <a:p>
            <a:pPr marL="365125" lvl="0" indent="-255270" eaLnBrk="0" hangingPunct="0">
              <a:spcBef>
                <a:spcPts val="400"/>
              </a:spcBef>
              <a:buClr>
                <a:schemeClr val="accent1"/>
              </a:buClr>
              <a:buSzPct val="68000"/>
              <a:buFont typeface="Wingdings 3" panose="05040102010807070707" pitchFamily="18" charset="2"/>
              <a:buChar char=""/>
            </a:pPr>
            <a:endParaRPr lang="zh-CN" altLang="en-US" sz="2400" dirty="0">
              <a:latin typeface="Arial" panose="020B0604020202020204" pitchFamily="34" charset="0"/>
              <a:ea typeface="宋体" panose="02010600030101010101" pitchFamily="2" charset="-122"/>
            </a:endParaRPr>
          </a:p>
          <a:p>
            <a:pPr marL="365125" lvl="0" indent="-255270" eaLnBrk="0" hangingPunct="0">
              <a:spcBef>
                <a:spcPts val="400"/>
              </a:spcBef>
              <a:buClr>
                <a:schemeClr val="accent1"/>
              </a:buClr>
              <a:buSzPct val="68000"/>
              <a:buFont typeface="Wingdings 3" panose="05040102010807070707" pitchFamily="18" charset="2"/>
              <a:buChar char=""/>
            </a:pPr>
            <a:r>
              <a:rPr lang="zh-CN" altLang="en-US" sz="2400" dirty="0">
                <a:latin typeface="Arial" panose="020B0604020202020204" pitchFamily="34" charset="0"/>
                <a:ea typeface="宋体" panose="02010600030101010101" pitchFamily="2" charset="-122"/>
              </a:rPr>
              <a:t>该算法通常用在文本分析、过滤，如垃圾邮件过滤场景。在非文本分析类的场景里准确度不高。</a:t>
            </a:r>
            <a:endParaRPr lang="zh-CN" altLang="en-US" sz="2400" dirty="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smtClean="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p:txBody>
          <a:bodyPr wrap="square" lIns="91456" tIns="45728" rIns="91456" bIns="45728" anchor="ctr"/>
          <a:p>
            <a:pPr lvl="0"/>
            <a:r>
              <a:rPr lang="zh-CN" altLang="en-US" dirty="0"/>
              <a:t>从科学角度看数据挖掘</a:t>
            </a:r>
            <a:endParaRPr lang="zh-CN" altLang="en-US" dirty="0"/>
          </a:p>
        </p:txBody>
      </p:sp>
      <p:sp>
        <p:nvSpPr>
          <p:cNvPr id="14338" name="Rectangle 3"/>
          <p:cNvSpPr>
            <a:spLocks noGrp="1"/>
          </p:cNvSpPr>
          <p:nvPr>
            <p:ph idx="13"/>
          </p:nvPr>
        </p:nvSpPr>
        <p:spPr/>
        <p:txBody>
          <a:bodyPr wrap="square" lIns="91456" tIns="45728" rIns="91456" bIns="45728" anchor="t"/>
          <a:p>
            <a:pPr lvl="0" indent="-255270"/>
            <a:r>
              <a:rPr lang="zh-CN" altLang="en-US" dirty="0"/>
              <a:t>大量数据正在被高速传输和储存（</a:t>
            </a:r>
            <a:r>
              <a:rPr lang="en-US" altLang="zh-CN" dirty="0"/>
              <a:t>GB/</a:t>
            </a:r>
            <a:r>
              <a:rPr lang="zh-CN" altLang="en-US" dirty="0"/>
              <a:t>小时）</a:t>
            </a:r>
            <a:endParaRPr lang="zh-CN" altLang="en-US" dirty="0"/>
          </a:p>
          <a:p>
            <a:pPr marL="457200" lvl="1" indent="0">
              <a:buNone/>
            </a:pPr>
            <a:r>
              <a:rPr lang="zh-CN" altLang="en-US" dirty="0"/>
              <a:t>人造卫星的远程传感器</a:t>
            </a:r>
            <a:endParaRPr lang="zh-CN" altLang="en-US" dirty="0"/>
          </a:p>
          <a:p>
            <a:pPr marL="457200" lvl="1" indent="0">
              <a:buNone/>
            </a:pPr>
            <a:r>
              <a:rPr lang="zh-CN" altLang="en-US" dirty="0"/>
              <a:t>望远镜扫描天空</a:t>
            </a:r>
            <a:endParaRPr lang="zh-CN" altLang="en-US" dirty="0"/>
          </a:p>
          <a:p>
            <a:pPr marL="457200" lvl="1" indent="0">
              <a:buNone/>
            </a:pPr>
            <a:r>
              <a:rPr lang="zh-CN" altLang="en-US" dirty="0"/>
              <a:t>微阵列产生基因表达数据</a:t>
            </a:r>
            <a:endParaRPr lang="zh-CN" altLang="en-US" dirty="0"/>
          </a:p>
          <a:p>
            <a:pPr marL="457200" lvl="1" indent="0">
              <a:buNone/>
            </a:pPr>
            <a:r>
              <a:rPr lang="zh-CN" altLang="en-US" dirty="0"/>
              <a:t>科学模拟生成数据</a:t>
            </a:r>
            <a:endParaRPr lang="zh-CN" altLang="en-US" dirty="0"/>
          </a:p>
          <a:p>
            <a:pPr lvl="0" indent="-255270"/>
            <a:r>
              <a:rPr lang="zh-CN" altLang="en-US" dirty="0"/>
              <a:t>传统技术不足以处理原始数据</a:t>
            </a:r>
            <a:endParaRPr lang="zh-CN" altLang="en-US" dirty="0"/>
          </a:p>
          <a:p>
            <a:pPr lvl="0" indent="-255270"/>
            <a:r>
              <a:rPr lang="zh-CN" altLang="en-US" dirty="0"/>
              <a:t>数据挖掘可以帮助科学家</a:t>
            </a:r>
            <a:endParaRPr lang="zh-CN" altLang="en-US" dirty="0"/>
          </a:p>
          <a:p>
            <a:pPr marL="457200" lvl="1" indent="0">
              <a:buNone/>
            </a:pPr>
            <a:r>
              <a:rPr lang="zh-CN" altLang="en-US" dirty="0"/>
              <a:t>分类和分割数据</a:t>
            </a:r>
            <a:endParaRPr lang="zh-CN" altLang="en-US" dirty="0"/>
          </a:p>
          <a:p>
            <a:pPr marL="457200" lvl="1" indent="0">
              <a:buNone/>
            </a:pPr>
            <a:r>
              <a:rPr lang="zh-CN" altLang="en-US" dirty="0"/>
              <a:t>做出假设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p:txBody>
          <a:bodyPr wrap="square" lIns="91456" tIns="45728" rIns="91456" bIns="45728" anchor="ctr"/>
          <a:p>
            <a:pPr lvl="0"/>
            <a:r>
              <a:rPr lang="zh-CN" altLang="en-US" dirty="0"/>
              <a:t>挖掘大数据集的动机</a:t>
            </a:r>
            <a:endParaRPr lang="zh-CN" altLang="en-US" dirty="0"/>
          </a:p>
        </p:txBody>
      </p:sp>
      <p:sp>
        <p:nvSpPr>
          <p:cNvPr id="16386" name="Rectangle 3"/>
          <p:cNvSpPr>
            <a:spLocks noGrp="1"/>
          </p:cNvSpPr>
          <p:nvPr>
            <p:ph idx="13"/>
          </p:nvPr>
        </p:nvSpPr>
        <p:spPr>
          <a:xfrm>
            <a:off x="506095" y="1217880"/>
            <a:ext cx="11178429" cy="4723632"/>
          </a:xfrm>
        </p:spPr>
        <p:txBody>
          <a:bodyPr wrap="square" lIns="91456" tIns="45728" rIns="91456" bIns="45728" anchor="t"/>
          <a:p>
            <a:pPr lvl="0" indent="-255270"/>
            <a:r>
              <a:rPr lang="zh-CN" altLang="en-US" dirty="0"/>
              <a:t>信息往往“隐藏”在数据下，人们不容易察觉</a:t>
            </a:r>
            <a:endParaRPr lang="zh-CN" altLang="en-US" dirty="0"/>
          </a:p>
          <a:p>
            <a:pPr lvl="0" indent="-255270"/>
            <a:r>
              <a:rPr lang="zh-CN" altLang="en-US" dirty="0"/>
              <a:t>分析员往往要花数周来挖掘有用的信息</a:t>
            </a:r>
            <a:endParaRPr lang="zh-CN" altLang="en-US" dirty="0"/>
          </a:p>
          <a:p>
            <a:pPr lvl="0" indent="-255270"/>
            <a:r>
              <a:rPr lang="zh-CN" altLang="en-US" dirty="0"/>
              <a:t>尚有大量数据根本没有被利用和分析</a:t>
            </a:r>
            <a:endParaRPr lang="zh-CN" altLang="en-US" dirty="0"/>
          </a:p>
        </p:txBody>
      </p:sp>
      <p:graphicFrame>
        <p:nvGraphicFramePr>
          <p:cNvPr id="16387" name="Object 7"/>
          <p:cNvGraphicFramePr>
            <a:graphicFrameLocks noChangeAspect="1"/>
          </p:cNvGraphicFramePr>
          <p:nvPr/>
        </p:nvGraphicFramePr>
        <p:xfrm>
          <a:off x="2436770" y="2667494"/>
          <a:ext cx="7126019" cy="3959958"/>
        </p:xfrm>
        <a:graphic>
          <a:graphicData uri="http://schemas.openxmlformats.org/presentationml/2006/ole">
            <mc:AlternateContent xmlns:mc="http://schemas.openxmlformats.org/markup-compatibility/2006">
              <mc:Choice xmlns:v="urn:schemas-microsoft-com:vml" Requires="v">
                <p:oleObj spid="_x0000_s3078" name="" r:id="rId1" imgW="4410710" imgH="2319655" progId="Excel.Chart.8">
                  <p:embed/>
                </p:oleObj>
              </mc:Choice>
              <mc:Fallback>
                <p:oleObj name="" r:id="rId1" imgW="4410710" imgH="2319655" progId="Excel.Chart.8">
                  <p:embed/>
                  <p:pic>
                    <p:nvPicPr>
                      <p:cNvPr id="0" name="图片 3077"/>
                      <p:cNvPicPr/>
                      <p:nvPr/>
                    </p:nvPicPr>
                    <p:blipFill>
                      <a:blip r:embed="rId2"/>
                      <a:stretch>
                        <a:fillRect/>
                      </a:stretch>
                    </p:blipFill>
                    <p:spPr>
                      <a:xfrm>
                        <a:off x="2436770" y="2667494"/>
                        <a:ext cx="7126019" cy="3959958"/>
                      </a:xfrm>
                      <a:prstGeom prst="rect">
                        <a:avLst/>
                      </a:prstGeom>
                      <a:noFill/>
                      <a:ln w="38100">
                        <a:noFill/>
                        <a:miter/>
                      </a:ln>
                    </p:spPr>
                  </p:pic>
                </p:oleObj>
              </mc:Fallback>
            </mc:AlternateContent>
          </a:graphicData>
        </a:graphic>
      </p:graphicFrame>
      <p:sp>
        <p:nvSpPr>
          <p:cNvPr id="16388" name="AutoShape 8"/>
          <p:cNvSpPr/>
          <p:nvPr/>
        </p:nvSpPr>
        <p:spPr>
          <a:xfrm>
            <a:off x="5028050" y="3429635"/>
            <a:ext cx="3277207" cy="762141"/>
          </a:xfrm>
          <a:prstGeom prst="wedgeEllipseCallout">
            <a:avLst>
              <a:gd name="adj1" fmla="val 47046"/>
              <a:gd name="adj2" fmla="val 172083"/>
            </a:avLst>
          </a:prstGeom>
          <a:solidFill>
            <a:srgbClr val="66CCFF"/>
          </a:solidFill>
          <a:ln w="9525" cap="flat" cmpd="sng">
            <a:solidFill>
              <a:schemeClr val="tx1"/>
            </a:solidFill>
            <a:prstDash val="solid"/>
            <a:miter/>
            <a:headEnd type="none" w="med" len="med"/>
            <a:tailEnd type="none" w="med" len="med"/>
          </a:ln>
        </p:spPr>
        <p:txBody>
          <a:bodyPr anchor="t"/>
          <a:p>
            <a:pPr lvl="0" indent="0" algn="ctr" eaLnBrk="1" hangingPunct="1"/>
            <a:r>
              <a:rPr lang="zh-CN" altLang="en-US" sz="2800" dirty="0">
                <a:latin typeface="Times New Roman" panose="02020603050405020304" pitchFamily="18" charset="0"/>
                <a:ea typeface="宋体" panose="02010600030101010101" pitchFamily="2" charset="-122"/>
              </a:rPr>
              <a:t>大数据鸿沟</a:t>
            </a:r>
            <a:endParaRPr lang="en-US" altLang="zh-CN" sz="2800" dirty="0">
              <a:latin typeface="Times New Roman" panose="02020603050405020304" pitchFamily="18" charset="0"/>
              <a:ea typeface="宋体" panose="02010600030101010101" pitchFamily="2" charset="-122"/>
            </a:endParaRPr>
          </a:p>
        </p:txBody>
      </p:sp>
      <p:sp>
        <p:nvSpPr>
          <p:cNvPr id="16389" name="Text Box 9"/>
          <p:cNvSpPr txBox="1"/>
          <p:nvPr/>
        </p:nvSpPr>
        <p:spPr>
          <a:xfrm>
            <a:off x="3427554" y="4496633"/>
            <a:ext cx="4115562" cy="441960"/>
          </a:xfrm>
          <a:prstGeom prst="rect">
            <a:avLst/>
          </a:prstGeom>
          <a:noFill/>
          <a:ln w="9525">
            <a:noFill/>
          </a:ln>
        </p:spPr>
        <p:txBody>
          <a:bodyPr anchor="t">
            <a:spAutoFit/>
          </a:bodyPr>
          <a:p>
            <a:pPr lvl="0" indent="0" eaLnBrk="1" hangingPunct="1">
              <a:spcBef>
                <a:spcPct val="50000"/>
              </a:spcBef>
            </a:pPr>
            <a:r>
              <a:rPr lang="zh-CN" altLang="en-US" sz="2300" dirty="0">
                <a:latin typeface="Times New Roman" panose="02020603050405020304" pitchFamily="18" charset="0"/>
                <a:ea typeface="宋体" panose="02010600030101010101" pitchFamily="2" charset="-122"/>
              </a:rPr>
              <a:t>自</a:t>
            </a:r>
            <a:r>
              <a:rPr lang="en-US" altLang="zh-CN" sz="2300" dirty="0">
                <a:latin typeface="Times New Roman" panose="02020603050405020304" pitchFamily="18" charset="0"/>
                <a:ea typeface="宋体" panose="02010600030101010101" pitchFamily="2" charset="-122"/>
              </a:rPr>
              <a:t>1995</a:t>
            </a:r>
            <a:r>
              <a:rPr lang="zh-CN" altLang="en-US" sz="2300" dirty="0">
                <a:latin typeface="Times New Roman" panose="02020603050405020304" pitchFamily="18" charset="0"/>
                <a:ea typeface="宋体" panose="02010600030101010101" pitchFamily="2" charset="-122"/>
              </a:rPr>
              <a:t>年的数据总量（</a:t>
            </a:r>
            <a:r>
              <a:rPr lang="en-US" altLang="zh-CN" sz="2300" dirty="0">
                <a:latin typeface="Times New Roman" panose="02020603050405020304" pitchFamily="18" charset="0"/>
                <a:ea typeface="宋体" panose="02010600030101010101" pitchFamily="2" charset="-122"/>
              </a:rPr>
              <a:t>TB</a:t>
            </a:r>
            <a:r>
              <a:rPr lang="zh-CN" altLang="en-US" sz="2300" dirty="0">
                <a:latin typeface="Times New Roman" panose="02020603050405020304" pitchFamily="18" charset="0"/>
                <a:ea typeface="宋体" panose="02010600030101010101" pitchFamily="2" charset="-122"/>
              </a:rPr>
              <a:t>）</a:t>
            </a:r>
            <a:endParaRPr lang="en-US" altLang="zh-CN" sz="2300" dirty="0">
              <a:latin typeface="Times New Roman" panose="02020603050405020304" pitchFamily="18" charset="0"/>
              <a:ea typeface="宋体" panose="02010600030101010101" pitchFamily="2" charset="-122"/>
            </a:endParaRPr>
          </a:p>
        </p:txBody>
      </p:sp>
      <p:sp>
        <p:nvSpPr>
          <p:cNvPr id="16390" name="Text Box 10"/>
          <p:cNvSpPr txBox="1"/>
          <p:nvPr/>
        </p:nvSpPr>
        <p:spPr>
          <a:xfrm>
            <a:off x="7619330" y="5198437"/>
            <a:ext cx="1752925" cy="457200"/>
          </a:xfrm>
          <a:prstGeom prst="rect">
            <a:avLst/>
          </a:prstGeom>
          <a:noFill/>
          <a:ln w="9525">
            <a:noFill/>
          </a:ln>
        </p:spPr>
        <p:txBody>
          <a:bodyPr anchor="t">
            <a:spAutoFit/>
          </a:bodyPr>
          <a:p>
            <a:pPr lvl="0" indent="0" eaLnBrk="1" hangingPunct="1">
              <a:spcBef>
                <a:spcPct val="50000"/>
              </a:spcBef>
            </a:pPr>
            <a:r>
              <a:rPr lang="zh-CN" altLang="en-US" sz="2400" dirty="0">
                <a:latin typeface="Times New Roman" panose="02020603050405020304" pitchFamily="18" charset="0"/>
                <a:ea typeface="宋体" panose="02010600030101010101" pitchFamily="2" charset="-122"/>
              </a:rPr>
              <a:t>分析员数量</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3" name="Picture 2"/>
          <p:cNvPicPr>
            <a:picLocks noChangeAspect="1"/>
          </p:cNvPicPr>
          <p:nvPr/>
        </p:nvPicPr>
        <p:blipFill>
          <a:blip r:embed="rId1"/>
          <a:srcRect l="5333" b="2116"/>
          <a:stretch>
            <a:fillRect/>
          </a:stretch>
        </p:blipFill>
        <p:spPr>
          <a:xfrm>
            <a:off x="5028050" y="3166061"/>
            <a:ext cx="5487416" cy="3235924"/>
          </a:xfrm>
          <a:prstGeom prst="rect">
            <a:avLst/>
          </a:prstGeom>
          <a:noFill/>
          <a:ln w="9525">
            <a:noFill/>
          </a:ln>
        </p:spPr>
      </p:pic>
      <p:sp>
        <p:nvSpPr>
          <p:cNvPr id="18434" name="Rectangle 2"/>
          <p:cNvSpPr>
            <a:spLocks noGrp="1"/>
          </p:cNvSpPr>
          <p:nvPr>
            <p:ph type="title"/>
          </p:nvPr>
        </p:nvSpPr>
        <p:spPr/>
        <p:txBody>
          <a:bodyPr wrap="square" lIns="91456" tIns="45728" rIns="91456" bIns="45728" anchor="ctr"/>
          <a:p>
            <a:pPr lvl="0"/>
            <a:r>
              <a:rPr lang="zh-CN" altLang="en-US" dirty="0"/>
              <a:t>什么是数据挖掘</a:t>
            </a:r>
            <a:endParaRPr lang="zh-CN" altLang="en-US" dirty="0"/>
          </a:p>
        </p:txBody>
      </p:sp>
      <p:sp>
        <p:nvSpPr>
          <p:cNvPr id="18435" name="Rectangle 3"/>
          <p:cNvSpPr>
            <a:spLocks noGrp="1"/>
          </p:cNvSpPr>
          <p:nvPr>
            <p:ph idx="13"/>
          </p:nvPr>
        </p:nvSpPr>
        <p:spPr/>
        <p:txBody>
          <a:bodyPr wrap="square" lIns="91456" tIns="45728" rIns="91456" bIns="45728" anchor="t"/>
          <a:p>
            <a:pPr lvl="0" indent="-255270"/>
            <a:r>
              <a:rPr lang="zh-CN" altLang="en-US" dirty="0"/>
              <a:t>从数据中非平凡地提取隐含的，先前未知的，潜在有用的信息</a:t>
            </a:r>
            <a:endParaRPr lang="zh-CN" altLang="en-US" dirty="0"/>
          </a:p>
          <a:p>
            <a:pPr lvl="0" indent="-255270"/>
            <a:r>
              <a:rPr lang="zh-CN" altLang="en-US" dirty="0"/>
              <a:t>用自动或半自动的手段，探索与分析大量数据以便及时发现更有意义的模式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wrap="square" lIns="91456" tIns="45728" rIns="91456" bIns="45728" anchor="ctr"/>
          <a:p>
            <a:pPr lvl="0"/>
            <a:r>
              <a:rPr lang="zh-CN" altLang="en-US" dirty="0"/>
              <a:t>什么不是数据挖掘</a:t>
            </a:r>
            <a:endParaRPr lang="zh-CN" altLang="en-US" dirty="0"/>
          </a:p>
        </p:txBody>
      </p:sp>
      <p:sp>
        <p:nvSpPr>
          <p:cNvPr id="20482" name="Rectangle 3"/>
          <p:cNvSpPr>
            <a:spLocks noGrp="1"/>
          </p:cNvSpPr>
          <p:nvPr>
            <p:ph idx="13"/>
          </p:nvPr>
        </p:nvSpPr>
        <p:spPr/>
        <p:txBody>
          <a:bodyPr wrap="square" lIns="91456" tIns="45728" rIns="91456" bIns="45728" anchor="t"/>
          <a:p>
            <a:pPr marL="0" lvl="0" indent="0">
              <a:buNone/>
            </a:pPr>
            <a:r>
              <a:rPr lang="zh-CN" altLang="en-US" dirty="0"/>
              <a:t>如下不属于数据挖掘</a:t>
            </a:r>
            <a:endParaRPr lang="zh-CN" altLang="en-US" dirty="0"/>
          </a:p>
          <a:p>
            <a:pPr lvl="1" indent="-228600"/>
            <a:r>
              <a:rPr lang="zh-CN" altLang="en-US" dirty="0"/>
              <a:t>从数据库的用户信息表里查询</a:t>
            </a:r>
            <a:r>
              <a:rPr lang="en-US" altLang="zh-CN" dirty="0"/>
              <a:t>“</a:t>
            </a:r>
            <a:r>
              <a:rPr lang="zh-CN" altLang="en-US" dirty="0"/>
              <a:t>张三</a:t>
            </a:r>
            <a:r>
              <a:rPr lang="en-US" altLang="zh-CN" dirty="0"/>
              <a:t>”</a:t>
            </a:r>
            <a:r>
              <a:rPr lang="zh-CN" altLang="en-US" dirty="0"/>
              <a:t>的个人信息</a:t>
            </a:r>
            <a:endParaRPr lang="zh-CN" altLang="en-US" dirty="0"/>
          </a:p>
          <a:p>
            <a:pPr lvl="1" indent="-228600"/>
            <a:r>
              <a:rPr lang="zh-CN" altLang="en-US" dirty="0"/>
              <a:t>在百度中搜索“亚马逊”</a:t>
            </a:r>
            <a:endParaRPr lang="zh-CN" altLang="en-US" dirty="0"/>
          </a:p>
          <a:p>
            <a:pPr lvl="1" indent="-228600"/>
            <a:r>
              <a:rPr lang="zh-CN" altLang="en-US" dirty="0"/>
              <a:t>检测火星土壤的成分；检测某化肥厂污水成分</a:t>
            </a:r>
            <a:endParaRPr lang="zh-CN" altLang="en-US" dirty="0"/>
          </a:p>
          <a:p>
            <a:pPr lvl="1" indent="-228600"/>
            <a:r>
              <a:rPr lang="zh-CN" altLang="en-US" dirty="0"/>
              <a:t>全国人口普查</a:t>
            </a:r>
            <a:endParaRPr lang="zh-CN" altLang="en-US" dirty="0"/>
          </a:p>
          <a:p>
            <a:pPr marL="457200" lvl="1" indent="0">
              <a:buNone/>
            </a:pPr>
            <a:endParaRPr lang="zh-CN" altLang="en-US" dirty="0"/>
          </a:p>
          <a:p>
            <a:pPr lvl="1" indent="-228600"/>
            <a:endParaRPr lang="zh-CN" altLang="en-US" dirty="0"/>
          </a:p>
          <a:p>
            <a:pPr lvl="1" indent="-228600"/>
            <a:endParaRPr lang="zh-CN" altLang="en-US" dirty="0"/>
          </a:p>
          <a:p>
            <a:pPr marL="0" lvl="0" indent="0">
              <a:buNone/>
            </a:pPr>
            <a:r>
              <a:rPr lang="zh-CN" altLang="en-US"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wrap="square" lIns="91456" tIns="45728" rIns="91456" bIns="45728" anchor="ctr"/>
          <a:p>
            <a:pPr lvl="0"/>
            <a:r>
              <a:rPr lang="zh-CN" altLang="en-US" dirty="0"/>
              <a:t>数据挖掘的起源</a:t>
            </a:r>
            <a:endParaRPr lang="zh-CN" altLang="en-US" dirty="0"/>
          </a:p>
        </p:txBody>
      </p:sp>
      <p:sp>
        <p:nvSpPr>
          <p:cNvPr id="22530" name="Rectangle 3"/>
          <p:cNvSpPr>
            <a:spLocks noGrp="1"/>
          </p:cNvSpPr>
          <p:nvPr>
            <p:ph idx="13"/>
          </p:nvPr>
        </p:nvSpPr>
        <p:spPr/>
        <p:txBody>
          <a:bodyPr wrap="square" lIns="91456" tIns="45728" rIns="91456" bIns="45728" anchor="t"/>
          <a:p>
            <a:pPr marL="0" lvl="0" indent="0">
              <a:buNone/>
            </a:pPr>
            <a:r>
              <a:rPr lang="zh-CN" altLang="en-US" dirty="0"/>
              <a:t>传统的技术不适用于：</a:t>
            </a:r>
            <a:endParaRPr lang="en-US" altLang="zh-CN" dirty="0"/>
          </a:p>
          <a:p>
            <a:pPr lvl="1" indent="-228600"/>
            <a:r>
              <a:rPr lang="zh-CN" altLang="en-US" dirty="0"/>
              <a:t>庞大的数据</a:t>
            </a:r>
            <a:endParaRPr lang="zh-CN" altLang="en-US" dirty="0"/>
          </a:p>
          <a:p>
            <a:pPr lvl="1" indent="-228600"/>
            <a:r>
              <a:rPr lang="zh-CN" altLang="en-US" dirty="0"/>
              <a:t>高密度的数据</a:t>
            </a:r>
            <a:endParaRPr lang="zh-CN" altLang="en-US" dirty="0"/>
          </a:p>
          <a:p>
            <a:pPr lvl="1" indent="-228600"/>
            <a:r>
              <a:rPr lang="zh-CN" altLang="en-US" dirty="0"/>
              <a:t>异构分布的自然数据</a:t>
            </a:r>
            <a:endParaRPr lang="zh-CN" altLang="en-US" dirty="0"/>
          </a:p>
        </p:txBody>
      </p:sp>
      <p:grpSp>
        <p:nvGrpSpPr>
          <p:cNvPr id="22531" name="Group 1"/>
          <p:cNvGrpSpPr/>
          <p:nvPr/>
        </p:nvGrpSpPr>
        <p:grpSpPr>
          <a:xfrm>
            <a:off x="6476118" y="2286423"/>
            <a:ext cx="3734491" cy="3785301"/>
            <a:chOff x="4953000" y="2286000"/>
            <a:chExt cx="3733800" cy="3784600"/>
          </a:xfrm>
        </p:grpSpPr>
        <p:sp>
          <p:nvSpPr>
            <p:cNvPr id="22532" name="Oval 3"/>
            <p:cNvSpPr/>
            <p:nvPr/>
          </p:nvSpPr>
          <p:spPr>
            <a:xfrm>
              <a:off x="5638800" y="3962400"/>
              <a:ext cx="2057400" cy="2108200"/>
            </a:xfrm>
            <a:prstGeom prst="ellipse">
              <a:avLst/>
            </a:prstGeom>
            <a:solidFill>
              <a:schemeClr val="accent2"/>
            </a:solidFill>
            <a:ln w="12700" cap="flat" cmpd="sng">
              <a:solidFill>
                <a:schemeClr val="tx1"/>
              </a:solidFill>
              <a:prstDash val="solid"/>
              <a:round/>
              <a:headEnd type="none" w="sm" len="sm"/>
              <a:tailEnd type="none" w="sm" len="sm"/>
            </a:ln>
          </p:spPr>
          <p:txBody>
            <a:bodyPr wrap="none" anchor="ctr"/>
            <a:p>
              <a:pPr lvl="0" indent="0" eaLnBrk="0" hangingPunct="0"/>
              <a:endParaRPr lang="zh-CN" altLang="en-US" sz="1400" b="1" dirty="0">
                <a:latin typeface="Arial" panose="020B0604020202020204" pitchFamily="34" charset="0"/>
                <a:ea typeface="宋体" panose="02010600030101010101" pitchFamily="2" charset="-122"/>
              </a:endParaRPr>
            </a:p>
          </p:txBody>
        </p:sp>
        <p:sp>
          <p:nvSpPr>
            <p:cNvPr id="22533" name="Oval 4"/>
            <p:cNvSpPr/>
            <p:nvPr/>
          </p:nvSpPr>
          <p:spPr>
            <a:xfrm>
              <a:off x="4953000" y="2286000"/>
              <a:ext cx="2057400" cy="2108200"/>
            </a:xfrm>
            <a:prstGeom prst="ellipse">
              <a:avLst/>
            </a:prstGeom>
            <a:solidFill>
              <a:srgbClr val="CC3300"/>
            </a:solidFill>
            <a:ln w="12700" cap="flat" cmpd="sng">
              <a:solidFill>
                <a:schemeClr val="tx1"/>
              </a:solidFill>
              <a:prstDash val="solid"/>
              <a:round/>
              <a:headEnd type="none" w="sm" len="sm"/>
              <a:tailEnd type="none" w="sm" len="sm"/>
            </a:ln>
          </p:spPr>
          <p:txBody>
            <a:bodyPr wrap="none" anchor="ctr"/>
            <a:p>
              <a:pPr lvl="0" indent="0" eaLnBrk="0" hangingPunct="0"/>
              <a:endParaRPr lang="zh-CN" altLang="en-US" sz="1400" b="1" dirty="0">
                <a:latin typeface="Arial" panose="020B0604020202020204" pitchFamily="34" charset="0"/>
                <a:ea typeface="宋体" panose="02010600030101010101" pitchFamily="2" charset="-122"/>
              </a:endParaRPr>
            </a:p>
          </p:txBody>
        </p:sp>
        <p:sp>
          <p:nvSpPr>
            <p:cNvPr id="22534" name="Oval 9"/>
            <p:cNvSpPr/>
            <p:nvPr/>
          </p:nvSpPr>
          <p:spPr>
            <a:xfrm>
              <a:off x="6629400" y="2362200"/>
              <a:ext cx="2057400" cy="2108200"/>
            </a:xfrm>
            <a:prstGeom prst="ellipse">
              <a:avLst/>
            </a:prstGeom>
            <a:solidFill>
              <a:schemeClr val="accent1"/>
            </a:solidFill>
            <a:ln w="12700" cap="flat" cmpd="sng">
              <a:solidFill>
                <a:schemeClr val="tx1"/>
              </a:solidFill>
              <a:prstDash val="solid"/>
              <a:round/>
              <a:headEnd type="none" w="sm" len="sm"/>
              <a:tailEnd type="none" w="sm" len="sm"/>
            </a:ln>
          </p:spPr>
          <p:txBody>
            <a:bodyPr wrap="none" anchor="ctr"/>
            <a:p>
              <a:pPr lvl="0" indent="0" eaLnBrk="0" hangingPunct="0"/>
              <a:endParaRPr lang="zh-CN" altLang="en-US" sz="1400" b="1" dirty="0">
                <a:latin typeface="Arial" panose="020B0604020202020204" pitchFamily="34" charset="0"/>
                <a:ea typeface="宋体" panose="02010600030101010101" pitchFamily="2" charset="-122"/>
              </a:endParaRPr>
            </a:p>
          </p:txBody>
        </p:sp>
        <p:sp>
          <p:nvSpPr>
            <p:cNvPr id="22535" name="Text Box 10"/>
            <p:cNvSpPr txBox="1"/>
            <p:nvPr/>
          </p:nvSpPr>
          <p:spPr>
            <a:xfrm>
              <a:off x="7232650" y="2857500"/>
              <a:ext cx="1073150" cy="1051365"/>
            </a:xfrm>
            <a:prstGeom prst="rect">
              <a:avLst/>
            </a:prstGeom>
            <a:noFill/>
            <a:ln w="12700">
              <a:noFill/>
            </a:ln>
          </p:spPr>
          <p:txBody>
            <a:bodyPr lIns="0" rIns="0" anchor="t">
              <a:spAutoFit/>
            </a:bodyPr>
            <a:p>
              <a:pPr lvl="0" indent="0" eaLnBrk="0" hangingPunct="0">
                <a:spcBef>
                  <a:spcPct val="50000"/>
                </a:spcBef>
              </a:pPr>
              <a:r>
                <a:rPr lang="zh-CN" altLang="en-US" dirty="0">
                  <a:latin typeface="Arial" panose="020B0604020202020204" pitchFamily="34" charset="0"/>
                  <a:ea typeface="宋体" panose="02010600030101010101" pitchFamily="2" charset="-122"/>
                </a:rPr>
                <a:t>机器学习</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模式识别</a:t>
              </a:r>
              <a:endParaRPr lang="en-US" altLang="zh-CN" dirty="0">
                <a:latin typeface="Arial" panose="020B0604020202020204" pitchFamily="34" charset="0"/>
                <a:ea typeface="宋体" panose="02010600030101010101" pitchFamily="2" charset="-122"/>
              </a:endParaRPr>
            </a:p>
          </p:txBody>
        </p:sp>
        <p:sp>
          <p:nvSpPr>
            <p:cNvPr id="22536" name="Text Box 11"/>
            <p:cNvSpPr txBox="1"/>
            <p:nvPr/>
          </p:nvSpPr>
          <p:spPr>
            <a:xfrm>
              <a:off x="5181600" y="2879725"/>
              <a:ext cx="1371600" cy="731385"/>
            </a:xfrm>
            <a:prstGeom prst="rect">
              <a:avLst/>
            </a:prstGeom>
            <a:noFill/>
            <a:ln w="12700">
              <a:noFill/>
            </a:ln>
          </p:spPr>
          <p:txBody>
            <a:bodyPr anchor="t">
              <a:spAutoFit/>
            </a:bodyPr>
            <a:p>
              <a:pPr lvl="0" indent="0" algn="ctr" eaLnBrk="0" hangingPunct="0">
                <a:spcBef>
                  <a:spcPct val="50000"/>
                </a:spcBef>
              </a:pPr>
              <a:r>
                <a:rPr lang="zh-CN" altLang="en-US" dirty="0">
                  <a:latin typeface="Arial" panose="020B0604020202020204" pitchFamily="34" charset="0"/>
                  <a:ea typeface="宋体" panose="02010600030101010101" pitchFamily="2" charset="-122"/>
                </a:rPr>
                <a:t>统计</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人工智能</a:t>
              </a:r>
              <a:endParaRPr lang="en-US" altLang="zh-CN" dirty="0">
                <a:latin typeface="Arial" panose="020B0604020202020204" pitchFamily="34" charset="0"/>
                <a:ea typeface="宋体" panose="02010600030101010101" pitchFamily="2" charset="-122"/>
              </a:endParaRPr>
            </a:p>
          </p:txBody>
        </p:sp>
        <p:sp>
          <p:nvSpPr>
            <p:cNvPr id="22537" name="Oval 12"/>
            <p:cNvSpPr/>
            <p:nvPr/>
          </p:nvSpPr>
          <p:spPr>
            <a:xfrm>
              <a:off x="5943600" y="3505200"/>
              <a:ext cx="1504950" cy="1543050"/>
            </a:xfrm>
            <a:prstGeom prst="ellipse">
              <a:avLst/>
            </a:prstGeom>
            <a:solidFill>
              <a:srgbClr val="66CCFF"/>
            </a:solidFill>
            <a:ln w="12700" cap="flat" cmpd="sng">
              <a:solidFill>
                <a:schemeClr val="tx1"/>
              </a:solidFill>
              <a:prstDash val="solid"/>
              <a:round/>
              <a:headEnd type="none" w="sm" len="sm"/>
              <a:tailEnd type="none" w="sm" len="sm"/>
            </a:ln>
          </p:spPr>
          <p:txBody>
            <a:bodyPr wrap="none" anchor="ctr"/>
            <a:p>
              <a:pPr lvl="0" indent="0" algn="ctr" eaLnBrk="0" hangingPunct="0"/>
              <a:r>
                <a:rPr lang="zh-CN" altLang="en-US" b="1" dirty="0">
                  <a:latin typeface="Arial" panose="020B0604020202020204" pitchFamily="34" charset="0"/>
                  <a:ea typeface="宋体" panose="02010600030101010101" pitchFamily="2" charset="-122"/>
                </a:rPr>
                <a:t>数据挖掘</a:t>
              </a:r>
              <a:endParaRPr lang="en-US" altLang="zh-CN" b="1" dirty="0">
                <a:latin typeface="Arial" panose="020B0604020202020204" pitchFamily="34" charset="0"/>
                <a:ea typeface="宋体" panose="02010600030101010101" pitchFamily="2" charset="-122"/>
              </a:endParaRPr>
            </a:p>
          </p:txBody>
        </p:sp>
        <p:sp>
          <p:nvSpPr>
            <p:cNvPr id="22538" name="Text Box 13"/>
            <p:cNvSpPr txBox="1"/>
            <p:nvPr/>
          </p:nvSpPr>
          <p:spPr>
            <a:xfrm>
              <a:off x="6096000" y="5105400"/>
              <a:ext cx="1447800" cy="731385"/>
            </a:xfrm>
            <a:prstGeom prst="rect">
              <a:avLst/>
            </a:prstGeom>
            <a:noFill/>
            <a:ln w="12700">
              <a:noFill/>
            </a:ln>
          </p:spPr>
          <p:txBody>
            <a:bodyPr anchor="t">
              <a:spAutoFit/>
            </a:bodyPr>
            <a:p>
              <a:pPr lvl="0" indent="0" eaLnBrk="0" hangingPunct="0">
                <a:spcBef>
                  <a:spcPct val="50000"/>
                </a:spcBef>
              </a:pPr>
              <a:r>
                <a:rPr lang="zh-CN" altLang="en-US" dirty="0">
                  <a:latin typeface="Arial" panose="020B0604020202020204" pitchFamily="34" charset="0"/>
                  <a:ea typeface="宋体" panose="02010600030101010101" pitchFamily="2" charset="-122"/>
                </a:rPr>
                <a:t>数据库系统</a:t>
              </a:r>
              <a:endParaRPr lang="en-US" altLang="zh-CN" dirty="0">
                <a:latin typeface="Arial" panose="020B0604020202020204" pitchFamily="34" charset="0"/>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p:txBody>
          <a:bodyPr wrap="square" lIns="91456" tIns="45728" rIns="91456" bIns="45728" anchor="ctr"/>
          <a:p>
            <a:pPr lvl="0"/>
            <a:r>
              <a:rPr lang="zh-CN" altLang="en-US" dirty="0"/>
              <a:t>数据挖掘的任务</a:t>
            </a:r>
            <a:endParaRPr lang="zh-CN" altLang="en-US" dirty="0"/>
          </a:p>
        </p:txBody>
      </p:sp>
      <p:sp>
        <p:nvSpPr>
          <p:cNvPr id="24578" name="Rectangle 3"/>
          <p:cNvSpPr>
            <a:spLocks noGrp="1"/>
          </p:cNvSpPr>
          <p:nvPr>
            <p:ph idx="13"/>
          </p:nvPr>
        </p:nvSpPr>
        <p:spPr/>
        <p:txBody>
          <a:bodyPr wrap="square" lIns="91456" tIns="45728" rIns="91456" bIns="45728" anchor="t"/>
          <a:p>
            <a:pPr lvl="0" indent="-255270"/>
            <a:r>
              <a:rPr lang="zh-CN" altLang="en-US" dirty="0"/>
              <a:t>预测</a:t>
            </a:r>
            <a:endParaRPr lang="zh-CN" altLang="en-US" dirty="0"/>
          </a:p>
          <a:p>
            <a:pPr lvl="1" indent="-228600"/>
            <a:r>
              <a:rPr lang="zh-CN" altLang="en-US" dirty="0"/>
              <a:t>使用一些变量去预测未知的或者是其他变量未来的值</a:t>
            </a:r>
            <a:endParaRPr lang="zh-CN" altLang="en-US" dirty="0"/>
          </a:p>
          <a:p>
            <a:pPr lvl="0" indent="-255270"/>
            <a:endParaRPr lang="zh-CN" altLang="en-US" dirty="0"/>
          </a:p>
          <a:p>
            <a:pPr lvl="0" indent="-255270"/>
            <a:r>
              <a:rPr lang="zh-CN" altLang="en-US" dirty="0"/>
              <a:t>描述</a:t>
            </a:r>
            <a:endParaRPr lang="zh-CN" altLang="en-US" dirty="0"/>
          </a:p>
          <a:p>
            <a:pPr lvl="1" indent="-228600"/>
            <a:r>
              <a:rPr lang="zh-CN" altLang="en-US" dirty="0"/>
              <a:t>找到人可以接受的模式来描述数据</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3805</Words>
  <Application>WPS 演示</Application>
  <PresentationFormat>自定义</PresentationFormat>
  <Paragraphs>350</Paragraphs>
  <Slides>31</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31</vt:i4>
      </vt:variant>
    </vt:vector>
  </HeadingPairs>
  <TitlesOfParts>
    <vt:vector size="49" baseType="lpstr">
      <vt:lpstr>Arial</vt:lpstr>
      <vt:lpstr>宋体</vt:lpstr>
      <vt:lpstr>Wingdings</vt:lpstr>
      <vt:lpstr>微软雅黑</vt:lpstr>
      <vt:lpstr>Calibri</vt:lpstr>
      <vt:lpstr>Arial Unicode MS</vt:lpstr>
      <vt:lpstr>Wingdings</vt:lpstr>
      <vt:lpstr>Times New Roman</vt:lpstr>
      <vt:lpstr>Arial Unicode MS</vt:lpstr>
      <vt:lpstr>Calibri Light</vt:lpstr>
      <vt:lpstr>Wingdings 3</vt:lpstr>
      <vt:lpstr>Verdana</vt:lpstr>
      <vt:lpstr>Office 主题</vt:lpstr>
      <vt:lpstr>Excel.Chart.8</vt:lpstr>
      <vt:lpstr>Visio.Drawing.11</vt:lpstr>
      <vt:lpstr>Equation.3</vt:lpstr>
      <vt:lpstr>Equation.3</vt:lpstr>
      <vt:lpstr>Equation.3</vt:lpstr>
      <vt:lpstr>PowerPoint 演示文稿</vt:lpstr>
      <vt:lpstr>本节大纲</vt:lpstr>
      <vt:lpstr>从商业角度看数据挖掘</vt:lpstr>
      <vt:lpstr>从科学角度看数据挖掘</vt:lpstr>
      <vt:lpstr>挖掘大数据集的动机</vt:lpstr>
      <vt:lpstr>什么是数据挖掘</vt:lpstr>
      <vt:lpstr>什么不是数据挖掘</vt:lpstr>
      <vt:lpstr>数据挖掘的起源</vt:lpstr>
      <vt:lpstr>数据挖掘的任务</vt:lpstr>
      <vt:lpstr>数据挖掘流程</vt:lpstr>
      <vt:lpstr>Spark组件</vt:lpstr>
      <vt:lpstr>Spark Mllib</vt:lpstr>
      <vt:lpstr>Mllib 内容</vt:lpstr>
      <vt:lpstr>机器学习算法类型</vt:lpstr>
      <vt:lpstr>什么是分类器</vt:lpstr>
      <vt:lpstr>分类器流程图</vt:lpstr>
      <vt:lpstr>分类算法——决策树</vt:lpstr>
      <vt:lpstr>决策树</vt:lpstr>
      <vt:lpstr>决策树</vt:lpstr>
      <vt:lpstr>特征选择</vt:lpstr>
      <vt:lpstr>决策树案例2——营销预测</vt:lpstr>
      <vt:lpstr>ID3算法原理</vt:lpstr>
      <vt:lpstr>信息增益的度量标准：熵</vt:lpstr>
      <vt:lpstr>分类算法—朴素贝叶斯</vt:lpstr>
      <vt:lpstr>朴素贝叶斯算法原理基础</vt:lpstr>
      <vt:lpstr>朴素贝叶斯分类器</vt:lpstr>
      <vt:lpstr>朴素贝叶斯公式</vt:lpstr>
      <vt:lpstr>朴素贝叶斯基本概念</vt:lpstr>
      <vt:lpstr>贝叶斯公式范例</vt:lpstr>
      <vt:lpstr>朴素贝叶斯分类器特点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dc:title>
  <dc:creator>锐普PPT</dc:creator>
  <dc:description>本素材由锐普原创，版权受国家法律保护，仅授权购买者本人使用，为了您个人和锐普的利益，请勿复制、传播、销售，否则将承担法律责任。</dc:description>
  <cp:lastModifiedBy>鵬哥1387432433</cp:lastModifiedBy>
  <cp:revision>447</cp:revision>
  <dcterms:created xsi:type="dcterms:W3CDTF">2015-04-21T08:21:00Z</dcterms:created>
  <dcterms:modified xsi:type="dcterms:W3CDTF">2018-05-03T13:15:45Z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