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21" r:id="rId2"/>
    <p:sldId id="322" r:id="rId3"/>
    <p:sldId id="349" r:id="rId4"/>
    <p:sldId id="347" r:id="rId5"/>
    <p:sldId id="324" r:id="rId6"/>
    <p:sldId id="325" r:id="rId7"/>
    <p:sldId id="327" r:id="rId8"/>
    <p:sldId id="350" r:id="rId9"/>
    <p:sldId id="351" r:id="rId10"/>
    <p:sldId id="337" r:id="rId11"/>
    <p:sldId id="352" r:id="rId12"/>
    <p:sldId id="353" r:id="rId13"/>
    <p:sldId id="326" r:id="rId14"/>
    <p:sldId id="362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5" r:id="rId24"/>
    <p:sldId id="33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220" autoAdjust="0"/>
  </p:normalViewPr>
  <p:slideViewPr>
    <p:cSldViewPr snapToGrid="0" snapToObjects="1">
      <p:cViewPr varScale="1">
        <p:scale>
          <a:sx n="67" d="100"/>
          <a:sy n="67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E2EAF-C1AF-4A90-B67E-90371BD633FA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8C60E-F68C-4A02-B7BC-8A49238E3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01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135D9F34-D1D2-4993-853C-08F09E4304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63703F2-08F6-4D85-BEFC-71CCDBA9B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CC930365-5F19-4E93-B14C-9E5638F13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A4108A6-CE55-4CF6-8956-8EC9A017CE90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37C2E412-EE03-4FB7-9DCE-E5F1658B9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7AC6A1F-69C0-4510-98CA-CC7B91B84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360F433-F691-4A7F-8E5C-CF2121C6A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6FEB740-6926-4816-90BA-68E747B28F32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基于上述条件，我们设计了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表，用于保存用户的账户信息，设计了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Userrequest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类用于获得用户的需求。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8C60E-F68C-4A02-B7BC-8A49238E39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0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基于上述条件，我们设计了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表，用于保存用户的账户信息，设计了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Userrequest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类用于获得用户的需求。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Userrequest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不会存储在数据库中，定义这个类是为了便于与前端界面进行数据交互。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8C60E-F68C-4A02-B7BC-8A49238E39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基于上述条件，我们设计了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表，用于保存用户的账户信息，设计了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Userrequest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类用于获得用户的需求。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8C60E-F68C-4A02-B7BC-8A49238E39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2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整合上面得到的信息，将详细的机票信息、酒店信息、租车信息、景点信息和导游信息，传递给前端，展示给用户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8C60E-F68C-4A02-B7BC-8A49238E39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F8849D3D-7F1D-414C-9A4C-88E9D9899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A8700BD9-3105-4A96-BE52-DEA8A611B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这里我们主要关注运维平台和技术平台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52C2B724-F05B-4BBB-8F1F-9673036AA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29F2A79-E0EB-4531-BAAB-420468DD93C0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3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98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56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31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A443-6E3A-8242-9BC8-605A3BF503B6}" type="datetimeFigureOut">
              <a:rPr lang="zh-CN" altLang="en-US"/>
              <a:pPr>
                <a:defRPr/>
              </a:pPr>
              <a:t>2019/1/2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D17D2-5D3B-884D-AD1C-609323CC8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4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42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6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05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15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6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1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1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9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04A-8760-024B-8166-D3848B1E5DAB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303F-34A3-E444-B470-9E80576B0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4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>
            <a:extLst>
              <a:ext uri="{FF2B5EF4-FFF2-40B4-BE49-F238E27FC236}">
                <a16:creationId xmlns:a16="http://schemas.microsoft.com/office/drawing/2014/main" id="{B95C90DF-8528-42DA-AA4A-1FEAE4DC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275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A99C7E84-7D49-494A-9001-BE1ED09E7025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10DF936-C4C6-4015-9BFB-C0C73735A0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DF97E26-96A6-49D8-ADF3-CD73CEE1785E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04F78CF1-79EA-4009-8FAD-CB1DEE7B8077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D6FC0028-BD06-4BED-8B4B-4A14DABBD264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9617CB8F-B0F7-4CDE-99E3-C6C20FF752C7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6C0B04B9-1B8E-4539-92D6-FAC829DA938B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9CE9DD5B-6650-4DC5-B99F-B98FDB228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F1905975-DA74-49FA-90DC-2B56F448530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4DFE6C2-8FB0-4BAF-BC5A-A4386D923D77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2054" name="文本框 62">
            <a:extLst>
              <a:ext uri="{FF2B5EF4-FFF2-40B4-BE49-F238E27FC236}">
                <a16:creationId xmlns:a16="http://schemas.microsoft.com/office/drawing/2014/main" id="{526E8897-3C4E-4076-889E-77C465643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3047917"/>
            <a:ext cx="86485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600" b="1" dirty="0">
                <a:solidFill>
                  <a:srgbClr val="4B649F"/>
                </a:solidFill>
              </a:rPr>
              <a:t>旅游代理系统实验报告</a:t>
            </a:r>
          </a:p>
        </p:txBody>
      </p:sp>
      <p:sp>
        <p:nvSpPr>
          <p:cNvPr id="2055" name="文本框 1066">
            <a:extLst>
              <a:ext uri="{FF2B5EF4-FFF2-40B4-BE49-F238E27FC236}">
                <a16:creationId xmlns:a16="http://schemas.microsoft.com/office/drawing/2014/main" id="{CA367DC4-F0D0-4C46-B49C-4E75BB221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47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中国人民大学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2F4F2B42-B5F5-4A68-9A13-57FA81A47234}"/>
              </a:ext>
            </a:extLst>
          </p:cNvPr>
          <p:cNvSpPr/>
          <p:nvPr/>
        </p:nvSpPr>
        <p:spPr>
          <a:xfrm>
            <a:off x="1308100" y="2439988"/>
            <a:ext cx="9836150" cy="2471737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94B193FA-1EA0-424B-A43A-F9C87E92398B}"/>
              </a:ext>
            </a:extLst>
          </p:cNvPr>
          <p:cNvSpPr/>
          <p:nvPr/>
        </p:nvSpPr>
        <p:spPr>
          <a:xfrm>
            <a:off x="10922000" y="4673600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C894F1B-C0F3-4D7C-9E7B-80A9C4E95AC2}"/>
              </a:ext>
            </a:extLst>
          </p:cNvPr>
          <p:cNvSpPr/>
          <p:nvPr/>
        </p:nvSpPr>
        <p:spPr>
          <a:xfrm>
            <a:off x="10717213" y="4487863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20CC21B-9343-450B-9ED7-4897228ED935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75AB424-E8DE-4453-8303-C51D9CE3BDB0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C7D75E3-A658-44AA-963B-160F52B51AA9}"/>
              </a:ext>
            </a:extLst>
          </p:cNvPr>
          <p:cNvCxnSpPr/>
          <p:nvPr/>
        </p:nvCxnSpPr>
        <p:spPr>
          <a:xfrm>
            <a:off x="5912100" y="1733550"/>
            <a:ext cx="0" cy="3994150"/>
          </a:xfrm>
          <a:prstGeom prst="line">
            <a:avLst/>
          </a:prstGeom>
          <a:ln>
            <a:solidFill>
              <a:srgbClr val="4B649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21B3F3A-FE42-4851-8E3D-6D3865879978}"/>
              </a:ext>
            </a:extLst>
          </p:cNvPr>
          <p:cNvSpPr txBox="1"/>
          <p:nvPr/>
        </p:nvSpPr>
        <p:spPr>
          <a:xfrm>
            <a:off x="6279901" y="1222246"/>
            <a:ext cx="52222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遍历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agentservices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表，找到所有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serviceType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carrental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的服务商，根据指定租车地和还车地，找到价格最低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最高的租车信息，比较所有服务商返回的信息，留下最优的信息。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遍历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agentservices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表，找到所有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serviceType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attraction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的服务商，根据目的地，找到星级最高的景点信息，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遍历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agentservices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表，找到所有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serviceType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guide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的服务商，对每一个服务商，根据第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步中找到的景点的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attractionId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，找到评分最高的导游，比较每个服务商提供的信息，找出评分最高的导游，并保留相关信息。</a:t>
            </a:r>
          </a:p>
        </p:txBody>
      </p:sp>
      <p:pic>
        <p:nvPicPr>
          <p:cNvPr id="8197" name="图片 1">
            <a:extLst>
              <a:ext uri="{FF2B5EF4-FFF2-40B4-BE49-F238E27FC236}">
                <a16:creationId xmlns:a16="http://schemas.microsoft.com/office/drawing/2014/main" id="{F022F104-E2D2-42C7-BCDD-896502D5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文本框 2">
            <a:extLst>
              <a:ext uri="{FF2B5EF4-FFF2-40B4-BE49-F238E27FC236}">
                <a16:creationId xmlns:a16="http://schemas.microsoft.com/office/drawing/2014/main" id="{2B2B38F0-1BC4-453A-8B7E-95F88337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8442325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B649F"/>
                </a:solidFill>
              </a:rPr>
              <a:t>实验设计</a:t>
            </a:r>
            <a:r>
              <a:rPr lang="en-US" altLang="zh-CN" sz="2800" b="1" dirty="0">
                <a:solidFill>
                  <a:srgbClr val="4B649F"/>
                </a:solidFill>
              </a:rPr>
              <a:t>—agent</a:t>
            </a:r>
            <a:r>
              <a:rPr lang="zh-CN" altLang="en-US" sz="2800" b="1" dirty="0">
                <a:solidFill>
                  <a:srgbClr val="4B649F"/>
                </a:solidFill>
              </a:rPr>
              <a:t>层设计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452CD0E-7975-4E8A-A162-24AC24F28D75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0" name="组合 5">
            <a:extLst>
              <a:ext uri="{FF2B5EF4-FFF2-40B4-BE49-F238E27FC236}">
                <a16:creationId xmlns:a16="http://schemas.microsoft.com/office/drawing/2014/main" id="{67B298CA-E998-4EC2-B0D1-6FB2B53DCF5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CD8A4D-4550-49ED-B837-06E2E3D6FAC1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3EE894C-EACA-4A85-89CF-26FEFF867692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23" name="KSO_Shape">
              <a:extLst>
                <a:ext uri="{FF2B5EF4-FFF2-40B4-BE49-F238E27FC236}">
                  <a16:creationId xmlns:a16="http://schemas.microsoft.com/office/drawing/2014/main" id="{1E2A077D-5D15-4BEA-8740-ADF7CDCA6403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8E0B2DF-E18F-4F8E-9225-E38BD039EBCA}"/>
              </a:ext>
            </a:extLst>
          </p:cNvPr>
          <p:cNvSpPr/>
          <p:nvPr/>
        </p:nvSpPr>
        <p:spPr>
          <a:xfrm>
            <a:off x="809626" y="1238745"/>
            <a:ext cx="47346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首先遍历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agentservices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表，找到所有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serviceType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airline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的服务商。对于每一个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airline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的服务商，根据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serviceIP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serviceName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，通过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RestTemplate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访问对应服务商提供的接口，获得最便宜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最舒适的机票信息。比较每个服务商返回的机票信息，保留最便宜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最舒适的机票。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遍历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agentservices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表，找到所有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serviceType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hotel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的服务商，对每个服务商，根据目的地城市，找到最便宜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星级最高的酒店，比较所有服务商返回的酒店信息，留下最优的酒店信息。</a:t>
            </a:r>
          </a:p>
        </p:txBody>
      </p:sp>
    </p:spTree>
    <p:extLst>
      <p:ext uri="{BB962C8B-B14F-4D97-AF65-F5344CB8AC3E}">
        <p14:creationId xmlns:p14="http://schemas.microsoft.com/office/powerpoint/2010/main" val="13399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id="{2A42A2FE-6270-4D93-B420-928D6681D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A717347-6B18-4FC5-8998-3625E3886B90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3C0B64E-C5B8-419F-A9CD-BC9C82085B89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9222" name="组合 5">
            <a:extLst>
              <a:ext uri="{FF2B5EF4-FFF2-40B4-BE49-F238E27FC236}">
                <a16:creationId xmlns:a16="http://schemas.microsoft.com/office/drawing/2014/main" id="{DCC5E969-D12B-4814-8225-8FB6C15A70A7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181B19F-7C09-41A8-8ABB-E16B14F7A8E6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8039AB8-4D2A-4EA6-910D-0A07FEDAE628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1C8C39FB-013F-4F05-9F3C-728E5E7FFFF7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2">
            <a:extLst>
              <a:ext uri="{FF2B5EF4-FFF2-40B4-BE49-F238E27FC236}">
                <a16:creationId xmlns:a16="http://schemas.microsoft.com/office/drawing/2014/main" id="{306E2500-A2FB-41BB-A8F3-63F25FE8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8442325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B649F"/>
                </a:solidFill>
              </a:rPr>
              <a:t>实验设计</a:t>
            </a:r>
            <a:r>
              <a:rPr lang="en-US" altLang="zh-CN" sz="2800" b="1" dirty="0">
                <a:solidFill>
                  <a:srgbClr val="4B649F"/>
                </a:solidFill>
              </a:rPr>
              <a:t>—</a:t>
            </a:r>
            <a:r>
              <a:rPr lang="zh-CN" altLang="en-US" sz="2800" b="1" dirty="0">
                <a:solidFill>
                  <a:srgbClr val="4B649F"/>
                </a:solidFill>
              </a:rPr>
              <a:t>底层服务设计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FB2CCB-5E0C-4509-90D9-8DC33E421758}"/>
              </a:ext>
            </a:extLst>
          </p:cNvPr>
          <p:cNvSpPr/>
          <p:nvPr/>
        </p:nvSpPr>
        <p:spPr>
          <a:xfrm>
            <a:off x="1038227" y="1316123"/>
            <a:ext cx="1021130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对于底层的服务而言</a:t>
            </a:r>
            <a:r>
              <a:rPr lang="zh-CN" altLang="en-US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kern="100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需要实现</a:t>
            </a:r>
            <a:r>
              <a:rPr lang="en-US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agent</a:t>
            </a: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层指定的接口，并把整个服务打包成</a:t>
            </a:r>
            <a:r>
              <a:rPr lang="en-US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war</a:t>
            </a: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包，发布在</a:t>
            </a:r>
            <a:r>
              <a:rPr lang="en-US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服务器上，再将</a:t>
            </a:r>
            <a:r>
              <a:rPr lang="en-US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服务的</a:t>
            </a:r>
            <a:r>
              <a:rPr lang="en-US" altLang="zh-CN" sz="2800" kern="100" dirty="0" err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，自己的服务类型和名称注册到</a:t>
            </a:r>
            <a:r>
              <a:rPr lang="en-US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agent</a:t>
            </a: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层的</a:t>
            </a:r>
            <a:r>
              <a:rPr lang="en-US" altLang="zh-CN" sz="2800" kern="100" dirty="0" err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agentservices</a:t>
            </a: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表中。</a:t>
            </a:r>
            <a:endParaRPr lang="en-US" altLang="zh-CN" sz="2800" kern="100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对于不再提供服务的服务商</a:t>
            </a:r>
            <a:r>
              <a:rPr lang="zh-CN" altLang="en-US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kern="100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应当先在</a:t>
            </a:r>
            <a:r>
              <a:rPr lang="en-US" altLang="zh-CN" sz="2800" kern="100" dirty="0" err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agentservices</a:t>
            </a: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表中删除自己的记录，再从</a:t>
            </a:r>
            <a:r>
              <a:rPr lang="en-US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服务器上删除自己的记录。</a:t>
            </a:r>
            <a:endParaRPr lang="en-US" altLang="zh-CN" sz="2800" kern="100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服务商设计：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kern="100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model-repository-service-controller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zh-CN" sz="2800" kern="100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0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>
            <a:extLst>
              <a:ext uri="{FF2B5EF4-FFF2-40B4-BE49-F238E27FC236}">
                <a16:creationId xmlns:a16="http://schemas.microsoft.com/office/drawing/2014/main" id="{D840AD97-DB70-4C34-956B-98D96FE9485F}"/>
              </a:ext>
            </a:extLst>
          </p:cNvPr>
          <p:cNvSpPr/>
          <p:nvPr/>
        </p:nvSpPr>
        <p:spPr>
          <a:xfrm>
            <a:off x="1085850" y="2366963"/>
            <a:ext cx="10244138" cy="1162050"/>
          </a:xfrm>
          <a:prstGeom prst="rightArrow">
            <a:avLst>
              <a:gd name="adj1" fmla="val 50000"/>
              <a:gd name="adj2" fmla="val 872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MH_Other_1">
            <a:extLst>
              <a:ext uri="{FF2B5EF4-FFF2-40B4-BE49-F238E27FC236}">
                <a16:creationId xmlns:a16="http://schemas.microsoft.com/office/drawing/2014/main" id="{BDDDB8D9-C38C-4D08-9114-EF1CE15C66F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18026" y="2116138"/>
            <a:ext cx="1646237" cy="1649412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MH_Other_3">
            <a:extLst>
              <a:ext uri="{FF2B5EF4-FFF2-40B4-BE49-F238E27FC236}">
                <a16:creationId xmlns:a16="http://schemas.microsoft.com/office/drawing/2014/main" id="{BA95D7C3-769A-4F41-BA60-6C9423ED43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4090" y="2116138"/>
            <a:ext cx="1649412" cy="164941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18912015-7148-4AC0-9182-0E415DB38B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02016" y="2116138"/>
            <a:ext cx="1646237" cy="1649412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MH_Other_8">
            <a:extLst>
              <a:ext uri="{FF2B5EF4-FFF2-40B4-BE49-F238E27FC236}">
                <a16:creationId xmlns:a16="http://schemas.microsoft.com/office/drawing/2014/main" id="{298391C4-F2CA-4AEE-927D-F9D282F0DAF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53438" y="2116138"/>
            <a:ext cx="1647825" cy="1649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FBA50121-C8A7-474D-AA66-957CA5B9C04E}"/>
              </a:ext>
            </a:extLst>
          </p:cNvPr>
          <p:cNvSpPr/>
          <p:nvPr/>
        </p:nvSpPr>
        <p:spPr>
          <a:xfrm>
            <a:off x="7243353" y="2601913"/>
            <a:ext cx="563563" cy="677862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E765F0AA-D8AD-4F63-A741-52A162821CB9}"/>
              </a:ext>
            </a:extLst>
          </p:cNvPr>
          <p:cNvSpPr/>
          <p:nvPr/>
        </p:nvSpPr>
        <p:spPr bwMode="auto">
          <a:xfrm>
            <a:off x="2003840" y="2655888"/>
            <a:ext cx="571500" cy="569912"/>
          </a:xfrm>
          <a:custGeom>
            <a:avLst/>
            <a:gdLst>
              <a:gd name="T0" fmla="*/ 346433 w 5026"/>
              <a:gd name="T1" fmla="*/ 0 h 5027"/>
              <a:gd name="T2" fmla="*/ 293748 w 5026"/>
              <a:gd name="T3" fmla="*/ 4164 h 5027"/>
              <a:gd name="T4" fmla="*/ 243337 w 5026"/>
              <a:gd name="T5" fmla="*/ 15897 h 5027"/>
              <a:gd name="T6" fmla="*/ 196337 w 5026"/>
              <a:gd name="T7" fmla="*/ 34065 h 5027"/>
              <a:gd name="T8" fmla="*/ 153128 w 5026"/>
              <a:gd name="T9" fmla="*/ 59046 h 5027"/>
              <a:gd name="T10" fmla="*/ 113709 w 5026"/>
              <a:gd name="T11" fmla="*/ 90083 h 5027"/>
              <a:gd name="T12" fmla="*/ 79217 w 5026"/>
              <a:gd name="T13" fmla="*/ 126041 h 5027"/>
              <a:gd name="T14" fmla="*/ 50411 w 5026"/>
              <a:gd name="T15" fmla="*/ 166541 h 5027"/>
              <a:gd name="T16" fmla="*/ 27290 w 5026"/>
              <a:gd name="T17" fmla="*/ 211204 h 5027"/>
              <a:gd name="T18" fmla="*/ 10992 w 5026"/>
              <a:gd name="T19" fmla="*/ 259652 h 5027"/>
              <a:gd name="T20" fmla="*/ 1895 w 5026"/>
              <a:gd name="T21" fmla="*/ 310750 h 5027"/>
              <a:gd name="T22" fmla="*/ 0 w 5026"/>
              <a:gd name="T23" fmla="*/ 1556777 h 5027"/>
              <a:gd name="T24" fmla="*/ 1895 w 5026"/>
              <a:gd name="T25" fmla="*/ 1591978 h 5027"/>
              <a:gd name="T26" fmla="*/ 10992 w 5026"/>
              <a:gd name="T27" fmla="*/ 1643076 h 5027"/>
              <a:gd name="T28" fmla="*/ 27290 w 5026"/>
              <a:gd name="T29" fmla="*/ 1691524 h 5027"/>
              <a:gd name="T30" fmla="*/ 50411 w 5026"/>
              <a:gd name="T31" fmla="*/ 1736566 h 5027"/>
              <a:gd name="T32" fmla="*/ 79217 w 5026"/>
              <a:gd name="T33" fmla="*/ 1777065 h 5027"/>
              <a:gd name="T34" fmla="*/ 113709 w 5026"/>
              <a:gd name="T35" fmla="*/ 1812645 h 5027"/>
              <a:gd name="T36" fmla="*/ 153128 w 5026"/>
              <a:gd name="T37" fmla="*/ 1843682 h 5027"/>
              <a:gd name="T38" fmla="*/ 196337 w 5026"/>
              <a:gd name="T39" fmla="*/ 1868663 h 5027"/>
              <a:gd name="T40" fmla="*/ 243337 w 5026"/>
              <a:gd name="T41" fmla="*/ 1887209 h 5027"/>
              <a:gd name="T42" fmla="*/ 293748 w 5026"/>
              <a:gd name="T43" fmla="*/ 1898564 h 5027"/>
              <a:gd name="T44" fmla="*/ 346433 w 5026"/>
              <a:gd name="T45" fmla="*/ 1902728 h 5027"/>
              <a:gd name="T46" fmla="*/ 1576761 w 5026"/>
              <a:gd name="T47" fmla="*/ 1901971 h 5027"/>
              <a:gd name="T48" fmla="*/ 1628688 w 5026"/>
              <a:gd name="T49" fmla="*/ 1895536 h 5027"/>
              <a:gd name="T50" fmla="*/ 1677962 w 5026"/>
              <a:gd name="T51" fmla="*/ 1881532 h 5027"/>
              <a:gd name="T52" fmla="*/ 1723824 w 5026"/>
              <a:gd name="T53" fmla="*/ 1861093 h 5027"/>
              <a:gd name="T54" fmla="*/ 1766275 w 5026"/>
              <a:gd name="T55" fmla="*/ 1834219 h 5027"/>
              <a:gd name="T56" fmla="*/ 1803799 w 5026"/>
              <a:gd name="T57" fmla="*/ 1801290 h 5027"/>
              <a:gd name="T58" fmla="*/ 1836396 w 5026"/>
              <a:gd name="T59" fmla="*/ 1763818 h 5027"/>
              <a:gd name="T60" fmla="*/ 1863686 w 5026"/>
              <a:gd name="T61" fmla="*/ 1721426 h 5027"/>
              <a:gd name="T62" fmla="*/ 1884153 w 5026"/>
              <a:gd name="T63" fmla="*/ 1675627 h 5027"/>
              <a:gd name="T64" fmla="*/ 1898177 w 5026"/>
              <a:gd name="T65" fmla="*/ 1626422 h 5027"/>
              <a:gd name="T66" fmla="*/ 1904621 w 5026"/>
              <a:gd name="T67" fmla="*/ 1574567 h 5027"/>
              <a:gd name="T68" fmla="*/ 1905000 w 5026"/>
              <a:gd name="T69" fmla="*/ 345951 h 5027"/>
              <a:gd name="T70" fmla="*/ 1901210 w 5026"/>
              <a:gd name="T71" fmla="*/ 293339 h 5027"/>
              <a:gd name="T72" fmla="*/ 1889839 w 5026"/>
              <a:gd name="T73" fmla="*/ 242998 h 5027"/>
              <a:gd name="T74" fmla="*/ 1870887 w 5026"/>
              <a:gd name="T75" fmla="*/ 196064 h 5027"/>
              <a:gd name="T76" fmla="*/ 1846250 w 5026"/>
              <a:gd name="T77" fmla="*/ 152915 h 5027"/>
              <a:gd name="T78" fmla="*/ 1815170 w 5026"/>
              <a:gd name="T79" fmla="*/ 113551 h 5027"/>
              <a:gd name="T80" fmla="*/ 1779162 w 5026"/>
              <a:gd name="T81" fmla="*/ 79107 h 5027"/>
              <a:gd name="T82" fmla="*/ 1738606 w 5026"/>
              <a:gd name="T83" fmla="*/ 50341 h 5027"/>
              <a:gd name="T84" fmla="*/ 1693881 w 5026"/>
              <a:gd name="T85" fmla="*/ 27252 h 5027"/>
              <a:gd name="T86" fmla="*/ 1645744 w 5026"/>
              <a:gd name="T87" fmla="*/ 10977 h 5027"/>
              <a:gd name="T88" fmla="*/ 1594196 w 5026"/>
              <a:gd name="T89" fmla="*/ 1893 h 5027"/>
              <a:gd name="T90" fmla="*/ 1559326 w 5026"/>
              <a:gd name="T91" fmla="*/ 1124529 h 5027"/>
              <a:gd name="T92" fmla="*/ 779663 w 5026"/>
              <a:gd name="T93" fmla="*/ 1557156 h 5027"/>
              <a:gd name="T94" fmla="*/ 346433 w 5026"/>
              <a:gd name="T95" fmla="*/ 778578 h 5027"/>
              <a:gd name="T96" fmla="*/ 1126095 w 5026"/>
              <a:gd name="T97" fmla="*/ 345951 h 5027"/>
              <a:gd name="T98" fmla="*/ 1559326 w 5026"/>
              <a:gd name="T99" fmla="*/ 1124529 h 50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026" h="5027">
                <a:moveTo>
                  <a:pt x="4113" y="0"/>
                </a:moveTo>
                <a:lnTo>
                  <a:pt x="914" y="0"/>
                </a:lnTo>
                <a:lnTo>
                  <a:pt x="867" y="1"/>
                </a:lnTo>
                <a:lnTo>
                  <a:pt x="821" y="5"/>
                </a:lnTo>
                <a:lnTo>
                  <a:pt x="775" y="11"/>
                </a:lnTo>
                <a:lnTo>
                  <a:pt x="730" y="19"/>
                </a:lnTo>
                <a:lnTo>
                  <a:pt x="686" y="29"/>
                </a:lnTo>
                <a:lnTo>
                  <a:pt x="642" y="42"/>
                </a:lnTo>
                <a:lnTo>
                  <a:pt x="599" y="56"/>
                </a:lnTo>
                <a:lnTo>
                  <a:pt x="558" y="72"/>
                </a:lnTo>
                <a:lnTo>
                  <a:pt x="518" y="90"/>
                </a:lnTo>
                <a:lnTo>
                  <a:pt x="478" y="111"/>
                </a:lnTo>
                <a:lnTo>
                  <a:pt x="440" y="133"/>
                </a:lnTo>
                <a:lnTo>
                  <a:pt x="404" y="156"/>
                </a:lnTo>
                <a:lnTo>
                  <a:pt x="368" y="182"/>
                </a:lnTo>
                <a:lnTo>
                  <a:pt x="333" y="209"/>
                </a:lnTo>
                <a:lnTo>
                  <a:pt x="300" y="238"/>
                </a:lnTo>
                <a:lnTo>
                  <a:pt x="268" y="268"/>
                </a:lnTo>
                <a:lnTo>
                  <a:pt x="238" y="300"/>
                </a:lnTo>
                <a:lnTo>
                  <a:pt x="209" y="333"/>
                </a:lnTo>
                <a:lnTo>
                  <a:pt x="181" y="368"/>
                </a:lnTo>
                <a:lnTo>
                  <a:pt x="156" y="404"/>
                </a:lnTo>
                <a:lnTo>
                  <a:pt x="133" y="440"/>
                </a:lnTo>
                <a:lnTo>
                  <a:pt x="111" y="478"/>
                </a:lnTo>
                <a:lnTo>
                  <a:pt x="90" y="518"/>
                </a:lnTo>
                <a:lnTo>
                  <a:pt x="72" y="558"/>
                </a:lnTo>
                <a:lnTo>
                  <a:pt x="56" y="599"/>
                </a:lnTo>
                <a:lnTo>
                  <a:pt x="42" y="642"/>
                </a:lnTo>
                <a:lnTo>
                  <a:pt x="29" y="686"/>
                </a:lnTo>
                <a:lnTo>
                  <a:pt x="19" y="730"/>
                </a:lnTo>
                <a:lnTo>
                  <a:pt x="11" y="775"/>
                </a:lnTo>
                <a:lnTo>
                  <a:pt x="5" y="821"/>
                </a:lnTo>
                <a:lnTo>
                  <a:pt x="1" y="867"/>
                </a:lnTo>
                <a:lnTo>
                  <a:pt x="0" y="914"/>
                </a:lnTo>
                <a:lnTo>
                  <a:pt x="0" y="4113"/>
                </a:lnTo>
                <a:lnTo>
                  <a:pt x="1" y="4160"/>
                </a:lnTo>
                <a:lnTo>
                  <a:pt x="5" y="4206"/>
                </a:lnTo>
                <a:lnTo>
                  <a:pt x="11" y="4252"/>
                </a:lnTo>
                <a:lnTo>
                  <a:pt x="19" y="4297"/>
                </a:lnTo>
                <a:lnTo>
                  <a:pt x="29" y="4341"/>
                </a:lnTo>
                <a:lnTo>
                  <a:pt x="42" y="4385"/>
                </a:lnTo>
                <a:lnTo>
                  <a:pt x="56" y="4427"/>
                </a:lnTo>
                <a:lnTo>
                  <a:pt x="72" y="4469"/>
                </a:lnTo>
                <a:lnTo>
                  <a:pt x="90" y="4509"/>
                </a:lnTo>
                <a:lnTo>
                  <a:pt x="111" y="4548"/>
                </a:lnTo>
                <a:lnTo>
                  <a:pt x="133" y="4588"/>
                </a:lnTo>
                <a:lnTo>
                  <a:pt x="156" y="4624"/>
                </a:lnTo>
                <a:lnTo>
                  <a:pt x="181" y="4660"/>
                </a:lnTo>
                <a:lnTo>
                  <a:pt x="209" y="4695"/>
                </a:lnTo>
                <a:lnTo>
                  <a:pt x="238" y="4728"/>
                </a:lnTo>
                <a:lnTo>
                  <a:pt x="268" y="4759"/>
                </a:lnTo>
                <a:lnTo>
                  <a:pt x="300" y="4789"/>
                </a:lnTo>
                <a:lnTo>
                  <a:pt x="333" y="4818"/>
                </a:lnTo>
                <a:lnTo>
                  <a:pt x="368" y="4846"/>
                </a:lnTo>
                <a:lnTo>
                  <a:pt x="404" y="4871"/>
                </a:lnTo>
                <a:lnTo>
                  <a:pt x="440" y="4895"/>
                </a:lnTo>
                <a:lnTo>
                  <a:pt x="478" y="4917"/>
                </a:lnTo>
                <a:lnTo>
                  <a:pt x="518" y="4937"/>
                </a:lnTo>
                <a:lnTo>
                  <a:pt x="558" y="4955"/>
                </a:lnTo>
                <a:lnTo>
                  <a:pt x="599" y="4971"/>
                </a:lnTo>
                <a:lnTo>
                  <a:pt x="642" y="4986"/>
                </a:lnTo>
                <a:lnTo>
                  <a:pt x="686" y="4999"/>
                </a:lnTo>
                <a:lnTo>
                  <a:pt x="730" y="5008"/>
                </a:lnTo>
                <a:lnTo>
                  <a:pt x="775" y="5016"/>
                </a:lnTo>
                <a:lnTo>
                  <a:pt x="821" y="5022"/>
                </a:lnTo>
                <a:lnTo>
                  <a:pt x="867" y="5025"/>
                </a:lnTo>
                <a:lnTo>
                  <a:pt x="914" y="5027"/>
                </a:lnTo>
                <a:lnTo>
                  <a:pt x="4113" y="5027"/>
                </a:lnTo>
                <a:lnTo>
                  <a:pt x="4160" y="5025"/>
                </a:lnTo>
                <a:lnTo>
                  <a:pt x="4206" y="5022"/>
                </a:lnTo>
                <a:lnTo>
                  <a:pt x="4252" y="5016"/>
                </a:lnTo>
                <a:lnTo>
                  <a:pt x="4297" y="5008"/>
                </a:lnTo>
                <a:lnTo>
                  <a:pt x="4342" y="4999"/>
                </a:lnTo>
                <a:lnTo>
                  <a:pt x="4384" y="4986"/>
                </a:lnTo>
                <a:lnTo>
                  <a:pt x="4427" y="4971"/>
                </a:lnTo>
                <a:lnTo>
                  <a:pt x="4469" y="4955"/>
                </a:lnTo>
                <a:lnTo>
                  <a:pt x="4509" y="4937"/>
                </a:lnTo>
                <a:lnTo>
                  <a:pt x="4548" y="4917"/>
                </a:lnTo>
                <a:lnTo>
                  <a:pt x="4587" y="4895"/>
                </a:lnTo>
                <a:lnTo>
                  <a:pt x="4624" y="4871"/>
                </a:lnTo>
                <a:lnTo>
                  <a:pt x="4660" y="4846"/>
                </a:lnTo>
                <a:lnTo>
                  <a:pt x="4694" y="4818"/>
                </a:lnTo>
                <a:lnTo>
                  <a:pt x="4728" y="4789"/>
                </a:lnTo>
                <a:lnTo>
                  <a:pt x="4759" y="4759"/>
                </a:lnTo>
                <a:lnTo>
                  <a:pt x="4789" y="4728"/>
                </a:lnTo>
                <a:lnTo>
                  <a:pt x="4818" y="4695"/>
                </a:lnTo>
                <a:lnTo>
                  <a:pt x="4845" y="4660"/>
                </a:lnTo>
                <a:lnTo>
                  <a:pt x="4871" y="4624"/>
                </a:lnTo>
                <a:lnTo>
                  <a:pt x="4895" y="4588"/>
                </a:lnTo>
                <a:lnTo>
                  <a:pt x="4917" y="4548"/>
                </a:lnTo>
                <a:lnTo>
                  <a:pt x="4936" y="4509"/>
                </a:lnTo>
                <a:lnTo>
                  <a:pt x="4955" y="4469"/>
                </a:lnTo>
                <a:lnTo>
                  <a:pt x="4971" y="4427"/>
                </a:lnTo>
                <a:lnTo>
                  <a:pt x="4986" y="4385"/>
                </a:lnTo>
                <a:lnTo>
                  <a:pt x="4997" y="4341"/>
                </a:lnTo>
                <a:lnTo>
                  <a:pt x="5008" y="4297"/>
                </a:lnTo>
                <a:lnTo>
                  <a:pt x="5016" y="4252"/>
                </a:lnTo>
                <a:lnTo>
                  <a:pt x="5022" y="4206"/>
                </a:lnTo>
                <a:lnTo>
                  <a:pt x="5025" y="4160"/>
                </a:lnTo>
                <a:lnTo>
                  <a:pt x="5026" y="4113"/>
                </a:lnTo>
                <a:lnTo>
                  <a:pt x="5026" y="914"/>
                </a:lnTo>
                <a:lnTo>
                  <a:pt x="5025" y="867"/>
                </a:lnTo>
                <a:lnTo>
                  <a:pt x="5022" y="821"/>
                </a:lnTo>
                <a:lnTo>
                  <a:pt x="5016" y="775"/>
                </a:lnTo>
                <a:lnTo>
                  <a:pt x="5008" y="730"/>
                </a:lnTo>
                <a:lnTo>
                  <a:pt x="4997" y="686"/>
                </a:lnTo>
                <a:lnTo>
                  <a:pt x="4986" y="642"/>
                </a:lnTo>
                <a:lnTo>
                  <a:pt x="4971" y="599"/>
                </a:lnTo>
                <a:lnTo>
                  <a:pt x="4955" y="558"/>
                </a:lnTo>
                <a:lnTo>
                  <a:pt x="4936" y="518"/>
                </a:lnTo>
                <a:lnTo>
                  <a:pt x="4917" y="478"/>
                </a:lnTo>
                <a:lnTo>
                  <a:pt x="4895" y="440"/>
                </a:lnTo>
                <a:lnTo>
                  <a:pt x="4871" y="404"/>
                </a:lnTo>
                <a:lnTo>
                  <a:pt x="4845" y="368"/>
                </a:lnTo>
                <a:lnTo>
                  <a:pt x="4818" y="333"/>
                </a:lnTo>
                <a:lnTo>
                  <a:pt x="4789" y="300"/>
                </a:lnTo>
                <a:lnTo>
                  <a:pt x="4759" y="268"/>
                </a:lnTo>
                <a:lnTo>
                  <a:pt x="4728" y="238"/>
                </a:lnTo>
                <a:lnTo>
                  <a:pt x="4694" y="209"/>
                </a:lnTo>
                <a:lnTo>
                  <a:pt x="4660" y="182"/>
                </a:lnTo>
                <a:lnTo>
                  <a:pt x="4624" y="156"/>
                </a:lnTo>
                <a:lnTo>
                  <a:pt x="4587" y="133"/>
                </a:lnTo>
                <a:lnTo>
                  <a:pt x="4548" y="111"/>
                </a:lnTo>
                <a:lnTo>
                  <a:pt x="4509" y="90"/>
                </a:lnTo>
                <a:lnTo>
                  <a:pt x="4469" y="72"/>
                </a:lnTo>
                <a:lnTo>
                  <a:pt x="4427" y="56"/>
                </a:lnTo>
                <a:lnTo>
                  <a:pt x="4384" y="42"/>
                </a:lnTo>
                <a:lnTo>
                  <a:pt x="4342" y="29"/>
                </a:lnTo>
                <a:lnTo>
                  <a:pt x="4297" y="19"/>
                </a:lnTo>
                <a:lnTo>
                  <a:pt x="4252" y="11"/>
                </a:lnTo>
                <a:lnTo>
                  <a:pt x="4206" y="5"/>
                </a:lnTo>
                <a:lnTo>
                  <a:pt x="4160" y="1"/>
                </a:lnTo>
                <a:lnTo>
                  <a:pt x="4113" y="0"/>
                </a:lnTo>
                <a:close/>
                <a:moveTo>
                  <a:pt x="4114" y="2971"/>
                </a:moveTo>
                <a:lnTo>
                  <a:pt x="2971" y="2971"/>
                </a:lnTo>
                <a:lnTo>
                  <a:pt x="2971" y="4114"/>
                </a:lnTo>
                <a:lnTo>
                  <a:pt x="2057" y="4114"/>
                </a:lnTo>
                <a:lnTo>
                  <a:pt x="2057" y="2971"/>
                </a:lnTo>
                <a:lnTo>
                  <a:pt x="914" y="2971"/>
                </a:lnTo>
                <a:lnTo>
                  <a:pt x="914" y="2057"/>
                </a:lnTo>
                <a:lnTo>
                  <a:pt x="2057" y="2057"/>
                </a:lnTo>
                <a:lnTo>
                  <a:pt x="2057" y="914"/>
                </a:lnTo>
                <a:lnTo>
                  <a:pt x="2971" y="914"/>
                </a:lnTo>
                <a:lnTo>
                  <a:pt x="2971" y="2057"/>
                </a:lnTo>
                <a:lnTo>
                  <a:pt x="4114" y="2057"/>
                </a:lnTo>
                <a:lnTo>
                  <a:pt x="4114" y="2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7CC9F1D0-4995-4ED8-82F9-9838A5FF6600}"/>
              </a:ext>
            </a:extLst>
          </p:cNvPr>
          <p:cNvSpPr/>
          <p:nvPr/>
        </p:nvSpPr>
        <p:spPr>
          <a:xfrm>
            <a:off x="8937625" y="2655888"/>
            <a:ext cx="677863" cy="569912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31F64061-3F20-436B-986B-57F0200A1919}"/>
              </a:ext>
            </a:extLst>
          </p:cNvPr>
          <p:cNvSpPr/>
          <p:nvPr/>
        </p:nvSpPr>
        <p:spPr>
          <a:xfrm>
            <a:off x="3813338" y="2605088"/>
            <a:ext cx="455613" cy="671512"/>
          </a:xfrm>
          <a:custGeom>
            <a:avLst/>
            <a:gdLst>
              <a:gd name="connsiteX0" fmla="*/ 487089 w 709759"/>
              <a:gd name="connsiteY0" fmla="*/ 0 h 1043506"/>
              <a:gd name="connsiteX1" fmla="*/ 681925 w 709759"/>
              <a:gd name="connsiteY1" fmla="*/ 41740 h 1043506"/>
              <a:gd name="connsiteX2" fmla="*/ 640175 w 709759"/>
              <a:gd name="connsiteY2" fmla="*/ 222615 h 1043506"/>
              <a:gd name="connsiteX3" fmla="*/ 501006 w 709759"/>
              <a:gd name="connsiteY3" fmla="*/ 194788 h 1043506"/>
              <a:gd name="connsiteX4" fmla="*/ 361838 w 709759"/>
              <a:gd name="connsiteY4" fmla="*/ 347835 h 1043506"/>
              <a:gd name="connsiteX5" fmla="*/ 375755 w 709759"/>
              <a:gd name="connsiteY5" fmla="*/ 459143 h 1043506"/>
              <a:gd name="connsiteX6" fmla="*/ 584507 w 709759"/>
              <a:gd name="connsiteY6" fmla="*/ 459143 h 1043506"/>
              <a:gd name="connsiteX7" fmla="*/ 584507 w 709759"/>
              <a:gd name="connsiteY7" fmla="*/ 626104 h 1043506"/>
              <a:gd name="connsiteX8" fmla="*/ 389672 w 709759"/>
              <a:gd name="connsiteY8" fmla="*/ 626104 h 1043506"/>
              <a:gd name="connsiteX9" fmla="*/ 375755 w 709759"/>
              <a:gd name="connsiteY9" fmla="*/ 737411 h 1043506"/>
              <a:gd name="connsiteX10" fmla="*/ 292254 w 709759"/>
              <a:gd name="connsiteY10" fmla="*/ 848718 h 1043506"/>
              <a:gd name="connsiteX11" fmla="*/ 709759 w 709759"/>
              <a:gd name="connsiteY11" fmla="*/ 848718 h 1043506"/>
              <a:gd name="connsiteX12" fmla="*/ 709759 w 709759"/>
              <a:gd name="connsiteY12" fmla="*/ 1043506 h 1043506"/>
              <a:gd name="connsiteX13" fmla="*/ 0 w 709759"/>
              <a:gd name="connsiteY13" fmla="*/ 1043506 h 1043506"/>
              <a:gd name="connsiteX14" fmla="*/ 0 w 709759"/>
              <a:gd name="connsiteY14" fmla="*/ 918285 h 1043506"/>
              <a:gd name="connsiteX15" fmla="*/ 180919 w 709759"/>
              <a:gd name="connsiteY15" fmla="*/ 681757 h 1043506"/>
              <a:gd name="connsiteX16" fmla="*/ 167002 w 709759"/>
              <a:gd name="connsiteY16" fmla="*/ 626104 h 1043506"/>
              <a:gd name="connsiteX17" fmla="*/ 13917 w 709759"/>
              <a:gd name="connsiteY17" fmla="*/ 626104 h 1043506"/>
              <a:gd name="connsiteX18" fmla="*/ 13917 w 709759"/>
              <a:gd name="connsiteY18" fmla="*/ 459143 h 1043506"/>
              <a:gd name="connsiteX19" fmla="*/ 139168 w 709759"/>
              <a:gd name="connsiteY19" fmla="*/ 459143 h 1043506"/>
              <a:gd name="connsiteX20" fmla="*/ 139168 w 709759"/>
              <a:gd name="connsiteY20" fmla="*/ 333922 h 1043506"/>
              <a:gd name="connsiteX21" fmla="*/ 487089 w 709759"/>
              <a:gd name="connsiteY21" fmla="*/ 0 h 10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759" h="1043506">
                <a:moveTo>
                  <a:pt x="487089" y="0"/>
                </a:moveTo>
                <a:cubicBezTo>
                  <a:pt x="570591" y="0"/>
                  <a:pt x="640175" y="27827"/>
                  <a:pt x="681925" y="41740"/>
                </a:cubicBezTo>
                <a:cubicBezTo>
                  <a:pt x="681925" y="41740"/>
                  <a:pt x="681925" y="41740"/>
                  <a:pt x="640175" y="222615"/>
                </a:cubicBezTo>
                <a:cubicBezTo>
                  <a:pt x="598424" y="208701"/>
                  <a:pt x="556674" y="194788"/>
                  <a:pt x="501006" y="194788"/>
                </a:cubicBezTo>
                <a:cubicBezTo>
                  <a:pt x="389672" y="194788"/>
                  <a:pt x="361838" y="264355"/>
                  <a:pt x="361838" y="347835"/>
                </a:cubicBezTo>
                <a:cubicBezTo>
                  <a:pt x="361838" y="389576"/>
                  <a:pt x="361838" y="417402"/>
                  <a:pt x="375755" y="459143"/>
                </a:cubicBezTo>
                <a:cubicBezTo>
                  <a:pt x="375755" y="459143"/>
                  <a:pt x="375755" y="459143"/>
                  <a:pt x="584507" y="459143"/>
                </a:cubicBezTo>
                <a:cubicBezTo>
                  <a:pt x="584507" y="459143"/>
                  <a:pt x="584507" y="459143"/>
                  <a:pt x="584507" y="626104"/>
                </a:cubicBezTo>
                <a:cubicBezTo>
                  <a:pt x="584507" y="626104"/>
                  <a:pt x="584507" y="626104"/>
                  <a:pt x="389672" y="626104"/>
                </a:cubicBezTo>
                <a:cubicBezTo>
                  <a:pt x="389672" y="667844"/>
                  <a:pt x="389672" y="695671"/>
                  <a:pt x="375755" y="737411"/>
                </a:cubicBezTo>
                <a:cubicBezTo>
                  <a:pt x="361838" y="779151"/>
                  <a:pt x="334004" y="806978"/>
                  <a:pt x="292254" y="848718"/>
                </a:cubicBezTo>
                <a:cubicBezTo>
                  <a:pt x="292254" y="848718"/>
                  <a:pt x="292254" y="848718"/>
                  <a:pt x="709759" y="848718"/>
                </a:cubicBezTo>
                <a:lnTo>
                  <a:pt x="709759" y="1043506"/>
                </a:lnTo>
                <a:cubicBezTo>
                  <a:pt x="709759" y="1043506"/>
                  <a:pt x="709759" y="1043506"/>
                  <a:pt x="0" y="1043506"/>
                </a:cubicBezTo>
                <a:cubicBezTo>
                  <a:pt x="0" y="1043506"/>
                  <a:pt x="0" y="1043506"/>
                  <a:pt x="0" y="918285"/>
                </a:cubicBezTo>
                <a:cubicBezTo>
                  <a:pt x="83501" y="876545"/>
                  <a:pt x="167002" y="793065"/>
                  <a:pt x="180919" y="681757"/>
                </a:cubicBezTo>
                <a:cubicBezTo>
                  <a:pt x="180919" y="667844"/>
                  <a:pt x="180919" y="640017"/>
                  <a:pt x="167002" y="626104"/>
                </a:cubicBezTo>
                <a:cubicBezTo>
                  <a:pt x="167002" y="626104"/>
                  <a:pt x="167002" y="626104"/>
                  <a:pt x="13917" y="626104"/>
                </a:cubicBezTo>
                <a:cubicBezTo>
                  <a:pt x="13917" y="626104"/>
                  <a:pt x="13917" y="626104"/>
                  <a:pt x="13917" y="459143"/>
                </a:cubicBezTo>
                <a:cubicBezTo>
                  <a:pt x="13917" y="459143"/>
                  <a:pt x="13917" y="459143"/>
                  <a:pt x="139168" y="459143"/>
                </a:cubicBezTo>
                <a:cubicBezTo>
                  <a:pt x="139168" y="417402"/>
                  <a:pt x="139168" y="375662"/>
                  <a:pt x="139168" y="333922"/>
                </a:cubicBezTo>
                <a:cubicBezTo>
                  <a:pt x="139168" y="139134"/>
                  <a:pt x="278337" y="0"/>
                  <a:pt x="4870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251" name="矩形 14">
            <a:extLst>
              <a:ext uri="{FF2B5EF4-FFF2-40B4-BE49-F238E27FC236}">
                <a16:creationId xmlns:a16="http://schemas.microsoft.com/office/drawing/2014/main" id="{E4144447-1289-42B6-A53B-5AAF67D13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89" y="4016375"/>
            <a:ext cx="1633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4B649F"/>
                </a:solidFill>
                <a:sym typeface="Arial" panose="020B0604020202020204" pitchFamily="34" charset="0"/>
              </a:rPr>
              <a:t>Airline</a:t>
            </a:r>
            <a:r>
              <a:rPr lang="zh-CN" altLang="en-US" sz="2000" dirty="0">
                <a:solidFill>
                  <a:srgbClr val="4B649F"/>
                </a:solidFill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10253" name="矩形 16">
            <a:extLst>
              <a:ext uri="{FF2B5EF4-FFF2-40B4-BE49-F238E27FC236}">
                <a16:creationId xmlns:a16="http://schemas.microsoft.com/office/drawing/2014/main" id="{B83235F6-0639-4476-AFF3-B9990DEA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026" y="4061158"/>
            <a:ext cx="1642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7DB1CD"/>
                </a:solidFill>
                <a:sym typeface="Arial" panose="020B0604020202020204" pitchFamily="34" charset="0"/>
              </a:rPr>
              <a:t>Hotel</a:t>
            </a:r>
            <a:r>
              <a:rPr lang="zh-CN" altLang="en-US" sz="2000" b="1" dirty="0">
                <a:solidFill>
                  <a:srgbClr val="7DB1CD"/>
                </a:solidFill>
                <a:sym typeface="Arial" panose="020B0604020202020204" pitchFamily="34" charset="0"/>
              </a:rPr>
              <a:t>设计</a:t>
            </a:r>
            <a:endParaRPr lang="zh-CN" altLang="en-US" sz="2000" dirty="0">
              <a:solidFill>
                <a:srgbClr val="7DB1CD"/>
              </a:solidFill>
              <a:sym typeface="Arial" panose="020B0604020202020204" pitchFamily="34" charset="0"/>
            </a:endParaRPr>
          </a:p>
        </p:txBody>
      </p:sp>
      <p:sp>
        <p:nvSpPr>
          <p:cNvPr id="10255" name="矩形 18">
            <a:extLst>
              <a:ext uri="{FF2B5EF4-FFF2-40B4-BE49-F238E27FC236}">
                <a16:creationId xmlns:a16="http://schemas.microsoft.com/office/drawing/2014/main" id="{D1A5612B-C425-43C2-8215-79606E5B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016" y="4061915"/>
            <a:ext cx="1633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5E80B0"/>
                </a:solidFill>
                <a:sym typeface="Arial" panose="020B0604020202020204" pitchFamily="34" charset="0"/>
              </a:rPr>
              <a:t>Attraction</a:t>
            </a:r>
            <a:r>
              <a:rPr lang="zh-CN" altLang="en-US" sz="2000" b="1" dirty="0">
                <a:solidFill>
                  <a:srgbClr val="5E80B0"/>
                </a:solidFill>
                <a:sym typeface="Arial" panose="020B0604020202020204" pitchFamily="34" charset="0"/>
              </a:rPr>
              <a:t>设计</a:t>
            </a:r>
            <a:endParaRPr lang="zh-CN" altLang="en-US" sz="2000" dirty="0">
              <a:solidFill>
                <a:srgbClr val="5E80B0"/>
              </a:solidFill>
              <a:sym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9E3ADA-4E41-4482-AC13-B15761D587EA}"/>
              </a:ext>
            </a:extLst>
          </p:cNvPr>
          <p:cNvSpPr/>
          <p:nvPr/>
        </p:nvSpPr>
        <p:spPr>
          <a:xfrm>
            <a:off x="8526980" y="4052471"/>
            <a:ext cx="1396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US" altLang="zh-CN" sz="2000" b="1" noProof="1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Guide</a:t>
            </a:r>
            <a:r>
              <a:rPr lang="zh-CN" altLang="en-US" sz="2000" b="1" noProof="1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设计</a:t>
            </a:r>
            <a:endParaRPr lang="zh-CN" altLang="en-US" sz="2000" noProof="1">
              <a:solidFill>
                <a:schemeClr val="accent6"/>
              </a:solidFill>
              <a:cs typeface="+mn-ea"/>
              <a:sym typeface="+mn-lt"/>
            </a:endParaRPr>
          </a:p>
        </p:txBody>
      </p:sp>
      <p:pic>
        <p:nvPicPr>
          <p:cNvPr id="10258" name="图片 22">
            <a:extLst>
              <a:ext uri="{FF2B5EF4-FFF2-40B4-BE49-F238E27FC236}">
                <a16:creationId xmlns:a16="http://schemas.microsoft.com/office/drawing/2014/main" id="{0FBC6D51-8042-40F9-B62E-7EAE7BF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9" name="组合 23">
            <a:extLst>
              <a:ext uri="{FF2B5EF4-FFF2-40B4-BE49-F238E27FC236}">
                <a16:creationId xmlns:a16="http://schemas.microsoft.com/office/drawing/2014/main" id="{A294B18C-EF07-416F-AA92-0799A3C318B0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6E33395-087C-4955-B746-020070306E9F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45BE5AB-A518-4984-A5CA-FEB5E3E44C13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262" name="KSO_Shape">
              <a:extLst>
                <a:ext uri="{FF2B5EF4-FFF2-40B4-BE49-F238E27FC236}">
                  <a16:creationId xmlns:a16="http://schemas.microsoft.com/office/drawing/2014/main" id="{F91E094B-69BE-49E2-9CB1-3C591167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267042 w 8965002"/>
                <a:gd name="T1" fmla="*/ 3603669 h 8673857"/>
                <a:gd name="T2" fmla="*/ 8503636 w 8965002"/>
                <a:gd name="T3" fmla="*/ 3603669 h 8673857"/>
                <a:gd name="T4" fmla="*/ 8894206 w 8965002"/>
                <a:gd name="T5" fmla="*/ 4343392 h 8673857"/>
                <a:gd name="T6" fmla="*/ 6963891 w 8965002"/>
                <a:gd name="T7" fmla="*/ 7249712 h 8673857"/>
                <a:gd name="T8" fmla="*/ 6509479 w 8965002"/>
                <a:gd name="T9" fmla="*/ 7475008 h 8673857"/>
                <a:gd name="T10" fmla="*/ 5375325 w 8965002"/>
                <a:gd name="T11" fmla="*/ 7475008 h 8673857"/>
                <a:gd name="T12" fmla="*/ 5375325 w 8965002"/>
                <a:gd name="T13" fmla="*/ 8391212 h 8673857"/>
                <a:gd name="T14" fmla="*/ 5225106 w 8965002"/>
                <a:gd name="T15" fmla="*/ 8639038 h 8673857"/>
                <a:gd name="T16" fmla="*/ 5086153 w 8965002"/>
                <a:gd name="T17" fmla="*/ 8672833 h 8673857"/>
                <a:gd name="T18" fmla="*/ 4909646 w 8965002"/>
                <a:gd name="T19" fmla="*/ 8620263 h 8673857"/>
                <a:gd name="T20" fmla="*/ 4027109 w 8965002"/>
                <a:gd name="T21" fmla="*/ 8023229 h 8673857"/>
                <a:gd name="T22" fmla="*/ 3163349 w 8965002"/>
                <a:gd name="T23" fmla="*/ 8620263 h 8673857"/>
                <a:gd name="T24" fmla="*/ 2847889 w 8965002"/>
                <a:gd name="T25" fmla="*/ 8639038 h 8673857"/>
                <a:gd name="T26" fmla="*/ 2686404 w 8965002"/>
                <a:gd name="T27" fmla="*/ 8391212 h 8673857"/>
                <a:gd name="T28" fmla="*/ 2686404 w 8965002"/>
                <a:gd name="T29" fmla="*/ 6100701 h 8673857"/>
                <a:gd name="T30" fmla="*/ 3170860 w 8965002"/>
                <a:gd name="T31" fmla="*/ 5131928 h 8673857"/>
                <a:gd name="T32" fmla="*/ 3324835 w 8965002"/>
                <a:gd name="T33" fmla="*/ 5090624 h 8673857"/>
                <a:gd name="T34" fmla="*/ 5690785 w 8965002"/>
                <a:gd name="T35" fmla="*/ 5090624 h 8673857"/>
                <a:gd name="T36" fmla="*/ 5367814 w 8965002"/>
                <a:gd name="T37" fmla="*/ 6280938 h 8673857"/>
                <a:gd name="T38" fmla="*/ 6227818 w 8965002"/>
                <a:gd name="T39" fmla="*/ 6280938 h 8673857"/>
                <a:gd name="T40" fmla="*/ 8267042 w 8965002"/>
                <a:gd name="T41" fmla="*/ 3603669 h 8673857"/>
                <a:gd name="T42" fmla="*/ 6109875 w 8965002"/>
                <a:gd name="T43" fmla="*/ 128 h 8673857"/>
                <a:gd name="T44" fmla="*/ 8198796 w 8965002"/>
                <a:gd name="T45" fmla="*/ 137601 h 8673857"/>
                <a:gd name="T46" fmla="*/ 8578069 w 8965002"/>
                <a:gd name="T47" fmla="*/ 884757 h 8673857"/>
                <a:gd name="T48" fmla="*/ 6208552 w 8965002"/>
                <a:gd name="T49" fmla="*/ 3974753 h 8673857"/>
                <a:gd name="T50" fmla="*/ 5780461 w 8965002"/>
                <a:gd name="T51" fmla="*/ 4177498 h 8673857"/>
                <a:gd name="T52" fmla="*/ 2209285 w 8965002"/>
                <a:gd name="T53" fmla="*/ 4177498 h 8673857"/>
                <a:gd name="T54" fmla="*/ 1150325 w 8965002"/>
                <a:gd name="T55" fmla="*/ 5476573 h 8673857"/>
                <a:gd name="T56" fmla="*/ 1799971 w 8965002"/>
                <a:gd name="T57" fmla="*/ 6223729 h 8673857"/>
                <a:gd name="T58" fmla="*/ 2085365 w 8965002"/>
                <a:gd name="T59" fmla="*/ 6280047 h 8673857"/>
                <a:gd name="T60" fmla="*/ 2085365 w 8965002"/>
                <a:gd name="T61" fmla="*/ 7473994 h 8673857"/>
                <a:gd name="T62" fmla="*/ 53813 w 8965002"/>
                <a:gd name="T63" fmla="*/ 5720619 h 8673857"/>
                <a:gd name="T64" fmla="*/ 65078 w 8965002"/>
                <a:gd name="T65" fmla="*/ 4729417 h 8673857"/>
                <a:gd name="T66" fmla="*/ 2716235 w 8965002"/>
                <a:gd name="T67" fmla="*/ 670748 h 8673857"/>
                <a:gd name="T68" fmla="*/ 3516088 w 8965002"/>
                <a:gd name="T69" fmla="*/ 227711 h 8673857"/>
                <a:gd name="T70" fmla="*/ 6109875 w 8965002"/>
                <a:gd name="T71" fmla="*/ 128 h 8673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5A17247-FDD4-4382-949C-38F492CBFABD}"/>
              </a:ext>
            </a:extLst>
          </p:cNvPr>
          <p:cNvCxnSpPr/>
          <p:nvPr/>
        </p:nvCxnSpPr>
        <p:spPr>
          <a:xfrm>
            <a:off x="0" y="812800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98197D7-28AD-44C6-96D8-6326C1F6014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id="{D5DEAC3A-6C4D-4938-BACC-07D24ACF1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8442325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B649F"/>
                </a:solidFill>
              </a:rPr>
              <a:t>实验设计</a:t>
            </a:r>
            <a:r>
              <a:rPr lang="en-US" altLang="zh-CN" sz="2800" b="1" dirty="0">
                <a:solidFill>
                  <a:srgbClr val="4B649F"/>
                </a:solidFill>
              </a:rPr>
              <a:t>—</a:t>
            </a:r>
            <a:r>
              <a:rPr lang="zh-CN" altLang="en-US" sz="2800" b="1" dirty="0">
                <a:solidFill>
                  <a:srgbClr val="4B649F"/>
                </a:solidFill>
              </a:rPr>
              <a:t>底层服务设计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65DB01B-2FCF-46CF-9866-590F5F26977D}"/>
              </a:ext>
            </a:extLst>
          </p:cNvPr>
          <p:cNvSpPr/>
          <p:nvPr/>
        </p:nvSpPr>
        <p:spPr>
          <a:xfrm>
            <a:off x="4948238" y="2104022"/>
            <a:ext cx="1633539" cy="165417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31" name="KSO_Shape">
            <a:extLst>
              <a:ext uri="{FF2B5EF4-FFF2-40B4-BE49-F238E27FC236}">
                <a16:creationId xmlns:a16="http://schemas.microsoft.com/office/drawing/2014/main" id="{AAAF3CEB-B620-4AC3-9171-41D9254A7D00}"/>
              </a:ext>
            </a:extLst>
          </p:cNvPr>
          <p:cNvSpPr/>
          <p:nvPr/>
        </p:nvSpPr>
        <p:spPr>
          <a:xfrm>
            <a:off x="5378283" y="2476662"/>
            <a:ext cx="798538" cy="808626"/>
          </a:xfrm>
          <a:custGeom>
            <a:avLst/>
            <a:gdLst>
              <a:gd name="connsiteX0" fmla="*/ 532395 w 1474634"/>
              <a:gd name="connsiteY0" fmla="*/ 0 h 1474633"/>
              <a:gd name="connsiteX1" fmla="*/ 942238 w 1474634"/>
              <a:gd name="connsiteY1" fmla="*/ 0 h 1474633"/>
              <a:gd name="connsiteX2" fmla="*/ 942238 w 1474634"/>
              <a:gd name="connsiteY2" fmla="*/ 224655 h 1474633"/>
              <a:gd name="connsiteX3" fmla="*/ 942239 w 1474634"/>
              <a:gd name="connsiteY3" fmla="*/ 224655 h 1474633"/>
              <a:gd name="connsiteX4" fmla="*/ 869379 w 1474634"/>
              <a:gd name="connsiteY4" fmla="*/ 275833 h 1474633"/>
              <a:gd name="connsiteX5" fmla="*/ 869379 w 1474634"/>
              <a:gd name="connsiteY5" fmla="*/ 423721 h 1474633"/>
              <a:gd name="connsiteX6" fmla="*/ 869379 w 1474634"/>
              <a:gd name="connsiteY6" fmla="*/ 425884 h 1474633"/>
              <a:gd name="connsiteX7" fmla="*/ 866300 w 1474634"/>
              <a:gd name="connsiteY7" fmla="*/ 425884 h 1474633"/>
              <a:gd name="connsiteX8" fmla="*/ 825423 w 1474634"/>
              <a:gd name="connsiteY8" fmla="*/ 454597 h 1474633"/>
              <a:gd name="connsiteX9" fmla="*/ 825423 w 1474634"/>
              <a:gd name="connsiteY9" fmla="*/ 649211 h 1474633"/>
              <a:gd name="connsiteX10" fmla="*/ 1020038 w 1474634"/>
              <a:gd name="connsiteY10" fmla="*/ 649211 h 1474633"/>
              <a:gd name="connsiteX11" fmla="*/ 1048750 w 1474634"/>
              <a:gd name="connsiteY11" fmla="*/ 608336 h 1474633"/>
              <a:gd name="connsiteX12" fmla="*/ 1048750 w 1474634"/>
              <a:gd name="connsiteY12" fmla="*/ 605257 h 1474633"/>
              <a:gd name="connsiteX13" fmla="*/ 1050912 w 1474634"/>
              <a:gd name="connsiteY13" fmla="*/ 605257 h 1474633"/>
              <a:gd name="connsiteX14" fmla="*/ 1050913 w 1474634"/>
              <a:gd name="connsiteY14" fmla="*/ 605256 h 1474633"/>
              <a:gd name="connsiteX15" fmla="*/ 1050913 w 1474634"/>
              <a:gd name="connsiteY15" fmla="*/ 605257 h 1474633"/>
              <a:gd name="connsiteX16" fmla="*/ 1249979 w 1474634"/>
              <a:gd name="connsiteY16" fmla="*/ 605257 h 1474633"/>
              <a:gd name="connsiteX17" fmla="*/ 1249979 w 1474634"/>
              <a:gd name="connsiteY17" fmla="*/ 605256 h 1474633"/>
              <a:gd name="connsiteX18" fmla="*/ 1198801 w 1474634"/>
              <a:gd name="connsiteY18" fmla="*/ 605256 h 1474633"/>
              <a:gd name="connsiteX19" fmla="*/ 1249979 w 1474634"/>
              <a:gd name="connsiteY19" fmla="*/ 532396 h 1474633"/>
              <a:gd name="connsiteX20" fmla="*/ 1249979 w 1474634"/>
              <a:gd name="connsiteY20" fmla="*/ 532395 h 1474633"/>
              <a:gd name="connsiteX21" fmla="*/ 1474634 w 1474634"/>
              <a:gd name="connsiteY21" fmla="*/ 532395 h 1474633"/>
              <a:gd name="connsiteX22" fmla="*/ 1474634 w 1474634"/>
              <a:gd name="connsiteY22" fmla="*/ 942238 h 1474633"/>
              <a:gd name="connsiteX23" fmla="*/ 1249979 w 1474634"/>
              <a:gd name="connsiteY23" fmla="*/ 942238 h 1474633"/>
              <a:gd name="connsiteX24" fmla="*/ 1249979 w 1474634"/>
              <a:gd name="connsiteY24" fmla="*/ 942239 h 1474633"/>
              <a:gd name="connsiteX25" fmla="*/ 1198801 w 1474634"/>
              <a:gd name="connsiteY25" fmla="*/ 869379 h 1474633"/>
              <a:gd name="connsiteX26" fmla="*/ 1050913 w 1474634"/>
              <a:gd name="connsiteY26" fmla="*/ 869379 h 1474633"/>
              <a:gd name="connsiteX27" fmla="*/ 1048750 w 1474634"/>
              <a:gd name="connsiteY27" fmla="*/ 869379 h 1474633"/>
              <a:gd name="connsiteX28" fmla="*/ 1048750 w 1474634"/>
              <a:gd name="connsiteY28" fmla="*/ 866300 h 1474633"/>
              <a:gd name="connsiteX29" fmla="*/ 1020037 w 1474634"/>
              <a:gd name="connsiteY29" fmla="*/ 825423 h 1474633"/>
              <a:gd name="connsiteX30" fmla="*/ 825423 w 1474634"/>
              <a:gd name="connsiteY30" fmla="*/ 825423 h 1474633"/>
              <a:gd name="connsiteX31" fmla="*/ 825423 w 1474634"/>
              <a:gd name="connsiteY31" fmla="*/ 1020037 h 1474633"/>
              <a:gd name="connsiteX32" fmla="*/ 866300 w 1474634"/>
              <a:gd name="connsiteY32" fmla="*/ 1048749 h 1474633"/>
              <a:gd name="connsiteX33" fmla="*/ 869379 w 1474634"/>
              <a:gd name="connsiteY33" fmla="*/ 1048749 h 1474633"/>
              <a:gd name="connsiteX34" fmla="*/ 869379 w 1474634"/>
              <a:gd name="connsiteY34" fmla="*/ 1050912 h 1474633"/>
              <a:gd name="connsiteX35" fmla="*/ 869379 w 1474634"/>
              <a:gd name="connsiteY35" fmla="*/ 1198800 h 1474633"/>
              <a:gd name="connsiteX36" fmla="*/ 942239 w 1474634"/>
              <a:gd name="connsiteY36" fmla="*/ 1249978 h 1474633"/>
              <a:gd name="connsiteX37" fmla="*/ 942238 w 1474634"/>
              <a:gd name="connsiteY37" fmla="*/ 1249978 h 1474633"/>
              <a:gd name="connsiteX38" fmla="*/ 942238 w 1474634"/>
              <a:gd name="connsiteY38" fmla="*/ 1474633 h 1474633"/>
              <a:gd name="connsiteX39" fmla="*/ 532395 w 1474634"/>
              <a:gd name="connsiteY39" fmla="*/ 1474633 h 1474633"/>
              <a:gd name="connsiteX40" fmla="*/ 532395 w 1474634"/>
              <a:gd name="connsiteY40" fmla="*/ 1249978 h 1474633"/>
              <a:gd name="connsiteX41" fmla="*/ 532396 w 1474634"/>
              <a:gd name="connsiteY41" fmla="*/ 1249978 h 1474633"/>
              <a:gd name="connsiteX42" fmla="*/ 605256 w 1474634"/>
              <a:gd name="connsiteY42" fmla="*/ 1198800 h 1474633"/>
              <a:gd name="connsiteX43" fmla="*/ 605256 w 1474634"/>
              <a:gd name="connsiteY43" fmla="*/ 1249978 h 1474633"/>
              <a:gd name="connsiteX44" fmla="*/ 605257 w 1474634"/>
              <a:gd name="connsiteY44" fmla="*/ 1249978 h 1474633"/>
              <a:gd name="connsiteX45" fmla="*/ 605257 w 1474634"/>
              <a:gd name="connsiteY45" fmla="*/ 1050912 h 1474633"/>
              <a:gd name="connsiteX46" fmla="*/ 605256 w 1474634"/>
              <a:gd name="connsiteY46" fmla="*/ 1050912 h 1474633"/>
              <a:gd name="connsiteX47" fmla="*/ 605257 w 1474634"/>
              <a:gd name="connsiteY47" fmla="*/ 1050911 h 1474633"/>
              <a:gd name="connsiteX48" fmla="*/ 605257 w 1474634"/>
              <a:gd name="connsiteY48" fmla="*/ 1048749 h 1474633"/>
              <a:gd name="connsiteX49" fmla="*/ 608336 w 1474634"/>
              <a:gd name="connsiteY49" fmla="*/ 1048749 h 1474633"/>
              <a:gd name="connsiteX50" fmla="*/ 649211 w 1474634"/>
              <a:gd name="connsiteY50" fmla="*/ 1020038 h 1474633"/>
              <a:gd name="connsiteX51" fmla="*/ 649211 w 1474634"/>
              <a:gd name="connsiteY51" fmla="*/ 825423 h 1474633"/>
              <a:gd name="connsiteX52" fmla="*/ 454596 w 1474634"/>
              <a:gd name="connsiteY52" fmla="*/ 825423 h 1474633"/>
              <a:gd name="connsiteX53" fmla="*/ 425884 w 1474634"/>
              <a:gd name="connsiteY53" fmla="*/ 866300 h 1474633"/>
              <a:gd name="connsiteX54" fmla="*/ 425884 w 1474634"/>
              <a:gd name="connsiteY54" fmla="*/ 869379 h 1474633"/>
              <a:gd name="connsiteX55" fmla="*/ 423721 w 1474634"/>
              <a:gd name="connsiteY55" fmla="*/ 869379 h 1474633"/>
              <a:gd name="connsiteX56" fmla="*/ 275833 w 1474634"/>
              <a:gd name="connsiteY56" fmla="*/ 869379 h 1474633"/>
              <a:gd name="connsiteX57" fmla="*/ 224655 w 1474634"/>
              <a:gd name="connsiteY57" fmla="*/ 942239 h 1474633"/>
              <a:gd name="connsiteX58" fmla="*/ 224655 w 1474634"/>
              <a:gd name="connsiteY58" fmla="*/ 942238 h 1474633"/>
              <a:gd name="connsiteX59" fmla="*/ 0 w 1474634"/>
              <a:gd name="connsiteY59" fmla="*/ 942238 h 1474633"/>
              <a:gd name="connsiteX60" fmla="*/ 0 w 1474634"/>
              <a:gd name="connsiteY60" fmla="*/ 532395 h 1474633"/>
              <a:gd name="connsiteX61" fmla="*/ 224655 w 1474634"/>
              <a:gd name="connsiteY61" fmla="*/ 532395 h 1474633"/>
              <a:gd name="connsiteX62" fmla="*/ 224655 w 1474634"/>
              <a:gd name="connsiteY62" fmla="*/ 532396 h 1474633"/>
              <a:gd name="connsiteX63" fmla="*/ 275833 w 1474634"/>
              <a:gd name="connsiteY63" fmla="*/ 605256 h 1474633"/>
              <a:gd name="connsiteX64" fmla="*/ 224655 w 1474634"/>
              <a:gd name="connsiteY64" fmla="*/ 605256 h 1474633"/>
              <a:gd name="connsiteX65" fmla="*/ 224655 w 1474634"/>
              <a:gd name="connsiteY65" fmla="*/ 605257 h 1474633"/>
              <a:gd name="connsiteX66" fmla="*/ 423721 w 1474634"/>
              <a:gd name="connsiteY66" fmla="*/ 605257 h 1474633"/>
              <a:gd name="connsiteX67" fmla="*/ 423721 w 1474634"/>
              <a:gd name="connsiteY67" fmla="*/ 605256 h 1474633"/>
              <a:gd name="connsiteX68" fmla="*/ 423722 w 1474634"/>
              <a:gd name="connsiteY68" fmla="*/ 605257 h 1474633"/>
              <a:gd name="connsiteX69" fmla="*/ 425884 w 1474634"/>
              <a:gd name="connsiteY69" fmla="*/ 605257 h 1474633"/>
              <a:gd name="connsiteX70" fmla="*/ 425884 w 1474634"/>
              <a:gd name="connsiteY70" fmla="*/ 608336 h 1474633"/>
              <a:gd name="connsiteX71" fmla="*/ 454595 w 1474634"/>
              <a:gd name="connsiteY71" fmla="*/ 649211 h 1474633"/>
              <a:gd name="connsiteX72" fmla="*/ 649211 w 1474634"/>
              <a:gd name="connsiteY72" fmla="*/ 649211 h 1474633"/>
              <a:gd name="connsiteX73" fmla="*/ 649211 w 1474634"/>
              <a:gd name="connsiteY73" fmla="*/ 454596 h 1474633"/>
              <a:gd name="connsiteX74" fmla="*/ 608336 w 1474634"/>
              <a:gd name="connsiteY74" fmla="*/ 425884 h 1474633"/>
              <a:gd name="connsiteX75" fmla="*/ 605257 w 1474634"/>
              <a:gd name="connsiteY75" fmla="*/ 425884 h 1474633"/>
              <a:gd name="connsiteX76" fmla="*/ 605257 w 1474634"/>
              <a:gd name="connsiteY76" fmla="*/ 423722 h 1474633"/>
              <a:gd name="connsiteX77" fmla="*/ 605256 w 1474634"/>
              <a:gd name="connsiteY77" fmla="*/ 423721 h 1474633"/>
              <a:gd name="connsiteX78" fmla="*/ 605257 w 1474634"/>
              <a:gd name="connsiteY78" fmla="*/ 423721 h 1474633"/>
              <a:gd name="connsiteX79" fmla="*/ 605257 w 1474634"/>
              <a:gd name="connsiteY79" fmla="*/ 224655 h 1474633"/>
              <a:gd name="connsiteX80" fmla="*/ 605256 w 1474634"/>
              <a:gd name="connsiteY80" fmla="*/ 224655 h 1474633"/>
              <a:gd name="connsiteX81" fmla="*/ 605256 w 1474634"/>
              <a:gd name="connsiteY81" fmla="*/ 275833 h 1474633"/>
              <a:gd name="connsiteX82" fmla="*/ 532396 w 1474634"/>
              <a:gd name="connsiteY82" fmla="*/ 224655 h 1474633"/>
              <a:gd name="connsiteX83" fmla="*/ 532395 w 1474634"/>
              <a:gd name="connsiteY83" fmla="*/ 224655 h 14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74634" h="1474633">
                <a:moveTo>
                  <a:pt x="532395" y="0"/>
                </a:moveTo>
                <a:lnTo>
                  <a:pt x="942238" y="0"/>
                </a:lnTo>
                <a:lnTo>
                  <a:pt x="942238" y="224655"/>
                </a:lnTo>
                <a:lnTo>
                  <a:pt x="942239" y="224655"/>
                </a:lnTo>
                <a:lnTo>
                  <a:pt x="869379" y="275833"/>
                </a:lnTo>
                <a:lnTo>
                  <a:pt x="869379" y="423721"/>
                </a:lnTo>
                <a:lnTo>
                  <a:pt x="869379" y="425884"/>
                </a:lnTo>
                <a:lnTo>
                  <a:pt x="866300" y="425884"/>
                </a:lnTo>
                <a:lnTo>
                  <a:pt x="825423" y="454597"/>
                </a:lnTo>
                <a:lnTo>
                  <a:pt x="825423" y="649211"/>
                </a:lnTo>
                <a:lnTo>
                  <a:pt x="1020038" y="649211"/>
                </a:lnTo>
                <a:lnTo>
                  <a:pt x="1048750" y="608336"/>
                </a:lnTo>
                <a:lnTo>
                  <a:pt x="1048750" y="605257"/>
                </a:lnTo>
                <a:lnTo>
                  <a:pt x="1050912" y="605257"/>
                </a:lnTo>
                <a:lnTo>
                  <a:pt x="1050913" y="605256"/>
                </a:lnTo>
                <a:lnTo>
                  <a:pt x="1050913" y="605257"/>
                </a:lnTo>
                <a:lnTo>
                  <a:pt x="1249979" y="605257"/>
                </a:lnTo>
                <a:lnTo>
                  <a:pt x="1249979" y="605256"/>
                </a:lnTo>
                <a:lnTo>
                  <a:pt x="1198801" y="605256"/>
                </a:lnTo>
                <a:lnTo>
                  <a:pt x="1249979" y="532396"/>
                </a:lnTo>
                <a:lnTo>
                  <a:pt x="1249979" y="532395"/>
                </a:lnTo>
                <a:lnTo>
                  <a:pt x="1474634" y="532395"/>
                </a:lnTo>
                <a:lnTo>
                  <a:pt x="1474634" y="942238"/>
                </a:lnTo>
                <a:lnTo>
                  <a:pt x="1249979" y="942238"/>
                </a:lnTo>
                <a:lnTo>
                  <a:pt x="1249979" y="942239"/>
                </a:lnTo>
                <a:lnTo>
                  <a:pt x="1198801" y="869379"/>
                </a:lnTo>
                <a:lnTo>
                  <a:pt x="1050913" y="869379"/>
                </a:lnTo>
                <a:lnTo>
                  <a:pt x="1048750" y="869379"/>
                </a:lnTo>
                <a:lnTo>
                  <a:pt x="1048750" y="866300"/>
                </a:lnTo>
                <a:lnTo>
                  <a:pt x="1020037" y="825423"/>
                </a:lnTo>
                <a:lnTo>
                  <a:pt x="825423" y="825423"/>
                </a:lnTo>
                <a:lnTo>
                  <a:pt x="825423" y="1020037"/>
                </a:lnTo>
                <a:lnTo>
                  <a:pt x="866300" y="1048749"/>
                </a:lnTo>
                <a:lnTo>
                  <a:pt x="869379" y="1048749"/>
                </a:lnTo>
                <a:lnTo>
                  <a:pt x="869379" y="1050912"/>
                </a:lnTo>
                <a:lnTo>
                  <a:pt x="869379" y="1198800"/>
                </a:lnTo>
                <a:lnTo>
                  <a:pt x="942239" y="1249978"/>
                </a:lnTo>
                <a:lnTo>
                  <a:pt x="942238" y="1249978"/>
                </a:lnTo>
                <a:lnTo>
                  <a:pt x="942238" y="1474633"/>
                </a:lnTo>
                <a:lnTo>
                  <a:pt x="532395" y="1474633"/>
                </a:lnTo>
                <a:lnTo>
                  <a:pt x="532395" y="1249978"/>
                </a:lnTo>
                <a:lnTo>
                  <a:pt x="532396" y="1249978"/>
                </a:lnTo>
                <a:lnTo>
                  <a:pt x="605256" y="1198800"/>
                </a:lnTo>
                <a:lnTo>
                  <a:pt x="605256" y="1249978"/>
                </a:lnTo>
                <a:lnTo>
                  <a:pt x="605257" y="1249978"/>
                </a:lnTo>
                <a:lnTo>
                  <a:pt x="605257" y="1050912"/>
                </a:lnTo>
                <a:lnTo>
                  <a:pt x="605256" y="1050912"/>
                </a:lnTo>
                <a:lnTo>
                  <a:pt x="605257" y="1050911"/>
                </a:lnTo>
                <a:lnTo>
                  <a:pt x="605257" y="1048749"/>
                </a:lnTo>
                <a:lnTo>
                  <a:pt x="608336" y="1048749"/>
                </a:lnTo>
                <a:lnTo>
                  <a:pt x="649211" y="1020038"/>
                </a:lnTo>
                <a:lnTo>
                  <a:pt x="649211" y="825423"/>
                </a:lnTo>
                <a:lnTo>
                  <a:pt x="454596" y="825423"/>
                </a:lnTo>
                <a:lnTo>
                  <a:pt x="425884" y="866300"/>
                </a:lnTo>
                <a:lnTo>
                  <a:pt x="425884" y="869379"/>
                </a:lnTo>
                <a:lnTo>
                  <a:pt x="423721" y="869379"/>
                </a:lnTo>
                <a:lnTo>
                  <a:pt x="275833" y="869379"/>
                </a:lnTo>
                <a:lnTo>
                  <a:pt x="224655" y="942239"/>
                </a:lnTo>
                <a:lnTo>
                  <a:pt x="224655" y="942238"/>
                </a:lnTo>
                <a:lnTo>
                  <a:pt x="0" y="942238"/>
                </a:lnTo>
                <a:lnTo>
                  <a:pt x="0" y="532395"/>
                </a:lnTo>
                <a:lnTo>
                  <a:pt x="224655" y="532395"/>
                </a:lnTo>
                <a:lnTo>
                  <a:pt x="224655" y="532396"/>
                </a:lnTo>
                <a:lnTo>
                  <a:pt x="275833" y="605256"/>
                </a:lnTo>
                <a:lnTo>
                  <a:pt x="224655" y="605256"/>
                </a:lnTo>
                <a:lnTo>
                  <a:pt x="224655" y="605257"/>
                </a:lnTo>
                <a:lnTo>
                  <a:pt x="423721" y="605257"/>
                </a:lnTo>
                <a:lnTo>
                  <a:pt x="423721" y="605256"/>
                </a:lnTo>
                <a:lnTo>
                  <a:pt x="423722" y="605257"/>
                </a:lnTo>
                <a:lnTo>
                  <a:pt x="425884" y="605257"/>
                </a:lnTo>
                <a:lnTo>
                  <a:pt x="425884" y="608336"/>
                </a:lnTo>
                <a:lnTo>
                  <a:pt x="454595" y="649211"/>
                </a:lnTo>
                <a:lnTo>
                  <a:pt x="649211" y="649211"/>
                </a:lnTo>
                <a:lnTo>
                  <a:pt x="649211" y="454596"/>
                </a:lnTo>
                <a:lnTo>
                  <a:pt x="608336" y="425884"/>
                </a:lnTo>
                <a:lnTo>
                  <a:pt x="605257" y="425884"/>
                </a:lnTo>
                <a:lnTo>
                  <a:pt x="605257" y="423722"/>
                </a:lnTo>
                <a:lnTo>
                  <a:pt x="605256" y="423721"/>
                </a:lnTo>
                <a:lnTo>
                  <a:pt x="605257" y="423721"/>
                </a:lnTo>
                <a:lnTo>
                  <a:pt x="605257" y="224655"/>
                </a:lnTo>
                <a:lnTo>
                  <a:pt x="605256" y="224655"/>
                </a:lnTo>
                <a:lnTo>
                  <a:pt x="605256" y="275833"/>
                </a:lnTo>
                <a:lnTo>
                  <a:pt x="532396" y="224655"/>
                </a:lnTo>
                <a:lnTo>
                  <a:pt x="532395" y="22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106E9C2-8B5C-436E-B0F3-ED0272D57A3D}"/>
              </a:ext>
            </a:extLst>
          </p:cNvPr>
          <p:cNvCxnSpPr>
            <a:cxnSpLocks/>
          </p:cNvCxnSpPr>
          <p:nvPr/>
        </p:nvCxnSpPr>
        <p:spPr>
          <a:xfrm>
            <a:off x="4948238" y="2652712"/>
            <a:ext cx="1793975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4">
            <a:extLst>
              <a:ext uri="{FF2B5EF4-FFF2-40B4-BE49-F238E27FC236}">
                <a16:creationId xmlns:a16="http://schemas.microsoft.com/office/drawing/2014/main" id="{8F6923A5-894D-4FE2-A8C2-F480C1E9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052" y="4060491"/>
            <a:ext cx="1633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000" b="1" dirty="0" err="1">
                <a:solidFill>
                  <a:srgbClr val="4B649F"/>
                </a:solidFill>
                <a:sym typeface="Arial" panose="020B0604020202020204" pitchFamily="34" charset="0"/>
              </a:rPr>
              <a:t>carRental</a:t>
            </a:r>
            <a:r>
              <a:rPr lang="zh-CN" altLang="en-US" sz="2000" b="1" dirty="0">
                <a:solidFill>
                  <a:srgbClr val="4B649F"/>
                </a:solidFill>
                <a:sym typeface="Arial" panose="020B0604020202020204" pitchFamily="34" charset="0"/>
              </a:rPr>
              <a:t>设计</a:t>
            </a:r>
            <a:endParaRPr lang="zh-CN" altLang="en-US" sz="2000" dirty="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3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5416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--airline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3.png">
            <a:extLst>
              <a:ext uri="{FF2B5EF4-FFF2-40B4-BE49-F238E27FC236}">
                <a16:creationId xmlns:a16="http://schemas.microsoft.com/office/drawing/2014/main" id="{01E7FABB-6F03-473D-ABC0-C9DED0EEF6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435" y="1790699"/>
            <a:ext cx="9847129" cy="3610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5416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--airline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D26B12-5A8E-4FA3-B5BE-4457B46A50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59" y="1773195"/>
            <a:ext cx="10317313" cy="4107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34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51860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--hotel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5.png">
            <a:extLst>
              <a:ext uri="{FF2B5EF4-FFF2-40B4-BE49-F238E27FC236}">
                <a16:creationId xmlns:a16="http://schemas.microsoft.com/office/drawing/2014/main" id="{D615AA76-1E20-449A-AB68-CB7F1B3B5A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12" y="1799403"/>
            <a:ext cx="10268552" cy="36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5314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--hotel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559014-B20B-4998-91AE-C573D5EC1C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46" y="1774413"/>
            <a:ext cx="9848081" cy="3973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92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61606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</a:t>
            </a:r>
            <a:r>
              <a:rPr lang="en-US" altLang="zh-CN" sz="3600" dirty="0" err="1">
                <a:solidFill>
                  <a:schemeClr val="bg1"/>
                </a:solidFill>
              </a:rPr>
              <a:t>carRental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87D8C61-0DF4-4843-9FDD-7405EED020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3252" y="1818453"/>
            <a:ext cx="9005871" cy="38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3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62889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</a:t>
            </a:r>
            <a:r>
              <a:rPr lang="en-US" altLang="zh-CN" sz="3600" dirty="0" err="1">
                <a:solidFill>
                  <a:schemeClr val="bg1"/>
                </a:solidFill>
              </a:rPr>
              <a:t>carRental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C686050-EEBF-4B4B-A429-94DD5C9D90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76401"/>
            <a:ext cx="8969776" cy="409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85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6211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--attraction 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  <a:endParaRPr lang="zh-CN" altLang="zh-CN" b="1" dirty="0"/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268125-8C5C-4BDA-BFF8-EA8FF6F4A7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57350" y="1937085"/>
            <a:ext cx="8861492" cy="36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0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4F96A108-0815-4B1E-BD16-D89E0F0CE8B1}"/>
              </a:ext>
            </a:extLst>
          </p:cNvPr>
          <p:cNvSpPr/>
          <p:nvPr/>
        </p:nvSpPr>
        <p:spPr>
          <a:xfrm rot="5400000">
            <a:off x="2064544" y="-1607344"/>
            <a:ext cx="914400" cy="5043488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685719-6511-4246-8DFF-44B8A64AF9F0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4312CA4-E2B4-4D6D-98CB-BDABE28510AF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379273FE-7CF9-463E-B5B6-F953C182AB1E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A86F5755-C268-48F4-A631-B854693B07F8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21ED8E4B-B972-4CBC-B369-E9DBA7CC1024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2862082C-76EA-4A89-AF0F-7A31BFD38D45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D2B1974A-691F-4EE9-B624-9D899C9A8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068E0B68-35C3-46D0-80C5-0E1D7B94306A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4B2DDC24-632D-4315-AAC3-BA70C4BCE2EB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3079" name="文本框 1066">
            <a:extLst>
              <a:ext uri="{FF2B5EF4-FFF2-40B4-BE49-F238E27FC236}">
                <a16:creationId xmlns:a16="http://schemas.microsoft.com/office/drawing/2014/main" id="{65367716-C143-46D3-B515-F1BA69339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305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成员及详细分工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0D67F4E2-07DF-4683-992A-51E8C822E58D}"/>
              </a:ext>
            </a:extLst>
          </p:cNvPr>
          <p:cNvSpPr/>
          <p:nvPr/>
        </p:nvSpPr>
        <p:spPr>
          <a:xfrm>
            <a:off x="1466851" y="1949450"/>
            <a:ext cx="8735928" cy="3585076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1EB4FB6A-EDDC-44C9-8F76-A0649BB7C0A5}"/>
              </a:ext>
            </a:extLst>
          </p:cNvPr>
          <p:cNvSpPr/>
          <p:nvPr/>
        </p:nvSpPr>
        <p:spPr>
          <a:xfrm>
            <a:off x="10012111" y="5237831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6819C08-0B2C-4DD1-B5FF-B81C4C69B6BE}"/>
              </a:ext>
            </a:extLst>
          </p:cNvPr>
          <p:cNvSpPr/>
          <p:nvPr/>
        </p:nvSpPr>
        <p:spPr>
          <a:xfrm>
            <a:off x="9877174" y="5107656"/>
            <a:ext cx="501650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893C14C-499B-4F3F-8667-4331D8B56A1F}"/>
              </a:ext>
            </a:extLst>
          </p:cNvPr>
          <p:cNvSpPr/>
          <p:nvPr/>
        </p:nvSpPr>
        <p:spPr>
          <a:xfrm>
            <a:off x="1308100" y="1743075"/>
            <a:ext cx="474663" cy="474663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4EB0DF2-FA28-42F7-88B6-F669D7B0DC62}"/>
              </a:ext>
            </a:extLst>
          </p:cNvPr>
          <p:cNvSpPr/>
          <p:nvPr/>
        </p:nvSpPr>
        <p:spPr>
          <a:xfrm>
            <a:off x="1460500" y="1895475"/>
            <a:ext cx="474663" cy="474663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0D8F3F-1124-4180-8CA4-90361AE899D4}"/>
              </a:ext>
            </a:extLst>
          </p:cNvPr>
          <p:cNvSpPr/>
          <p:nvPr/>
        </p:nvSpPr>
        <p:spPr>
          <a:xfrm>
            <a:off x="1989220" y="2857500"/>
            <a:ext cx="7778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刘朝洋：底层服务设计、报告撰写</a:t>
            </a:r>
          </a:p>
          <a:p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周芳：</a:t>
            </a:r>
            <a:r>
              <a:rPr lang="en-US" altLang="zh-CN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agent</a:t>
            </a:r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层、报告撰写</a:t>
            </a:r>
          </a:p>
          <a:p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李姿翰：前端、数据库设计、</a:t>
            </a:r>
            <a:r>
              <a:rPr lang="en-US" altLang="zh-CN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制作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6340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--attraction 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C961B8-5B47-4D7E-A4AA-95027043FB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33" y="1716749"/>
            <a:ext cx="9679631" cy="4070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33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5314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--guide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4E7060-B27F-4FD9-8B65-C406F5A6D1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82512" y="1799403"/>
            <a:ext cx="9426976" cy="364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2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89F7EE24-1884-4FBE-B370-0E5D772B3BAB}"/>
              </a:ext>
            </a:extLst>
          </p:cNvPr>
          <p:cNvSpPr/>
          <p:nvPr/>
        </p:nvSpPr>
        <p:spPr>
          <a:xfrm rot="5400000">
            <a:off x="3627438" y="-3170238"/>
            <a:ext cx="914400" cy="816927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A8C7E-C3F4-4D10-A99D-72ACE259B1A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7C866-0422-4D0B-9DBC-9917FF57AE2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51C6BC76-42D6-49F5-8F86-53F8E8EFB3A9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D4C4C3C2-1BE8-4B0A-92DF-08DF921800F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26D6C15-8F75-4D55-847B-7B0EEE87F48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0F2C7AFE-35A0-4AAE-9E19-EEA940B863E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54A4D1E4-3793-440A-A6A0-F435C22F6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D2ECBEF-BA13-4162-9A96-4A9154171A6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6031B63-80CE-4B87-8396-88F20FFAE6F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7174" name="文本框 11">
            <a:extLst>
              <a:ext uri="{FF2B5EF4-FFF2-40B4-BE49-F238E27FC236}">
                <a16:creationId xmlns:a16="http://schemas.microsoft.com/office/drawing/2014/main" id="{9D34B93E-FAAE-4133-8E81-6CBF341E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5314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底层服务设计</a:t>
            </a:r>
            <a:r>
              <a:rPr lang="en-US" altLang="zh-CN" sz="3600" dirty="0">
                <a:solidFill>
                  <a:schemeClr val="bg1"/>
                </a:solidFill>
              </a:rPr>
              <a:t>--guide</a:t>
            </a:r>
            <a:r>
              <a:rPr lang="zh-CN" altLang="en-US" sz="3600" dirty="0">
                <a:solidFill>
                  <a:schemeClr val="bg1"/>
                </a:solidFill>
              </a:rPr>
              <a:t>设计</a:t>
            </a:r>
          </a:p>
        </p:txBody>
      </p:sp>
      <p:pic>
        <p:nvPicPr>
          <p:cNvPr id="7175" name="图片 12">
            <a:extLst>
              <a:ext uri="{FF2B5EF4-FFF2-40B4-BE49-F238E27FC236}">
                <a16:creationId xmlns:a16="http://schemas.microsoft.com/office/drawing/2014/main" id="{C86F2622-DC2D-4609-885E-DA67B19C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48777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23B066B-395B-42D9-9453-60CC2538C9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68" y="1673375"/>
            <a:ext cx="9529819" cy="4222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22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A3A68C0E-8318-4A93-B7E1-B40E1ED4E95C}"/>
              </a:ext>
            </a:extLst>
          </p:cNvPr>
          <p:cNvSpPr/>
          <p:nvPr/>
        </p:nvSpPr>
        <p:spPr>
          <a:xfrm rot="5400000">
            <a:off x="2929689" y="-2408990"/>
            <a:ext cx="914400" cy="677378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B22601-7D62-4B93-932E-984F69676460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945B4A0-A5FB-4E5B-8849-5A3E9AA038F8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A70B745F-E1B4-4A96-952B-22A6B591B36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4841BE53-FA88-4BD4-96C4-FA27316E7411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0256BD12-8F3C-4381-B632-27A1CF5E59FF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AA37A084-D889-416B-97A5-05ACA1C79AA3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9FD95CFB-A332-4819-A973-1827E1CDD1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FAE84C24-A312-493F-A1E4-1A79F045D394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F8D67835-C5BC-4E76-909E-44CFC2B3775B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078" name="文本框 62"/>
          <p:cNvSpPr txBox="1">
            <a:spLocks noChangeArrowheads="1"/>
          </p:cNvSpPr>
          <p:nvPr/>
        </p:nvSpPr>
        <p:spPr bwMode="auto">
          <a:xfrm>
            <a:off x="944253" y="1973691"/>
            <a:ext cx="10104747" cy="357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dirty="0"/>
              <a:t>Spring Security </a:t>
            </a:r>
            <a:r>
              <a:rPr lang="zh-CN" altLang="en-US" dirty="0"/>
              <a:t>：</a:t>
            </a:r>
            <a:r>
              <a:rPr lang="en-US" altLang="zh-CN" dirty="0"/>
              <a:t>Web </a:t>
            </a:r>
            <a:r>
              <a:rPr lang="zh-CN" altLang="zh-CN" dirty="0"/>
              <a:t>应用安全性的完整解决方案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dirty="0"/>
              <a:t>Web </a:t>
            </a:r>
            <a:r>
              <a:rPr lang="zh-CN" altLang="zh-CN" dirty="0"/>
              <a:t>应用的安全性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zh-CN" altLang="zh-CN" dirty="0"/>
              <a:t>用户认证（</a:t>
            </a:r>
            <a:r>
              <a:rPr lang="en-US" altLang="zh-CN" dirty="0"/>
              <a:t>Authentication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用户密码加密</a:t>
            </a:r>
            <a:endParaRPr lang="en-US" altLang="zh-CN" dirty="0"/>
          </a:p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zh-CN" altLang="zh-CN" dirty="0"/>
              <a:t>用户授权（</a:t>
            </a:r>
            <a:r>
              <a:rPr lang="en-US" altLang="zh-CN" dirty="0"/>
              <a:t>Authorization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用户权限管理</a:t>
            </a:r>
          </a:p>
        </p:txBody>
      </p:sp>
      <p:sp>
        <p:nvSpPr>
          <p:cNvPr id="3081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4560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实验亮点</a:t>
            </a:r>
            <a:r>
              <a:rPr lang="en-US" altLang="zh-CN" sz="3200" b="1" dirty="0">
                <a:solidFill>
                  <a:schemeClr val="bg1"/>
                </a:solidFill>
              </a:rPr>
              <a:t>--</a:t>
            </a:r>
            <a:r>
              <a:rPr lang="zh-CN" altLang="en-US" sz="3200" b="1" dirty="0">
                <a:solidFill>
                  <a:schemeClr val="bg1"/>
                </a:solidFill>
              </a:rPr>
              <a:t>系统的安全性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54D155BA-ADB5-4688-A944-5F98152B9094}"/>
              </a:ext>
            </a:extLst>
          </p:cNvPr>
          <p:cNvSpPr/>
          <p:nvPr/>
        </p:nvSpPr>
        <p:spPr>
          <a:xfrm>
            <a:off x="723900" y="1836154"/>
            <a:ext cx="10604500" cy="4774196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8175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>
            <a:extLst>
              <a:ext uri="{FF2B5EF4-FFF2-40B4-BE49-F238E27FC236}">
                <a16:creationId xmlns:a16="http://schemas.microsoft.com/office/drawing/2014/main" id="{7750EEB0-63E9-4BDE-9198-BF1D7AC4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A2CDE78B-8E59-483D-B9A0-1C8B1D26F8EC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2614B9-847F-48A7-A031-96E4B913D0F4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CD6CBFF-D56C-4674-BE79-D45BF2D2E481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2C1952B3-82A6-41B4-9340-9632076D552A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A7855E8D-6244-40C2-92EC-688DDBBA50D1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EBF3FDBB-24BC-4278-A894-71921C3D47A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97DD3F47-B4C8-4EA9-9638-29548AEECE00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2A80B49B-BFDB-4050-AC63-C97BBA307F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A298BF01-78D2-41B7-B8B5-4058E5D7E74D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DD272C7D-D698-4D14-A92F-F3F1BC18F313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19462" name="文本框 62">
            <a:extLst>
              <a:ext uri="{FF2B5EF4-FFF2-40B4-BE49-F238E27FC236}">
                <a16:creationId xmlns:a16="http://schemas.microsoft.com/office/drawing/2014/main" id="{716CA389-88AF-44F5-ADF2-4F2C0A7E5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633663"/>
            <a:ext cx="9355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>
                <a:solidFill>
                  <a:srgbClr val="4B649F"/>
                </a:solidFill>
              </a:rPr>
              <a:t>展示完毕  感谢您的聆听 </a:t>
            </a:r>
          </a:p>
        </p:txBody>
      </p:sp>
      <p:sp>
        <p:nvSpPr>
          <p:cNvPr id="19467" name="文本框 1066">
            <a:extLst>
              <a:ext uri="{FF2B5EF4-FFF2-40B4-BE49-F238E27FC236}">
                <a16:creationId xmlns:a16="http://schemas.microsoft.com/office/drawing/2014/main" id="{BA702105-58E1-4233-951E-2E9A43995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47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中国人民大学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549085D0-8D2C-40E5-AB55-7D28EE0E585B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63C71406-C8E8-4707-85F8-3BCE63C834D4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1C41A3B-FFE0-4586-9D6F-8F606B07AB90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E04CEFD-A7B3-4D26-A10E-DE1696352F64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679D259-3273-4131-A3CD-321A68F9C2DC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6CB4576-FC1D-4C62-AB46-AFCCCA991D9F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111925C-4802-47D4-8857-63D1FF0E4B72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A43CB0-AB81-405D-B778-C543BD0C0BA4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0940B4D4-22DF-40D3-8C13-A3E7B3678382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F8F0EE81-3AAD-4CC6-8080-96D967164B5D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F6822684-541B-4764-B266-5176F8DA9567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9F4EC9F7-688A-4BC0-A0AF-6D746B41450E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DAED9741-3FDF-4F3F-A5CC-2003009F41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C9A43D13-8E3C-4FC4-9A5A-13D2DFEE40F3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33665030-48DB-4426-9142-E26622A156E5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</p:grpSp>
      <p:sp>
        <p:nvSpPr>
          <p:cNvPr id="5124" name="文本框 11">
            <a:extLst>
              <a:ext uri="{FF2B5EF4-FFF2-40B4-BE49-F238E27FC236}">
                <a16:creationId xmlns:a16="http://schemas.microsoft.com/office/drawing/2014/main" id="{8DBA9514-ABBA-4247-A87E-84F529C12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89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</a:rPr>
              <a:t>论文主要内容</a:t>
            </a:r>
          </a:p>
        </p:txBody>
      </p:sp>
      <p:pic>
        <p:nvPicPr>
          <p:cNvPr id="5125" name="图片 12">
            <a:extLst>
              <a:ext uri="{FF2B5EF4-FFF2-40B4-BE49-F238E27FC236}">
                <a16:creationId xmlns:a16="http://schemas.microsoft.com/office/drawing/2014/main" id="{4AC42FA4-C8F8-4780-90DE-E5EDE1BC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组合 49">
            <a:extLst>
              <a:ext uri="{FF2B5EF4-FFF2-40B4-BE49-F238E27FC236}">
                <a16:creationId xmlns:a16="http://schemas.microsoft.com/office/drawing/2014/main" id="{DF462D44-F445-4703-BE74-37D0529F6A58}"/>
              </a:ext>
            </a:extLst>
          </p:cNvPr>
          <p:cNvGrpSpPr>
            <a:grpSpLocks/>
          </p:cNvGrpSpPr>
          <p:nvPr/>
        </p:nvGrpSpPr>
        <p:grpSpPr bwMode="auto">
          <a:xfrm>
            <a:off x="2246083" y="2454050"/>
            <a:ext cx="1419225" cy="1854200"/>
            <a:chOff x="1265268" y="2101178"/>
            <a:chExt cx="1418480" cy="1853011"/>
          </a:xfrm>
        </p:grpSpPr>
        <p:grpSp>
          <p:nvGrpSpPr>
            <p:cNvPr id="5127" name="组合 34">
              <a:extLst>
                <a:ext uri="{FF2B5EF4-FFF2-40B4-BE49-F238E27FC236}">
                  <a16:creationId xmlns:a16="http://schemas.microsoft.com/office/drawing/2014/main" id="{2F6D5435-9D72-463B-9E28-BAA686984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DE0C401-F8F3-41F8-A1F0-4ADF72AA5D77}"/>
                  </a:ext>
                </a:extLst>
              </p:cNvPr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3EC95F6-4907-4FAA-872A-2CA1897CA725}"/>
                  </a:ext>
                </a:extLst>
              </p:cNvPr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5130" name="KSO_Shape">
                <a:extLst>
                  <a:ext uri="{FF2B5EF4-FFF2-40B4-BE49-F238E27FC236}">
                    <a16:creationId xmlns:a16="http://schemas.microsoft.com/office/drawing/2014/main" id="{81A4FEB1-E026-4F95-8347-5D44154D9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267042 w 8965002"/>
                  <a:gd name="T1" fmla="*/ 3603669 h 8673857"/>
                  <a:gd name="T2" fmla="*/ 8503636 w 8965002"/>
                  <a:gd name="T3" fmla="*/ 3603669 h 8673857"/>
                  <a:gd name="T4" fmla="*/ 8894206 w 8965002"/>
                  <a:gd name="T5" fmla="*/ 4343392 h 8673857"/>
                  <a:gd name="T6" fmla="*/ 6963891 w 8965002"/>
                  <a:gd name="T7" fmla="*/ 7249712 h 8673857"/>
                  <a:gd name="T8" fmla="*/ 6509479 w 8965002"/>
                  <a:gd name="T9" fmla="*/ 7475008 h 8673857"/>
                  <a:gd name="T10" fmla="*/ 5375325 w 8965002"/>
                  <a:gd name="T11" fmla="*/ 7475008 h 8673857"/>
                  <a:gd name="T12" fmla="*/ 5375325 w 8965002"/>
                  <a:gd name="T13" fmla="*/ 8391212 h 8673857"/>
                  <a:gd name="T14" fmla="*/ 5225106 w 8965002"/>
                  <a:gd name="T15" fmla="*/ 8639038 h 8673857"/>
                  <a:gd name="T16" fmla="*/ 5086153 w 8965002"/>
                  <a:gd name="T17" fmla="*/ 8672833 h 8673857"/>
                  <a:gd name="T18" fmla="*/ 4909646 w 8965002"/>
                  <a:gd name="T19" fmla="*/ 8620263 h 8673857"/>
                  <a:gd name="T20" fmla="*/ 4027109 w 8965002"/>
                  <a:gd name="T21" fmla="*/ 8023229 h 8673857"/>
                  <a:gd name="T22" fmla="*/ 3163349 w 8965002"/>
                  <a:gd name="T23" fmla="*/ 8620263 h 8673857"/>
                  <a:gd name="T24" fmla="*/ 2847889 w 8965002"/>
                  <a:gd name="T25" fmla="*/ 8639038 h 8673857"/>
                  <a:gd name="T26" fmla="*/ 2686404 w 8965002"/>
                  <a:gd name="T27" fmla="*/ 8391212 h 8673857"/>
                  <a:gd name="T28" fmla="*/ 2686404 w 8965002"/>
                  <a:gd name="T29" fmla="*/ 6100701 h 8673857"/>
                  <a:gd name="T30" fmla="*/ 3170860 w 8965002"/>
                  <a:gd name="T31" fmla="*/ 5131928 h 8673857"/>
                  <a:gd name="T32" fmla="*/ 3324835 w 8965002"/>
                  <a:gd name="T33" fmla="*/ 5090624 h 8673857"/>
                  <a:gd name="T34" fmla="*/ 5690785 w 8965002"/>
                  <a:gd name="T35" fmla="*/ 5090624 h 8673857"/>
                  <a:gd name="T36" fmla="*/ 5367814 w 8965002"/>
                  <a:gd name="T37" fmla="*/ 6280938 h 8673857"/>
                  <a:gd name="T38" fmla="*/ 6227818 w 8965002"/>
                  <a:gd name="T39" fmla="*/ 6280938 h 8673857"/>
                  <a:gd name="T40" fmla="*/ 8267042 w 8965002"/>
                  <a:gd name="T41" fmla="*/ 3603669 h 8673857"/>
                  <a:gd name="T42" fmla="*/ 6109875 w 8965002"/>
                  <a:gd name="T43" fmla="*/ 128 h 8673857"/>
                  <a:gd name="T44" fmla="*/ 8198796 w 8965002"/>
                  <a:gd name="T45" fmla="*/ 137601 h 8673857"/>
                  <a:gd name="T46" fmla="*/ 8578069 w 8965002"/>
                  <a:gd name="T47" fmla="*/ 884757 h 8673857"/>
                  <a:gd name="T48" fmla="*/ 6208552 w 8965002"/>
                  <a:gd name="T49" fmla="*/ 3974753 h 8673857"/>
                  <a:gd name="T50" fmla="*/ 5780461 w 8965002"/>
                  <a:gd name="T51" fmla="*/ 4177498 h 8673857"/>
                  <a:gd name="T52" fmla="*/ 2209285 w 8965002"/>
                  <a:gd name="T53" fmla="*/ 4177498 h 8673857"/>
                  <a:gd name="T54" fmla="*/ 1150325 w 8965002"/>
                  <a:gd name="T55" fmla="*/ 5476573 h 8673857"/>
                  <a:gd name="T56" fmla="*/ 1799971 w 8965002"/>
                  <a:gd name="T57" fmla="*/ 6223729 h 8673857"/>
                  <a:gd name="T58" fmla="*/ 2085365 w 8965002"/>
                  <a:gd name="T59" fmla="*/ 6280047 h 8673857"/>
                  <a:gd name="T60" fmla="*/ 2085365 w 8965002"/>
                  <a:gd name="T61" fmla="*/ 7473994 h 8673857"/>
                  <a:gd name="T62" fmla="*/ 53813 w 8965002"/>
                  <a:gd name="T63" fmla="*/ 5720619 h 8673857"/>
                  <a:gd name="T64" fmla="*/ 65078 w 8965002"/>
                  <a:gd name="T65" fmla="*/ 4729417 h 8673857"/>
                  <a:gd name="T66" fmla="*/ 2716235 w 8965002"/>
                  <a:gd name="T67" fmla="*/ 670748 h 8673857"/>
                  <a:gd name="T68" fmla="*/ 3516088 w 8965002"/>
                  <a:gd name="T69" fmla="*/ 227711 h 8673857"/>
                  <a:gd name="T70" fmla="*/ 6109875 w 8965002"/>
                  <a:gd name="T71" fmla="*/ 128 h 8673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131" name="文本框 39">
              <a:extLst>
                <a:ext uri="{FF2B5EF4-FFF2-40B4-BE49-F238E27FC236}">
                  <a16:creationId xmlns:a16="http://schemas.microsoft.com/office/drawing/2014/main" id="{77F4806C-F3A9-445A-9885-69E18D2D6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7976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b="1">
                  <a:solidFill>
                    <a:srgbClr val="4B649F"/>
                  </a:solidFill>
                </a:rPr>
                <a:t>第一部分</a:t>
              </a:r>
            </a:p>
          </p:txBody>
        </p:sp>
      </p:grpSp>
      <p:grpSp>
        <p:nvGrpSpPr>
          <p:cNvPr id="5132" name="组合 50">
            <a:extLst>
              <a:ext uri="{FF2B5EF4-FFF2-40B4-BE49-F238E27FC236}">
                <a16:creationId xmlns:a16="http://schemas.microsoft.com/office/drawing/2014/main" id="{5C931353-35D7-46D6-983A-D3DB1E32E03D}"/>
              </a:ext>
            </a:extLst>
          </p:cNvPr>
          <p:cNvGrpSpPr>
            <a:grpSpLocks/>
          </p:cNvGrpSpPr>
          <p:nvPr/>
        </p:nvGrpSpPr>
        <p:grpSpPr bwMode="auto">
          <a:xfrm>
            <a:off x="5318351" y="2454050"/>
            <a:ext cx="1414462" cy="1854200"/>
            <a:chOff x="3274697" y="2101178"/>
            <a:chExt cx="1415772" cy="1853011"/>
          </a:xfrm>
        </p:grpSpPr>
        <p:grpSp>
          <p:nvGrpSpPr>
            <p:cNvPr id="5133" name="组合 35">
              <a:extLst>
                <a:ext uri="{FF2B5EF4-FFF2-40B4-BE49-F238E27FC236}">
                  <a16:creationId xmlns:a16="http://schemas.microsoft.com/office/drawing/2014/main" id="{61249605-6544-4409-9E2B-E81C5084D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DF993F3-8ACA-4A00-B61D-75EE8F47D00A}"/>
                  </a:ext>
                </a:extLst>
              </p:cNvPr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F17AD4A-C402-422F-BD50-C8141BA6C195}"/>
                  </a:ext>
                </a:extLst>
              </p:cNvPr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24" name="KSO_Shape">
                <a:extLst>
                  <a:ext uri="{FF2B5EF4-FFF2-40B4-BE49-F238E27FC236}">
                    <a16:creationId xmlns:a16="http://schemas.microsoft.com/office/drawing/2014/main" id="{D0A12843-A1E7-4060-BF29-801BAF7004E9}"/>
                  </a:ext>
                </a:extLst>
              </p:cNvPr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137" name="文本框 40">
              <a:extLst>
                <a:ext uri="{FF2B5EF4-FFF2-40B4-BE49-F238E27FC236}">
                  <a16:creationId xmlns:a16="http://schemas.microsoft.com/office/drawing/2014/main" id="{86B299B9-ABCC-4C36-8A4C-CE6E6B3E1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b="1">
                  <a:solidFill>
                    <a:srgbClr val="4B649F"/>
                  </a:solidFill>
                </a:rPr>
                <a:t>第二部分</a:t>
              </a:r>
            </a:p>
          </p:txBody>
        </p:sp>
      </p:grpSp>
      <p:grpSp>
        <p:nvGrpSpPr>
          <p:cNvPr id="5138" name="组合 51">
            <a:extLst>
              <a:ext uri="{FF2B5EF4-FFF2-40B4-BE49-F238E27FC236}">
                <a16:creationId xmlns:a16="http://schemas.microsoft.com/office/drawing/2014/main" id="{E41C03A9-2003-4007-A7DA-D99530C84558}"/>
              </a:ext>
            </a:extLst>
          </p:cNvPr>
          <p:cNvGrpSpPr>
            <a:grpSpLocks/>
          </p:cNvGrpSpPr>
          <p:nvPr/>
        </p:nvGrpSpPr>
        <p:grpSpPr bwMode="auto">
          <a:xfrm>
            <a:off x="8402185" y="2454050"/>
            <a:ext cx="1416050" cy="1854200"/>
            <a:chOff x="5353035" y="2101178"/>
            <a:chExt cx="1415772" cy="1853011"/>
          </a:xfrm>
        </p:grpSpPr>
        <p:grpSp>
          <p:nvGrpSpPr>
            <p:cNvPr id="5139" name="组合 36">
              <a:extLst>
                <a:ext uri="{FF2B5EF4-FFF2-40B4-BE49-F238E27FC236}">
                  <a16:creationId xmlns:a16="http://schemas.microsoft.com/office/drawing/2014/main" id="{4EF16ABE-111C-4B3A-89D4-D41C392EEB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472634C-2BAC-4F67-8A98-AB4CD5843756}"/>
                  </a:ext>
                </a:extLst>
              </p:cNvPr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35C764E-1E0E-49A8-B9B9-D67504F8A3F2}"/>
                  </a:ext>
                </a:extLst>
              </p:cNvPr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5142" name="KSO_Shape">
                <a:extLst>
                  <a:ext uri="{FF2B5EF4-FFF2-40B4-BE49-F238E27FC236}">
                    <a16:creationId xmlns:a16="http://schemas.microsoft.com/office/drawing/2014/main" id="{A2D03A6C-07D7-44D1-8050-52DEF610D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3046 w 3931"/>
                  <a:gd name="T1" fmla="*/ 1287 h 2392"/>
                  <a:gd name="T2" fmla="*/ 2027 w 3931"/>
                  <a:gd name="T3" fmla="*/ 850 h 2392"/>
                  <a:gd name="T4" fmla="*/ 880 w 3931"/>
                  <a:gd name="T5" fmla="*/ 1287 h 2392"/>
                  <a:gd name="T6" fmla="*/ 560 w 3931"/>
                  <a:gd name="T7" fmla="*/ 1154 h 2392"/>
                  <a:gd name="T8" fmla="*/ 560 w 3931"/>
                  <a:gd name="T9" fmla="*/ 1546 h 2392"/>
                  <a:gd name="T10" fmla="*/ 647 w 3931"/>
                  <a:gd name="T11" fmla="*/ 1666 h 2392"/>
                  <a:gd name="T12" fmla="*/ 558 w 3931"/>
                  <a:gd name="T13" fmla="*/ 1786 h 2392"/>
                  <a:gd name="T14" fmla="*/ 653 w 3931"/>
                  <a:gd name="T15" fmla="*/ 2208 h 2392"/>
                  <a:gd name="T16" fmla="*/ 373 w 3931"/>
                  <a:gd name="T17" fmla="*/ 2208 h 2392"/>
                  <a:gd name="T18" fmla="*/ 469 w 3931"/>
                  <a:gd name="T19" fmla="*/ 1784 h 2392"/>
                  <a:gd name="T20" fmla="*/ 391 w 3931"/>
                  <a:gd name="T21" fmla="*/ 1666 h 2392"/>
                  <a:gd name="T22" fmla="*/ 466 w 3931"/>
                  <a:gd name="T23" fmla="*/ 1549 h 2392"/>
                  <a:gd name="T24" fmla="*/ 466 w 3931"/>
                  <a:gd name="T25" fmla="*/ 1115 h 2392"/>
                  <a:gd name="T26" fmla="*/ 0 w 3931"/>
                  <a:gd name="T27" fmla="*/ 920 h 2392"/>
                  <a:gd name="T28" fmla="*/ 2050 w 3931"/>
                  <a:gd name="T29" fmla="*/ 0 h 2392"/>
                  <a:gd name="T30" fmla="*/ 3931 w 3931"/>
                  <a:gd name="T31" fmla="*/ 932 h 2392"/>
                  <a:gd name="T32" fmla="*/ 3046 w 3931"/>
                  <a:gd name="T33" fmla="*/ 1287 h 2392"/>
                  <a:gd name="T34" fmla="*/ 2004 w 3931"/>
                  <a:gd name="T35" fmla="*/ 1072 h 2392"/>
                  <a:gd name="T36" fmla="*/ 2929 w 3931"/>
                  <a:gd name="T37" fmla="*/ 1386 h 2392"/>
                  <a:gd name="T38" fmla="*/ 2929 w 3931"/>
                  <a:gd name="T39" fmla="*/ 2147 h 2392"/>
                  <a:gd name="T40" fmla="*/ 1957 w 3931"/>
                  <a:gd name="T41" fmla="*/ 2392 h 2392"/>
                  <a:gd name="T42" fmla="*/ 1099 w 3931"/>
                  <a:gd name="T43" fmla="*/ 2147 h 2392"/>
                  <a:gd name="T44" fmla="*/ 1099 w 3931"/>
                  <a:gd name="T45" fmla="*/ 1386 h 2392"/>
                  <a:gd name="T46" fmla="*/ 2004 w 3931"/>
                  <a:gd name="T47" fmla="*/ 1072 h 2392"/>
                  <a:gd name="T48" fmla="*/ 1992 w 3931"/>
                  <a:gd name="T49" fmla="*/ 2252 h 2392"/>
                  <a:gd name="T50" fmla="*/ 2738 w 3931"/>
                  <a:gd name="T51" fmla="*/ 2066 h 2392"/>
                  <a:gd name="T52" fmla="*/ 1992 w 3931"/>
                  <a:gd name="T53" fmla="*/ 1879 h 2392"/>
                  <a:gd name="T54" fmla="*/ 1247 w 3931"/>
                  <a:gd name="T55" fmla="*/ 2066 h 2392"/>
                  <a:gd name="T56" fmla="*/ 1992 w 3931"/>
                  <a:gd name="T57" fmla="*/ 2252 h 2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143" name="文本框 41">
              <a:extLst>
                <a:ext uri="{FF2B5EF4-FFF2-40B4-BE49-F238E27FC236}">
                  <a16:creationId xmlns:a16="http://schemas.microsoft.com/office/drawing/2014/main" id="{DF42B3C9-31EB-4C2A-87A1-B2135ABE8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b="1">
                  <a:solidFill>
                    <a:srgbClr val="4B649F"/>
                  </a:solidFill>
                </a:rPr>
                <a:t>第三部分</a:t>
              </a:r>
            </a:p>
          </p:txBody>
        </p:sp>
      </p:grpSp>
      <p:sp>
        <p:nvSpPr>
          <p:cNvPr id="5150" name="文本框 44">
            <a:extLst>
              <a:ext uri="{FF2B5EF4-FFF2-40B4-BE49-F238E27FC236}">
                <a16:creationId xmlns:a16="http://schemas.microsoft.com/office/drawing/2014/main" id="{50B80674-CF84-4E3E-89BB-C234FF309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46" y="4282850"/>
            <a:ext cx="20764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04040"/>
                </a:solidFill>
              </a:rPr>
              <a:t>实验内容</a:t>
            </a:r>
          </a:p>
        </p:txBody>
      </p:sp>
      <p:sp>
        <p:nvSpPr>
          <p:cNvPr id="5151" name="文本框 45">
            <a:extLst>
              <a:ext uri="{FF2B5EF4-FFF2-40B4-BE49-F238E27FC236}">
                <a16:creationId xmlns:a16="http://schemas.microsoft.com/office/drawing/2014/main" id="{00502BD6-3EAE-477C-A173-1248D2298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976" y="4282850"/>
            <a:ext cx="21574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04040"/>
                </a:solidFill>
              </a:rPr>
              <a:t>实验设计</a:t>
            </a:r>
          </a:p>
        </p:txBody>
      </p:sp>
      <p:sp>
        <p:nvSpPr>
          <p:cNvPr id="5152" name="文本框 46">
            <a:extLst>
              <a:ext uri="{FF2B5EF4-FFF2-40B4-BE49-F238E27FC236}">
                <a16:creationId xmlns:a16="http://schemas.microsoft.com/office/drawing/2014/main" id="{32A7A471-0D38-475F-A28F-C3CE686BE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556" y="4282850"/>
            <a:ext cx="2154237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04040"/>
                </a:solidFill>
              </a:rPr>
              <a:t>实验亮点</a:t>
            </a:r>
          </a:p>
        </p:txBody>
      </p:sp>
    </p:spTree>
    <p:extLst>
      <p:ext uri="{BB962C8B-B14F-4D97-AF65-F5344CB8AC3E}">
        <p14:creationId xmlns:p14="http://schemas.microsoft.com/office/powerpoint/2010/main" val="156224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A3A68C0E-8318-4A93-B7E1-B40E1ED4E95C}"/>
              </a:ext>
            </a:extLst>
          </p:cNvPr>
          <p:cNvSpPr/>
          <p:nvPr/>
        </p:nvSpPr>
        <p:spPr>
          <a:xfrm rot="5400000">
            <a:off x="1955131" y="-1434432"/>
            <a:ext cx="914400" cy="482466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B22601-7D62-4B93-932E-984F69676460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945B4A0-A5FB-4E5B-8849-5A3E9AA038F8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A70B745F-E1B4-4A96-952B-22A6B591B36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4841BE53-FA88-4BD4-96C4-FA27316E7411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0256BD12-8F3C-4381-B632-27A1CF5E59FF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AA37A084-D889-416B-97A5-05ACA1C79AA3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9FD95CFB-A332-4819-A973-1827E1CDD1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FAE84C24-A312-493F-A1E4-1A79F045D394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F8D67835-C5BC-4E76-909E-44CFC2B3775B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078" name="文本框 62"/>
          <p:cNvSpPr txBox="1">
            <a:spLocks noChangeArrowheads="1"/>
          </p:cNvSpPr>
          <p:nvPr/>
        </p:nvSpPr>
        <p:spPr bwMode="auto">
          <a:xfrm>
            <a:off x="944253" y="1973691"/>
            <a:ext cx="10104747" cy="41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zh-CN" dirty="0"/>
              <a:t>实验目标</a:t>
            </a:r>
            <a:r>
              <a:rPr lang="zh-CN" altLang="en-US" dirty="0"/>
              <a:t>：</a:t>
            </a:r>
            <a:r>
              <a:rPr lang="zh-CN" altLang="zh-CN" dirty="0"/>
              <a:t>建立一个</a:t>
            </a:r>
            <a:r>
              <a:rPr lang="en-US" altLang="zh-CN" dirty="0"/>
              <a:t>REST</a:t>
            </a:r>
            <a:r>
              <a:rPr lang="zh-CN" altLang="zh-CN" dirty="0"/>
              <a:t>服务的分布式的旅游代理</a:t>
            </a:r>
            <a:r>
              <a:rPr lang="zh-CN" altLang="en-US" dirty="0"/>
              <a:t>系统</a:t>
            </a:r>
            <a:endParaRPr lang="zh-CN" altLang="zh-CN" dirty="0"/>
          </a:p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zh-CN" altLang="zh-CN" dirty="0"/>
              <a:t>企业端</a:t>
            </a:r>
            <a:r>
              <a:rPr lang="zh-CN" altLang="en-US" dirty="0"/>
              <a:t>：</a:t>
            </a:r>
            <a:r>
              <a:rPr lang="zh-CN" altLang="zh-CN" dirty="0"/>
              <a:t>企业端可以修改信息。企业包括：航空公司，酒店，租车公司和景点管理公司。</a:t>
            </a:r>
            <a:endParaRPr lang="en-US" altLang="zh-CN" dirty="0"/>
          </a:p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zh-CN" altLang="zh-CN" dirty="0"/>
              <a:t>用户端</a:t>
            </a:r>
            <a:r>
              <a:rPr lang="zh-CN" altLang="en-US" dirty="0"/>
              <a:t>：</a:t>
            </a:r>
            <a:r>
              <a:rPr lang="zh-CN" altLang="zh-CN" dirty="0"/>
              <a:t>用户能够注册和登录。登陆后输入需求，包括出行和返程时间，旅游目的地、大概预算，期望的旅游计划等基本信息。系统能够规划并为用户推荐旅游方案。</a:t>
            </a:r>
            <a:endParaRPr lang="en-US" altLang="zh-CN" dirty="0"/>
          </a:p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zh-CN" altLang="zh-CN" dirty="0"/>
              <a:t>旅游方案</a:t>
            </a:r>
            <a:r>
              <a:rPr lang="zh-CN" altLang="en-US" dirty="0"/>
              <a:t>：</a:t>
            </a:r>
            <a:r>
              <a:rPr lang="zh-CN" altLang="zh-CN" dirty="0"/>
              <a:t>机票购买</a:t>
            </a:r>
            <a:r>
              <a:rPr lang="zh-CN" altLang="en-US" dirty="0"/>
              <a:t>、</a:t>
            </a:r>
            <a:r>
              <a:rPr lang="zh-CN" altLang="zh-CN" dirty="0"/>
              <a:t>酒店预定</a:t>
            </a:r>
            <a:r>
              <a:rPr lang="zh-CN" altLang="en-US" dirty="0"/>
              <a:t>、</a:t>
            </a:r>
            <a:r>
              <a:rPr lang="zh-CN" altLang="zh-CN" dirty="0"/>
              <a:t>租车</a:t>
            </a:r>
            <a:r>
              <a:rPr lang="zh-CN" altLang="en-US" dirty="0"/>
              <a:t>、</a:t>
            </a:r>
            <a:r>
              <a:rPr lang="zh-CN" altLang="zh-CN" dirty="0"/>
              <a:t>景点</a:t>
            </a:r>
            <a:r>
              <a:rPr lang="zh-CN" altLang="en-US" dirty="0"/>
              <a:t>、</a:t>
            </a:r>
            <a:r>
              <a:rPr lang="zh-CN" altLang="zh-CN" dirty="0"/>
              <a:t>导游。 </a:t>
            </a:r>
          </a:p>
        </p:txBody>
      </p:sp>
      <p:sp>
        <p:nvSpPr>
          <p:cNvPr id="3081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实验内容介绍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54D155BA-ADB5-4688-A944-5F98152B9094}"/>
              </a:ext>
            </a:extLst>
          </p:cNvPr>
          <p:cNvSpPr/>
          <p:nvPr/>
        </p:nvSpPr>
        <p:spPr>
          <a:xfrm>
            <a:off x="723900" y="1836154"/>
            <a:ext cx="10604500" cy="4774196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56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6">
            <a:extLst>
              <a:ext uri="{FF2B5EF4-FFF2-40B4-BE49-F238E27FC236}">
                <a16:creationId xmlns:a16="http://schemas.microsoft.com/office/drawing/2014/main" id="{B1A45B36-1070-454E-BBA2-51F23A7C1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46163"/>
            <a:ext cx="295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支付宝架构发展历程</a:t>
            </a:r>
          </a:p>
        </p:txBody>
      </p:sp>
      <p:pic>
        <p:nvPicPr>
          <p:cNvPr id="5123" name="图片 17">
            <a:extLst>
              <a:ext uri="{FF2B5EF4-FFF2-40B4-BE49-F238E27FC236}">
                <a16:creationId xmlns:a16="http://schemas.microsoft.com/office/drawing/2014/main" id="{FA030854-93B7-4E0B-93A6-87982C0B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组合 18">
            <a:extLst>
              <a:ext uri="{FF2B5EF4-FFF2-40B4-BE49-F238E27FC236}">
                <a16:creationId xmlns:a16="http://schemas.microsoft.com/office/drawing/2014/main" id="{06C87FB0-6697-4721-925C-D8462E6A294E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C405823-0A01-41ED-9563-9AA78D80216A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EA4894A-3DE5-485D-BBBE-81F8969E0D23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5135" name="KSO_Shape">
              <a:extLst>
                <a:ext uri="{FF2B5EF4-FFF2-40B4-BE49-F238E27FC236}">
                  <a16:creationId xmlns:a16="http://schemas.microsoft.com/office/drawing/2014/main" id="{3B3968F9-D345-41BC-8B60-DB9587B99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77 w 8965002"/>
                <a:gd name="T1" fmla="*/ 384 h 8673857"/>
                <a:gd name="T2" fmla="*/ 903 w 8965002"/>
                <a:gd name="T3" fmla="*/ 384 h 8673857"/>
                <a:gd name="T4" fmla="*/ 944 w 8965002"/>
                <a:gd name="T5" fmla="*/ 462 h 8673857"/>
                <a:gd name="T6" fmla="*/ 739 w 8965002"/>
                <a:gd name="T7" fmla="*/ 772 h 8673857"/>
                <a:gd name="T8" fmla="*/ 691 w 8965002"/>
                <a:gd name="T9" fmla="*/ 796 h 8673857"/>
                <a:gd name="T10" fmla="*/ 571 w 8965002"/>
                <a:gd name="T11" fmla="*/ 796 h 8673857"/>
                <a:gd name="T12" fmla="*/ 571 w 8965002"/>
                <a:gd name="T13" fmla="*/ 893 h 8673857"/>
                <a:gd name="T14" fmla="*/ 554 w 8965002"/>
                <a:gd name="T15" fmla="*/ 920 h 8673857"/>
                <a:gd name="T16" fmla="*/ 540 w 8965002"/>
                <a:gd name="T17" fmla="*/ 923 h 8673857"/>
                <a:gd name="T18" fmla="*/ 521 w 8965002"/>
                <a:gd name="T19" fmla="*/ 918 h 8673857"/>
                <a:gd name="T20" fmla="*/ 427 w 8965002"/>
                <a:gd name="T21" fmla="*/ 854 h 8673857"/>
                <a:gd name="T22" fmla="*/ 336 w 8965002"/>
                <a:gd name="T23" fmla="*/ 918 h 8673857"/>
                <a:gd name="T24" fmla="*/ 302 w 8965002"/>
                <a:gd name="T25" fmla="*/ 920 h 8673857"/>
                <a:gd name="T26" fmla="*/ 285 w 8965002"/>
                <a:gd name="T27" fmla="*/ 893 h 8673857"/>
                <a:gd name="T28" fmla="*/ 285 w 8965002"/>
                <a:gd name="T29" fmla="*/ 649 h 8673857"/>
                <a:gd name="T30" fmla="*/ 337 w 8965002"/>
                <a:gd name="T31" fmla="*/ 546 h 8673857"/>
                <a:gd name="T32" fmla="*/ 353 w 8965002"/>
                <a:gd name="T33" fmla="*/ 542 h 8673857"/>
                <a:gd name="T34" fmla="*/ 604 w 8965002"/>
                <a:gd name="T35" fmla="*/ 542 h 8673857"/>
                <a:gd name="T36" fmla="*/ 570 w 8965002"/>
                <a:gd name="T37" fmla="*/ 669 h 8673857"/>
                <a:gd name="T38" fmla="*/ 661 w 8965002"/>
                <a:gd name="T39" fmla="*/ 669 h 8673857"/>
                <a:gd name="T40" fmla="*/ 877 w 8965002"/>
                <a:gd name="T41" fmla="*/ 384 h 8673857"/>
                <a:gd name="T42" fmla="*/ 648 w 8965002"/>
                <a:gd name="T43" fmla="*/ 0 h 8673857"/>
                <a:gd name="T44" fmla="*/ 870 w 8965002"/>
                <a:gd name="T45" fmla="*/ 15 h 8673857"/>
                <a:gd name="T46" fmla="*/ 910 w 8965002"/>
                <a:gd name="T47" fmla="*/ 94 h 8673857"/>
                <a:gd name="T48" fmla="*/ 659 w 8965002"/>
                <a:gd name="T49" fmla="*/ 423 h 8673857"/>
                <a:gd name="T50" fmla="*/ 613 w 8965002"/>
                <a:gd name="T51" fmla="*/ 445 h 8673857"/>
                <a:gd name="T52" fmla="*/ 234 w 8965002"/>
                <a:gd name="T53" fmla="*/ 445 h 8673857"/>
                <a:gd name="T54" fmla="*/ 122 w 8965002"/>
                <a:gd name="T55" fmla="*/ 583 h 8673857"/>
                <a:gd name="T56" fmla="*/ 191 w 8965002"/>
                <a:gd name="T57" fmla="*/ 662 h 8673857"/>
                <a:gd name="T58" fmla="*/ 221 w 8965002"/>
                <a:gd name="T59" fmla="*/ 668 h 8673857"/>
                <a:gd name="T60" fmla="*/ 221 w 8965002"/>
                <a:gd name="T61" fmla="*/ 796 h 8673857"/>
                <a:gd name="T62" fmla="*/ 6 w 8965002"/>
                <a:gd name="T63" fmla="*/ 609 h 8673857"/>
                <a:gd name="T64" fmla="*/ 7 w 8965002"/>
                <a:gd name="T65" fmla="*/ 503 h 8673857"/>
                <a:gd name="T66" fmla="*/ 288 w 8965002"/>
                <a:gd name="T67" fmla="*/ 71 h 8673857"/>
                <a:gd name="T68" fmla="*/ 373 w 8965002"/>
                <a:gd name="T69" fmla="*/ 24 h 8673857"/>
                <a:gd name="T70" fmla="*/ 648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文本框 22">
            <a:extLst>
              <a:ext uri="{FF2B5EF4-FFF2-40B4-BE49-F238E27FC236}">
                <a16:creationId xmlns:a16="http://schemas.microsoft.com/office/drawing/2014/main" id="{51807825-BDD9-4AE6-B63B-9B614D008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B649F"/>
                </a:solidFill>
              </a:rPr>
              <a:t>实验设计</a:t>
            </a:r>
            <a:r>
              <a:rPr lang="en-US" altLang="zh-CN" sz="2800" b="1" dirty="0">
                <a:solidFill>
                  <a:srgbClr val="4B649F"/>
                </a:solidFill>
              </a:rPr>
              <a:t>—</a:t>
            </a:r>
            <a:r>
              <a:rPr lang="zh-CN" altLang="en-US" sz="2800" b="1" dirty="0">
                <a:solidFill>
                  <a:srgbClr val="4B649F"/>
                </a:solidFill>
              </a:rPr>
              <a:t>整体架构</a:t>
            </a:r>
            <a:endParaRPr lang="en-US" altLang="zh-CN" sz="2800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F661677-8D54-49C3-9037-69D9AC0FAF08}"/>
              </a:ext>
            </a:extLst>
          </p:cNvPr>
          <p:cNvCxnSpPr/>
          <p:nvPr/>
        </p:nvCxnSpPr>
        <p:spPr>
          <a:xfrm>
            <a:off x="0" y="786606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C6D98A3-6F15-4AB5-929E-69C01CA63846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5132" name="文本框 2">
            <a:extLst>
              <a:ext uri="{FF2B5EF4-FFF2-40B4-BE49-F238E27FC236}">
                <a16:creationId xmlns:a16="http://schemas.microsoft.com/office/drawing/2014/main" id="{3AF4C42C-8E44-4AC4-8A88-003DA68B7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232" y="1335505"/>
            <a:ext cx="3128210" cy="48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spring boot</a:t>
            </a:r>
            <a:r>
              <a:rPr lang="zh-CN" altLang="en-US" sz="2400" dirty="0"/>
              <a:t>框架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zh-CN" sz="24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zh-CN" sz="2400" dirty="0"/>
              <a:t>系统主要分为三部分：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400" dirty="0"/>
              <a:t>用户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400" dirty="0"/>
              <a:t>代理商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400" dirty="0"/>
              <a:t>底层服务提供者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52214C-3E97-4464-9D47-6430D98E4E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806"/>
            <a:ext cx="8128754" cy="576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958F11-5179-4D6B-91FF-0BD8102D2E1E}"/>
              </a:ext>
            </a:extLst>
          </p:cNvPr>
          <p:cNvCxnSpPr>
            <a:cxnSpLocks/>
          </p:cNvCxnSpPr>
          <p:nvPr/>
        </p:nvCxnSpPr>
        <p:spPr>
          <a:xfrm flipH="1">
            <a:off x="8101849" y="1046163"/>
            <a:ext cx="115719" cy="5138737"/>
          </a:xfrm>
          <a:prstGeom prst="line">
            <a:avLst/>
          </a:prstGeom>
          <a:ln>
            <a:solidFill>
              <a:srgbClr val="4B649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id="{4B372FA6-D535-47DD-99E7-3F29B171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文本框 2">
            <a:extLst>
              <a:ext uri="{FF2B5EF4-FFF2-40B4-BE49-F238E27FC236}">
                <a16:creationId xmlns:a16="http://schemas.microsoft.com/office/drawing/2014/main" id="{7BC8A376-10CC-46C6-ADCA-6FBD9DE6E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B649F"/>
                </a:solidFill>
              </a:rPr>
              <a:t>实验设计</a:t>
            </a:r>
            <a:r>
              <a:rPr lang="en-US" altLang="zh-CN" sz="2800" b="1" dirty="0">
                <a:solidFill>
                  <a:srgbClr val="4B649F"/>
                </a:solidFill>
              </a:rPr>
              <a:t>—</a:t>
            </a:r>
            <a:r>
              <a:rPr lang="zh-CN" altLang="en-US" sz="2800" b="1" dirty="0">
                <a:solidFill>
                  <a:srgbClr val="4B649F"/>
                </a:solidFill>
              </a:rPr>
              <a:t>用户层设计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1B5752-9E81-4231-85CD-6AAB11C65746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0A2630A-B62F-461E-A037-DB808538F05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grpSp>
        <p:nvGrpSpPr>
          <p:cNvPr id="6150" name="组合 5">
            <a:extLst>
              <a:ext uri="{FF2B5EF4-FFF2-40B4-BE49-F238E27FC236}">
                <a16:creationId xmlns:a16="http://schemas.microsoft.com/office/drawing/2014/main" id="{CF56E331-2AFE-4E05-9A4A-1F18AF691A5F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94EF00B-846B-45B5-BE9D-5D333D5AB57C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55A9BE-73A6-46E1-8722-BFF4BD6AAEF2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790FA901-9937-4359-99C5-9ADBA664A6B4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4A6A3F22-41AD-4DBE-B7C4-5C7C8D12E211}"/>
              </a:ext>
            </a:extLst>
          </p:cNvPr>
          <p:cNvSpPr/>
          <p:nvPr/>
        </p:nvSpPr>
        <p:spPr>
          <a:xfrm>
            <a:off x="498475" y="1266157"/>
            <a:ext cx="5545138" cy="4829175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B2D4F1E5-A21A-4A75-921C-8D5980C4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1353470"/>
            <a:ext cx="4911726" cy="369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       旅行计划中应当包括往返机票信息、住宿酒店推荐、租车信息推荐、景点推荐、导游推荐、和最终的预算。</a:t>
            </a:r>
            <a:endParaRPr lang="en-US" altLang="zh-CN" sz="2000" dirty="0">
              <a:solidFill>
                <a:srgbClr val="4B649F"/>
              </a:solidFill>
              <a:latin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此外，我们加入了认证系统和权限控制，只有已注册且登录的用户，才能输入需求获得计划。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523CD8-5D29-41C7-BE98-D7FC06D11765}"/>
              </a:ext>
            </a:extLst>
          </p:cNvPr>
          <p:cNvSpPr/>
          <p:nvPr/>
        </p:nvSpPr>
        <p:spPr>
          <a:xfrm>
            <a:off x="6054725" y="1275682"/>
            <a:ext cx="5545138" cy="4829175"/>
          </a:xfrm>
          <a:prstGeom prst="rect">
            <a:avLst/>
          </a:prstGeom>
          <a:noFill/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31" name="文本框 13">
            <a:extLst>
              <a:ext uri="{FF2B5EF4-FFF2-40B4-BE49-F238E27FC236}">
                <a16:creationId xmlns:a16="http://schemas.microsoft.com/office/drawing/2014/main" id="{10267B84-38AC-47F1-9F46-ABBB6C8AC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1332077"/>
            <a:ext cx="4821238" cy="369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       对于用户而言，整个系统是一个“瘦客户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胖服务端”的设计，用户端只需要通过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输入对于旅游计划的需求，提交后会获得一个系统规划的旅行计划。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       需求包括：出发时间、返程时间、出发地点、目的地、预算、穷游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尊享游。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图片 1">
            <a:extLst>
              <a:ext uri="{FF2B5EF4-FFF2-40B4-BE49-F238E27FC236}">
                <a16:creationId xmlns:a16="http://schemas.microsoft.com/office/drawing/2014/main" id="{F022F104-E2D2-42C7-BCDD-896502D5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452CD0E-7975-4E8A-A162-24AC24F28D75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0" name="组合 5">
            <a:extLst>
              <a:ext uri="{FF2B5EF4-FFF2-40B4-BE49-F238E27FC236}">
                <a16:creationId xmlns:a16="http://schemas.microsoft.com/office/drawing/2014/main" id="{67B298CA-E998-4EC2-B0D1-6FB2B53DCF5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CD8A4D-4550-49ED-B837-06E2E3D6FAC1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3EE894C-EACA-4A85-89CF-26FEFF867692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23" name="KSO_Shape">
              <a:extLst>
                <a:ext uri="{FF2B5EF4-FFF2-40B4-BE49-F238E27FC236}">
                  <a16:creationId xmlns:a16="http://schemas.microsoft.com/office/drawing/2014/main" id="{1E2A077D-5D15-4BEA-8740-ADF7CDCA6403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框 2">
            <a:extLst>
              <a:ext uri="{FF2B5EF4-FFF2-40B4-BE49-F238E27FC236}">
                <a16:creationId xmlns:a16="http://schemas.microsoft.com/office/drawing/2014/main" id="{00B14C88-7179-4E31-929E-B010B7505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B649F"/>
                </a:solidFill>
              </a:rPr>
              <a:t>实验设计</a:t>
            </a:r>
            <a:r>
              <a:rPr lang="en-US" altLang="zh-CN" sz="2800" b="1" dirty="0">
                <a:solidFill>
                  <a:srgbClr val="4B649F"/>
                </a:solidFill>
              </a:rPr>
              <a:t>—</a:t>
            </a:r>
            <a:r>
              <a:rPr lang="zh-CN" altLang="en-US" sz="2800" b="1" dirty="0">
                <a:solidFill>
                  <a:srgbClr val="4B649F"/>
                </a:solidFill>
              </a:rPr>
              <a:t>用户层设计</a:t>
            </a:r>
          </a:p>
        </p:txBody>
      </p:sp>
      <p:pic>
        <p:nvPicPr>
          <p:cNvPr id="14" name="image8.png">
            <a:extLst>
              <a:ext uri="{FF2B5EF4-FFF2-40B4-BE49-F238E27FC236}">
                <a16:creationId xmlns:a16="http://schemas.microsoft.com/office/drawing/2014/main" id="{5A296812-F549-4931-9C59-51D900E4404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275" y="1440613"/>
            <a:ext cx="10040587" cy="33699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92B26E-334B-4528-83A8-8988F45A126F}"/>
              </a:ext>
            </a:extLst>
          </p:cNvPr>
          <p:cNvSpPr txBox="1"/>
          <p:nvPr/>
        </p:nvSpPr>
        <p:spPr>
          <a:xfrm>
            <a:off x="533400" y="5209670"/>
            <a:ext cx="11269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zh-CN" sz="2000" dirty="0"/>
              <a:t>基于上述条件，我们设计了</a:t>
            </a:r>
            <a:r>
              <a:rPr lang="en-US" altLang="zh-CN" sz="2000" dirty="0"/>
              <a:t>user</a:t>
            </a:r>
            <a:r>
              <a:rPr lang="zh-CN" altLang="zh-CN" sz="2000" dirty="0"/>
              <a:t>表，用于保存用户的账户信息，设计了</a:t>
            </a:r>
            <a:r>
              <a:rPr lang="en-US" altLang="zh-CN" sz="2000" dirty="0" err="1"/>
              <a:t>Userrequest</a:t>
            </a:r>
            <a:r>
              <a:rPr lang="zh-CN" altLang="zh-CN" sz="2000" dirty="0"/>
              <a:t>类用于获得用户的需求。</a:t>
            </a:r>
            <a:endParaRPr lang="en-US" altLang="zh-CN" sz="2000" dirty="0"/>
          </a:p>
          <a:p>
            <a:r>
              <a:rPr lang="zh-CN" altLang="en-US" sz="2000" dirty="0"/>
              <a:t>       用户由</a:t>
            </a:r>
            <a:r>
              <a:rPr lang="en-US" altLang="zh-CN" sz="2000" dirty="0"/>
              <a:t>email </a:t>
            </a:r>
            <a:r>
              <a:rPr lang="zh-CN" altLang="en-US" sz="2000" dirty="0"/>
              <a:t>唯一标识，对于用户密码，我们会进行加密处理再存到数据库中。</a:t>
            </a:r>
            <a:r>
              <a:rPr lang="en-US" altLang="zh-CN" sz="2000" dirty="0"/>
              <a:t>User </a:t>
            </a:r>
            <a:r>
              <a:rPr lang="zh-CN" altLang="en-US" sz="2000" dirty="0"/>
              <a:t>表中有一项 </a:t>
            </a:r>
            <a:r>
              <a:rPr lang="en-US" altLang="zh-CN" sz="2000" dirty="0" err="1"/>
              <a:t>userType</a:t>
            </a:r>
            <a:r>
              <a:rPr lang="zh-CN" altLang="en-US" sz="2000" dirty="0"/>
              <a:t>， 用于标识用户是普通用户还是 </a:t>
            </a:r>
            <a:r>
              <a:rPr lang="en-US" altLang="zh-CN" sz="2000" dirty="0"/>
              <a:t>admin </a:t>
            </a:r>
            <a:r>
              <a:rPr lang="zh-CN" altLang="en-US" sz="2000" dirty="0"/>
              <a:t>账户。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图片 1">
            <a:extLst>
              <a:ext uri="{FF2B5EF4-FFF2-40B4-BE49-F238E27FC236}">
                <a16:creationId xmlns:a16="http://schemas.microsoft.com/office/drawing/2014/main" id="{F022F104-E2D2-42C7-BCDD-896502D5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452CD0E-7975-4E8A-A162-24AC24F28D75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0" name="组合 5">
            <a:extLst>
              <a:ext uri="{FF2B5EF4-FFF2-40B4-BE49-F238E27FC236}">
                <a16:creationId xmlns:a16="http://schemas.microsoft.com/office/drawing/2014/main" id="{67B298CA-E998-4EC2-B0D1-6FB2B53DCF5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CD8A4D-4550-49ED-B837-06E2E3D6FAC1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3EE894C-EACA-4A85-89CF-26FEFF867692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23" name="KSO_Shape">
              <a:extLst>
                <a:ext uri="{FF2B5EF4-FFF2-40B4-BE49-F238E27FC236}">
                  <a16:creationId xmlns:a16="http://schemas.microsoft.com/office/drawing/2014/main" id="{1E2A077D-5D15-4BEA-8740-ADF7CDCA6403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框 2">
            <a:extLst>
              <a:ext uri="{FF2B5EF4-FFF2-40B4-BE49-F238E27FC236}">
                <a16:creationId xmlns:a16="http://schemas.microsoft.com/office/drawing/2014/main" id="{00B14C88-7179-4E31-929E-B010B7505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B649F"/>
                </a:solidFill>
              </a:rPr>
              <a:t>实验设计</a:t>
            </a:r>
            <a:r>
              <a:rPr lang="en-US" altLang="zh-CN" sz="2800" b="1" dirty="0">
                <a:solidFill>
                  <a:srgbClr val="4B649F"/>
                </a:solidFill>
              </a:rPr>
              <a:t>—</a:t>
            </a:r>
            <a:r>
              <a:rPr lang="zh-CN" altLang="en-US" sz="2800" b="1" dirty="0">
                <a:solidFill>
                  <a:srgbClr val="4B649F"/>
                </a:solidFill>
              </a:rPr>
              <a:t>用户层设计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92B26E-334B-4528-83A8-8988F45A126F}"/>
              </a:ext>
            </a:extLst>
          </p:cNvPr>
          <p:cNvSpPr txBox="1"/>
          <p:nvPr/>
        </p:nvSpPr>
        <p:spPr>
          <a:xfrm>
            <a:off x="533400" y="5498430"/>
            <a:ext cx="1126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Userrequest</a:t>
            </a:r>
            <a:r>
              <a:rPr lang="zh-CN" altLang="en-US" sz="2000" dirty="0"/>
              <a:t>不会存储在数据库中，定义这个类是为了便于与前端界面进行数据交互。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CBCD2B-8D88-41C1-9F02-8B3CF3787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754" y="1182648"/>
            <a:ext cx="5803813" cy="37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图片 1">
            <a:extLst>
              <a:ext uri="{FF2B5EF4-FFF2-40B4-BE49-F238E27FC236}">
                <a16:creationId xmlns:a16="http://schemas.microsoft.com/office/drawing/2014/main" id="{F022F104-E2D2-42C7-BCDD-896502D5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452CD0E-7975-4E8A-A162-24AC24F28D75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0" name="组合 5">
            <a:extLst>
              <a:ext uri="{FF2B5EF4-FFF2-40B4-BE49-F238E27FC236}">
                <a16:creationId xmlns:a16="http://schemas.microsoft.com/office/drawing/2014/main" id="{67B298CA-E998-4EC2-B0D1-6FB2B53DCF5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CD8A4D-4550-49ED-B837-06E2E3D6FAC1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3EE894C-EACA-4A85-89CF-26FEFF867692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23" name="KSO_Shape">
              <a:extLst>
                <a:ext uri="{FF2B5EF4-FFF2-40B4-BE49-F238E27FC236}">
                  <a16:creationId xmlns:a16="http://schemas.microsoft.com/office/drawing/2014/main" id="{1E2A077D-5D15-4BEA-8740-ADF7CDCA6403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框 2">
            <a:extLst>
              <a:ext uri="{FF2B5EF4-FFF2-40B4-BE49-F238E27FC236}">
                <a16:creationId xmlns:a16="http://schemas.microsoft.com/office/drawing/2014/main" id="{00B14C88-7179-4E31-929E-B010B7505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实验设计</a:t>
            </a:r>
            <a:r>
              <a:rPr lang="en-US" altLang="zh-CN" sz="2800" b="1" dirty="0">
                <a:solidFill>
                  <a:srgbClr val="4B649F"/>
                </a:solidFill>
              </a:rPr>
              <a:t>—agent</a:t>
            </a:r>
            <a:r>
              <a:rPr lang="zh-CN" altLang="en-US" sz="2800" b="1" dirty="0">
                <a:solidFill>
                  <a:srgbClr val="4B649F"/>
                </a:solidFill>
              </a:rPr>
              <a:t>层设计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92B26E-334B-4528-83A8-8988F45A126F}"/>
              </a:ext>
            </a:extLst>
          </p:cNvPr>
          <p:cNvSpPr txBox="1"/>
          <p:nvPr/>
        </p:nvSpPr>
        <p:spPr>
          <a:xfrm>
            <a:off x="533400" y="5209670"/>
            <a:ext cx="11269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在</a:t>
            </a:r>
            <a:r>
              <a:rPr lang="en-US" altLang="zh-CN" sz="2000" dirty="0"/>
              <a:t>agent</a:t>
            </a:r>
            <a:r>
              <a:rPr lang="zh-CN" altLang="en-US" sz="2000" dirty="0"/>
              <a:t>层，为了能够知道当前有哪些服务商可以提供数据，我们定义一张服务表</a:t>
            </a:r>
            <a:r>
              <a:rPr lang="en-US" altLang="zh-CN" sz="2000" dirty="0" err="1"/>
              <a:t>agentservices</a:t>
            </a:r>
            <a:r>
              <a:rPr lang="zh-CN" altLang="en-US" sz="2000" dirty="0"/>
              <a:t>来存储当前可用的服务商的信息。表中每一行是一个服务商的信息。</a:t>
            </a:r>
            <a:endParaRPr lang="en-US" altLang="zh-CN" sz="2000" dirty="0"/>
          </a:p>
          <a:p>
            <a:r>
              <a:rPr lang="zh-CN" altLang="en-US" sz="2000" dirty="0"/>
              <a:t>      当</a:t>
            </a:r>
            <a:r>
              <a:rPr lang="en-US" altLang="zh-CN" sz="2000" dirty="0"/>
              <a:t>agent</a:t>
            </a:r>
            <a:r>
              <a:rPr lang="zh-CN" altLang="en-US" sz="2000" dirty="0"/>
              <a:t>收到用户的需求后，首先应当检查用户的旅游计划是穷游版还是尊享版，决定调用</a:t>
            </a:r>
            <a:r>
              <a:rPr lang="en-US" altLang="zh-CN" sz="2000" dirty="0"/>
              <a:t>plan A</a:t>
            </a:r>
            <a:r>
              <a:rPr lang="zh-CN" altLang="en-US" sz="2000" dirty="0"/>
              <a:t>还是</a:t>
            </a:r>
            <a:r>
              <a:rPr lang="en-US" altLang="zh-CN" sz="2000" dirty="0"/>
              <a:t>plan B</a:t>
            </a:r>
            <a:r>
              <a:rPr lang="zh-CN" altLang="en-US" sz="2000" dirty="0"/>
              <a:t>来根据用户需求规划旅游计划。</a:t>
            </a:r>
          </a:p>
        </p:txBody>
      </p:sp>
      <p:pic>
        <p:nvPicPr>
          <p:cNvPr id="11" name="图片 10" descr="C:\Users\ASUS\AppData\Local\Temp\WeChat Files\05223886a10bd312d50b3816c6df855.png">
            <a:extLst>
              <a:ext uri="{FF2B5EF4-FFF2-40B4-BE49-F238E27FC236}">
                <a16:creationId xmlns:a16="http://schemas.microsoft.com/office/drawing/2014/main" id="{26ACF2CB-ED7F-49D3-BD88-7228F74BD37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82" y="1417349"/>
            <a:ext cx="9329487" cy="3173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356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1092</Words>
  <Application>Microsoft Office PowerPoint</Application>
  <PresentationFormat>宽屏</PresentationFormat>
  <Paragraphs>94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</vt:lpstr>
      <vt:lpstr>DengXian Light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朝洋 刘</cp:lastModifiedBy>
  <cp:revision>111</cp:revision>
  <cp:lastPrinted>2018-12-02T03:56:57Z</cp:lastPrinted>
  <dcterms:created xsi:type="dcterms:W3CDTF">2018-11-27T02:42:34Z</dcterms:created>
  <dcterms:modified xsi:type="dcterms:W3CDTF">2019-01-02T15:49:17Z</dcterms:modified>
</cp:coreProperties>
</file>