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073" r:id="rId2"/>
    <p:sldId id="2110" r:id="rId3"/>
    <p:sldId id="2111" r:id="rId4"/>
    <p:sldId id="2112" r:id="rId5"/>
    <p:sldId id="2113" r:id="rId6"/>
    <p:sldId id="2114" r:id="rId7"/>
    <p:sldId id="2054" r:id="rId8"/>
    <p:sldId id="2118" r:id="rId9"/>
    <p:sldId id="2140" r:id="rId10"/>
    <p:sldId id="2141" r:id="rId11"/>
    <p:sldId id="2142" r:id="rId12"/>
    <p:sldId id="21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73"/>
    <p:restoredTop sz="96208"/>
  </p:normalViewPr>
  <p:slideViewPr>
    <p:cSldViewPr snapToGrid="0" snapToObjects="1" showGuides="1">
      <p:cViewPr varScale="1">
        <p:scale>
          <a:sx n="46" d="100"/>
          <a:sy n="46" d="100"/>
        </p:scale>
        <p:origin x="272" y="1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78ECB-B6D9-2945-9D9E-3866AE8E88D4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CD6F4-8C37-4645-9DA6-D50A0563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26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8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7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9E1432-67F2-8E4D-9C6D-89CE7AAB9B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7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7EC5-9367-4A4F-B135-9B146FD3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26A21-E9FA-F745-8E58-4067933C3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8E2-0CD8-FF4E-9D35-0555CB2F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7EACB-3A8E-4246-BAD8-53683B43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C911-4580-B445-8EDF-F5917A85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2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D131-4EA8-0442-862A-C493641E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2BDF6-AEE6-A84E-83FB-6A242FCFB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9874-FAA4-FD4C-B170-70F0E695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073D-23E6-D74A-B8EC-7B1D4317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03C29-084B-4B41-8B7B-CE37853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6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4E14A-9F70-EC4D-AD2A-3271190A0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45D93-25C9-1A45-86B8-EAE12E0D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046D-AF12-C144-8582-F6E222EF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37552-E0BD-A845-8009-D87A3045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EDC5-689A-1F45-8975-98ED9BDC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3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: Titl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7C4-9BA9-451E-96B8-2039E4D09D67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5D4B-7918-401B-9616-52A4FEC7F1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bk object 16">
            <a:extLst>
              <a:ext uri="{FF2B5EF4-FFF2-40B4-BE49-F238E27FC236}">
                <a16:creationId xmlns:a16="http://schemas.microsoft.com/office/drawing/2014/main" id="{3ACF61FA-F36F-48FF-9164-7B7C105B9495}"/>
              </a:ext>
            </a:extLst>
          </p:cNvPr>
          <p:cNvSpPr/>
          <p:nvPr userDrawn="1"/>
        </p:nvSpPr>
        <p:spPr>
          <a:xfrm>
            <a:off x="0" y="0"/>
            <a:ext cx="11130855" cy="6858000"/>
          </a:xfrm>
          <a:custGeom>
            <a:avLst/>
            <a:gdLst/>
            <a:ahLst/>
            <a:cxnLst/>
            <a:rect l="l" t="t" r="r" b="b"/>
            <a:pathLst>
              <a:path w="15830550" h="9753600">
                <a:moveTo>
                  <a:pt x="15830147" y="0"/>
                </a:moveTo>
                <a:lnTo>
                  <a:pt x="0" y="0"/>
                </a:lnTo>
                <a:lnTo>
                  <a:pt x="0" y="9753599"/>
                </a:lnTo>
                <a:lnTo>
                  <a:pt x="7678807" y="9753599"/>
                </a:lnTo>
                <a:lnTo>
                  <a:pt x="15608710" y="4959319"/>
                </a:lnTo>
                <a:lnTo>
                  <a:pt x="15648317" y="4932451"/>
                </a:lnTo>
                <a:lnTo>
                  <a:pt x="15684531" y="4901961"/>
                </a:lnTo>
                <a:lnTo>
                  <a:pt x="15717168" y="4868171"/>
                </a:lnTo>
                <a:lnTo>
                  <a:pt x="15746046" y="4831408"/>
                </a:lnTo>
                <a:lnTo>
                  <a:pt x="15770982" y="4791997"/>
                </a:lnTo>
                <a:lnTo>
                  <a:pt x="15791795" y="4750261"/>
                </a:lnTo>
                <a:lnTo>
                  <a:pt x="15808300" y="4706526"/>
                </a:lnTo>
                <a:lnTo>
                  <a:pt x="15820315" y="4661116"/>
                </a:lnTo>
                <a:lnTo>
                  <a:pt x="15827659" y="4614356"/>
                </a:lnTo>
                <a:lnTo>
                  <a:pt x="15830147" y="4566572"/>
                </a:lnTo>
                <a:lnTo>
                  <a:pt x="15830147" y="0"/>
                </a:lnTo>
                <a:close/>
              </a:path>
            </a:pathLst>
          </a:custGeom>
          <a:solidFill>
            <a:srgbClr val="EF3F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8995E584-05CA-4D9A-9575-C18C8D53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4"/>
            <a:ext cx="5291926" cy="2769175"/>
          </a:xfrm>
        </p:spPr>
        <p:txBody>
          <a:bodyPr anchor="t">
            <a:normAutofit/>
          </a:bodyPr>
          <a:lstStyle>
            <a:lvl1pPr marL="0" indent="0" algn="l"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8" name="Picture 37" descr="A close up of a guitar&#10;&#10;Description generated with high confidence">
            <a:extLst>
              <a:ext uri="{FF2B5EF4-FFF2-40B4-BE49-F238E27FC236}">
                <a16:creationId xmlns:a16="http://schemas.microsoft.com/office/drawing/2014/main" id="{2F1289F5-FE20-4A37-95B1-53E9C5721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527"/>
          <a:stretch/>
        </p:blipFill>
        <p:spPr>
          <a:xfrm>
            <a:off x="8138187" y="1324844"/>
            <a:ext cx="4053813" cy="5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6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E27001E5-3D6E-024C-A4F5-85E74526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8BEE61-6B30-504A-B3F7-EF12334A4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EE5A3F4-FB7E-3B47-A996-DB345520F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AEC5EE2A-AA66-AB43-B331-269CAB028D85}" type="datetimeFigureOut">
              <a:rPr lang="en-US" smtClean="0"/>
              <a:pPr/>
              <a:t>5/19/20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A385F9D-4253-6F4A-9BA5-08EFDB0FD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D1D1F25-C621-4742-A12B-5CE0ED30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68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oxima Soft" panose="02000506030000020004" pitchFamily="2" charset="0"/>
              </a:defRPr>
            </a:lvl1pPr>
          </a:lstStyle>
          <a:p>
            <a:fld id="{30559557-B6E3-3C48-A023-8511B91C70C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F94241-1AA7-3D40-93D8-FF8682F76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59EC682-80C3-2B43-9C49-41FE505E3F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3736959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3A38-9124-F245-9DD9-D07479A72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753F59-7451-CF42-9811-EB41C5733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370057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3A38-9124-F245-9DD9-D07479A72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753F59-7451-CF42-9811-EB41C5733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133391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B7ED-D215-A548-8005-C98B3725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6F97-751F-4F48-B02A-A2E9ABE6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F04FB-CEAF-0F4F-975B-82E27E629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6E49F-83D9-CD4D-86C7-51B933F1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3A641-110B-6845-8406-D0DDC43E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DC014-CA5B-D64D-817A-6E1C903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D3A38-9124-F245-9DD9-D07479A72C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A753F59-7451-CF42-9811-EB41C57331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49276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054E-4F21-424D-AD1A-B198E42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A4E4-042A-5B44-9224-C8F1697FA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6D1F-966A-5745-93D8-13A3DD0EA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0D510-7ACD-5047-A093-720633A7F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D70E7-5496-E342-BBDA-F681E77F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8ED65-BD39-2348-A4E1-B4CB7159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3B2A-6287-2048-BA36-2C46360AA800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B030D-9905-AA40-8C73-C9F0CBD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87613-AE41-EC4C-95F8-6A0AACF2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0FD3-5683-B34D-A95A-C5886F29240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0FB693-1B52-B54D-99BB-7AA6B03ED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6956" y="-30996"/>
            <a:ext cx="4950542" cy="751151"/>
          </a:xfrm>
          <a:prstGeom prst="rect">
            <a:avLst/>
          </a:prstGeom>
        </p:spPr>
      </p:pic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24DF41-9A01-8647-A034-32647F1C7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0" y="136525"/>
            <a:ext cx="3657600" cy="41751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edit…</a:t>
            </a:r>
          </a:p>
        </p:txBody>
      </p:sp>
    </p:spTree>
    <p:extLst>
      <p:ext uri="{BB962C8B-B14F-4D97-AF65-F5344CB8AC3E}">
        <p14:creationId xmlns:p14="http://schemas.microsoft.com/office/powerpoint/2010/main" val="131056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2050-CBFD-6349-A266-B95D53FB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6D6C-C6A9-E04C-9E9F-B1DEBC79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BAB5-31A8-3244-82FC-2EFCD126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C1FB-CE5B-E24C-A1AB-BAF512D0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4A73A-81AD-6D42-9003-48F47F09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8A6A-5062-A94D-883A-E95929B79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76E5-2A3E-0948-B819-8988CAF8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E921-0B5C-D047-9DF0-AA46418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DA8A-197D-3742-95CD-69D6B0C1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DD993-43C0-D64B-8809-78510C70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5C89-4419-4842-8AB9-8BFF5A8F4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0A61-C630-B345-8A7D-A375C7EAA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EA913-1EBE-FB45-920E-B7C5C626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F381-B586-E445-8770-4EB8C8AE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4D329-4FEE-7A40-A192-1F71A41A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8C47-BD82-5240-B53B-E70D6245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9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79A1-D008-BB4A-BED0-0FEF1769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A48A8-4A96-C147-8CFD-3444D2D9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B1DF8-D543-8040-A717-7A04A99B3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9481F-F2E7-5647-9417-452FF58AD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74462-A873-724E-8948-368829DD3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CAD0E-3BBF-E048-B7F6-AD921F4B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AAE6C-E170-9E45-8B7E-FC9D8CF4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3F8F6-6943-EA4D-8E38-78061232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5E99-153D-864C-9BC8-CCED5573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BD921-8590-8444-95A8-A30D5B4E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6A9C-2E6C-F146-87BD-B5EDB457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44D8-3449-4F46-AF27-2735EE2E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234EA7-5A26-7042-A6AB-C0A752EA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9D891-3F79-7E46-9101-583AD968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8000-3025-794E-807C-52F1BDF1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40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8B93-209C-9349-8914-D9C437DE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70796-9958-3442-A6B7-516B2C66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896BF-AEB2-284D-AFAC-399E37B67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00816-E6F6-5443-A875-4846077B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278B9-9322-A648-AFB9-0661474B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FD60-8F24-7D48-86EF-616E6846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8165-5777-024D-8BA0-1AD926B6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5E81DB-7034-7341-B32B-D4D43A171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8C39E-7061-F641-B17B-EA47D81C3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92703-EFCA-3B4E-A569-758C2F97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A752-30DF-194D-9590-FC3A245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FABBF-8655-C94E-930D-B938B5ED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6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7EF87-4885-4D4A-9200-E1EA36AA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91667-1AA7-7949-B39E-C65F242A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88585-B0E6-9944-8CA8-4B2A98C40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FFAF-8B0D-C949-84F3-7C7CEEA7C917}" type="datetimeFigureOut">
              <a:rPr lang="en-US" smtClean="0"/>
              <a:t>5/19/20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B4DDE-B6F4-AC42-8FDD-8F372E67C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D56DE-4C07-8240-8B7D-A5A6AC23F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FC5FD-810A-754B-920E-DFCA0F03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0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9E96-EA7A-3B46-A124-8B99B329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5" y="1324844"/>
            <a:ext cx="6486668" cy="2769175"/>
          </a:xfrm>
        </p:spPr>
        <p:txBody>
          <a:bodyPr/>
          <a:lstStyle/>
          <a:p>
            <a:r>
              <a:rPr lang="en-US"/>
              <a:t>GitHub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26203-4A7D-274B-A450-E0FF608BA2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236" y="2709431"/>
            <a:ext cx="7998246" cy="2123351"/>
          </a:xfrm>
          <a:prstGeom prst="roundRect">
            <a:avLst>
              <a:gd name="adj" fmla="val 34827"/>
            </a:avLst>
          </a:prstGeom>
        </p:spPr>
      </p:pic>
    </p:spTree>
    <p:extLst>
      <p:ext uri="{BB962C8B-B14F-4D97-AF65-F5344CB8AC3E}">
        <p14:creationId xmlns:p14="http://schemas.microsoft.com/office/powerpoint/2010/main" val="32001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590F-F4B6-BB46-8CBA-B5494C9C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the Past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0845D6-2D8D-C243-A08C-9CF4469F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5012" y="1417638"/>
            <a:ext cx="5634790" cy="5167311"/>
          </a:xfrm>
          <a:prstGeom prst="roundRect">
            <a:avLst>
              <a:gd name="adj" fmla="val 8933"/>
            </a:avLst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  yr_1.md. yr_2.md. yr_3.md</a:t>
            </a:r>
          </a:p>
          <a:p>
            <a:pPr marL="457200" lvl="1" indent="0"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log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489ca71 (</a:t>
            </a:r>
            <a:r>
              <a:rPr lang="en-US" sz="1800" b="1" dirty="0">
                <a:solidFill>
                  <a:srgbClr val="38B9C7"/>
                </a:solidFill>
                <a:latin typeface="Menlo" panose="020B0609030804020204" pitchFamily="49" charset="0"/>
              </a:rPr>
              <a:t>HEAD -&gt; </a:t>
            </a:r>
            <a:r>
              <a:rPr lang="en-US" sz="1800" b="1" dirty="0">
                <a:solidFill>
                  <a:srgbClr val="39C026"/>
                </a:solidFill>
                <a:latin typeface="Menlo" panose="020B0609030804020204" pitchFamily="49" charset="0"/>
              </a:rPr>
              <a:t>timeline</a:t>
            </a: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</a:rPr>
              <a:t>Year 3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7470790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</a:rPr>
              <a:t>Year 2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444b696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</a:rPr>
              <a:t>Year 1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8766df2 (</a:t>
            </a:r>
            <a:r>
              <a:rPr lang="en-US" sz="1800" b="1" dirty="0">
                <a:solidFill>
                  <a:srgbClr val="CA3323"/>
                </a:solidFill>
                <a:latin typeface="Menlo" panose="020B0609030804020204" pitchFamily="49" charset="0"/>
              </a:rPr>
              <a:t>origin/master</a:t>
            </a: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, </a:t>
            </a:r>
            <a:r>
              <a:rPr lang="en-US" sz="1800" b="1" dirty="0">
                <a:solidFill>
                  <a:srgbClr val="39C026"/>
                </a:solidFill>
                <a:latin typeface="Menlo" panose="020B0609030804020204" pitchFamily="49" charset="0"/>
              </a:rPr>
              <a:t>master</a:t>
            </a:r>
            <a:r>
              <a:rPr lang="en-US" sz="1800" dirty="0">
                <a:solidFill>
                  <a:srgbClr val="AAAB25"/>
                </a:solidFill>
                <a:latin typeface="Menlo" panose="020B0609030804020204" pitchFamily="49" charset="0"/>
              </a:rPr>
              <a:t>)</a:t>
            </a:r>
            <a:r>
              <a:rPr lang="en-US" sz="1800" dirty="0">
                <a:solidFill>
                  <a:schemeClr val="bg1"/>
                </a:solidFill>
                <a:latin typeface="Menlo" panose="020B0609030804020204" pitchFamily="49" charset="0"/>
              </a:rPr>
              <a:t> …</a:t>
            </a:r>
          </a:p>
          <a:p>
            <a:pPr marL="457200" lvl="1" indent="0">
              <a:buNone/>
            </a:pP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444b696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  yr_1.md.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85152-E8AE-DC42-9BB6-EF7323BB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34789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b="1" dirty="0"/>
              <a:t>git log --</a:t>
            </a:r>
            <a:r>
              <a:rPr lang="en-US" b="1" dirty="0" err="1"/>
              <a:t>oneline</a:t>
            </a:r>
            <a:endParaRPr lang="en-US" dirty="0"/>
          </a:p>
          <a:p>
            <a:pPr lvl="1"/>
            <a:r>
              <a:rPr lang="en-US" dirty="0"/>
              <a:t>Lists out the commits of the branch</a:t>
            </a:r>
          </a:p>
          <a:p>
            <a:pPr lvl="1"/>
            <a:r>
              <a:rPr lang="en-US" dirty="0"/>
              <a:t>Use the commit hash provided for checkout and revert commands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git checkout [commit hash]</a:t>
            </a:r>
          </a:p>
          <a:p>
            <a:pPr lvl="1"/>
            <a:r>
              <a:rPr lang="en-US" dirty="0"/>
              <a:t>Convert the working directory to be the exact state as the [commit]. </a:t>
            </a:r>
          </a:p>
          <a:p>
            <a:pPr lvl="1"/>
            <a:r>
              <a:rPr lang="en-US" dirty="0"/>
              <a:t>Check if this is the commit you want to revert back to.</a:t>
            </a:r>
          </a:p>
          <a:p>
            <a:pPr lvl="1"/>
            <a:r>
              <a:rPr lang="en-US" dirty="0"/>
              <a:t>No changes made in this situation will be saved.</a:t>
            </a:r>
            <a:endParaRPr lang="en-US" b="1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C95CF6-633C-5F47-A682-DEA57639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190923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590F-F4B6-BB46-8CBA-B5494C9C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Travel Back 2 Commits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0845D6-2D8D-C243-A08C-9CF4469F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943" y="1690688"/>
            <a:ext cx="6070536" cy="4883731"/>
          </a:xfrm>
          <a:prstGeom prst="roundRect">
            <a:avLst>
              <a:gd name="adj" fmla="val 8933"/>
            </a:avLst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timeline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Switched to branch 'timeline'</a:t>
            </a:r>
          </a:p>
          <a:p>
            <a:pPr marL="457200" lvl="1" indent="0"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revert HEAD~2..HEAD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Removing yr_3.md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Removing yr_2.md</a:t>
            </a:r>
          </a:p>
          <a:p>
            <a:pPr marL="457200" lvl="1" indent="0">
              <a:buNone/>
            </a:pP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log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d4f441f (</a:t>
            </a:r>
            <a:r>
              <a:rPr lang="en-US" sz="1600" b="1" dirty="0">
                <a:solidFill>
                  <a:srgbClr val="38B9C7"/>
                </a:solidFill>
                <a:latin typeface="Menlo" panose="020B0609030804020204" pitchFamily="49" charset="0"/>
              </a:rPr>
              <a:t>HEAD -&gt; </a:t>
            </a:r>
            <a:r>
              <a:rPr lang="en-US" sz="1600" b="1" dirty="0">
                <a:solidFill>
                  <a:srgbClr val="39C026"/>
                </a:solidFill>
                <a:latin typeface="Menlo" panose="020B0609030804020204" pitchFamily="49" charset="0"/>
              </a:rPr>
              <a:t>timeline</a:t>
            </a: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Revert "Year 2"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843f802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Revert "Year 3"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489ca71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Year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7470790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Year 2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444b696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Year 1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8766df2 (</a:t>
            </a:r>
            <a:r>
              <a:rPr lang="en-US" sz="1600" b="1" dirty="0">
                <a:solidFill>
                  <a:srgbClr val="CA3323"/>
                </a:solidFill>
                <a:latin typeface="Menlo" panose="020B0609030804020204" pitchFamily="49" charset="0"/>
              </a:rPr>
              <a:t>origin/master</a:t>
            </a: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, </a:t>
            </a:r>
            <a:r>
              <a:rPr lang="en-US" sz="1600" b="1" dirty="0">
                <a:solidFill>
                  <a:srgbClr val="39C026"/>
                </a:solidFill>
                <a:latin typeface="Menlo" panose="020B0609030804020204" pitchFamily="49" charset="0"/>
              </a:rPr>
              <a:t>master</a:t>
            </a:r>
            <a:r>
              <a:rPr lang="en-US" sz="1600" dirty="0">
                <a:solidFill>
                  <a:srgbClr val="AAAB25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Menlo" panose="020B0609030804020204" pitchFamily="49" charset="0"/>
              </a:rPr>
              <a:t> …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85152-E8AE-DC42-9BB6-EF7323BB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3976" y="1919288"/>
            <a:ext cx="5495081" cy="4351338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/>
              <a:t>git revert [commit hash]</a:t>
            </a:r>
          </a:p>
          <a:p>
            <a:pPr lvl="1"/>
            <a:r>
              <a:rPr lang="en-US" dirty="0"/>
              <a:t>Forward-moving undo command </a:t>
            </a:r>
          </a:p>
          <a:p>
            <a:pPr lvl="1"/>
            <a:r>
              <a:rPr lang="en-US" dirty="0"/>
              <a:t>It inverts the changes made by the specified [commit] and appends the result as a new commit.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git revert HEAD</a:t>
            </a:r>
          </a:p>
          <a:p>
            <a:pPr lvl="1"/>
            <a:r>
              <a:rPr lang="en-US" dirty="0"/>
              <a:t>Goes back by 1 commit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git revert HEAD~[#]...HEAD</a:t>
            </a:r>
          </a:p>
          <a:p>
            <a:pPr lvl="1"/>
            <a:r>
              <a:rPr lang="en-US" dirty="0"/>
              <a:t>Goes back by [#] commits</a:t>
            </a:r>
          </a:p>
          <a:p>
            <a:endParaRPr lang="en-US" b="1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C95CF6-633C-5F47-A682-DEA57639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38620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9E09-571F-0D45-848E-E945CF0D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Reset vs Revert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3221A-2F44-6248-BEB4-4238C3AB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" y="1681163"/>
            <a:ext cx="5875655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/>
              <a:t>git reset [commit]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EE4A2-A98E-2443-89D0-666C6789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" y="2505075"/>
            <a:ext cx="5875655" cy="3684588"/>
          </a:xfrm>
        </p:spPr>
        <p:txBody>
          <a:bodyPr/>
          <a:lstStyle/>
          <a:p>
            <a:r>
              <a:rPr lang="en-US" dirty="0"/>
              <a:t>Past-deleting undo operation</a:t>
            </a:r>
          </a:p>
          <a:p>
            <a:r>
              <a:rPr lang="en-US" dirty="0"/>
              <a:t>Goes back to the past [commit] and removes all commits between now till then.</a:t>
            </a:r>
          </a:p>
          <a:p>
            <a:r>
              <a:rPr lang="en-US" dirty="0"/>
              <a:t>This cleans up everything.</a:t>
            </a:r>
          </a:p>
          <a:p>
            <a:r>
              <a:rPr lang="en-US" dirty="0"/>
              <a:t>However, the history of the deleted commits are lost.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11F6FA-D270-C54B-9496-D4DF8322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703983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/>
              <a:t>git revert [commit]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40572F-2509-E346-8757-E200EEAD2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75655" cy="3684588"/>
          </a:xfrm>
        </p:spPr>
        <p:txBody>
          <a:bodyPr/>
          <a:lstStyle/>
          <a:p>
            <a:r>
              <a:rPr lang="en-US"/>
              <a:t>Forward-moving undo operation</a:t>
            </a:r>
          </a:p>
          <a:p>
            <a:r>
              <a:rPr lang="en-US"/>
              <a:t>Creates a new commit with the past [commit].</a:t>
            </a:r>
          </a:p>
          <a:p>
            <a:r>
              <a:rPr lang="en-US"/>
              <a:t>No commits are deleted.</a:t>
            </a:r>
          </a:p>
          <a:p>
            <a:r>
              <a:rPr lang="en-US"/>
              <a:t>Use for a public/ shared repos</a:t>
            </a:r>
            <a:br>
              <a:rPr lang="en-US"/>
            </a:b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889244-D1A6-9748-8362-D40805B91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Revert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0D4DB0-4ADC-D342-9942-9C3859FEA8AC}"/>
              </a:ext>
            </a:extLst>
          </p:cNvPr>
          <p:cNvGrpSpPr/>
          <p:nvPr/>
        </p:nvGrpSpPr>
        <p:grpSpPr>
          <a:xfrm>
            <a:off x="6418150" y="5176837"/>
            <a:ext cx="5212080" cy="1333041"/>
            <a:chOff x="1894901" y="2511846"/>
            <a:chExt cx="5212080" cy="133304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7881320E-7CFC-1A49-82BA-8B4FBBF0CC0E}"/>
                </a:ext>
              </a:extLst>
            </p:cNvPr>
            <p:cNvSpPr>
              <a:spLocks/>
            </p:cNvSpPr>
            <p:nvPr/>
          </p:nvSpPr>
          <p:spPr>
            <a:xfrm>
              <a:off x="2214941" y="2694726"/>
              <a:ext cx="4013080" cy="2743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97AEAF-BC72-6B4D-95E2-4DAE87FAC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4901" y="2514600"/>
              <a:ext cx="640080" cy="64008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BA4CCD-52B7-9546-AC1A-C13E2262D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7901" y="2511846"/>
              <a:ext cx="640080" cy="64008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A840C62-D3D0-0C46-8D47-6D3BD87C9E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0901" y="2511846"/>
              <a:ext cx="640080" cy="64008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4B6A88-134B-D24C-BDCA-907B21EA70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3901" y="2511846"/>
              <a:ext cx="640080" cy="64008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A33EF0-4C1B-0F41-8628-FF3CB87C6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6901" y="2511846"/>
              <a:ext cx="640080" cy="6400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3A03B2C4-CC44-F043-8CBC-BAF914B27731}"/>
                </a:ext>
              </a:extLst>
            </p:cNvPr>
            <p:cNvSpPr>
              <a:spLocks/>
            </p:cNvSpPr>
            <p:nvPr/>
          </p:nvSpPr>
          <p:spPr>
            <a:xfrm rot="19634160">
              <a:off x="3763361" y="3103453"/>
              <a:ext cx="457200" cy="457200"/>
            </a:xfrm>
            <a:prstGeom prst="rightArrow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C4559C-4825-8040-A6B1-8EC96E2B046A}"/>
                </a:ext>
              </a:extLst>
            </p:cNvPr>
            <p:cNvSpPr txBox="1"/>
            <p:nvPr/>
          </p:nvSpPr>
          <p:spPr>
            <a:xfrm>
              <a:off x="2054116" y="3278667"/>
              <a:ext cx="15648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Proxima Soft" panose="02000506030000020004" pitchFamily="2" charset="0"/>
                </a:rPr>
                <a:t>Past [Commit]</a:t>
              </a:r>
            </a:p>
          </p:txBody>
        </p:sp>
        <p:sp>
          <p:nvSpPr>
            <p:cNvPr id="29" name="Curved Up Arrow 28">
              <a:extLst>
                <a:ext uri="{FF2B5EF4-FFF2-40B4-BE49-F238E27FC236}">
                  <a16:creationId xmlns:a16="http://schemas.microsoft.com/office/drawing/2014/main" id="{704D22DD-DE68-EA4B-A9F7-2E3D6ECC3DB8}"/>
                </a:ext>
              </a:extLst>
            </p:cNvPr>
            <p:cNvSpPr/>
            <p:nvPr/>
          </p:nvSpPr>
          <p:spPr>
            <a:xfrm>
              <a:off x="4494881" y="3238959"/>
              <a:ext cx="2612100" cy="605928"/>
            </a:xfrm>
            <a:prstGeom prst="curved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068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B0-63EC-CD4E-8649-1BA88CE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#1 - Create a Branch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4C9D2-F02E-6A45-8BEF-0D77E2E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9806"/>
            <a:ext cx="7418696" cy="2747963"/>
          </a:xfrm>
        </p:spPr>
        <p:txBody>
          <a:bodyPr anchor="ctr"/>
          <a:lstStyle/>
          <a:p>
            <a:r>
              <a:rPr lang="en-US" dirty="0"/>
              <a:t>The code for the live website is in the </a:t>
            </a:r>
            <a:r>
              <a:rPr lang="en-US" b="1" dirty="0"/>
              <a:t>master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Any changes to here will effect the users!</a:t>
            </a:r>
          </a:p>
          <a:p>
            <a:r>
              <a:rPr lang="en-US" dirty="0"/>
              <a:t>If you want to create a new page, first create a new </a:t>
            </a:r>
            <a:r>
              <a:rPr lang="en-US" b="1" dirty="0"/>
              <a:t>feature</a:t>
            </a:r>
            <a:r>
              <a:rPr lang="en-US" dirty="0"/>
              <a:t> branch. </a:t>
            </a:r>
          </a:p>
          <a:p>
            <a:pPr lvl="1"/>
            <a:r>
              <a:rPr lang="en-US" dirty="0"/>
              <a:t>This is where you will do the development for the new page.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AF588-04BB-F247-A3B8-6FEEB2CA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2E66324-6628-FC43-8C2E-C5AFD9DF0B7D}"/>
              </a:ext>
            </a:extLst>
          </p:cNvPr>
          <p:cNvSpPr/>
          <p:nvPr/>
        </p:nvSpPr>
        <p:spPr>
          <a:xfrm>
            <a:off x="9306838" y="6025019"/>
            <a:ext cx="2885162" cy="825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https://</a:t>
            </a:r>
            <a:r>
              <a:rPr lang="en-US" b="1" err="1"/>
              <a:t>guides.github.com</a:t>
            </a:r>
            <a:r>
              <a:rPr lang="en-US" b="1"/>
              <a:t>/introduction/flow/</a:t>
            </a:r>
          </a:p>
        </p:txBody>
      </p:sp>
      <p:pic>
        <p:nvPicPr>
          <p:cNvPr id="24" name="Picture 23" descr="A close up of a map&#10;&#10;Description automatically generated">
            <a:extLst>
              <a:ext uri="{FF2B5EF4-FFF2-40B4-BE49-F238E27FC236}">
                <a16:creationId xmlns:a16="http://schemas.microsoft.com/office/drawing/2014/main" id="{ADB835FF-9366-7A4B-AE2E-0795472D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1435343"/>
            <a:ext cx="6038849" cy="1993656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84E19D-8F0C-734F-9859-C3B9769A94A8}"/>
              </a:ext>
            </a:extLst>
          </p:cNvPr>
          <p:cNvSpPr/>
          <p:nvPr/>
        </p:nvSpPr>
        <p:spPr>
          <a:xfrm>
            <a:off x="7722824" y="3431380"/>
            <a:ext cx="4469176" cy="914400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33363"/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-b develop</a:t>
            </a:r>
          </a:p>
          <a:p>
            <a:pPr marL="233363"/>
            <a:r>
              <a:rPr lang="en-US" sz="2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branch</a:t>
            </a:r>
          </a:p>
        </p:txBody>
      </p:sp>
    </p:spTree>
    <p:extLst>
      <p:ext uri="{BB962C8B-B14F-4D97-AF65-F5344CB8AC3E}">
        <p14:creationId xmlns:p14="http://schemas.microsoft.com/office/powerpoint/2010/main" val="312424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B0-63EC-CD4E-8649-1BA88CE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#2 - Making a commit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4C9D2-F02E-6A45-8BEF-0D77E2E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 anchor="ctr"/>
          <a:lstStyle/>
          <a:p>
            <a:r>
              <a:rPr lang="en-US" dirty="0"/>
              <a:t>In your </a:t>
            </a:r>
            <a:r>
              <a:rPr lang="en-US" b="1" dirty="0"/>
              <a:t>feature</a:t>
            </a:r>
            <a:r>
              <a:rPr lang="en-US" dirty="0"/>
              <a:t> branch, you are modifying code.</a:t>
            </a:r>
          </a:p>
          <a:p>
            <a:r>
              <a:rPr lang="en-US" dirty="0"/>
              <a:t>Each time you want to save a change, make a </a:t>
            </a:r>
            <a:r>
              <a:rPr lang="en-US" b="1" dirty="0"/>
              <a:t>commit.</a:t>
            </a:r>
          </a:p>
          <a:p>
            <a:r>
              <a:rPr lang="en-US" dirty="0"/>
              <a:t>This keeps track of changes and provides a transparent history.</a:t>
            </a:r>
          </a:p>
          <a:p>
            <a:r>
              <a:rPr lang="en-US" dirty="0"/>
              <a:t>Commits allow for roll backs and references.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AF588-04BB-F247-A3B8-6FEEB2CA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B835FF-9366-7A4B-AE2E-0795472D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76575" y="1453242"/>
            <a:ext cx="6038849" cy="1957858"/>
          </a:xfrm>
          <a:prstGeom prst="rect">
            <a:avLst/>
          </a:prstGeom>
        </p:spPr>
      </p:pic>
      <p:pic>
        <p:nvPicPr>
          <p:cNvPr id="10" name="Content Placeholder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AEA228D-D143-2942-8EC2-74023C72C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424" y="2097330"/>
            <a:ext cx="2708518" cy="2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5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B0-63EC-CD4E-8649-1BA88CE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#3 - Open a Pull Request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4C9D2-F02E-6A45-8BEF-0D77E2E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5016"/>
            <a:ext cx="6729846" cy="2519362"/>
          </a:xfrm>
        </p:spPr>
        <p:txBody>
          <a:bodyPr anchor="ctr"/>
          <a:lstStyle/>
          <a:p>
            <a:r>
              <a:rPr lang="en-US" dirty="0"/>
              <a:t>When you are ready to share your changes to others, open a </a:t>
            </a:r>
            <a:r>
              <a:rPr lang="en-US" b="1" dirty="0"/>
              <a:t>Pull Request</a:t>
            </a:r>
            <a:r>
              <a:rPr lang="en-US" dirty="0"/>
              <a:t>.</a:t>
            </a:r>
          </a:p>
          <a:p>
            <a:r>
              <a:rPr lang="en-US" dirty="0"/>
              <a:t>Pull Requests are the start of code review.</a:t>
            </a:r>
          </a:p>
          <a:p>
            <a:r>
              <a:rPr lang="en-US" dirty="0"/>
              <a:t>Make &amp; review comments at the Pull Request tab on GitHub.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AF588-04BB-F247-A3B8-6FEEB2CA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B835FF-9366-7A4B-AE2E-0795472D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02002" y="1453242"/>
            <a:ext cx="5987994" cy="1957858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E70464-FC1D-0B43-A15A-9A57D65567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046" y="3396344"/>
            <a:ext cx="45774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B0-63EC-CD4E-8649-1BA88CE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Workflow - Test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4C9D2-F02E-6A45-8BEF-0D77E2E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3446903"/>
            <a:ext cx="11049000" cy="1923822"/>
          </a:xfrm>
        </p:spPr>
        <p:txBody>
          <a:bodyPr anchor="ctr"/>
          <a:lstStyle/>
          <a:p>
            <a:r>
              <a:rPr lang="en-US" dirty="0"/>
              <a:t>After code review, deploy your code to make sure everything works.</a:t>
            </a:r>
          </a:p>
          <a:p>
            <a:r>
              <a:rPr lang="en-US" dirty="0"/>
              <a:t>Example: Test if the website looks and acts as expected.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AF588-04BB-F247-A3B8-6FEEB2CA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B835FF-9366-7A4B-AE2E-0795472D10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40142" y="1487276"/>
            <a:ext cx="5911714" cy="19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8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A5B0-63EC-CD4E-8649-1BA88CE7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Workflow - Merge to Master!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14C9D2-F02E-6A45-8BEF-0D77E2EF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5" y="3429000"/>
            <a:ext cx="7203059" cy="2747963"/>
          </a:xfrm>
        </p:spPr>
        <p:txBody>
          <a:bodyPr anchor="ctr"/>
          <a:lstStyle/>
          <a:p>
            <a:r>
              <a:rPr lang="en-US" dirty="0"/>
              <a:t>Merge your code into the </a:t>
            </a:r>
            <a:r>
              <a:rPr lang="en-US" b="1" dirty="0"/>
              <a:t>master</a:t>
            </a:r>
            <a:r>
              <a:rPr lang="en-US" dirty="0"/>
              <a:t> branch.</a:t>
            </a:r>
          </a:p>
          <a:p>
            <a:pPr lvl="1"/>
            <a:r>
              <a:rPr lang="en-US" dirty="0"/>
              <a:t>Now your changes are live &amp; effects the users.</a:t>
            </a:r>
          </a:p>
          <a:p>
            <a:r>
              <a:rPr lang="en-US" dirty="0"/>
              <a:t>Once merged, </a:t>
            </a:r>
            <a:r>
              <a:rPr lang="en-US" b="1" dirty="0"/>
              <a:t>Pull Requests </a:t>
            </a:r>
            <a:r>
              <a:rPr lang="en-US" dirty="0"/>
              <a:t>acts as reference points.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AF588-04BB-F247-A3B8-6FEEB2CA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B835FF-9366-7A4B-AE2E-0795472D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40142" y="1472312"/>
            <a:ext cx="5911714" cy="1919717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9692FD-B10D-9A4C-BAA8-E2ED355DB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16" y="3399068"/>
            <a:ext cx="4865784" cy="15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39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CB07D5-7C1C-F548-B3BE-61B616D8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Workflow - Overview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B72B44B-D820-9A4A-BB42-7F5AA836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207" y="2089650"/>
            <a:ext cx="11982793" cy="32066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B7CDDA-FE90-4F4F-9C9D-0A46FF2D7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GitHub Workflow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A819F6-EEC7-E744-A83E-A1E6646E40AD}"/>
              </a:ext>
            </a:extLst>
          </p:cNvPr>
          <p:cNvSpPr/>
          <p:nvPr/>
        </p:nvSpPr>
        <p:spPr>
          <a:xfrm>
            <a:off x="7315200" y="6025019"/>
            <a:ext cx="4876799" cy="8255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https://</a:t>
            </a:r>
            <a:r>
              <a:rPr lang="en-US" b="1" err="1"/>
              <a:t>commonflow.org</a:t>
            </a:r>
            <a:r>
              <a:rPr lang="en-US" b="1"/>
              <a:t>/spec/1.0.0-rc.5.html </a:t>
            </a:r>
          </a:p>
        </p:txBody>
      </p:sp>
    </p:spTree>
    <p:extLst>
      <p:ext uri="{BB962C8B-B14F-4D97-AF65-F5344CB8AC3E}">
        <p14:creationId xmlns:p14="http://schemas.microsoft.com/office/powerpoint/2010/main" val="3081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C3425B-9F4E-9040-94FB-F2F979C1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0056" y="1324844"/>
            <a:ext cx="6226168" cy="2769175"/>
          </a:xfrm>
        </p:spPr>
        <p:txBody>
          <a:bodyPr/>
          <a:lstStyle/>
          <a:p>
            <a:r>
              <a:rPr lang="en-US"/>
              <a:t>Revert: </a:t>
            </a:r>
          </a:p>
          <a:p>
            <a:r>
              <a:rPr lang="en-US"/>
              <a:t>Rewind the Clock</a:t>
            </a:r>
          </a:p>
          <a:p>
            <a:endParaRPr lang="en-US"/>
          </a:p>
          <a:p>
            <a:r>
              <a:rPr lang="en-US"/>
              <a:t>Hands-on D</a:t>
            </a:r>
          </a:p>
        </p:txBody>
      </p:sp>
    </p:spTree>
    <p:extLst>
      <p:ext uri="{BB962C8B-B14F-4D97-AF65-F5344CB8AC3E}">
        <p14:creationId xmlns:p14="http://schemas.microsoft.com/office/powerpoint/2010/main" val="11385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590F-F4B6-BB46-8CBA-B5494C9C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 for Time Travel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0845D6-2D8D-C243-A08C-9CF4469FB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3453" y="1825625"/>
            <a:ext cx="5466347" cy="4351338"/>
          </a:xfrm>
          <a:prstGeom prst="roundRect">
            <a:avLst/>
          </a:prstGeom>
          <a:solidFill>
            <a:srgbClr val="221E1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master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checkout -b timeline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touch yr_1.md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add yr_1.md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commit -m "Year 1"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85152-E8AE-DC42-9BB6-EF7323BBD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Create a branch </a:t>
            </a:r>
            <a:r>
              <a:rPr lang="en-US" b="1" dirty="0"/>
              <a:t>timeline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Create and commit changes three times.</a:t>
            </a:r>
          </a:p>
          <a:p>
            <a:pPr lvl="1"/>
            <a:r>
              <a:rPr lang="en-US" dirty="0"/>
              <a:t>yr_1.md yr_2.md yr_3.md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C95CF6-633C-5F47-A682-DEA576395E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1505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679</Words>
  <Application>Microsoft Macintosh PowerPoint</Application>
  <PresentationFormat>Widescreen</PresentationFormat>
  <Paragraphs>117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Proxima Soft</vt:lpstr>
      <vt:lpstr>Office Theme</vt:lpstr>
      <vt:lpstr>PowerPoint Presentation</vt:lpstr>
      <vt:lpstr>#1 - Create a Branch</vt:lpstr>
      <vt:lpstr>#2 - Making a commit</vt:lpstr>
      <vt:lpstr>#3 - Open a Pull Request</vt:lpstr>
      <vt:lpstr>GitHub Workflow - Test</vt:lpstr>
      <vt:lpstr>GitHub Workflow - Merge to Master!</vt:lpstr>
      <vt:lpstr>GitHub Workflow - Overview</vt:lpstr>
      <vt:lpstr>PowerPoint Presentation</vt:lpstr>
      <vt:lpstr>Preparation for Time Travel </vt:lpstr>
      <vt:lpstr>Check the Past</vt:lpstr>
      <vt:lpstr>Time Travel Back 2 Commits</vt:lpstr>
      <vt:lpstr>Reset vs Revert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Genji Fujimori (藤森 源司)</dc:creator>
  <cp:keywords/>
  <dc:description/>
  <cp:lastModifiedBy>Genji Fujimori (藤森 源司)</cp:lastModifiedBy>
  <cp:revision>3</cp:revision>
  <dcterms:created xsi:type="dcterms:W3CDTF">2020-05-19T07:46:48Z</dcterms:created>
  <dcterms:modified xsi:type="dcterms:W3CDTF">2020-05-19T07:50:10Z</dcterms:modified>
  <cp:category/>
</cp:coreProperties>
</file>