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57" r:id="rId2"/>
    <p:sldId id="266" r:id="rId3"/>
    <p:sldId id="267"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78017B4-9E75-43ED-B39F-A4830E29533A}"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E7CA1-AEB6-4BF5-85BB-5080ADF642C6}" type="slidenum">
              <a:rPr lang="en-US" smtClean="0"/>
              <a:t>‹#›</a:t>
            </a:fld>
            <a:endParaRPr lang="en-US"/>
          </a:p>
        </p:txBody>
      </p:sp>
    </p:spTree>
    <p:extLst>
      <p:ext uri="{BB962C8B-B14F-4D97-AF65-F5344CB8AC3E}">
        <p14:creationId xmlns:p14="http://schemas.microsoft.com/office/powerpoint/2010/main" val="600677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8017B4-9E75-43ED-B39F-A4830E29533A}"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E7CA1-AEB6-4BF5-85BB-5080ADF642C6}" type="slidenum">
              <a:rPr lang="en-US" smtClean="0"/>
              <a:t>‹#›</a:t>
            </a:fld>
            <a:endParaRPr lang="en-US"/>
          </a:p>
        </p:txBody>
      </p:sp>
    </p:spTree>
    <p:extLst>
      <p:ext uri="{BB962C8B-B14F-4D97-AF65-F5344CB8AC3E}">
        <p14:creationId xmlns:p14="http://schemas.microsoft.com/office/powerpoint/2010/main" val="1910295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8017B4-9E75-43ED-B39F-A4830E29533A}"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E7CA1-AEB6-4BF5-85BB-5080ADF642C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80930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8017B4-9E75-43ED-B39F-A4830E29533A}"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E7CA1-AEB6-4BF5-85BB-5080ADF642C6}" type="slidenum">
              <a:rPr lang="en-US" smtClean="0"/>
              <a:t>‹#›</a:t>
            </a:fld>
            <a:endParaRPr lang="en-US"/>
          </a:p>
        </p:txBody>
      </p:sp>
    </p:spTree>
    <p:extLst>
      <p:ext uri="{BB962C8B-B14F-4D97-AF65-F5344CB8AC3E}">
        <p14:creationId xmlns:p14="http://schemas.microsoft.com/office/powerpoint/2010/main" val="3204576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8017B4-9E75-43ED-B39F-A4830E29533A}"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E7CA1-AEB6-4BF5-85BB-5080ADF642C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7306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8017B4-9E75-43ED-B39F-A4830E29533A}"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E7CA1-AEB6-4BF5-85BB-5080ADF642C6}" type="slidenum">
              <a:rPr lang="en-US" smtClean="0"/>
              <a:t>‹#›</a:t>
            </a:fld>
            <a:endParaRPr lang="en-US"/>
          </a:p>
        </p:txBody>
      </p:sp>
    </p:spTree>
    <p:extLst>
      <p:ext uri="{BB962C8B-B14F-4D97-AF65-F5344CB8AC3E}">
        <p14:creationId xmlns:p14="http://schemas.microsoft.com/office/powerpoint/2010/main" val="2546798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8017B4-9E75-43ED-B39F-A4830E29533A}"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E7CA1-AEB6-4BF5-85BB-5080ADF642C6}" type="slidenum">
              <a:rPr lang="en-US" smtClean="0"/>
              <a:t>‹#›</a:t>
            </a:fld>
            <a:endParaRPr lang="en-US"/>
          </a:p>
        </p:txBody>
      </p:sp>
    </p:spTree>
    <p:extLst>
      <p:ext uri="{BB962C8B-B14F-4D97-AF65-F5344CB8AC3E}">
        <p14:creationId xmlns:p14="http://schemas.microsoft.com/office/powerpoint/2010/main" val="1081898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8017B4-9E75-43ED-B39F-A4830E29533A}"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E7CA1-AEB6-4BF5-85BB-5080ADF642C6}" type="slidenum">
              <a:rPr lang="en-US" smtClean="0"/>
              <a:t>‹#›</a:t>
            </a:fld>
            <a:endParaRPr lang="en-US"/>
          </a:p>
        </p:txBody>
      </p:sp>
    </p:spTree>
    <p:extLst>
      <p:ext uri="{BB962C8B-B14F-4D97-AF65-F5344CB8AC3E}">
        <p14:creationId xmlns:p14="http://schemas.microsoft.com/office/powerpoint/2010/main" val="2635611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8017B4-9E75-43ED-B39F-A4830E29533A}"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E7CA1-AEB6-4BF5-85BB-5080ADF642C6}" type="slidenum">
              <a:rPr lang="en-US" smtClean="0"/>
              <a:t>‹#›</a:t>
            </a:fld>
            <a:endParaRPr lang="en-US"/>
          </a:p>
        </p:txBody>
      </p:sp>
    </p:spTree>
    <p:extLst>
      <p:ext uri="{BB962C8B-B14F-4D97-AF65-F5344CB8AC3E}">
        <p14:creationId xmlns:p14="http://schemas.microsoft.com/office/powerpoint/2010/main" val="438769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8017B4-9E75-43ED-B39F-A4830E29533A}"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E7CA1-AEB6-4BF5-85BB-5080ADF642C6}" type="slidenum">
              <a:rPr lang="en-US" smtClean="0"/>
              <a:t>‹#›</a:t>
            </a:fld>
            <a:endParaRPr lang="en-US"/>
          </a:p>
        </p:txBody>
      </p:sp>
    </p:spTree>
    <p:extLst>
      <p:ext uri="{BB962C8B-B14F-4D97-AF65-F5344CB8AC3E}">
        <p14:creationId xmlns:p14="http://schemas.microsoft.com/office/powerpoint/2010/main" val="3447195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78017B4-9E75-43ED-B39F-A4830E29533A}" type="datetimeFigureOut">
              <a:rPr lang="en-US" smtClean="0"/>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E7CA1-AEB6-4BF5-85BB-5080ADF642C6}" type="slidenum">
              <a:rPr lang="en-US" smtClean="0"/>
              <a:t>‹#›</a:t>
            </a:fld>
            <a:endParaRPr lang="en-US"/>
          </a:p>
        </p:txBody>
      </p:sp>
    </p:spTree>
    <p:extLst>
      <p:ext uri="{BB962C8B-B14F-4D97-AF65-F5344CB8AC3E}">
        <p14:creationId xmlns:p14="http://schemas.microsoft.com/office/powerpoint/2010/main" val="3713028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78017B4-9E75-43ED-B39F-A4830E29533A}" type="datetimeFigureOut">
              <a:rPr lang="en-US" smtClean="0"/>
              <a:t>7/19/2025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9E7CA1-AEB6-4BF5-85BB-5080ADF642C6}" type="slidenum">
              <a:rPr lang="en-US" smtClean="0"/>
              <a:t>‹#›</a:t>
            </a:fld>
            <a:endParaRPr lang="en-US"/>
          </a:p>
        </p:txBody>
      </p:sp>
    </p:spTree>
    <p:extLst>
      <p:ext uri="{BB962C8B-B14F-4D97-AF65-F5344CB8AC3E}">
        <p14:creationId xmlns:p14="http://schemas.microsoft.com/office/powerpoint/2010/main" val="1401050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78017B4-9E75-43ED-B39F-A4830E29533A}" type="datetimeFigureOut">
              <a:rPr lang="en-US" smtClean="0"/>
              <a:t>7/19/2025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9E7CA1-AEB6-4BF5-85BB-5080ADF642C6}" type="slidenum">
              <a:rPr lang="en-US" smtClean="0"/>
              <a:t>‹#›</a:t>
            </a:fld>
            <a:endParaRPr lang="en-US"/>
          </a:p>
        </p:txBody>
      </p:sp>
    </p:spTree>
    <p:extLst>
      <p:ext uri="{BB962C8B-B14F-4D97-AF65-F5344CB8AC3E}">
        <p14:creationId xmlns:p14="http://schemas.microsoft.com/office/powerpoint/2010/main" val="2967027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8017B4-9E75-43ED-B39F-A4830E29533A}" type="datetimeFigureOut">
              <a:rPr lang="en-US" smtClean="0"/>
              <a:t>7/19/2025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9E7CA1-AEB6-4BF5-85BB-5080ADF642C6}" type="slidenum">
              <a:rPr lang="en-US" smtClean="0"/>
              <a:t>‹#›</a:t>
            </a:fld>
            <a:endParaRPr lang="en-US"/>
          </a:p>
        </p:txBody>
      </p:sp>
    </p:spTree>
    <p:extLst>
      <p:ext uri="{BB962C8B-B14F-4D97-AF65-F5344CB8AC3E}">
        <p14:creationId xmlns:p14="http://schemas.microsoft.com/office/powerpoint/2010/main" val="4080083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78017B4-9E75-43ED-B39F-A4830E29533A}" type="datetimeFigureOut">
              <a:rPr lang="en-US" smtClean="0"/>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E7CA1-AEB6-4BF5-85BB-5080ADF642C6}" type="slidenum">
              <a:rPr lang="en-US" smtClean="0"/>
              <a:t>‹#›</a:t>
            </a:fld>
            <a:endParaRPr lang="en-US"/>
          </a:p>
        </p:txBody>
      </p:sp>
    </p:spTree>
    <p:extLst>
      <p:ext uri="{BB962C8B-B14F-4D97-AF65-F5344CB8AC3E}">
        <p14:creationId xmlns:p14="http://schemas.microsoft.com/office/powerpoint/2010/main" val="3649780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78017B4-9E75-43ED-B39F-A4830E29533A}" type="datetimeFigureOut">
              <a:rPr lang="en-US" smtClean="0"/>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E7CA1-AEB6-4BF5-85BB-5080ADF642C6}" type="slidenum">
              <a:rPr lang="en-US" smtClean="0"/>
              <a:t>‹#›</a:t>
            </a:fld>
            <a:endParaRPr lang="en-US"/>
          </a:p>
        </p:txBody>
      </p:sp>
    </p:spTree>
    <p:extLst>
      <p:ext uri="{BB962C8B-B14F-4D97-AF65-F5344CB8AC3E}">
        <p14:creationId xmlns:p14="http://schemas.microsoft.com/office/powerpoint/2010/main" val="4188127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78017B4-9E75-43ED-B39F-A4830E29533A}" type="datetimeFigureOut">
              <a:rPr lang="en-US" smtClean="0"/>
              <a:t>7/19/2025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A9E7CA1-AEB6-4BF5-85BB-5080ADF642C6}" type="slidenum">
              <a:rPr lang="en-US" smtClean="0"/>
              <a:t>‹#›</a:t>
            </a:fld>
            <a:endParaRPr lang="en-US"/>
          </a:p>
        </p:txBody>
      </p:sp>
    </p:spTree>
    <p:extLst>
      <p:ext uri="{BB962C8B-B14F-4D97-AF65-F5344CB8AC3E}">
        <p14:creationId xmlns:p14="http://schemas.microsoft.com/office/powerpoint/2010/main" val="1526840050"/>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govindaramsriram/energy-consumption-dataset-linear-regress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148080"/>
            <a:ext cx="8596668" cy="690880"/>
          </a:xfrm>
        </p:spPr>
        <p:txBody>
          <a:bodyPr>
            <a:normAutofit fontScale="90000"/>
          </a:bodyPr>
          <a:lstStyle/>
          <a:p>
            <a:r>
              <a:rPr lang="en-US" b="1" dirty="0">
                <a:latin typeface="Pyidaungsu" panose="020B0502040204020203" pitchFamily="34" charset="0"/>
                <a:cs typeface="Pyidaungsu" panose="020B0502040204020203" pitchFamily="34" charset="0"/>
              </a:rPr>
              <a:t>Problem Description</a:t>
            </a:r>
            <a:r>
              <a:rPr lang="en-US" b="1" dirty="0"/>
              <a:t/>
            </a:r>
            <a:br>
              <a:rPr lang="en-US" b="1" dirty="0"/>
            </a:br>
            <a:endParaRPr lang="en-US" dirty="0"/>
          </a:p>
        </p:txBody>
      </p:sp>
      <p:sp>
        <p:nvSpPr>
          <p:cNvPr id="3" name="Content Placeholder 2"/>
          <p:cNvSpPr>
            <a:spLocks noGrp="1"/>
          </p:cNvSpPr>
          <p:nvPr>
            <p:ph idx="1"/>
          </p:nvPr>
        </p:nvSpPr>
        <p:spPr>
          <a:xfrm>
            <a:off x="677334" y="2062480"/>
            <a:ext cx="8596668" cy="2962102"/>
          </a:xfrm>
        </p:spPr>
        <p:txBody>
          <a:bodyPr>
            <a:normAutofit/>
          </a:bodyPr>
          <a:lstStyle/>
          <a:p>
            <a:pPr marL="0" indent="0">
              <a:lnSpc>
                <a:spcPct val="150000"/>
              </a:lnSpc>
              <a:buNone/>
            </a:pPr>
            <a:r>
              <a:rPr lang="my-MM" dirty="0" smtClean="0"/>
              <a:t>	</a:t>
            </a:r>
            <a:r>
              <a:rPr lang="en-US" sz="2000" dirty="0">
                <a:latin typeface="Pyidaungsu" panose="020B0502040204020203" pitchFamily="34" charset="0"/>
                <a:cs typeface="Pyidaungsu" panose="020B0502040204020203" pitchFamily="34" charset="0"/>
              </a:rPr>
              <a:t>This project aimed to predict </a:t>
            </a:r>
            <a:r>
              <a:rPr lang="en-US" sz="2000" b="1" dirty="0">
                <a:latin typeface="Pyidaungsu" panose="020B0502040204020203" pitchFamily="34" charset="0"/>
                <a:cs typeface="Pyidaungsu" panose="020B0502040204020203" pitchFamily="34" charset="0"/>
              </a:rPr>
              <a:t>energy consumption</a:t>
            </a:r>
            <a:r>
              <a:rPr lang="en-US" sz="2000" dirty="0">
                <a:latin typeface="Pyidaungsu" panose="020B0502040204020203" pitchFamily="34" charset="0"/>
                <a:cs typeface="Pyidaungsu" panose="020B0502040204020203" pitchFamily="34" charset="0"/>
              </a:rPr>
              <a:t> based on various building characteristics and environmental factors. The primary goal was to develop a predictive model that could estimate how much energy a building would consume given specific inputs. I chose this problem because energy consumption is a critical factor in sustainability, cost management, and environmental impact.</a:t>
            </a:r>
          </a:p>
        </p:txBody>
      </p:sp>
    </p:spTree>
    <p:extLst>
      <p:ext uri="{BB962C8B-B14F-4D97-AF65-F5344CB8AC3E}">
        <p14:creationId xmlns:p14="http://schemas.microsoft.com/office/powerpoint/2010/main" val="1633801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79120"/>
            <a:ext cx="8596668" cy="599440"/>
          </a:xfrm>
        </p:spPr>
        <p:txBody>
          <a:bodyPr>
            <a:normAutofit/>
          </a:bodyPr>
          <a:lstStyle/>
          <a:p>
            <a:r>
              <a:rPr lang="en-US" sz="3200" b="1" dirty="0" smtClean="0">
                <a:latin typeface="Pyidaungsu" panose="020B0502040204020203" pitchFamily="34" charset="0"/>
                <a:cs typeface="Pyidaungsu" panose="020B0502040204020203" pitchFamily="34" charset="0"/>
              </a:rPr>
              <a:t>Data Set</a:t>
            </a:r>
            <a:endParaRPr lang="en-US" sz="3200" b="1" dirty="0">
              <a:latin typeface="Pyidaungsu" panose="020B0502040204020203" pitchFamily="34" charset="0"/>
              <a:cs typeface="Pyidaungsu" panose="020B0502040204020203" pitchFamily="34" charset="0"/>
            </a:endParaRPr>
          </a:p>
        </p:txBody>
      </p:sp>
      <p:sp>
        <p:nvSpPr>
          <p:cNvPr id="3" name="Content Placeholder 2"/>
          <p:cNvSpPr>
            <a:spLocks noGrp="1"/>
          </p:cNvSpPr>
          <p:nvPr>
            <p:ph idx="1"/>
          </p:nvPr>
        </p:nvSpPr>
        <p:spPr>
          <a:xfrm>
            <a:off x="599440" y="1452880"/>
            <a:ext cx="9011920" cy="4988560"/>
          </a:xfrm>
        </p:spPr>
        <p:txBody>
          <a:bodyPr>
            <a:normAutofit/>
          </a:bodyPr>
          <a:lstStyle/>
          <a:p>
            <a:pPr algn="just"/>
            <a:r>
              <a:rPr lang="en-US" sz="2000" dirty="0">
                <a:latin typeface="Pyidaungsu" panose="020B0502040204020203" pitchFamily="34" charset="0"/>
                <a:cs typeface="Pyidaungsu" panose="020B0502040204020203" pitchFamily="34" charset="0"/>
              </a:rPr>
              <a:t>The data used in this project was sourced from </a:t>
            </a:r>
            <a:r>
              <a:rPr lang="en-US" sz="2000" b="1" dirty="0" err="1">
                <a:latin typeface="Pyidaungsu" panose="020B0502040204020203" pitchFamily="34" charset="0"/>
                <a:cs typeface="Pyidaungsu" panose="020B0502040204020203" pitchFamily="34" charset="0"/>
              </a:rPr>
              <a:t>Kaggle</a:t>
            </a:r>
            <a:r>
              <a:rPr lang="en-US" sz="2000" dirty="0">
                <a:latin typeface="Pyidaungsu" panose="020B0502040204020203" pitchFamily="34" charset="0"/>
                <a:cs typeface="Pyidaungsu" panose="020B0502040204020203" pitchFamily="34" charset="0"/>
              </a:rPr>
              <a:t>, specifically the </a:t>
            </a:r>
            <a:r>
              <a:rPr lang="en-US" sz="2000" b="1" dirty="0" smtClean="0">
                <a:solidFill>
                  <a:schemeClr val="tx2"/>
                </a:solidFill>
                <a:latin typeface="Pyidaungsu" panose="020B0502040204020203" pitchFamily="34" charset="0"/>
                <a:cs typeface="Pyidaungsu" panose="020B0502040204020203" pitchFamily="34" charset="0"/>
                <a:hlinkClick r:id="rId2"/>
              </a:rPr>
              <a:t>Energy </a:t>
            </a:r>
            <a:r>
              <a:rPr lang="en-US" sz="2000" b="1" dirty="0">
                <a:solidFill>
                  <a:schemeClr val="tx2"/>
                </a:solidFill>
                <a:latin typeface="Pyidaungsu" panose="020B0502040204020203" pitchFamily="34" charset="0"/>
                <a:cs typeface="Pyidaungsu" panose="020B0502040204020203" pitchFamily="34" charset="0"/>
                <a:hlinkClick r:id="rId2"/>
              </a:rPr>
              <a:t>Consumption Dataset for Linear </a:t>
            </a:r>
            <a:r>
              <a:rPr lang="en-US" sz="2000" b="1" dirty="0" smtClean="0">
                <a:solidFill>
                  <a:schemeClr val="tx2"/>
                </a:solidFill>
                <a:latin typeface="Pyidaungsu" panose="020B0502040204020203" pitchFamily="34" charset="0"/>
                <a:cs typeface="Pyidaungsu" panose="020B0502040204020203" pitchFamily="34" charset="0"/>
                <a:hlinkClick r:id="rId2"/>
              </a:rPr>
              <a:t>Regression</a:t>
            </a:r>
            <a:r>
              <a:rPr lang="en-US" sz="2000" dirty="0" smtClean="0">
                <a:latin typeface="Pyidaungsu" panose="020B0502040204020203" pitchFamily="34" charset="0"/>
                <a:cs typeface="Pyidaungsu" panose="020B0502040204020203" pitchFamily="34" charset="0"/>
              </a:rPr>
              <a:t>. </a:t>
            </a:r>
          </a:p>
          <a:p>
            <a:pPr algn="just"/>
            <a:r>
              <a:rPr lang="en-US" altLang="en-US" sz="2000" dirty="0" smtClean="0">
                <a:solidFill>
                  <a:schemeClr val="tx1"/>
                </a:solidFill>
                <a:latin typeface="Pyidaungsu" panose="020B0502040204020203" pitchFamily="34" charset="0"/>
                <a:cs typeface="Pyidaungsu" panose="020B0502040204020203" pitchFamily="34" charset="0"/>
              </a:rPr>
              <a:t>The </a:t>
            </a:r>
            <a:r>
              <a:rPr lang="en-US" altLang="en-US" sz="2000" dirty="0">
                <a:solidFill>
                  <a:schemeClr val="tx1"/>
                </a:solidFill>
                <a:latin typeface="Pyidaungsu" panose="020B0502040204020203" pitchFamily="34" charset="0"/>
                <a:cs typeface="Pyidaungsu" panose="020B0502040204020203" pitchFamily="34" charset="0"/>
              </a:rPr>
              <a:t>following features were selected based on their </a:t>
            </a:r>
            <a:r>
              <a:rPr lang="en-US" altLang="en-US" sz="2000" b="1" dirty="0">
                <a:solidFill>
                  <a:schemeClr val="tx1"/>
                </a:solidFill>
                <a:latin typeface="Pyidaungsu" panose="020B0502040204020203" pitchFamily="34" charset="0"/>
                <a:cs typeface="Pyidaungsu" panose="020B0502040204020203" pitchFamily="34" charset="0"/>
              </a:rPr>
              <a:t>logical relevance</a:t>
            </a:r>
            <a:r>
              <a:rPr lang="en-US" altLang="en-US" sz="2000" dirty="0">
                <a:solidFill>
                  <a:schemeClr val="tx1"/>
                </a:solidFill>
                <a:latin typeface="Pyidaungsu" panose="020B0502040204020203" pitchFamily="34" charset="0"/>
                <a:cs typeface="Pyidaungsu" panose="020B0502040204020203" pitchFamily="34" charset="0"/>
              </a:rPr>
              <a:t> and </a:t>
            </a:r>
            <a:r>
              <a:rPr lang="en-US" altLang="en-US" sz="2000" dirty="0" smtClean="0">
                <a:solidFill>
                  <a:schemeClr val="tx1"/>
                </a:solidFill>
                <a:latin typeface="Pyidaungsu" panose="020B0502040204020203" pitchFamily="34" charset="0"/>
                <a:cs typeface="Pyidaungsu" panose="020B0502040204020203" pitchFamily="34" charset="0"/>
              </a:rPr>
              <a:t>their </a:t>
            </a:r>
            <a:r>
              <a:rPr lang="en-US" altLang="en-US" sz="2000" b="1" dirty="0" smtClean="0">
                <a:solidFill>
                  <a:schemeClr val="tx1"/>
                </a:solidFill>
                <a:latin typeface="Pyidaungsu" panose="020B0502040204020203" pitchFamily="34" charset="0"/>
                <a:cs typeface="Pyidaungsu" panose="020B0502040204020203" pitchFamily="34" charset="0"/>
              </a:rPr>
              <a:t>correlation </a:t>
            </a:r>
            <a:r>
              <a:rPr lang="en-US" altLang="en-US" sz="2000" b="1" dirty="0">
                <a:solidFill>
                  <a:schemeClr val="tx1"/>
                </a:solidFill>
                <a:latin typeface="Pyidaungsu" panose="020B0502040204020203" pitchFamily="34" charset="0"/>
                <a:cs typeface="Pyidaungsu" panose="020B0502040204020203" pitchFamily="34" charset="0"/>
              </a:rPr>
              <a:t>with the target variable</a:t>
            </a:r>
            <a:r>
              <a:rPr lang="en-US" altLang="en-US" sz="2000" dirty="0">
                <a:solidFill>
                  <a:schemeClr val="tx1"/>
                </a:solidFill>
                <a:latin typeface="Pyidaungsu" panose="020B0502040204020203" pitchFamily="34" charset="0"/>
                <a:cs typeface="Pyidaungsu" panose="020B0502040204020203" pitchFamily="34" charset="0"/>
              </a:rPr>
              <a:t> (</a:t>
            </a:r>
            <a:r>
              <a:rPr lang="en-US" altLang="en-US" sz="2000" dirty="0" err="1">
                <a:solidFill>
                  <a:schemeClr val="tx1"/>
                </a:solidFill>
                <a:latin typeface="Pyidaungsu" panose="020B0502040204020203" pitchFamily="34" charset="0"/>
                <a:cs typeface="Pyidaungsu" panose="020B0502040204020203" pitchFamily="34" charset="0"/>
              </a:rPr>
              <a:t>energy_consumption</a:t>
            </a:r>
            <a:r>
              <a:rPr lang="en-US" altLang="en-US" sz="2000" dirty="0">
                <a:solidFill>
                  <a:schemeClr val="tx1"/>
                </a:solidFill>
                <a:latin typeface="Pyidaungsu" panose="020B0502040204020203" pitchFamily="34" charset="0"/>
                <a:cs typeface="Pyidaungsu" panose="020B0502040204020203" pitchFamily="34" charset="0"/>
              </a:rPr>
              <a:t>), as visualized </a:t>
            </a:r>
            <a:r>
              <a:rPr lang="en-US" altLang="en-US" sz="2000" dirty="0" smtClean="0">
                <a:solidFill>
                  <a:schemeClr val="tx1"/>
                </a:solidFill>
                <a:latin typeface="Pyidaungsu" panose="020B0502040204020203" pitchFamily="34" charset="0"/>
                <a:cs typeface="Pyidaungsu" panose="020B0502040204020203" pitchFamily="34" charset="0"/>
              </a:rPr>
              <a:t>using </a:t>
            </a:r>
            <a:r>
              <a:rPr lang="en-US" sz="2000" dirty="0">
                <a:latin typeface="Pyidaungsu" panose="020B0502040204020203" pitchFamily="34" charset="0"/>
                <a:cs typeface="Pyidaungsu" panose="020B0502040204020203" pitchFamily="34" charset="0"/>
              </a:rPr>
              <a:t>a correlation matrix </a:t>
            </a:r>
            <a:r>
              <a:rPr lang="en-US" sz="2000" dirty="0" err="1">
                <a:latin typeface="Pyidaungsu" panose="020B0502040204020203" pitchFamily="34" charset="0"/>
                <a:cs typeface="Pyidaungsu" panose="020B0502040204020203" pitchFamily="34" charset="0"/>
              </a:rPr>
              <a:t>heatmap</a:t>
            </a:r>
            <a:r>
              <a:rPr lang="en-US" sz="2000" dirty="0" smtClean="0">
                <a:latin typeface="Pyidaungsu" panose="020B0502040204020203" pitchFamily="34" charset="0"/>
                <a:cs typeface="Pyidaungsu" panose="020B0502040204020203" pitchFamily="34" charset="0"/>
              </a:rPr>
              <a:t>:</a:t>
            </a:r>
          </a:p>
          <a:p>
            <a:pPr marL="803275" indent="-803275" algn="just">
              <a:buNone/>
            </a:pPr>
            <a:r>
              <a:rPr lang="my-MM" sz="2000" dirty="0" smtClean="0">
                <a:latin typeface="Pyidaungsu" panose="020B0502040204020203" pitchFamily="34" charset="0"/>
                <a:cs typeface="Pyidaungsu" panose="020B0502040204020203" pitchFamily="34" charset="0"/>
              </a:rPr>
              <a:t>	</a:t>
            </a:r>
            <a:r>
              <a:rPr lang="en-US" sz="2000" dirty="0" smtClean="0">
                <a:latin typeface="Pyidaungsu" panose="020B0502040204020203" pitchFamily="34" charset="0"/>
                <a:cs typeface="Pyidaungsu" panose="020B0502040204020203" pitchFamily="34" charset="0"/>
              </a:rPr>
              <a:t>(1) </a:t>
            </a:r>
            <a:r>
              <a:rPr lang="en-US" sz="2000" dirty="0" err="1" smtClean="0">
                <a:latin typeface="Pyidaungsu" panose="020B0502040204020203" pitchFamily="34" charset="0"/>
                <a:cs typeface="Pyidaungsu" panose="020B0502040204020203" pitchFamily="34" charset="0"/>
              </a:rPr>
              <a:t>square_footage</a:t>
            </a:r>
            <a:r>
              <a:rPr lang="en-US" sz="2000" dirty="0" smtClean="0">
                <a:latin typeface="Pyidaungsu" panose="020B0502040204020203" pitchFamily="34" charset="0"/>
                <a:cs typeface="Pyidaungsu" panose="020B0502040204020203" pitchFamily="34" charset="0"/>
              </a:rPr>
              <a:t> </a:t>
            </a:r>
            <a:r>
              <a:rPr lang="en-US" sz="2000" dirty="0">
                <a:latin typeface="Pyidaungsu" panose="020B0502040204020203" pitchFamily="34" charset="0"/>
                <a:cs typeface="Pyidaungsu" panose="020B0502040204020203" pitchFamily="34" charset="0"/>
              </a:rPr>
              <a:t>(Numerical) – Indicates building size; larger areas typically </a:t>
            </a:r>
            <a:r>
              <a:rPr lang="en-US" sz="2000" dirty="0" smtClean="0">
                <a:latin typeface="Pyidaungsu" panose="020B0502040204020203" pitchFamily="34" charset="0"/>
                <a:cs typeface="Pyidaungsu" panose="020B0502040204020203" pitchFamily="34" charset="0"/>
              </a:rPr>
              <a:t>require </a:t>
            </a:r>
            <a:r>
              <a:rPr lang="en-US" sz="2000" dirty="0">
                <a:latin typeface="Pyidaungsu" panose="020B0502040204020203" pitchFamily="34" charset="0"/>
                <a:cs typeface="Pyidaungsu" panose="020B0502040204020203" pitchFamily="34" charset="0"/>
              </a:rPr>
              <a:t>more energy</a:t>
            </a:r>
            <a:r>
              <a:rPr lang="en-US" sz="2000" dirty="0" smtClean="0">
                <a:latin typeface="Pyidaungsu" panose="020B0502040204020203" pitchFamily="34" charset="0"/>
                <a:cs typeface="Pyidaungsu" panose="020B0502040204020203" pitchFamily="34" charset="0"/>
              </a:rPr>
              <a:t>.</a:t>
            </a:r>
            <a:endParaRPr lang="en-US" sz="2000" dirty="0">
              <a:latin typeface="Pyidaungsu" panose="020B0502040204020203" pitchFamily="34" charset="0"/>
              <a:cs typeface="Pyidaungsu" panose="020B0502040204020203" pitchFamily="34" charset="0"/>
            </a:endParaRPr>
          </a:p>
          <a:p>
            <a:pPr marL="803275" indent="-803275" algn="just">
              <a:buNone/>
            </a:pPr>
            <a:r>
              <a:rPr lang="en-US" sz="2000" dirty="0">
                <a:latin typeface="Pyidaungsu" panose="020B0502040204020203" pitchFamily="34" charset="0"/>
                <a:cs typeface="Pyidaungsu" panose="020B0502040204020203" pitchFamily="34" charset="0"/>
              </a:rPr>
              <a:t>	(2) </a:t>
            </a:r>
            <a:r>
              <a:rPr lang="en-US" sz="2000" dirty="0" err="1">
                <a:latin typeface="Pyidaungsu" panose="020B0502040204020203" pitchFamily="34" charset="0"/>
                <a:cs typeface="Pyidaungsu" panose="020B0502040204020203" pitchFamily="34" charset="0"/>
              </a:rPr>
              <a:t>number_of_occupants</a:t>
            </a:r>
            <a:r>
              <a:rPr lang="en-US" sz="2000" dirty="0">
                <a:latin typeface="Pyidaungsu" panose="020B0502040204020203" pitchFamily="34" charset="0"/>
                <a:cs typeface="Pyidaungsu" panose="020B0502040204020203" pitchFamily="34" charset="0"/>
              </a:rPr>
              <a:t> (Numerical) – More people generally lead to higher energy consumption</a:t>
            </a:r>
            <a:r>
              <a:rPr lang="en-US" sz="2000" dirty="0" smtClean="0">
                <a:latin typeface="Pyidaungsu" panose="020B0502040204020203" pitchFamily="34" charset="0"/>
                <a:cs typeface="Pyidaungsu" panose="020B0502040204020203" pitchFamily="34" charset="0"/>
              </a:rPr>
              <a:t>.</a:t>
            </a:r>
          </a:p>
          <a:p>
            <a:pPr marL="803275" indent="-803275" algn="just">
              <a:buNone/>
            </a:pPr>
            <a:r>
              <a:rPr lang="en-US" sz="2000" dirty="0">
                <a:latin typeface="Pyidaungsu" panose="020B0502040204020203" pitchFamily="34" charset="0"/>
                <a:cs typeface="Pyidaungsu" panose="020B0502040204020203" pitchFamily="34" charset="0"/>
              </a:rPr>
              <a:t>	(3) </a:t>
            </a:r>
            <a:r>
              <a:rPr lang="en-US" sz="2000" dirty="0" err="1">
                <a:latin typeface="Pyidaungsu" panose="020B0502040204020203" pitchFamily="34" charset="0"/>
                <a:cs typeface="Pyidaungsu" panose="020B0502040204020203" pitchFamily="34" charset="0"/>
              </a:rPr>
              <a:t>appliances_used</a:t>
            </a:r>
            <a:r>
              <a:rPr lang="en-US" sz="2000" dirty="0">
                <a:latin typeface="Pyidaungsu" panose="020B0502040204020203" pitchFamily="34" charset="0"/>
                <a:cs typeface="Pyidaungsu" panose="020B0502040204020203" pitchFamily="34" charset="0"/>
              </a:rPr>
              <a:t> (Numerical) – Reflects the number of active electrical devices</a:t>
            </a:r>
            <a:r>
              <a:rPr lang="en-US" sz="2000" dirty="0" smtClean="0">
                <a:latin typeface="Pyidaungsu" panose="020B0502040204020203" pitchFamily="34" charset="0"/>
                <a:cs typeface="Pyidaungsu" panose="020B0502040204020203" pitchFamily="34" charset="0"/>
              </a:rPr>
              <a:t>.</a:t>
            </a:r>
          </a:p>
          <a:p>
            <a:pPr marL="803275" indent="-803275" algn="just">
              <a:buNone/>
            </a:pPr>
            <a:r>
              <a:rPr lang="en-US" sz="2000" dirty="0">
                <a:latin typeface="Pyidaungsu" panose="020B0502040204020203" pitchFamily="34" charset="0"/>
                <a:cs typeface="Pyidaungsu" panose="020B0502040204020203" pitchFamily="34" charset="0"/>
              </a:rPr>
              <a:t>	(4) </a:t>
            </a:r>
            <a:r>
              <a:rPr lang="en-US" sz="2000" dirty="0" err="1">
                <a:latin typeface="Pyidaungsu" panose="020B0502040204020203" pitchFamily="34" charset="0"/>
                <a:cs typeface="Pyidaungsu" panose="020B0502040204020203" pitchFamily="34" charset="0"/>
              </a:rPr>
              <a:t>building_type_Industrial</a:t>
            </a:r>
            <a:r>
              <a:rPr lang="en-US" sz="2000" dirty="0">
                <a:latin typeface="Pyidaungsu" panose="020B0502040204020203" pitchFamily="34" charset="0"/>
                <a:cs typeface="Pyidaungsu" panose="020B0502040204020203" pitchFamily="34" charset="0"/>
              </a:rPr>
              <a:t> </a:t>
            </a:r>
            <a:r>
              <a:rPr lang="en-US" sz="2000" dirty="0" smtClean="0">
                <a:latin typeface="Pyidaungsu" panose="020B0502040204020203" pitchFamily="34" charset="0"/>
                <a:cs typeface="Pyidaungsu" panose="020B0502040204020203" pitchFamily="34" charset="0"/>
              </a:rPr>
              <a:t>(from </a:t>
            </a:r>
            <a:r>
              <a:rPr lang="en-US" sz="2000" dirty="0">
                <a:latin typeface="Pyidaungsu" panose="020B0502040204020203" pitchFamily="34" charset="0"/>
                <a:cs typeface="Pyidaungsu" panose="020B0502040204020203" pitchFamily="34" charset="0"/>
              </a:rPr>
              <a:t>One-Hot Encoding) – Indicates if the building is Industrial, which often has higher energy demands.</a:t>
            </a:r>
            <a:endParaRPr lang="en-US" sz="2000" dirty="0" smtClean="0">
              <a:latin typeface="Pyidaungsu" panose="020B0502040204020203" pitchFamily="34" charset="0"/>
              <a:cs typeface="Pyidaungsu" panose="020B0502040204020203" pitchFamily="34" charset="0"/>
            </a:endParaRPr>
          </a:p>
        </p:txBody>
      </p:sp>
    </p:spTree>
    <p:extLst>
      <p:ext uri="{BB962C8B-B14F-4D97-AF65-F5344CB8AC3E}">
        <p14:creationId xmlns:p14="http://schemas.microsoft.com/office/powerpoint/2010/main" val="1814468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280" y="549564"/>
            <a:ext cx="8684722" cy="792480"/>
          </a:xfrm>
        </p:spPr>
        <p:txBody>
          <a:bodyPr>
            <a:normAutofit/>
          </a:bodyPr>
          <a:lstStyle/>
          <a:p>
            <a:r>
              <a:rPr lang="en-US" sz="3200" b="1" dirty="0" smtClean="0">
                <a:latin typeface="Pyidaungsu" panose="020B0502040204020203" pitchFamily="34" charset="0"/>
                <a:cs typeface="Pyidaungsu" panose="020B0502040204020203" pitchFamily="34" charset="0"/>
              </a:rPr>
              <a:t>Modeling </a:t>
            </a:r>
            <a:r>
              <a:rPr lang="en-US" sz="3200" b="1" dirty="0" smtClean="0">
                <a:latin typeface="Pyidaungsu" panose="020B0502040204020203" pitchFamily="34" charset="0"/>
                <a:cs typeface="Pyidaungsu" panose="020B0502040204020203" pitchFamily="34" charset="0"/>
              </a:rPr>
              <a:t>Approach</a:t>
            </a:r>
            <a:endParaRPr lang="en-US" sz="3200" b="1" dirty="0"/>
          </a:p>
        </p:txBody>
      </p:sp>
      <p:sp>
        <p:nvSpPr>
          <p:cNvPr id="3" name="Content Placeholder 2"/>
          <p:cNvSpPr>
            <a:spLocks noGrp="1"/>
          </p:cNvSpPr>
          <p:nvPr>
            <p:ph idx="1"/>
          </p:nvPr>
        </p:nvSpPr>
        <p:spPr>
          <a:xfrm>
            <a:off x="589280" y="1351280"/>
            <a:ext cx="9081193" cy="4866640"/>
          </a:xfrm>
        </p:spPr>
        <p:txBody>
          <a:bodyPr>
            <a:normAutofit fontScale="85000" lnSpcReduction="10000"/>
          </a:bodyPr>
          <a:lstStyle/>
          <a:p>
            <a:pPr marL="0" indent="0" algn="just">
              <a:lnSpc>
                <a:spcPct val="150000"/>
              </a:lnSpc>
              <a:spcBef>
                <a:spcPts val="0"/>
              </a:spcBef>
            </a:pPr>
            <a:r>
              <a:rPr lang="en-US" dirty="0" smtClean="0">
                <a:latin typeface="Pyidaungsu" panose="020B0502040204020203" pitchFamily="34" charset="0"/>
                <a:cs typeface="Pyidaungsu" panose="020B0502040204020203" pitchFamily="34" charset="0"/>
              </a:rPr>
              <a:t>  </a:t>
            </a:r>
            <a:r>
              <a:rPr lang="en-US" sz="2000" dirty="0" smtClean="0">
                <a:latin typeface="Pyidaungsu" panose="020B0502040204020203" pitchFamily="34" charset="0"/>
                <a:cs typeface="Pyidaungsu" panose="020B0502040204020203" pitchFamily="34" charset="0"/>
              </a:rPr>
              <a:t>For </a:t>
            </a:r>
            <a:r>
              <a:rPr lang="en-US" sz="2000" dirty="0">
                <a:latin typeface="Pyidaungsu" panose="020B0502040204020203" pitchFamily="34" charset="0"/>
                <a:cs typeface="Pyidaungsu" panose="020B0502040204020203" pitchFamily="34" charset="0"/>
              </a:rPr>
              <a:t>this prediction task, a </a:t>
            </a:r>
            <a:r>
              <a:rPr lang="en-US" sz="2000" b="1" dirty="0">
                <a:latin typeface="Pyidaungsu" panose="020B0502040204020203" pitchFamily="34" charset="0"/>
                <a:cs typeface="Pyidaungsu" panose="020B0502040204020203" pitchFamily="34" charset="0"/>
              </a:rPr>
              <a:t>Multi-Linear Regression</a:t>
            </a:r>
            <a:r>
              <a:rPr lang="en-US" sz="2000" dirty="0">
                <a:latin typeface="Pyidaungsu" panose="020B0502040204020203" pitchFamily="34" charset="0"/>
                <a:cs typeface="Pyidaungsu" panose="020B0502040204020203" pitchFamily="34" charset="0"/>
              </a:rPr>
              <a:t> model was employed. It was chosen for its interpretability and its effectiveness in modeling linear relationships between features and the target variable</a:t>
            </a:r>
            <a:r>
              <a:rPr lang="en-US" sz="2000" dirty="0" smtClean="0">
                <a:latin typeface="Pyidaungsu" panose="020B0502040204020203" pitchFamily="34" charset="0"/>
                <a:cs typeface="Pyidaungsu" panose="020B0502040204020203" pitchFamily="34" charset="0"/>
              </a:rPr>
              <a:t>.</a:t>
            </a:r>
          </a:p>
          <a:p>
            <a:pPr algn="just"/>
            <a:r>
              <a:rPr lang="en-US" sz="2000" b="1" dirty="0">
                <a:latin typeface="Pyidaungsu" panose="020B0502040204020203" pitchFamily="34" charset="0"/>
                <a:cs typeface="Pyidaungsu" panose="020B0502040204020203" pitchFamily="34" charset="0"/>
              </a:rPr>
              <a:t>Data Preprocessing &amp;</a:t>
            </a:r>
            <a:r>
              <a:rPr lang="en-US" sz="2000" b="1" dirty="0" smtClean="0">
                <a:latin typeface="Pyidaungsu" panose="020B0502040204020203" pitchFamily="34" charset="0"/>
                <a:cs typeface="Pyidaungsu" panose="020B0502040204020203" pitchFamily="34" charset="0"/>
              </a:rPr>
              <a:t> Scaling</a:t>
            </a:r>
          </a:p>
          <a:p>
            <a:pPr marL="798513" indent="-393700" algn="just">
              <a:buNone/>
              <a:tabLst>
                <a:tab pos="461963" algn="l"/>
              </a:tabLst>
            </a:pPr>
            <a:r>
              <a:rPr lang="en-US" sz="2000" dirty="0">
                <a:latin typeface="Pyidaungsu" panose="020B0502040204020203" pitchFamily="34" charset="0"/>
                <a:cs typeface="Pyidaungsu" panose="020B0502040204020203" pitchFamily="34" charset="0"/>
              </a:rPr>
              <a:t>	</a:t>
            </a:r>
            <a:r>
              <a:rPr lang="en-US" sz="2000" dirty="0" smtClean="0">
                <a:latin typeface="Pyidaungsu" panose="020B0502040204020203" pitchFamily="34" charset="0"/>
                <a:cs typeface="Pyidaungsu" panose="020B0502040204020203" pitchFamily="34" charset="0"/>
              </a:rPr>
              <a:t>(1) </a:t>
            </a:r>
            <a:r>
              <a:rPr lang="en-US" altLang="en-US" sz="2000" dirty="0" smtClean="0">
                <a:solidFill>
                  <a:schemeClr val="tx1"/>
                </a:solidFill>
                <a:latin typeface="Pyidaungsu" panose="020B0502040204020203" pitchFamily="34" charset="0"/>
                <a:cs typeface="Pyidaungsu" panose="020B0502040204020203" pitchFamily="34" charset="0"/>
              </a:rPr>
              <a:t>Handling </a:t>
            </a:r>
            <a:r>
              <a:rPr lang="en-US" altLang="en-US" sz="2000" dirty="0">
                <a:solidFill>
                  <a:schemeClr val="tx1"/>
                </a:solidFill>
                <a:latin typeface="Pyidaungsu" panose="020B0502040204020203" pitchFamily="34" charset="0"/>
                <a:cs typeface="Pyidaungsu" panose="020B0502040204020203" pitchFamily="34" charset="0"/>
              </a:rPr>
              <a:t>Missing Values</a:t>
            </a:r>
            <a:r>
              <a:rPr lang="en-US" altLang="en-US" sz="2000" b="1" dirty="0">
                <a:solidFill>
                  <a:schemeClr val="tx1"/>
                </a:solidFill>
                <a:latin typeface="Pyidaungsu" panose="020B0502040204020203" pitchFamily="34" charset="0"/>
                <a:cs typeface="Pyidaungsu" panose="020B0502040204020203" pitchFamily="34" charset="0"/>
              </a:rPr>
              <a:t>:</a:t>
            </a:r>
            <a:r>
              <a:rPr lang="en-US" altLang="en-US" sz="2000" dirty="0">
                <a:solidFill>
                  <a:schemeClr val="tx1"/>
                </a:solidFill>
                <a:latin typeface="Pyidaungsu" panose="020B0502040204020203" pitchFamily="34" charset="0"/>
                <a:cs typeface="Pyidaungsu" panose="020B0502040204020203" pitchFamily="34" charset="0"/>
              </a:rPr>
              <a:t> The first step involved removing any rows with missing </a:t>
            </a:r>
            <a:r>
              <a:rPr lang="en-US" altLang="en-US" sz="2000" dirty="0" smtClean="0">
                <a:solidFill>
                  <a:schemeClr val="tx1"/>
                </a:solidFill>
                <a:latin typeface="Pyidaungsu" panose="020B0502040204020203" pitchFamily="34" charset="0"/>
                <a:cs typeface="Pyidaungsu" panose="020B0502040204020203" pitchFamily="34" charset="0"/>
              </a:rPr>
              <a:t>	values </a:t>
            </a:r>
            <a:r>
              <a:rPr lang="en-US" altLang="en-US" sz="2000" dirty="0">
                <a:solidFill>
                  <a:schemeClr val="tx1"/>
                </a:solidFill>
                <a:latin typeface="Pyidaungsu" panose="020B0502040204020203" pitchFamily="34" charset="0"/>
                <a:cs typeface="Pyidaungsu" panose="020B0502040204020203" pitchFamily="34" charset="0"/>
              </a:rPr>
              <a:t>using </a:t>
            </a:r>
            <a:r>
              <a:rPr lang="en-US" altLang="en-US" sz="2000" dirty="0" smtClean="0">
                <a:solidFill>
                  <a:schemeClr val="tx1"/>
                </a:solidFill>
                <a:latin typeface="Pyidaungsu" panose="020B0502040204020203" pitchFamily="34" charset="0"/>
                <a:cs typeface="Pyidaungsu" panose="020B0502040204020203" pitchFamily="34" charset="0"/>
              </a:rPr>
              <a:t>df.dropna</a:t>
            </a:r>
            <a:r>
              <a:rPr lang="en-US" altLang="en-US" sz="2000" dirty="0">
                <a:solidFill>
                  <a:schemeClr val="tx1"/>
                </a:solidFill>
                <a:latin typeface="Pyidaungsu" panose="020B0502040204020203" pitchFamily="34" charset="0"/>
                <a:cs typeface="Pyidaungsu" panose="020B0502040204020203" pitchFamily="34" charset="0"/>
              </a:rPr>
              <a:t>() to ensure data integrity. </a:t>
            </a:r>
            <a:endParaRPr lang="en-US" altLang="en-US" sz="2000" dirty="0" smtClean="0">
              <a:solidFill>
                <a:schemeClr val="tx1"/>
              </a:solidFill>
              <a:latin typeface="Pyidaungsu" panose="020B0502040204020203" pitchFamily="34" charset="0"/>
              <a:cs typeface="Pyidaungsu" panose="020B0502040204020203" pitchFamily="34" charset="0"/>
            </a:endParaRPr>
          </a:p>
          <a:p>
            <a:pPr marL="798513" indent="-393700" algn="just">
              <a:buNone/>
              <a:tabLst>
                <a:tab pos="461963" algn="l"/>
              </a:tabLst>
            </a:pPr>
            <a:r>
              <a:rPr lang="en-US" altLang="en-US" sz="2000" dirty="0" smtClean="0">
                <a:solidFill>
                  <a:schemeClr val="tx1"/>
                </a:solidFill>
                <a:latin typeface="Pyidaungsu" panose="020B0502040204020203" pitchFamily="34" charset="0"/>
                <a:cs typeface="Pyidaungsu" panose="020B0502040204020203" pitchFamily="34" charset="0"/>
              </a:rPr>
              <a:t> (2) Categorical </a:t>
            </a:r>
            <a:r>
              <a:rPr lang="en-US" altLang="en-US" sz="2000" dirty="0">
                <a:solidFill>
                  <a:schemeClr val="tx1"/>
                </a:solidFill>
                <a:latin typeface="Pyidaungsu" panose="020B0502040204020203" pitchFamily="34" charset="0"/>
                <a:cs typeface="Pyidaungsu" panose="020B0502040204020203" pitchFamily="34" charset="0"/>
              </a:rPr>
              <a:t>features (building_type, day_of_week) were converted into numeric form using One-Hot Encoding with drop_first=True to avoid multicollinearity, and encoded columns were cast to </a:t>
            </a:r>
            <a:r>
              <a:rPr lang="en-US" altLang="en-US" sz="2000" dirty="0" smtClean="0">
                <a:solidFill>
                  <a:schemeClr val="tx1"/>
                </a:solidFill>
                <a:latin typeface="Pyidaungsu" panose="020B0502040204020203" pitchFamily="34" charset="0"/>
                <a:cs typeface="Pyidaungsu" panose="020B0502040204020203" pitchFamily="34" charset="0"/>
              </a:rPr>
              <a:t>integers.</a:t>
            </a:r>
          </a:p>
          <a:p>
            <a:pPr marL="798513" indent="-393700" algn="just">
              <a:buNone/>
              <a:tabLst>
                <a:tab pos="461963" algn="l"/>
              </a:tabLst>
            </a:pPr>
            <a:r>
              <a:rPr lang="en-US" altLang="en-US" sz="2000" dirty="0">
                <a:solidFill>
                  <a:schemeClr val="tx1"/>
                </a:solidFill>
                <a:latin typeface="Pyidaungsu" panose="020B0502040204020203" pitchFamily="34" charset="0"/>
                <a:cs typeface="Pyidaungsu" panose="020B0502040204020203" pitchFamily="34" charset="0"/>
              </a:rPr>
              <a:t> </a:t>
            </a:r>
            <a:r>
              <a:rPr lang="en-US" altLang="en-US" sz="2000" dirty="0" smtClean="0">
                <a:solidFill>
                  <a:schemeClr val="tx1"/>
                </a:solidFill>
                <a:latin typeface="Pyidaungsu" panose="020B0502040204020203" pitchFamily="34" charset="0"/>
                <a:cs typeface="Pyidaungsu" panose="020B0502040204020203" pitchFamily="34" charset="0"/>
              </a:rPr>
              <a:t>(3) </a:t>
            </a:r>
            <a:r>
              <a:rPr lang="en-US" altLang="en-US" sz="2000" dirty="0">
                <a:solidFill>
                  <a:schemeClr val="tx1"/>
                </a:solidFill>
                <a:latin typeface="Pyidaungsu" panose="020B0502040204020203" pitchFamily="34" charset="0"/>
                <a:cs typeface="Pyidaungsu" panose="020B0502040204020203" pitchFamily="34" charset="0"/>
              </a:rPr>
              <a:t>Data Splitting: The dataset was then </a:t>
            </a:r>
            <a:r>
              <a:rPr lang="en-US" altLang="en-US" sz="2000" b="1" dirty="0">
                <a:solidFill>
                  <a:schemeClr val="tx1"/>
                </a:solidFill>
                <a:latin typeface="Pyidaungsu" panose="020B0502040204020203" pitchFamily="34" charset="0"/>
                <a:cs typeface="Pyidaungsu" panose="020B0502040204020203" pitchFamily="34" charset="0"/>
              </a:rPr>
              <a:t>split</a:t>
            </a:r>
            <a:r>
              <a:rPr lang="en-US" altLang="en-US" sz="2000" dirty="0">
                <a:solidFill>
                  <a:schemeClr val="tx1"/>
                </a:solidFill>
                <a:latin typeface="Pyidaungsu" panose="020B0502040204020203" pitchFamily="34" charset="0"/>
                <a:cs typeface="Pyidaungsu" panose="020B0502040204020203" pitchFamily="34" charset="0"/>
              </a:rPr>
              <a:t> into training (70%) and testing (30%) subsets. A random_state of 42 was used to ensure the split was </a:t>
            </a:r>
            <a:r>
              <a:rPr lang="en-US" altLang="en-US" sz="2000" b="1" dirty="0" smtClean="0">
                <a:solidFill>
                  <a:schemeClr val="tx1"/>
                </a:solidFill>
                <a:latin typeface="Pyidaungsu" panose="020B0502040204020203" pitchFamily="34" charset="0"/>
                <a:cs typeface="Pyidaungsu" panose="020B0502040204020203" pitchFamily="34" charset="0"/>
              </a:rPr>
              <a:t>reproducible</a:t>
            </a:r>
            <a:r>
              <a:rPr lang="en-US" altLang="en-US" sz="2000" dirty="0" smtClean="0">
                <a:solidFill>
                  <a:schemeClr val="tx1"/>
                </a:solidFill>
                <a:latin typeface="Pyidaungsu" panose="020B0502040204020203" pitchFamily="34" charset="0"/>
                <a:cs typeface="Pyidaungsu" panose="020B0502040204020203" pitchFamily="34" charset="0"/>
              </a:rPr>
              <a:t>.</a:t>
            </a:r>
            <a:endParaRPr lang="my-MM" altLang="en-US" sz="2000" dirty="0" smtClean="0">
              <a:solidFill>
                <a:schemeClr val="tx1"/>
              </a:solidFill>
              <a:latin typeface="Pyidaungsu" panose="020B0502040204020203" pitchFamily="34" charset="0"/>
              <a:cs typeface="Pyidaungsu" panose="020B0502040204020203" pitchFamily="34" charset="0"/>
            </a:endParaRPr>
          </a:p>
          <a:p>
            <a:pPr marL="798513" indent="-393700" algn="just">
              <a:buNone/>
              <a:tabLst>
                <a:tab pos="461963" algn="l"/>
              </a:tabLst>
            </a:pPr>
            <a:r>
              <a:rPr lang="my-MM" altLang="en-US" sz="2000" dirty="0">
                <a:solidFill>
                  <a:schemeClr val="tx1"/>
                </a:solidFill>
                <a:latin typeface="Pyidaungsu" panose="020B0502040204020203" pitchFamily="34" charset="0"/>
                <a:cs typeface="Pyidaungsu" panose="020B0502040204020203" pitchFamily="34" charset="0"/>
              </a:rPr>
              <a:t> </a:t>
            </a:r>
            <a:r>
              <a:rPr lang="my-MM" altLang="en-US" sz="2000" dirty="0" smtClean="0">
                <a:solidFill>
                  <a:schemeClr val="tx1"/>
                </a:solidFill>
                <a:latin typeface="Pyidaungsu" panose="020B0502040204020203" pitchFamily="34" charset="0"/>
                <a:cs typeface="Pyidaungsu" panose="020B0502040204020203" pitchFamily="34" charset="0"/>
              </a:rPr>
              <a:t>(</a:t>
            </a:r>
            <a:r>
              <a:rPr lang="en-US" altLang="en-US" sz="2000" dirty="0" smtClean="0">
                <a:solidFill>
                  <a:schemeClr val="tx1"/>
                </a:solidFill>
                <a:latin typeface="Pyidaungsu" panose="020B0502040204020203" pitchFamily="34" charset="0"/>
                <a:cs typeface="Pyidaungsu" panose="020B0502040204020203" pitchFamily="34" charset="0"/>
              </a:rPr>
              <a:t>4) </a:t>
            </a:r>
            <a:r>
              <a:rPr lang="en-US" sz="2000" dirty="0" smtClean="0">
                <a:solidFill>
                  <a:schemeClr val="tx1"/>
                </a:solidFill>
                <a:latin typeface="Pyidaungsu" panose="020B0502040204020203" pitchFamily="34" charset="0"/>
                <a:cs typeface="Pyidaungsu" panose="020B0502040204020203" pitchFamily="34" charset="0"/>
              </a:rPr>
              <a:t>Standard Scaler </a:t>
            </a:r>
            <a:r>
              <a:rPr lang="en-US" sz="2000" dirty="0">
                <a:solidFill>
                  <a:schemeClr val="tx1"/>
                </a:solidFill>
                <a:latin typeface="Pyidaungsu" panose="020B0502040204020203" pitchFamily="34" charset="0"/>
                <a:cs typeface="Pyidaungsu" panose="020B0502040204020203" pitchFamily="34" charset="0"/>
              </a:rPr>
              <a:t>was used to standardize numerical features for both training and testing sets, ensuring balanced feature influence and faster convergence in Linear Regression. The scaler was fitted on training data and applied to test data, with the fitted object saved for future use</a:t>
            </a:r>
            <a:r>
              <a:rPr lang="en-US" sz="2000" dirty="0">
                <a:latin typeface="Pyidaungsu" panose="020B0502040204020203" pitchFamily="34" charset="0"/>
                <a:cs typeface="Pyidaungsu" panose="020B0502040204020203" pitchFamily="34" charset="0"/>
              </a:rPr>
              <a:t>.</a:t>
            </a:r>
            <a:endParaRPr lang="en-US" altLang="en-US" sz="2000" dirty="0">
              <a:solidFill>
                <a:schemeClr val="tx1"/>
              </a:solidFill>
              <a:latin typeface="Pyidaungsu" panose="020B0502040204020203" pitchFamily="34" charset="0"/>
              <a:cs typeface="Pyidaungsu" panose="020B0502040204020203" pitchFamily="34" charset="0"/>
            </a:endParaRPr>
          </a:p>
          <a:p>
            <a:pPr marL="798513" indent="-393700">
              <a:buNone/>
              <a:tabLst>
                <a:tab pos="461963" algn="l"/>
              </a:tabLst>
            </a:pPr>
            <a:endParaRPr lang="en-US" altLang="en-US" dirty="0">
              <a:solidFill>
                <a:schemeClr val="tx1"/>
              </a:solidFill>
              <a:latin typeface="Pyidaungsu" panose="020B0502040204020203" pitchFamily="34" charset="0"/>
              <a:cs typeface="Pyidaungsu" panose="020B0502040204020203" pitchFamily="34" charset="0"/>
            </a:endParaRPr>
          </a:p>
          <a:p>
            <a:pPr marL="0" indent="404813">
              <a:buNone/>
              <a:tabLst>
                <a:tab pos="461963" algn="l"/>
              </a:tabLst>
            </a:pPr>
            <a:endParaRPr lang="en-US" altLang="en-US" dirty="0">
              <a:solidFill>
                <a:schemeClr val="tx1"/>
              </a:solidFill>
              <a:latin typeface="Pyidaungsu" panose="020B0502040204020203" pitchFamily="34" charset="0"/>
              <a:cs typeface="Pyidaungsu" panose="020B0502040204020203" pitchFamily="34" charset="0"/>
            </a:endParaRPr>
          </a:p>
          <a:p>
            <a:pPr marL="0" indent="0">
              <a:buNone/>
            </a:pPr>
            <a:endParaRPr lang="en-US" dirty="0">
              <a:latin typeface="Pyidaungsu" panose="020B0502040204020203" pitchFamily="34" charset="0"/>
              <a:cs typeface="Pyidaungsu" panose="020B0502040204020203" pitchFamily="34" charset="0"/>
            </a:endParaRPr>
          </a:p>
        </p:txBody>
      </p:sp>
    </p:spTree>
    <p:extLst>
      <p:ext uri="{BB962C8B-B14F-4D97-AF65-F5344CB8AC3E}">
        <p14:creationId xmlns:p14="http://schemas.microsoft.com/office/powerpoint/2010/main" val="151421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9744"/>
            <a:ext cx="8596668" cy="628073"/>
          </a:xfrm>
        </p:spPr>
        <p:txBody>
          <a:bodyPr>
            <a:normAutofit fontScale="90000"/>
          </a:bodyPr>
          <a:lstStyle/>
          <a:p>
            <a:r>
              <a:rPr lang="en-US" b="1" dirty="0">
                <a:latin typeface="Pyidaungsu" panose="020B0502040204020203" pitchFamily="34" charset="0"/>
                <a:cs typeface="Pyidaungsu" panose="020B0502040204020203" pitchFamily="34" charset="0"/>
              </a:rPr>
              <a:t>Evaluation</a:t>
            </a:r>
            <a:r>
              <a:rPr lang="en-US" b="1" dirty="0"/>
              <a:t/>
            </a:r>
            <a:br>
              <a:rPr lang="en-US" b="1" dirty="0"/>
            </a:br>
            <a:endParaRPr lang="en-US" dirty="0"/>
          </a:p>
        </p:txBody>
      </p:sp>
      <p:sp>
        <p:nvSpPr>
          <p:cNvPr id="3" name="Content Placeholder 2"/>
          <p:cNvSpPr>
            <a:spLocks noGrp="1"/>
          </p:cNvSpPr>
          <p:nvPr>
            <p:ph idx="1"/>
          </p:nvPr>
        </p:nvSpPr>
        <p:spPr>
          <a:xfrm>
            <a:off x="677334" y="1745673"/>
            <a:ext cx="8596668" cy="4295689"/>
          </a:xfrm>
        </p:spPr>
        <p:txBody>
          <a:bodyPr>
            <a:normAutofit/>
          </a:bodyPr>
          <a:lstStyle/>
          <a:p>
            <a:r>
              <a:rPr lang="en-US" dirty="0">
                <a:latin typeface="Pyidaungsu" panose="020B0502040204020203" pitchFamily="34" charset="0"/>
                <a:cs typeface="Pyidaungsu" panose="020B0502040204020203" pitchFamily="34" charset="0"/>
              </a:rPr>
              <a:t>After training the Linear Regression model, I evaluated its performance using several metrics. The results were:</a:t>
            </a:r>
            <a:br>
              <a:rPr lang="en-US" dirty="0">
                <a:latin typeface="Pyidaungsu" panose="020B0502040204020203" pitchFamily="34" charset="0"/>
                <a:cs typeface="Pyidaungsu" panose="020B0502040204020203" pitchFamily="34" charset="0"/>
              </a:rPr>
            </a:br>
            <a:r>
              <a:rPr lang="en-US" b="1" dirty="0">
                <a:latin typeface="Pyidaungsu" panose="020B0502040204020203" pitchFamily="34" charset="0"/>
                <a:cs typeface="Pyidaungsu" panose="020B0502040204020203" pitchFamily="34" charset="0"/>
              </a:rPr>
              <a:t>Mean Absolute Error (MAE):</a:t>
            </a:r>
            <a:r>
              <a:rPr lang="en-US" dirty="0">
                <a:latin typeface="Pyidaungsu" panose="020B0502040204020203" pitchFamily="34" charset="0"/>
                <a:cs typeface="Pyidaungsu" panose="020B0502040204020203" pitchFamily="34" charset="0"/>
              </a:rPr>
              <a:t> 184.41</a:t>
            </a:r>
            <a:br>
              <a:rPr lang="en-US" dirty="0">
                <a:latin typeface="Pyidaungsu" panose="020B0502040204020203" pitchFamily="34" charset="0"/>
                <a:cs typeface="Pyidaungsu" panose="020B0502040204020203" pitchFamily="34" charset="0"/>
              </a:rPr>
            </a:br>
            <a:r>
              <a:rPr lang="en-US" b="1" dirty="0">
                <a:latin typeface="Pyidaungsu" panose="020B0502040204020203" pitchFamily="34" charset="0"/>
                <a:cs typeface="Pyidaungsu" panose="020B0502040204020203" pitchFamily="34" charset="0"/>
              </a:rPr>
              <a:t>Mean Squared Error (MSE):</a:t>
            </a:r>
            <a:r>
              <a:rPr lang="en-US" dirty="0">
                <a:latin typeface="Pyidaungsu" panose="020B0502040204020203" pitchFamily="34" charset="0"/>
                <a:cs typeface="Pyidaungsu" panose="020B0502040204020203" pitchFamily="34" charset="0"/>
              </a:rPr>
              <a:t> </a:t>
            </a:r>
            <a:r>
              <a:rPr lang="en-US" dirty="0" smtClean="0">
                <a:latin typeface="Pyidaungsu" panose="020B0502040204020203" pitchFamily="34" charset="0"/>
                <a:cs typeface="Pyidaungsu" panose="020B0502040204020203" pitchFamily="34" charset="0"/>
              </a:rPr>
              <a:t>45,793.47</a:t>
            </a:r>
            <a:r>
              <a:rPr lang="en-US" dirty="0">
                <a:latin typeface="Pyidaungsu" panose="020B0502040204020203" pitchFamily="34" charset="0"/>
                <a:cs typeface="Pyidaungsu" panose="020B0502040204020203" pitchFamily="34" charset="0"/>
              </a:rPr>
              <a:t/>
            </a:r>
            <a:br>
              <a:rPr lang="en-US" dirty="0">
                <a:latin typeface="Pyidaungsu" panose="020B0502040204020203" pitchFamily="34" charset="0"/>
                <a:cs typeface="Pyidaungsu" panose="020B0502040204020203" pitchFamily="34" charset="0"/>
              </a:rPr>
            </a:br>
            <a:r>
              <a:rPr lang="en-US" b="1" dirty="0">
                <a:latin typeface="Pyidaungsu" panose="020B0502040204020203" pitchFamily="34" charset="0"/>
                <a:cs typeface="Pyidaungsu" panose="020B0502040204020203" pitchFamily="34" charset="0"/>
              </a:rPr>
              <a:t>R² Score:</a:t>
            </a:r>
            <a:r>
              <a:rPr lang="en-US" dirty="0">
                <a:latin typeface="Pyidaungsu" panose="020B0502040204020203" pitchFamily="34" charset="0"/>
                <a:cs typeface="Pyidaungsu" panose="020B0502040204020203" pitchFamily="34" charset="0"/>
              </a:rPr>
              <a:t> 0.9452</a:t>
            </a:r>
          </a:p>
          <a:p>
            <a:r>
              <a:rPr lang="en-US" dirty="0">
                <a:latin typeface="Pyidaungsu" panose="020B0502040204020203" pitchFamily="34" charset="0"/>
                <a:cs typeface="Pyidaungsu" panose="020B0502040204020203" pitchFamily="34" charset="0"/>
              </a:rPr>
              <a:t>These metrics show that my model explains approximately </a:t>
            </a:r>
            <a:r>
              <a:rPr lang="en-US" b="1" dirty="0">
                <a:latin typeface="Pyidaungsu" panose="020B0502040204020203" pitchFamily="34" charset="0"/>
                <a:cs typeface="Pyidaungsu" panose="020B0502040204020203" pitchFamily="34" charset="0"/>
              </a:rPr>
              <a:t>94.5% of the variance</a:t>
            </a:r>
            <a:r>
              <a:rPr lang="en-US" dirty="0">
                <a:latin typeface="Pyidaungsu" panose="020B0502040204020203" pitchFamily="34" charset="0"/>
                <a:cs typeface="Pyidaungsu" panose="020B0502040204020203" pitchFamily="34" charset="0"/>
              </a:rPr>
              <a:t> in energy consumption, which indicates a strong fit, especially for a simple linear regression model with only four features. The MAE and RMSE values reflect relatively low prediction errors in the units of energy </a:t>
            </a:r>
            <a:r>
              <a:rPr lang="en-US" dirty="0" smtClean="0">
                <a:latin typeface="Pyidaungsu" panose="020B0502040204020203" pitchFamily="34" charset="0"/>
                <a:cs typeface="Pyidaungsu" panose="020B0502040204020203" pitchFamily="34" charset="0"/>
              </a:rPr>
              <a:t>used. </a:t>
            </a:r>
            <a:r>
              <a:rPr lang="en-US" dirty="0">
                <a:latin typeface="Pyidaungsu" panose="020B0502040204020203" pitchFamily="34" charset="0"/>
                <a:cs typeface="Pyidaungsu" panose="020B0502040204020203" pitchFamily="34" charset="0"/>
              </a:rPr>
              <a:t>To ensure the model's robustness and generalizability, I also applied </a:t>
            </a:r>
            <a:r>
              <a:rPr lang="en-US" b="1" dirty="0">
                <a:latin typeface="Pyidaungsu" panose="020B0502040204020203" pitchFamily="34" charset="0"/>
                <a:cs typeface="Pyidaungsu" panose="020B0502040204020203" pitchFamily="34" charset="0"/>
              </a:rPr>
              <a:t>cross-validation</a:t>
            </a:r>
            <a:r>
              <a:rPr lang="en-US" dirty="0">
                <a:latin typeface="Pyidaungsu" panose="020B0502040204020203" pitchFamily="34" charset="0"/>
                <a:cs typeface="Pyidaungsu" panose="020B0502040204020203" pitchFamily="34" charset="0"/>
              </a:rPr>
              <a:t>, which confirmed that the model performs consistently well across different data subsets. For a basic regression project, these results are strong and reliable.</a:t>
            </a:r>
          </a:p>
          <a:p>
            <a:endParaRPr lang="en-US" dirty="0"/>
          </a:p>
          <a:p>
            <a:endParaRPr lang="en-US" dirty="0"/>
          </a:p>
        </p:txBody>
      </p:sp>
    </p:spTree>
    <p:extLst>
      <p:ext uri="{BB962C8B-B14F-4D97-AF65-F5344CB8AC3E}">
        <p14:creationId xmlns:p14="http://schemas.microsoft.com/office/powerpoint/2010/main" val="4201615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Reflection</a:t>
            </a:r>
            <a:br>
              <a:rPr lang="en-US" b="1" dirty="0"/>
            </a:br>
            <a:endParaRPr lang="en-US" dirty="0"/>
          </a:p>
        </p:txBody>
      </p:sp>
      <p:sp>
        <p:nvSpPr>
          <p:cNvPr id="3" name="Content Placeholder 2"/>
          <p:cNvSpPr>
            <a:spLocks noGrp="1"/>
          </p:cNvSpPr>
          <p:nvPr>
            <p:ph idx="1"/>
          </p:nvPr>
        </p:nvSpPr>
        <p:spPr>
          <a:xfrm>
            <a:off x="677334" y="1482291"/>
            <a:ext cx="8596668" cy="4559071"/>
          </a:xfrm>
        </p:spPr>
        <p:txBody>
          <a:bodyPr>
            <a:normAutofit/>
          </a:bodyPr>
          <a:lstStyle/>
          <a:p>
            <a:r>
              <a:rPr lang="en-US" dirty="0" smtClean="0"/>
              <a:t>Throughout </a:t>
            </a:r>
            <a:r>
              <a:rPr lang="en-US" dirty="0"/>
              <a:t>this project, I learned the importance of carefully framing a prediction problem and selecting relevant features based on domain knowledge. I also gained practical experience in basic data cleaning, using Pandas to handle missing values, and transforming data for modeling.</a:t>
            </a:r>
          </a:p>
          <a:p>
            <a:r>
              <a:rPr lang="en-US" dirty="0"/>
              <a:t>One challenge I faced was deciding which features to include. Since I wanted to keep the project simple, I limited myself to </a:t>
            </a:r>
            <a:r>
              <a:rPr lang="en-US" dirty="0" smtClean="0"/>
              <a:t>four</a:t>
            </a:r>
            <a:r>
              <a:rPr lang="en-US" dirty="0" smtClean="0"/>
              <a:t> </a:t>
            </a:r>
            <a:r>
              <a:rPr lang="en-US" dirty="0"/>
              <a:t>intuitive predictors. However, I realized that real-world energy consumption depends on many other factors, such as weather conditions, insulation quality, and seasonal effects, which I did not consider here. I also learned that for more advanced models, feature scaling and regularization can make a significant difference.</a:t>
            </a:r>
          </a:p>
          <a:p>
            <a:r>
              <a:rPr lang="en-US" dirty="0"/>
              <a:t>If I were to redo this project, I would try to collect a larger and more diverse dataset, engineer new features like energy efficiency ratings, and experiment with more complex </a:t>
            </a:r>
            <a:r>
              <a:rPr lang="en-US" dirty="0" smtClean="0"/>
              <a:t>models. Overall</a:t>
            </a:r>
            <a:r>
              <a:rPr lang="en-US" dirty="0"/>
              <a:t>, this project strengthened my understanding of supervised learning and gave me confidence to tackle more advanced regression tasks in the future.</a:t>
            </a:r>
          </a:p>
          <a:p>
            <a:endParaRPr lang="en-US" dirty="0"/>
          </a:p>
        </p:txBody>
      </p:sp>
    </p:spTree>
    <p:extLst>
      <p:ext uri="{BB962C8B-B14F-4D97-AF65-F5344CB8AC3E}">
        <p14:creationId xmlns:p14="http://schemas.microsoft.com/office/powerpoint/2010/main" val="2164026769"/>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142</TotalTime>
  <Words>702</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Pyidaungsu</vt:lpstr>
      <vt:lpstr>Trebuchet MS</vt:lpstr>
      <vt:lpstr>Wingdings 3</vt:lpstr>
      <vt:lpstr>Facet</vt:lpstr>
      <vt:lpstr>Problem Description </vt:lpstr>
      <vt:lpstr>Data Set</vt:lpstr>
      <vt:lpstr>Modeling Approach</vt:lpstr>
      <vt:lpstr>Evaluation </vt:lpstr>
      <vt:lpstr>Reflection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dc:title>
  <dc:creator>PC</dc:creator>
  <cp:lastModifiedBy>PC</cp:lastModifiedBy>
  <cp:revision>17</cp:revision>
  <dcterms:created xsi:type="dcterms:W3CDTF">2025-07-10T16:19:17Z</dcterms:created>
  <dcterms:modified xsi:type="dcterms:W3CDTF">2025-07-19T04:12:24Z</dcterms:modified>
</cp:coreProperties>
</file>