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bin" ContentType="application/vnd.openxmlformats-officedocument.oleObject"/>
  <Default Extension="wmf" ContentType="image/wmf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9500" autoAdjust="0"/>
  </p:normalViewPr>
  <p:slideViewPr>
    <p:cSldViewPr>
      <p:cViewPr varScale="1">
        <p:scale>
          <a:sx n="74" d="100"/>
          <a:sy n="74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 sz="1400"/>
              <a:t>&lt;页眉&gt;</a:t>
            </a:r>
            <a:endParaRPr lang="zh-CN" altLang="en-US" sz="1400"/>
          </a:p>
        </p:txBody>
      </p:sp>
      <p:sp>
        <p:nvSpPr>
          <p:cNvPr id="343" name="文本框"/>
          <p:cNvSpPr>
            <a:spLocks noGrp="1"/>
          </p:cNvSpPr>
          <p:nvPr>
            <p:ph type="dt"/>
          </p:nvPr>
        </p:nvSpPr>
        <p:spPr>
          <a:xfrm rot="0">
            <a:off x="3884612" y="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r>
              <a:rPr lang="zh-CN" altLang="en-US" sz="1400"/>
              <a:t>&lt;日期/时间&gt;</a:t>
            </a:r>
            <a:endParaRPr lang="zh-CN" altLang="en-US" sz="1400"/>
          </a:p>
        </p:txBody>
      </p:sp>
      <p:sp>
        <p:nvSpPr>
          <p:cNvPr id="344" name="文本框"/>
          <p:cNvSpPr>
            <a:spLocks noGrp="1"/>
          </p:cNvSpPr>
          <p:nvPr>
            <p:ph type="ftr"/>
          </p:nvPr>
        </p:nvSpPr>
        <p:spPr>
          <a:xfrm rot="0">
            <a:off x="0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 sz="1400"/>
              <a:t>&lt;页脚&gt;</a:t>
            </a:r>
            <a:endParaRPr lang="zh-CN" altLang="en-US" sz="1400"/>
          </a:p>
        </p:txBody>
      </p:sp>
      <p:sp>
        <p:nvSpPr>
          <p:cNvPr id="345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r>
              <a:rPr lang="zh-CN" altLang="en-US" sz="1400"/>
              <a:t>&lt;#&gt;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42208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对象"/>
          <p:cNvSpPr>
            <a:spLocks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solidFill>
            <a:srgbClr val="FFFFFF"/>
          </a:solidFill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337" name="文本框"/>
          <p:cNvSpPr>
            <a:spLocks noGrp="1"/>
          </p:cNvSpPr>
          <p:nvPr>
            <p:ph type="body" idx="3"/>
          </p:nvPr>
        </p:nvSpPr>
        <p:spPr>
          <a:xfrm rot="0">
            <a:off x="914400" y="4343400"/>
            <a:ext cx="5029200" cy="4114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  <a:p>
            <a:pPr lvl="4"/>
            <a:r>
              <a:rPr lang="zh-CN" altLang="en-US"/>
              <a:t>第六级</a:t>
            </a:r>
            <a:endParaRPr lang="zh-CN" altLang="en-US"/>
          </a:p>
          <a:p>
            <a:pPr lvl="4"/>
            <a:r>
              <a:rPr lang="zh-CN" altLang="en-US"/>
              <a:t>第七级</a:t>
            </a:r>
            <a:endParaRPr lang="zh-CN" altLang="en-US"/>
          </a:p>
          <a:p>
            <a:pPr lvl="4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33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 sz="1400"/>
              <a:t>&lt;页眉&gt;</a:t>
            </a:r>
            <a:endParaRPr lang="zh-CN" altLang="en-US" sz="1400"/>
          </a:p>
        </p:txBody>
      </p:sp>
      <p:sp>
        <p:nvSpPr>
          <p:cNvPr id="339" name="文本框"/>
          <p:cNvSpPr>
            <a:spLocks noGrp="1"/>
          </p:cNvSpPr>
          <p:nvPr>
            <p:ph type="dt"/>
          </p:nvPr>
        </p:nvSpPr>
        <p:spPr>
          <a:xfrm rot="0">
            <a:off x="3884612" y="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r>
              <a:rPr lang="zh-CN" altLang="en-US" sz="1400"/>
              <a:t>&lt;日期/时间&gt;</a:t>
            </a:r>
            <a:endParaRPr lang="zh-CN" altLang="en-US" sz="1400"/>
          </a:p>
        </p:txBody>
      </p:sp>
      <p:sp>
        <p:nvSpPr>
          <p:cNvPr id="340" name="文本框"/>
          <p:cNvSpPr>
            <a:spLocks noGrp="1"/>
          </p:cNvSpPr>
          <p:nvPr>
            <p:ph type="ftr"/>
          </p:nvPr>
        </p:nvSpPr>
        <p:spPr>
          <a:xfrm rot="0">
            <a:off x="0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 sz="1400"/>
              <a:t>&lt;页脚&gt;</a:t>
            </a:r>
            <a:endParaRPr lang="zh-CN" altLang="en-US" sz="1400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&lt;#&gt;</a:t>
            </a:fld>
            <a:endParaRPr lang="zh-CN" altLang="en-US" sz="1400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&lt;#&gt;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536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Arial" pitchFamily="0" charset="0"/>
        <a:ea typeface="宋体" pitchFamily="0" charset="-122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1273482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10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9547069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11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748128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12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4865720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13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3814736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14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26355460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15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49668384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16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863370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2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0527816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3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5336816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4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769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5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18163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6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568551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7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4467070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8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143634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zh-CN" altLang="en-US"/>
          </a:p>
        </p:txBody>
      </p:sp>
      <p:sp>
        <p:nvSpPr>
          <p:cNvPr id="341" name="文本框"/>
          <p:cNvSpPr>
            <a:spLocks noGrp="1"/>
          </p:cNvSpPr>
          <p:nvPr>
            <p:ph type="sldNum"/>
          </p:nvPr>
        </p:nvSpPr>
        <p:spPr>
          <a:xfrm rot="0">
            <a:off x="3884612" y="8686800"/>
            <a:ext cx="2973387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9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79885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线"/>
          <p:cNvSpPr>
            <a:spLocks/>
          </p:cNvSpPr>
          <p:nvPr/>
        </p:nvSpPr>
        <p:spPr>
          <a:xfrm rot="0">
            <a:off x="7315200" y="1066800"/>
            <a:ext cx="0" cy="4495800"/>
          </a:xfrm>
          <a:prstGeom prst="line"/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sp>
        <p:nvSpPr>
          <p:cNvPr id="41" name="文本框"/>
          <p:cNvSpPr>
            <a:spLocks noGrp="1"/>
          </p:cNvSpPr>
          <p:nvPr>
            <p:ph type="title"/>
          </p:nvPr>
        </p:nvSpPr>
        <p:spPr>
          <a:xfrm rot="0">
            <a:off x="315912" y="466725"/>
            <a:ext cx="6781800" cy="21336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>
                <a:solidFill>
                  <a:schemeClr val="tx2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Click to edit Master title style</a:t>
            </a:r>
            <a:endParaRPr lang="zh-CN" altLang="en-US" sz="4800">
              <a:solidFill>
                <a:schemeClr val="tx2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body" idx="1"/>
          </p:nvPr>
        </p:nvSpPr>
        <p:spPr>
          <a:xfrm rot="0">
            <a:off x="849312" y="3049587"/>
            <a:ext cx="6248400" cy="2362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Click to edit Master subtitle style</a:t>
            </a:r>
            <a:endParaRPr lang="zh-CN" altLang="en-US" sz="32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dt"/>
          </p:nvPr>
        </p:nvSpPr>
        <p:spPr>
          <a:xfrm rot="0">
            <a:off x="457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&lt;日期/时间&gt;</a:t>
            </a:r>
            <a:endParaRPr lang="zh-CN" altLang="en-US" sz="10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ftr"/>
          </p:nvPr>
        </p:nvSpPr>
        <p:spPr>
          <a:xfrm rot="0">
            <a:off x="3124200" y="6248400"/>
            <a:ext cx="2895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&lt;页脚&gt;</a:t>
            </a:r>
            <a:endParaRPr lang="zh-CN" altLang="en-US" sz="10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&lt;#&gt;</a:t>
            </a:r>
            <a:endParaRPr lang="zh-CN" altLang="en-US" sz="10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grpSp>
        <p:nvGrpSpPr>
          <p:cNvPr id="77" name="组合"/>
          <p:cNvGrpSpPr>
            <a:grpSpLocks/>
          </p:cNvGrpSpPr>
          <p:nvPr/>
        </p:nvGrpSpPr>
        <p:grpSpPr>
          <a:xfrm>
            <a:off x="7493000" y="2992437"/>
            <a:ext cx="1338262" cy="2189162"/>
            <a:chOff x="7493000" y="2992437"/>
            <a:chExt cx="1338262" cy="2189162"/>
          </a:xfrm>
        </p:grpSpPr>
        <p:sp>
          <p:nvSpPr>
            <p:cNvPr id="46" name="椭圆"/>
            <p:cNvSpPr>
              <a:spLocks/>
            </p:cNvSpPr>
            <p:nvPr/>
          </p:nvSpPr>
          <p:spPr>
            <a:xfrm rot="0">
              <a:off x="7493000" y="2992437"/>
              <a:ext cx="201612" cy="20161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47" name="椭圆"/>
            <p:cNvSpPr>
              <a:spLocks/>
            </p:cNvSpPr>
            <p:nvPr/>
          </p:nvSpPr>
          <p:spPr>
            <a:xfrm rot="0">
              <a:off x="7777162" y="2992437"/>
              <a:ext cx="201612" cy="20161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48" name="椭圆"/>
            <p:cNvSpPr>
              <a:spLocks/>
            </p:cNvSpPr>
            <p:nvPr/>
          </p:nvSpPr>
          <p:spPr>
            <a:xfrm rot="0">
              <a:off x="8061325" y="2992437"/>
              <a:ext cx="201612" cy="20161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49" name="椭圆"/>
            <p:cNvSpPr>
              <a:spLocks/>
            </p:cNvSpPr>
            <p:nvPr/>
          </p:nvSpPr>
          <p:spPr>
            <a:xfrm rot="0">
              <a:off x="7493000" y="3276600"/>
              <a:ext cx="201612" cy="20161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50" name="椭圆"/>
            <p:cNvSpPr>
              <a:spLocks/>
            </p:cNvSpPr>
            <p:nvPr/>
          </p:nvSpPr>
          <p:spPr>
            <a:xfrm rot="0">
              <a:off x="7777162" y="3276600"/>
              <a:ext cx="201612" cy="20161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51" name="椭圆"/>
            <p:cNvSpPr>
              <a:spLocks/>
            </p:cNvSpPr>
            <p:nvPr/>
          </p:nvSpPr>
          <p:spPr>
            <a:xfrm rot="0">
              <a:off x="8061325" y="3276600"/>
              <a:ext cx="201612" cy="20161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52" name="椭圆"/>
            <p:cNvSpPr>
              <a:spLocks/>
            </p:cNvSpPr>
            <p:nvPr/>
          </p:nvSpPr>
          <p:spPr>
            <a:xfrm rot="0">
              <a:off x="8345488" y="3276600"/>
              <a:ext cx="201612" cy="201612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53" name="椭圆"/>
            <p:cNvSpPr>
              <a:spLocks/>
            </p:cNvSpPr>
            <p:nvPr/>
          </p:nvSpPr>
          <p:spPr>
            <a:xfrm rot="0">
              <a:off x="7493000" y="3560762"/>
              <a:ext cx="201612" cy="20161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54" name="椭圆"/>
            <p:cNvSpPr>
              <a:spLocks/>
            </p:cNvSpPr>
            <p:nvPr/>
          </p:nvSpPr>
          <p:spPr>
            <a:xfrm rot="0">
              <a:off x="7777162" y="3560762"/>
              <a:ext cx="201612" cy="20161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55" name="椭圆"/>
            <p:cNvSpPr>
              <a:spLocks/>
            </p:cNvSpPr>
            <p:nvPr/>
          </p:nvSpPr>
          <p:spPr>
            <a:xfrm rot="0">
              <a:off x="8061325" y="3560762"/>
              <a:ext cx="201612" cy="201612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56" name="椭圆"/>
            <p:cNvSpPr>
              <a:spLocks/>
            </p:cNvSpPr>
            <p:nvPr/>
          </p:nvSpPr>
          <p:spPr>
            <a:xfrm rot="0">
              <a:off x="8345488" y="3560762"/>
              <a:ext cx="201612" cy="201612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57" name="椭圆"/>
            <p:cNvSpPr>
              <a:spLocks/>
            </p:cNvSpPr>
            <p:nvPr/>
          </p:nvSpPr>
          <p:spPr>
            <a:xfrm rot="0">
              <a:off x="8629651" y="3560762"/>
              <a:ext cx="201611" cy="201612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58" name="椭圆"/>
            <p:cNvSpPr>
              <a:spLocks/>
            </p:cNvSpPr>
            <p:nvPr/>
          </p:nvSpPr>
          <p:spPr>
            <a:xfrm rot="0">
              <a:off x="7493000" y="3843337"/>
              <a:ext cx="201612" cy="203199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59" name="椭圆"/>
            <p:cNvSpPr>
              <a:spLocks/>
            </p:cNvSpPr>
            <p:nvPr/>
          </p:nvSpPr>
          <p:spPr>
            <a:xfrm rot="0">
              <a:off x="7777162" y="3843337"/>
              <a:ext cx="201612" cy="203199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60" name="椭圆"/>
            <p:cNvSpPr>
              <a:spLocks/>
            </p:cNvSpPr>
            <p:nvPr/>
          </p:nvSpPr>
          <p:spPr>
            <a:xfrm rot="0">
              <a:off x="8061325" y="3843337"/>
              <a:ext cx="201612" cy="203199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61" name="椭圆"/>
            <p:cNvSpPr>
              <a:spLocks/>
            </p:cNvSpPr>
            <p:nvPr/>
          </p:nvSpPr>
          <p:spPr>
            <a:xfrm rot="0">
              <a:off x="8345488" y="3843337"/>
              <a:ext cx="201612" cy="203199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62" name="椭圆"/>
            <p:cNvSpPr>
              <a:spLocks/>
            </p:cNvSpPr>
            <p:nvPr/>
          </p:nvSpPr>
          <p:spPr>
            <a:xfrm rot="0">
              <a:off x="7493000" y="4127500"/>
              <a:ext cx="201612" cy="203200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63" name="椭圆"/>
            <p:cNvSpPr>
              <a:spLocks/>
            </p:cNvSpPr>
            <p:nvPr/>
          </p:nvSpPr>
          <p:spPr>
            <a:xfrm rot="0">
              <a:off x="7777162" y="4127500"/>
              <a:ext cx="201612" cy="203200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64" name="椭圆"/>
            <p:cNvSpPr>
              <a:spLocks/>
            </p:cNvSpPr>
            <p:nvPr/>
          </p:nvSpPr>
          <p:spPr>
            <a:xfrm rot="0">
              <a:off x="8061325" y="4127500"/>
              <a:ext cx="201612" cy="203200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65" name="椭圆"/>
            <p:cNvSpPr>
              <a:spLocks/>
            </p:cNvSpPr>
            <p:nvPr/>
          </p:nvSpPr>
          <p:spPr>
            <a:xfrm rot="0">
              <a:off x="8345488" y="4127500"/>
              <a:ext cx="201612" cy="203200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66" name="椭圆"/>
            <p:cNvSpPr>
              <a:spLocks/>
            </p:cNvSpPr>
            <p:nvPr/>
          </p:nvSpPr>
          <p:spPr>
            <a:xfrm rot="0">
              <a:off x="8629651" y="4127500"/>
              <a:ext cx="201611" cy="203200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67" name="椭圆"/>
            <p:cNvSpPr>
              <a:spLocks/>
            </p:cNvSpPr>
            <p:nvPr/>
          </p:nvSpPr>
          <p:spPr>
            <a:xfrm rot="0">
              <a:off x="7493000" y="4411662"/>
              <a:ext cx="201612" cy="201612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68" name="椭圆"/>
            <p:cNvSpPr>
              <a:spLocks/>
            </p:cNvSpPr>
            <p:nvPr/>
          </p:nvSpPr>
          <p:spPr>
            <a:xfrm rot="0">
              <a:off x="7777162" y="4411662"/>
              <a:ext cx="201612" cy="201612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69" name="椭圆"/>
            <p:cNvSpPr>
              <a:spLocks/>
            </p:cNvSpPr>
            <p:nvPr/>
          </p:nvSpPr>
          <p:spPr>
            <a:xfrm rot="0">
              <a:off x="8061325" y="4411662"/>
              <a:ext cx="201612" cy="201612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70" name="椭圆"/>
            <p:cNvSpPr>
              <a:spLocks/>
            </p:cNvSpPr>
            <p:nvPr/>
          </p:nvSpPr>
          <p:spPr>
            <a:xfrm rot="0">
              <a:off x="8345488" y="4411662"/>
              <a:ext cx="201612" cy="201612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71" name="椭圆"/>
            <p:cNvSpPr>
              <a:spLocks/>
            </p:cNvSpPr>
            <p:nvPr/>
          </p:nvSpPr>
          <p:spPr>
            <a:xfrm rot="0">
              <a:off x="7493000" y="4695825"/>
              <a:ext cx="201612" cy="201612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72" name="椭圆"/>
            <p:cNvSpPr>
              <a:spLocks/>
            </p:cNvSpPr>
            <p:nvPr/>
          </p:nvSpPr>
          <p:spPr>
            <a:xfrm rot="0">
              <a:off x="7777162" y="4695825"/>
              <a:ext cx="201612" cy="201612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73" name="椭圆"/>
            <p:cNvSpPr>
              <a:spLocks/>
            </p:cNvSpPr>
            <p:nvPr/>
          </p:nvSpPr>
          <p:spPr>
            <a:xfrm rot="0">
              <a:off x="8061325" y="4695825"/>
              <a:ext cx="201612" cy="201612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74" name="椭圆"/>
            <p:cNvSpPr>
              <a:spLocks/>
            </p:cNvSpPr>
            <p:nvPr/>
          </p:nvSpPr>
          <p:spPr>
            <a:xfrm rot="0">
              <a:off x="8345488" y="4695825"/>
              <a:ext cx="201612" cy="201612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75" name="椭圆"/>
            <p:cNvSpPr>
              <a:spLocks/>
            </p:cNvSpPr>
            <p:nvPr/>
          </p:nvSpPr>
          <p:spPr>
            <a:xfrm rot="0">
              <a:off x="7777162" y="4979987"/>
              <a:ext cx="201612" cy="201612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76" name="椭圆"/>
            <p:cNvSpPr>
              <a:spLocks/>
            </p:cNvSpPr>
            <p:nvPr/>
          </p:nvSpPr>
          <p:spPr>
            <a:xfrm rot="0">
              <a:off x="8345488" y="4979987"/>
              <a:ext cx="201612" cy="201612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</p:grpSp>
      <p:sp>
        <p:nvSpPr>
          <p:cNvPr id="78" name="直线"/>
          <p:cNvSpPr>
            <a:spLocks/>
          </p:cNvSpPr>
          <p:nvPr/>
        </p:nvSpPr>
        <p:spPr>
          <a:xfrm rot="0">
            <a:off x="304800" y="2819400"/>
            <a:ext cx="8229600" cy="0"/>
          </a:xfrm>
          <a:prstGeom prst="line"/>
          <a:noFill/>
          <a:ln w="6350" cmpd="sng" cap="flat">
            <a:solidFill>
              <a:schemeClr val="tx1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3882793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9616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1353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36827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8067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0156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091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3841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2511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6061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9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线"/>
          <p:cNvSpPr>
            <a:spLocks/>
          </p:cNvSpPr>
          <p:nvPr/>
        </p:nvSpPr>
        <p:spPr>
          <a:xfrm rot="0">
            <a:off x="7962900" y="152400"/>
            <a:ext cx="0" cy="1524000"/>
          </a:xfrm>
          <a:prstGeom prst="line"/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 rot="0">
            <a:off x="457200" y="1719262"/>
            <a:ext cx="8229600" cy="44116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Click to edit Master text styles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/>
          </p:nvPr>
        </p:nvSpPr>
        <p:spPr>
          <a:xfrm rot="0">
            <a:off x="457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 sz="1000"/>
              <a:t>&lt;日期/时间&gt;</a:t>
            </a:r>
            <a:endParaRPr lang="zh-CN" altLang="en-US" sz="1000"/>
          </a:p>
        </p:txBody>
      </p:sp>
      <p:sp>
        <p:nvSpPr>
          <p:cNvPr id="6" name="文本框"/>
          <p:cNvSpPr>
            <a:spLocks noGrp="1"/>
          </p:cNvSpPr>
          <p:nvPr>
            <p:ph type="ftr"/>
          </p:nvPr>
        </p:nvSpPr>
        <p:spPr>
          <a:xfrm rot="0">
            <a:off x="3124200" y="6248400"/>
            <a:ext cx="2895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buNone/>
            </a:pPr>
            <a:r>
              <a:rPr lang="zh-CN" altLang="en-US" sz="1000"/>
              <a:t>&lt;页脚&gt;</a:t>
            </a:r>
            <a:endParaRPr lang="zh-CN" altLang="en-US" sz="1000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r>
              <a:rPr lang="zh-CN" altLang="en-US" sz="1600"/>
              <a:t>&lt;#&gt;</a:t>
            </a:r>
            <a:endParaRPr lang="zh-CN" altLang="en-US" sz="1600"/>
          </a:p>
        </p:txBody>
      </p:sp>
      <p:grpSp>
        <p:nvGrpSpPr>
          <p:cNvPr id="39" name="组合"/>
          <p:cNvGrpSpPr>
            <a:grpSpLocks/>
          </p:cNvGrpSpPr>
          <p:nvPr/>
        </p:nvGrpSpPr>
        <p:grpSpPr>
          <a:xfrm>
            <a:off x="8153400" y="152400"/>
            <a:ext cx="792162" cy="1295400"/>
            <a:chOff x="8153400" y="152400"/>
            <a:chExt cx="792162" cy="1295400"/>
          </a:xfrm>
        </p:grpSpPr>
        <p:sp>
          <p:nvSpPr>
            <p:cNvPr id="8" name="椭圆"/>
            <p:cNvSpPr>
              <a:spLocks/>
            </p:cNvSpPr>
            <p:nvPr/>
          </p:nvSpPr>
          <p:spPr>
            <a:xfrm rot="0">
              <a:off x="8153400" y="152400"/>
              <a:ext cx="120650" cy="120650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9" name="椭圆"/>
            <p:cNvSpPr>
              <a:spLocks/>
            </p:cNvSpPr>
            <p:nvPr/>
          </p:nvSpPr>
          <p:spPr>
            <a:xfrm rot="0">
              <a:off x="8321675" y="152400"/>
              <a:ext cx="119062" cy="120650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10" name="椭圆"/>
            <p:cNvSpPr>
              <a:spLocks/>
            </p:cNvSpPr>
            <p:nvPr/>
          </p:nvSpPr>
          <p:spPr>
            <a:xfrm rot="0">
              <a:off x="8489950" y="152400"/>
              <a:ext cx="119062" cy="120650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11" name="椭圆"/>
            <p:cNvSpPr>
              <a:spLocks/>
            </p:cNvSpPr>
            <p:nvPr/>
          </p:nvSpPr>
          <p:spPr>
            <a:xfrm rot="0">
              <a:off x="8153400" y="320675"/>
              <a:ext cx="120650" cy="11906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12" name="椭圆"/>
            <p:cNvSpPr>
              <a:spLocks/>
            </p:cNvSpPr>
            <p:nvPr/>
          </p:nvSpPr>
          <p:spPr>
            <a:xfrm rot="0">
              <a:off x="8321675" y="320675"/>
              <a:ext cx="119062" cy="11906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13" name="椭圆"/>
            <p:cNvSpPr>
              <a:spLocks/>
            </p:cNvSpPr>
            <p:nvPr/>
          </p:nvSpPr>
          <p:spPr>
            <a:xfrm rot="0">
              <a:off x="8489950" y="320675"/>
              <a:ext cx="119062" cy="11906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14" name="椭圆"/>
            <p:cNvSpPr>
              <a:spLocks/>
            </p:cNvSpPr>
            <p:nvPr/>
          </p:nvSpPr>
          <p:spPr>
            <a:xfrm rot="0">
              <a:off x="8658225" y="320675"/>
              <a:ext cx="119062" cy="119062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15" name="椭圆"/>
            <p:cNvSpPr>
              <a:spLocks/>
            </p:cNvSpPr>
            <p:nvPr/>
          </p:nvSpPr>
          <p:spPr>
            <a:xfrm rot="0">
              <a:off x="8153400" y="488950"/>
              <a:ext cx="120650" cy="11906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16" name="椭圆"/>
            <p:cNvSpPr>
              <a:spLocks/>
            </p:cNvSpPr>
            <p:nvPr/>
          </p:nvSpPr>
          <p:spPr>
            <a:xfrm rot="0">
              <a:off x="8321675" y="488950"/>
              <a:ext cx="119062" cy="119062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17" name="椭圆"/>
            <p:cNvSpPr>
              <a:spLocks/>
            </p:cNvSpPr>
            <p:nvPr/>
          </p:nvSpPr>
          <p:spPr>
            <a:xfrm rot="0">
              <a:off x="8489950" y="488950"/>
              <a:ext cx="119062" cy="119062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18" name="椭圆"/>
            <p:cNvSpPr>
              <a:spLocks/>
            </p:cNvSpPr>
            <p:nvPr/>
          </p:nvSpPr>
          <p:spPr>
            <a:xfrm rot="0">
              <a:off x="8658225" y="488950"/>
              <a:ext cx="119062" cy="119062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19" name="椭圆"/>
            <p:cNvSpPr>
              <a:spLocks/>
            </p:cNvSpPr>
            <p:nvPr/>
          </p:nvSpPr>
          <p:spPr>
            <a:xfrm rot="0">
              <a:off x="8824913" y="488950"/>
              <a:ext cx="120649" cy="119062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20" name="椭圆"/>
            <p:cNvSpPr>
              <a:spLocks/>
            </p:cNvSpPr>
            <p:nvPr/>
          </p:nvSpPr>
          <p:spPr>
            <a:xfrm rot="0">
              <a:off x="8153400" y="655637"/>
              <a:ext cx="120650" cy="120650"/>
            </a:xfrm>
            <a:prstGeom prst="ellipse"/>
            <a:solidFill>
              <a:schemeClr val="tx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21" name="椭圆"/>
            <p:cNvSpPr>
              <a:spLocks/>
            </p:cNvSpPr>
            <p:nvPr/>
          </p:nvSpPr>
          <p:spPr>
            <a:xfrm rot="0">
              <a:off x="8321675" y="655637"/>
              <a:ext cx="119062" cy="120650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22" name="椭圆"/>
            <p:cNvSpPr>
              <a:spLocks/>
            </p:cNvSpPr>
            <p:nvPr/>
          </p:nvSpPr>
          <p:spPr>
            <a:xfrm rot="0">
              <a:off x="8489950" y="655637"/>
              <a:ext cx="119062" cy="120650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23" name="椭圆"/>
            <p:cNvSpPr>
              <a:spLocks/>
            </p:cNvSpPr>
            <p:nvPr/>
          </p:nvSpPr>
          <p:spPr>
            <a:xfrm rot="0">
              <a:off x="8658225" y="655637"/>
              <a:ext cx="119062" cy="120650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24" name="椭圆"/>
            <p:cNvSpPr>
              <a:spLocks/>
            </p:cNvSpPr>
            <p:nvPr/>
          </p:nvSpPr>
          <p:spPr>
            <a:xfrm rot="0">
              <a:off x="8153400" y="823912"/>
              <a:ext cx="120650" cy="120650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25" name="椭圆"/>
            <p:cNvSpPr>
              <a:spLocks/>
            </p:cNvSpPr>
            <p:nvPr/>
          </p:nvSpPr>
          <p:spPr>
            <a:xfrm rot="0">
              <a:off x="8321675" y="823912"/>
              <a:ext cx="119062" cy="120650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26" name="椭圆"/>
            <p:cNvSpPr>
              <a:spLocks/>
            </p:cNvSpPr>
            <p:nvPr/>
          </p:nvSpPr>
          <p:spPr>
            <a:xfrm rot="0">
              <a:off x="8489950" y="823912"/>
              <a:ext cx="119062" cy="120650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27" name="椭圆"/>
            <p:cNvSpPr>
              <a:spLocks/>
            </p:cNvSpPr>
            <p:nvPr/>
          </p:nvSpPr>
          <p:spPr>
            <a:xfrm rot="0">
              <a:off x="8658225" y="823912"/>
              <a:ext cx="119062" cy="120650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28" name="椭圆"/>
            <p:cNvSpPr>
              <a:spLocks/>
            </p:cNvSpPr>
            <p:nvPr/>
          </p:nvSpPr>
          <p:spPr>
            <a:xfrm rot="0">
              <a:off x="8824913" y="823912"/>
              <a:ext cx="120649" cy="120650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29" name="椭圆"/>
            <p:cNvSpPr>
              <a:spLocks/>
            </p:cNvSpPr>
            <p:nvPr/>
          </p:nvSpPr>
          <p:spPr>
            <a:xfrm rot="0">
              <a:off x="8153400" y="992187"/>
              <a:ext cx="120650" cy="119062"/>
            </a:xfrm>
            <a:prstGeom prst="ellipse"/>
            <a:solidFill>
              <a:schemeClr val="accent2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30" name="椭圆"/>
            <p:cNvSpPr>
              <a:spLocks/>
            </p:cNvSpPr>
            <p:nvPr/>
          </p:nvSpPr>
          <p:spPr>
            <a:xfrm rot="0">
              <a:off x="8321675" y="992187"/>
              <a:ext cx="119062" cy="119062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31" name="椭圆"/>
            <p:cNvSpPr>
              <a:spLocks/>
            </p:cNvSpPr>
            <p:nvPr/>
          </p:nvSpPr>
          <p:spPr>
            <a:xfrm rot="0">
              <a:off x="8489950" y="992187"/>
              <a:ext cx="119062" cy="119062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32" name="椭圆"/>
            <p:cNvSpPr>
              <a:spLocks/>
            </p:cNvSpPr>
            <p:nvPr/>
          </p:nvSpPr>
          <p:spPr>
            <a:xfrm rot="0">
              <a:off x="8658225" y="992187"/>
              <a:ext cx="119062" cy="119062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33" name="椭圆"/>
            <p:cNvSpPr>
              <a:spLocks/>
            </p:cNvSpPr>
            <p:nvPr/>
          </p:nvSpPr>
          <p:spPr>
            <a:xfrm rot="0">
              <a:off x="8153400" y="1160462"/>
              <a:ext cx="120650" cy="119062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34" name="椭圆"/>
            <p:cNvSpPr>
              <a:spLocks/>
            </p:cNvSpPr>
            <p:nvPr/>
          </p:nvSpPr>
          <p:spPr>
            <a:xfrm rot="0">
              <a:off x="8321675" y="1160462"/>
              <a:ext cx="119062" cy="119062"/>
            </a:xfrm>
            <a:prstGeom prst="ellipse"/>
            <a:solidFill>
              <a:schemeClr val="accent1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35" name="椭圆"/>
            <p:cNvSpPr>
              <a:spLocks/>
            </p:cNvSpPr>
            <p:nvPr/>
          </p:nvSpPr>
          <p:spPr>
            <a:xfrm rot="0">
              <a:off x="8489950" y="1160462"/>
              <a:ext cx="119062" cy="119062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36" name="椭圆"/>
            <p:cNvSpPr>
              <a:spLocks/>
            </p:cNvSpPr>
            <p:nvPr/>
          </p:nvSpPr>
          <p:spPr>
            <a:xfrm rot="0">
              <a:off x="8658225" y="1160462"/>
              <a:ext cx="119062" cy="119062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37" name="椭圆"/>
            <p:cNvSpPr>
              <a:spLocks/>
            </p:cNvSpPr>
            <p:nvPr/>
          </p:nvSpPr>
          <p:spPr>
            <a:xfrm rot="0">
              <a:off x="8321675" y="1327150"/>
              <a:ext cx="119062" cy="120649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  <p:sp>
          <p:nvSpPr>
            <p:cNvPr id="38" name="椭圆"/>
            <p:cNvSpPr>
              <a:spLocks/>
            </p:cNvSpPr>
            <p:nvPr/>
          </p:nvSpPr>
          <p:spPr>
            <a:xfrm rot="0">
              <a:off x="8658225" y="1327150"/>
              <a:ext cx="119062" cy="120649"/>
            </a:xfrm>
            <a:prstGeom prst="ellipse"/>
            <a:solidFill>
              <a:schemeClr val="folHlink"/>
            </a:solidFill>
            <a:ln w="9525"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20273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900" b="1" i="0" u="none" baseline="0">
          <a:solidFill>
            <a:schemeClr val="tx2"/>
          </a:solidFill>
          <a:latin typeface="Arial" pitchFamily="0" charset="0"/>
          <a:ea typeface="宋体" pitchFamily="0" charset="-122"/>
          <a:cs typeface="Arial" pitchFamily="0" charset="0"/>
        </a:defRPr>
      </a:lvl1pPr>
    </p:titleStyle>
    <p:bodyStyle>
      <a:lvl1pPr marL="34290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0000"/>
        <a:buFont typeface="Wingdings" pitchFamily="0" charset="2"/>
        <a:buChar char="l"/>
        <a:defRPr sz="3000" b="0" i="0" u="none" baseline="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1pPr>
      <a:lvl2pPr marL="688975" indent="-34607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itchFamily="0" charset="2"/>
        <a:buChar char="l"/>
        <a:defRPr sz="2600" b="0" i="0" u="none" baseline="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2pPr>
      <a:lvl3pPr marL="984250" indent="-2921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70000"/>
        <a:buFont typeface="Wingdings" pitchFamily="0" charset="2"/>
        <a:buChar char="l"/>
        <a:defRPr sz="2300" b="0" i="0" u="none" baseline="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3pPr>
      <a:lvl4pPr marL="1279525" indent="-2921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5000"/>
        <a:buFont typeface="Wingdings" pitchFamily="0" charset="2"/>
        <a:buChar char="§"/>
        <a:defRPr sz="2000" b="0" i="0" u="none" baseline="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4pPr>
      <a:lvl5pPr marL="1597025" indent="-31432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folHlink"/>
        </a:buClr>
        <a:buSzPct val="80000"/>
        <a:buFont typeface="Wingdings" pitchFamily="0" charset="2"/>
        <a:buChar char="§"/>
        <a:defRPr sz="2000" b="0" i="0" u="none" baseline="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5pPr>
      <a:lvl6pPr marL="1597025" indent="-31432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folHlink"/>
        </a:buClr>
        <a:buSzPct val="80000"/>
        <a:buFont typeface="Wingdings" pitchFamily="0" charset="2"/>
        <a:buChar char="§"/>
        <a:defRPr sz="2000" b="0" i="0" u="none" baseline="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6pPr>
      <a:lvl7pPr marL="1597025" indent="-31432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folHlink"/>
        </a:buClr>
        <a:buSzPct val="80000"/>
        <a:buFont typeface="Wingdings" pitchFamily="0" charset="2"/>
        <a:buChar char="§"/>
        <a:defRPr sz="2000" b="0" i="0" u="none" baseline="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7pPr>
      <a:lvl8pPr marL="1597025" indent="-31432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folHlink"/>
        </a:buClr>
        <a:buSzPct val="80000"/>
        <a:buFont typeface="Wingdings" pitchFamily="0" charset="2"/>
        <a:buChar char="§"/>
        <a:defRPr sz="2000" b="0" i="0" u="none" baseline="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8pPr>
      <a:lvl9pPr marL="1597025" indent="-31432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folHlink"/>
        </a:buClr>
        <a:buSzPct val="80000"/>
        <a:buFont typeface="Wingdings" pitchFamily="0" charset="2"/>
        <a:buChar char="§"/>
        <a:defRPr sz="2000" b="0" i="0" u="none" baseline="0">
          <a:solidFill>
            <a:schemeClr val="tx1"/>
          </a:solidFill>
          <a:latin typeface="Times New Roman" pitchFamily="0" charset="0"/>
          <a:ea typeface="宋体" pitchFamily="0" charset="-122"/>
          <a:cs typeface="Times New Roman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.bin"/><Relationship Id="rId2" Type="http://schemas.openxmlformats.org/officeDocument/2006/relationships/image" Target="../media/13.wmf"/><Relationship Id="rId3" Type="http://schemas.openxmlformats.org/officeDocument/2006/relationships/oleObject" Target="../embeddings/oleObject9.bin"/><Relationship Id="rId4" Type="http://schemas.openxmlformats.org/officeDocument/2006/relationships/image" Target="../media/14.w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0.bin"/><Relationship Id="rId2" Type="http://schemas.openxmlformats.org/officeDocument/2006/relationships/image" Target="../media/15.wmf"/><Relationship Id="rId3" Type="http://schemas.openxmlformats.org/officeDocument/2006/relationships/oleObject" Target="../embeddings/oleObject11.bin"/><Relationship Id="rId4" Type="http://schemas.openxmlformats.org/officeDocument/2006/relationships/image" Target="../media/16.wmf"/><Relationship Id="rId5" Type="http://schemas.openxmlformats.org/officeDocument/2006/relationships/oleObject" Target="../embeddings/oleObject12.bin"/><Relationship Id="rId6" Type="http://schemas.openxmlformats.org/officeDocument/2006/relationships/image" Target="../media/17.wmf"/><Relationship Id="rId7" Type="http://schemas.openxmlformats.org/officeDocument/2006/relationships/oleObject" Target="../embeddings/oleObject13.bin"/><Relationship Id="rId8" Type="http://schemas.openxmlformats.org/officeDocument/2006/relationships/image" Target="../media/18.wmf"/><Relationship Id="rId9" Type="http://schemas.openxmlformats.org/officeDocument/2006/relationships/oleObject" Target="../embeddings/oleObject14.bin"/><Relationship Id="rId10" Type="http://schemas.openxmlformats.org/officeDocument/2006/relationships/image" Target="../media/19.wmf"/><Relationship Id="rId11" Type="http://schemas.openxmlformats.org/officeDocument/2006/relationships/oleObject" Target="../embeddings/oleObject15.bin"/><Relationship Id="rId12" Type="http://schemas.openxmlformats.org/officeDocument/2006/relationships/image" Target="../media/20.w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6.bin"/><Relationship Id="rId2" Type="http://schemas.openxmlformats.org/officeDocument/2006/relationships/image" Target="../media/21.wmf"/><Relationship Id="rId3" Type="http://schemas.openxmlformats.org/officeDocument/2006/relationships/oleObject" Target="../embeddings/oleObject17.bin"/><Relationship Id="rId4" Type="http://schemas.openxmlformats.org/officeDocument/2006/relationships/image" Target="../media/22.wmf"/><Relationship Id="rId5" Type="http://schemas.openxmlformats.org/officeDocument/2006/relationships/oleObject" Target="../embeddings/oleObject18.bin"/><Relationship Id="rId6" Type="http://schemas.openxmlformats.org/officeDocument/2006/relationships/image" Target="../media/23.wmf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9.bin"/><Relationship Id="rId2" Type="http://schemas.openxmlformats.org/officeDocument/2006/relationships/image" Target="../media/24.wmf"/><Relationship Id="rId3" Type="http://schemas.openxmlformats.org/officeDocument/2006/relationships/oleObject" Target="../embeddings/oleObject20.bin"/><Relationship Id="rId4" Type="http://schemas.openxmlformats.org/officeDocument/2006/relationships/image" Target="../media/25.wmf"/><Relationship Id="rId5" Type="http://schemas.openxmlformats.org/officeDocument/2006/relationships/oleObject" Target="../embeddings/oleObject21.bin"/><Relationship Id="rId6" Type="http://schemas.openxmlformats.org/officeDocument/2006/relationships/image" Target="../media/26.wmf"/><Relationship Id="rId7" Type="http://schemas.openxmlformats.org/officeDocument/2006/relationships/image" Target="../media/27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2.bin"/><Relationship Id="rId2" Type="http://schemas.openxmlformats.org/officeDocument/2006/relationships/image" Target="../media/28.wmf"/><Relationship Id="rId3" Type="http://schemas.openxmlformats.org/officeDocument/2006/relationships/oleObject" Target="../embeddings/oleObject23.bin"/><Relationship Id="rId4" Type="http://schemas.openxmlformats.org/officeDocument/2006/relationships/image" Target="../media/29.wmf"/><Relationship Id="rId5" Type="http://schemas.openxmlformats.org/officeDocument/2006/relationships/oleObject" Target="../embeddings/oleObject24.bin"/><Relationship Id="rId6" Type="http://schemas.openxmlformats.org/officeDocument/2006/relationships/image" Target="../media/30.wmf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5.bin"/><Relationship Id="rId2" Type="http://schemas.openxmlformats.org/officeDocument/2006/relationships/image" Target="../media/31.wmf"/><Relationship Id="rId3" Type="http://schemas.openxmlformats.org/officeDocument/2006/relationships/oleObject" Target="../embeddings/oleObject26.bin"/><Relationship Id="rId4" Type="http://schemas.openxmlformats.org/officeDocument/2006/relationships/image" Target="../media/32.wmf"/><Relationship Id="rId5" Type="http://schemas.openxmlformats.org/officeDocument/2006/relationships/oleObject" Target="../embeddings/oleObject27.bin"/><Relationship Id="rId6" Type="http://schemas.openxmlformats.org/officeDocument/2006/relationships/image" Target="../media/33.wmf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1.wmf"/><Relationship Id="rId3" Type="http://schemas.openxmlformats.org/officeDocument/2006/relationships/oleObject" Target="../embeddings/oleObject2.bin"/><Relationship Id="rId4" Type="http://schemas.openxmlformats.org/officeDocument/2006/relationships/image" Target="../media/2.wmf"/><Relationship Id="rId5" Type="http://schemas.openxmlformats.org/officeDocument/2006/relationships/oleObject" Target="../embeddings/oleObject3.bin"/><Relationship Id="rId6" Type="http://schemas.openxmlformats.org/officeDocument/2006/relationships/image" Target="../media/3.wmf"/><Relationship Id="rId7" Type="http://schemas.openxmlformats.org/officeDocument/2006/relationships/image" Target="../media/4.png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Relationship Id="rId2" Type="http://schemas.openxmlformats.org/officeDocument/2006/relationships/image" Target="../media/7.wmf"/><Relationship Id="rId3" Type="http://schemas.openxmlformats.org/officeDocument/2006/relationships/oleObject" Target="../embeddings/oleObject5.bin"/><Relationship Id="rId4" Type="http://schemas.openxmlformats.org/officeDocument/2006/relationships/image" Target="../media/8.w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.bin"/><Relationship Id="rId2" Type="http://schemas.openxmlformats.org/officeDocument/2006/relationships/image" Target="../media/9.wmf"/><Relationship Id="rId3" Type="http://schemas.openxmlformats.org/officeDocument/2006/relationships/oleObject" Target="../embeddings/oleObject7.bin"/><Relationship Id="rId4" Type="http://schemas.openxmlformats.org/officeDocument/2006/relationships/image" Target="../media/10.w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"/>
          <p:cNvSpPr>
            <a:spLocks noGrp="1"/>
          </p:cNvSpPr>
          <p:nvPr>
            <p:ph type="ctrTitle"/>
          </p:nvPr>
        </p:nvSpPr>
        <p:spPr>
          <a:xfrm rot="0">
            <a:off x="315912" y="466725"/>
            <a:ext cx="6783388" cy="21336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>
                <a:solidFill>
                  <a:schemeClr val="tx2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第5章 无失真信源</a:t>
            </a:r>
            <a:br>
              <a:rPr lang="zh-CN" altLang="en-US" sz="4800">
                <a:solidFill>
                  <a:schemeClr val="tx2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</a:br>
            <a:r>
              <a:rPr lang="zh-CN" altLang="en-US" sz="4800">
                <a:solidFill>
                  <a:schemeClr val="tx2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编码定理</a:t>
            </a:r>
            <a:endParaRPr lang="zh-CN" altLang="en-US" sz="4800">
              <a:solidFill>
                <a:schemeClr val="tx2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subTitle" idx="1"/>
          </p:nvPr>
        </p:nvSpPr>
        <p:spPr>
          <a:xfrm rot="0">
            <a:off x="849312" y="3049587"/>
            <a:ext cx="6249988" cy="35798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5.1 编码器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5.2 等长码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5.4 等长信源编码定理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5.5 变长码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5.6 变长信源编码定理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27987"/>
      </p:ext>
    </p:extLst>
  </p:cSld>
  <p:clrMapOvr>
    <a:masterClrMapping/>
  </p:clrMapOvr>
  <p:transition/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5.4 等长信源编码定理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94" name="文本框"/>
          <p:cNvSpPr txBox="1">
            <a:spLocks/>
          </p:cNvSpPr>
          <p:nvPr/>
        </p:nvSpPr>
        <p:spPr>
          <a:xfrm rot="0">
            <a:off x="1143000" y="1066800"/>
            <a:ext cx="2860675" cy="5206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对于任意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  <a:sym typeface="Symbol" pitchFamily="0" charset="2"/>
              </a:rPr>
              <a:t></a:t>
            </a: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  <a:sym typeface="Symbol" pitchFamily="0" charset="2"/>
              </a:rPr>
              <a:t>&gt;0，</a:t>
            </a: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若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95" name="文本框"/>
          <p:cNvSpPr txBox="1">
            <a:spLocks/>
          </p:cNvSpPr>
          <p:nvPr/>
        </p:nvSpPr>
        <p:spPr>
          <a:xfrm rot="0">
            <a:off x="1066800" y="2841625"/>
            <a:ext cx="4103687" cy="520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则不可能实现无失真编码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838200" y="990600"/>
            <a:ext cx="6934200" cy="2438400"/>
          </a:xfrm>
          <a:prstGeom prst="rect"/>
          <a:noFill/>
          <a:ln w="381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97" name="文本框"/>
          <p:cNvSpPr txBox="1">
            <a:spLocks/>
          </p:cNvSpPr>
          <p:nvPr/>
        </p:nvSpPr>
        <p:spPr>
          <a:xfrm rot="0">
            <a:off x="2209800" y="4225925"/>
            <a:ext cx="2057400" cy="10858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l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个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码符号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平均最大可以表示的信息量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98" name="文本框"/>
          <p:cNvSpPr txBox="1">
            <a:spLocks/>
          </p:cNvSpPr>
          <p:nvPr/>
        </p:nvSpPr>
        <p:spPr>
          <a:xfrm rot="0">
            <a:off x="4648200" y="4225925"/>
            <a:ext cx="2438400" cy="73024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	N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个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信源符号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包含的平均信息量</a:t>
            </a:r>
            <a:endParaRPr lang="zh-CN" altLang="en-US" sz="2400" i="1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99" name="文本框"/>
          <p:cNvSpPr txBox="1">
            <a:spLocks/>
          </p:cNvSpPr>
          <p:nvPr/>
        </p:nvSpPr>
        <p:spPr>
          <a:xfrm rot="0">
            <a:off x="4489450" y="5305425"/>
            <a:ext cx="4672013" cy="1549400"/>
          </a:xfrm>
          <a:prstGeom prst="rect"/>
          <a:noFill/>
          <a:ln w="9525" cmpd="sng" cap="flat">
            <a:solidFill>
              <a:schemeClr val="tx1"/>
            </a:solidFill>
            <a:prstDash val="dash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l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	码字长度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r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码符号总数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H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(</a:t>
            </a: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S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)</a:t>
            </a: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平均每个信源符号的信息量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信源符号序列长度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00" name="左大括号"/>
          <p:cNvSpPr>
            <a:spLocks/>
          </p:cNvSpPr>
          <p:nvPr/>
        </p:nvSpPr>
        <p:spPr>
          <a:xfrm rot="16200000">
            <a:off x="3657600" y="3657600"/>
            <a:ext cx="76200" cy="838200"/>
          </a:xfrm>
          <a:prstGeom prst="leftBrace">
            <a:avLst>
              <a:gd name="adj1" fmla="val 91666"/>
              <a:gd name="adj2" fmla="val 50000"/>
            </a:avLst>
          </a:prstGeom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sp>
        <p:nvSpPr>
          <p:cNvPr id="201" name="左大括号"/>
          <p:cNvSpPr>
            <a:spLocks/>
          </p:cNvSpPr>
          <p:nvPr/>
        </p:nvSpPr>
        <p:spPr>
          <a:xfrm rot="16200000">
            <a:off x="5067300" y="3543300"/>
            <a:ext cx="76200" cy="1066800"/>
          </a:xfrm>
          <a:prstGeom prst="leftBrace">
            <a:avLst>
              <a:gd name="adj1" fmla="val 116666"/>
              <a:gd name="adj2" fmla="val 50000"/>
            </a:avLst>
          </a:prstGeom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pic>
        <p:nvPicPr>
          <p:cNvPr id="202" name="对象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121025" y="1603375"/>
            <a:ext cx="2670175" cy="1109662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203" name="对象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200400" y="3467100"/>
            <a:ext cx="2600325" cy="571500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10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238262928"/>
      </p:ext>
    </p:extLst>
  </p:cSld>
  <p:clrMapOvr>
    <a:masterClrMapping/>
  </p:clrMapOvr>
  <p:transition/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5.4 等长信源编码定理</a:t>
            </a:r>
            <a:br>
              <a:rPr lang="zh-CN" altLang="en-US"/>
            </a:br>
            <a:endParaRPr lang="zh-CN" altLang="en-US"/>
          </a:p>
        </p:txBody>
      </p:sp>
      <p:grpSp>
        <p:nvGrpSpPr>
          <p:cNvPr id="208" name="组合"/>
          <p:cNvGrpSpPr>
            <a:grpSpLocks/>
          </p:cNvGrpSpPr>
          <p:nvPr/>
        </p:nvGrpSpPr>
        <p:grpSpPr>
          <a:xfrm>
            <a:off x="228600" y="3581400"/>
            <a:ext cx="4308475" cy="2028824"/>
            <a:chOff x="228600" y="3581400"/>
            <a:chExt cx="4308475" cy="2028824"/>
          </a:xfrm>
        </p:grpSpPr>
        <p:graphicFrame>
          <p:nvGraphicFramePr>
            <p:cNvPr id="205" name="对象"/>
            <p:cNvGraphicFramePr>
              <a:graphicFrameLocks noChangeAspect="1"/>
            </p:cNvGraphicFramePr>
            <p:nvPr/>
          </p:nvGraphicFramePr>
          <p:xfrm>
            <a:off x="228600" y="3581400"/>
            <a:ext cx="1905000" cy="2028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" imgW="0" imgH="0" progId="Package">
                    <p:embed/>
                  </p:oleObj>
                </mc:Choice>
                <mc:Fallback>
                  <p:oleObj name="package" r:id="rId1" imgW="0" imgH="0" progId="Package">
                    <p:embed/>
                    <p:pic>
                      <p:nvPicPr>
                        <p:cNvPr id="205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/>
                        <a:stretch>
                          <a:fillRect/>
                        </a:stretch>
                      </p:blipFill>
                      <p:spPr>
                        <a:xfrm rot="0">
                          <a:off x="228600" y="3581400"/>
                          <a:ext cx="1905000" cy="202882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" name="文本框"/>
            <p:cNvSpPr txBox="1">
              <a:spLocks/>
            </p:cNvSpPr>
            <p:nvPr/>
          </p:nvSpPr>
          <p:spPr>
            <a:xfrm rot="0">
              <a:off x="2209800" y="3673475"/>
              <a:ext cx="2327275" cy="94932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Arial" pitchFamily="0" charset="0"/>
                  <a:ea typeface="宋体" pitchFamily="0" charset="-122"/>
                  <a:cs typeface="Times New Roman" pitchFamily="0" charset="0"/>
                </a:rPr>
                <a:t>编码后</a:t>
              </a:r>
              <a:r>
                <a:rPr lang="zh-CN" altLang="en-US" sz="2800" b="1">
                  <a:solidFill>
                    <a:srgbClr val="0000FF"/>
                  </a:solidFill>
                  <a:latin typeface="Arial" pitchFamily="0" charset="0"/>
                  <a:ea typeface="宋体" pitchFamily="0" charset="-122"/>
                  <a:cs typeface="Times New Roman" pitchFamily="0" charset="0"/>
                </a:rPr>
                <a:t>信源</a:t>
              </a:r>
              <a:r>
                <a:rPr lang="zh-CN" altLang="en-US" sz="2800">
                  <a:solidFill>
                    <a:schemeClr val="tx1"/>
                  </a:solidFill>
                  <a:latin typeface="Arial" pitchFamily="0" charset="0"/>
                  <a:ea typeface="宋体" pitchFamily="0" charset="-122"/>
                  <a:cs typeface="Times New Roman" pitchFamily="0" charset="0"/>
                </a:rPr>
                <a:t>的</a:t>
              </a:r>
              <a:endPara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Arial" pitchFamily="0" charset="0"/>
                  <a:ea typeface="宋体" pitchFamily="0" charset="-122"/>
                  <a:cs typeface="Times New Roman" pitchFamily="0" charset="0"/>
                </a:rPr>
                <a:t>信息传输率</a:t>
              </a:r>
              <a:endPara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207" name="文本框"/>
            <p:cNvSpPr txBox="1">
              <a:spLocks/>
            </p:cNvSpPr>
            <p:nvPr/>
          </p:nvSpPr>
          <p:spPr>
            <a:xfrm rot="0">
              <a:off x="2209800" y="4862512"/>
              <a:ext cx="1614487" cy="52070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Arial" pitchFamily="0" charset="0"/>
                  <a:ea typeface="宋体" pitchFamily="0" charset="-122"/>
                  <a:cs typeface="Times New Roman" pitchFamily="0" charset="0"/>
                </a:rPr>
                <a:t>编码效率</a:t>
              </a:r>
              <a:endPara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endParaRPr>
            </a:p>
          </p:txBody>
        </p:sp>
      </p:grpSp>
      <p:graphicFrame>
        <p:nvGraphicFramePr>
          <p:cNvPr id="209" name="对象"/>
          <p:cNvGraphicFramePr>
            <a:graphicFrameLocks noChangeAspect="1"/>
          </p:cNvGraphicFramePr>
          <p:nvPr/>
        </p:nvGraphicFramePr>
        <p:xfrm>
          <a:off x="3321050" y="1676400"/>
          <a:ext cx="23177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20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3321050" y="1676400"/>
                        <a:ext cx="2317750" cy="10461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" name="文本框"/>
          <p:cNvSpPr txBox="1">
            <a:spLocks/>
          </p:cNvSpPr>
          <p:nvPr/>
        </p:nvSpPr>
        <p:spPr>
          <a:xfrm rot="0">
            <a:off x="1143000" y="1066800"/>
            <a:ext cx="3927475" cy="5206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对于任意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  <a:sym typeface="Symbol" pitchFamily="0" charset="2"/>
              </a:rPr>
              <a:t></a:t>
            </a: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  <a:sym typeface="Symbol" pitchFamily="0" charset="2"/>
              </a:rPr>
              <a:t>&gt;0，</a:t>
            </a: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只要满足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11" name="文本框"/>
          <p:cNvSpPr txBox="1">
            <a:spLocks/>
          </p:cNvSpPr>
          <p:nvPr/>
        </p:nvSpPr>
        <p:spPr>
          <a:xfrm rot="0">
            <a:off x="1066800" y="2841625"/>
            <a:ext cx="6475412" cy="520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则当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足够大时，可实现几乎无失真编码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12" name="矩形"/>
          <p:cNvSpPr>
            <a:spLocks/>
          </p:cNvSpPr>
          <p:nvPr/>
        </p:nvSpPr>
        <p:spPr>
          <a:xfrm rot="0">
            <a:off x="838200" y="990600"/>
            <a:ext cx="6934200" cy="2438400"/>
          </a:xfrm>
          <a:prstGeom prst="rect"/>
          <a:noFill/>
          <a:ln w="381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213" name="文本框"/>
          <p:cNvSpPr txBox="1">
            <a:spLocks/>
          </p:cNvSpPr>
          <p:nvPr/>
        </p:nvSpPr>
        <p:spPr>
          <a:xfrm rot="0">
            <a:off x="4489450" y="5305425"/>
            <a:ext cx="4672013" cy="1549400"/>
          </a:xfrm>
          <a:prstGeom prst="rect"/>
          <a:noFill/>
          <a:ln w="9525" cmpd="sng" cap="flat">
            <a:solidFill>
              <a:schemeClr val="tx1"/>
            </a:solidFill>
            <a:prstDash val="dash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l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码字长度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r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码符号总数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H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(</a:t>
            </a: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S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)</a:t>
            </a: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平均每个信源符号的信息量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信源符号序列长度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11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48208385"/>
      </p:ext>
    </p:extLst>
  </p:cSld>
  <p:clrMapOvr>
    <a:masterClrMapping/>
  </p:clrMapOvr>
  <p:transition/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5.6 变长信源编码定理</a:t>
            </a:r>
            <a:br>
              <a:rPr lang="zh-CN" altLang="en-US"/>
            </a:br>
            <a:r>
              <a:rPr lang="zh-CN" altLang="en-US"/>
              <a:t>—— 平均码长</a:t>
            </a:r>
            <a:endParaRPr lang="zh-CN" altLang="en-US"/>
          </a:p>
        </p:txBody>
      </p:sp>
      <p:graphicFrame>
        <p:nvGraphicFramePr>
          <p:cNvPr id="215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28600" y="2359025"/>
          <a:ext cx="4076610" cy="4222560"/>
        </p:xfrm>
        <a:graphic>
          <a:graphicData uri="http://schemas.openxmlformats.org/drawingml/2006/table">
            <a:tbl>
              <a:tblPr bandRow="1"/>
              <a:tblGrid>
                <a:gridCol w="555599"/>
                <a:gridCol w="663549"/>
                <a:gridCol w="1201712"/>
                <a:gridCol w="927074"/>
                <a:gridCol w="681012"/>
              </a:tblGrid>
              <a:tr h="6857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文字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P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(</a:t>
                      </a: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s</a:t>
                      </a:r>
                      <a:r>
                        <a:rPr lang="zh-CN" altLang="en-US" sz="1800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信源符号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s</a:t>
                      </a:r>
                      <a:r>
                        <a:rPr lang="zh-CN" altLang="en-US" sz="18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18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码字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W</a:t>
                      </a:r>
                      <a:r>
                        <a:rPr lang="zh-CN" altLang="en-US" sz="18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18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码长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l</a:t>
                      </a:r>
                      <a:r>
                        <a:rPr lang="zh-CN" altLang="en-US" sz="18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18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256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p</a:t>
                      </a:r>
                      <a:r>
                        <a:rPr lang="zh-CN" altLang="en-US" sz="1800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</a:t>
                      </a:r>
                      <a:endParaRPr lang="zh-CN" altLang="en-US" sz="18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p</a:t>
                      </a:r>
                      <a:r>
                        <a:rPr lang="zh-CN" altLang="en-US" sz="1800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</a:t>
                      </a:r>
                      <a:endParaRPr lang="zh-CN" altLang="en-US" sz="18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2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p</a:t>
                      </a:r>
                      <a:r>
                        <a:rPr lang="zh-CN" altLang="en-US" sz="1800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3</a:t>
                      </a:r>
                      <a:endParaRPr lang="zh-CN" altLang="en-US" sz="18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3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050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Z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p</a:t>
                      </a:r>
                      <a:r>
                        <a:rPr lang="zh-CN" altLang="en-US" sz="1800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26</a:t>
                      </a:r>
                      <a:endParaRPr lang="zh-CN" altLang="en-US" sz="18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10 1110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6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(空格)</a:t>
                      </a:r>
                      <a:endParaRPr lang="zh-CN" altLang="en-US" sz="14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p</a:t>
                      </a:r>
                      <a:r>
                        <a:rPr lang="zh-CN" altLang="en-US" sz="1800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27</a:t>
                      </a:r>
                      <a:endParaRPr lang="zh-CN" altLang="en-US" sz="18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3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,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p</a:t>
                      </a:r>
                      <a:r>
                        <a:rPr lang="zh-CN" altLang="en-US" sz="1800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28</a:t>
                      </a:r>
                      <a:endParaRPr lang="zh-CN" altLang="en-US" sz="18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0010 1100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4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6510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p</a:t>
                      </a:r>
                      <a:r>
                        <a:rPr lang="zh-CN" altLang="en-US" sz="1800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32</a:t>
                      </a:r>
                      <a:endParaRPr lang="zh-CN" altLang="en-US" sz="18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11 1111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6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216" name="文本框"/>
          <p:cNvSpPr txBox="1">
            <a:spLocks/>
          </p:cNvSpPr>
          <p:nvPr/>
        </p:nvSpPr>
        <p:spPr>
          <a:xfrm rot="0">
            <a:off x="228600" y="1673225"/>
            <a:ext cx="1228725" cy="48577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32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变长码</a:t>
            </a:r>
            <a:endParaRPr lang="zh-CN" altLang="en-US" sz="32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graphicFrame>
        <p:nvGraphicFramePr>
          <p:cNvPr id="217" name="对象"/>
          <p:cNvGraphicFramePr>
            <a:graphicFrameLocks noChangeAspect="1"/>
          </p:cNvGraphicFramePr>
          <p:nvPr/>
        </p:nvGraphicFramePr>
        <p:xfrm>
          <a:off x="5002212" y="2667000"/>
          <a:ext cx="32972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21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5002212" y="2667000"/>
                        <a:ext cx="3297237" cy="11080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" name="对象"/>
          <p:cNvGraphicFramePr>
            <a:graphicFrameLocks noChangeAspect="1"/>
          </p:cNvGraphicFramePr>
          <p:nvPr/>
        </p:nvGraphicFramePr>
        <p:xfrm>
          <a:off x="4462462" y="2286000"/>
          <a:ext cx="4217987" cy="50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21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4462462" y="2286000"/>
                        <a:ext cx="4217987" cy="5079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对象"/>
          <p:cNvGraphicFramePr>
            <a:graphicFrameLocks noChangeAspect="1"/>
          </p:cNvGraphicFramePr>
          <p:nvPr/>
        </p:nvGraphicFramePr>
        <p:xfrm>
          <a:off x="4724400" y="4427537"/>
          <a:ext cx="35877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21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4724400" y="4427537"/>
                        <a:ext cx="3587750" cy="11096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对象"/>
          <p:cNvGraphicFramePr>
            <a:graphicFrameLocks noChangeAspect="1"/>
          </p:cNvGraphicFramePr>
          <p:nvPr/>
        </p:nvGraphicFramePr>
        <p:xfrm>
          <a:off x="4724400" y="5494338"/>
          <a:ext cx="33655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22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4724400" y="5494338"/>
                        <a:ext cx="3365500" cy="6016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对象"/>
          <p:cNvGraphicFramePr>
            <a:graphicFrameLocks noChangeAspect="1"/>
          </p:cNvGraphicFramePr>
          <p:nvPr/>
        </p:nvGraphicFramePr>
        <p:xfrm>
          <a:off x="4413250" y="4046537"/>
          <a:ext cx="47307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22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4413250" y="4046537"/>
                        <a:ext cx="4730750" cy="5381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" name="对象"/>
          <p:cNvGraphicFramePr>
            <a:graphicFrameLocks noChangeAspect="1"/>
          </p:cNvGraphicFramePr>
          <p:nvPr/>
        </p:nvGraphicFramePr>
        <p:xfrm>
          <a:off x="4806950" y="6111875"/>
          <a:ext cx="3968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22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4806950" y="6111875"/>
                        <a:ext cx="3968750" cy="5699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12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92314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5.6 变长信源编码定理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224" name="对象"/>
          <p:cNvGraphicFramePr>
            <a:graphicFrameLocks noChangeAspect="1"/>
          </p:cNvGraphicFramePr>
          <p:nvPr/>
        </p:nvGraphicFramePr>
        <p:xfrm>
          <a:off x="2511425" y="1644650"/>
          <a:ext cx="39370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22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2511425" y="1644650"/>
                        <a:ext cx="3937000" cy="11096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文本框"/>
          <p:cNvSpPr txBox="1">
            <a:spLocks/>
          </p:cNvSpPr>
          <p:nvPr/>
        </p:nvSpPr>
        <p:spPr>
          <a:xfrm rot="0">
            <a:off x="1143000" y="1050925"/>
            <a:ext cx="5526088" cy="520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总可以找到一种惟一可译码，使得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26" name="矩形"/>
          <p:cNvSpPr>
            <a:spLocks/>
          </p:cNvSpPr>
          <p:nvPr/>
        </p:nvSpPr>
        <p:spPr>
          <a:xfrm rot="0">
            <a:off x="838200" y="990600"/>
            <a:ext cx="6934200" cy="2438400"/>
          </a:xfrm>
          <a:prstGeom prst="rect"/>
          <a:noFill/>
          <a:ln w="381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227" name="文本框"/>
          <p:cNvSpPr txBox="1">
            <a:spLocks/>
          </p:cNvSpPr>
          <p:nvPr/>
        </p:nvSpPr>
        <p:spPr>
          <a:xfrm rot="0">
            <a:off x="304800" y="5257800"/>
            <a:ext cx="3276600" cy="13731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>
                <a:solidFill>
                  <a:srgbClr val="0000FF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等长信源编码定理是变长信源编码定理的一个特例</a:t>
            </a:r>
            <a:endParaRPr lang="zh-CN" altLang="en-US" sz="2800" b="1">
              <a:solidFill>
                <a:srgbClr val="0000FF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graphicFrame>
        <p:nvGraphicFramePr>
          <p:cNvPr id="228" name="对象"/>
          <p:cNvGraphicFramePr>
            <a:graphicFrameLocks noChangeAspect="1"/>
          </p:cNvGraphicFramePr>
          <p:nvPr/>
        </p:nvGraphicFramePr>
        <p:xfrm>
          <a:off x="1200150" y="2774950"/>
          <a:ext cx="61912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22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200150" y="2774950"/>
                        <a:ext cx="6191250" cy="5699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对象"/>
          <p:cNvGraphicFramePr>
            <a:graphicFrameLocks noChangeAspect="1"/>
          </p:cNvGraphicFramePr>
          <p:nvPr/>
        </p:nvGraphicFramePr>
        <p:xfrm>
          <a:off x="3086100" y="3429000"/>
          <a:ext cx="2824162" cy="603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22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3086100" y="3429000"/>
                        <a:ext cx="2824162" cy="6032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文本框"/>
          <p:cNvSpPr txBox="1">
            <a:spLocks/>
          </p:cNvSpPr>
          <p:nvPr/>
        </p:nvSpPr>
        <p:spPr>
          <a:xfrm rot="0">
            <a:off x="1676400" y="4267200"/>
            <a:ext cx="2743200" cy="7302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L</a:t>
            </a:r>
            <a:r>
              <a:rPr lang="zh-CN" altLang="en-US" sz="2400" i="1" baseline="-250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个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码符号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平均最大可以表示的信息量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31" name="文本框"/>
          <p:cNvSpPr txBox="1">
            <a:spLocks/>
          </p:cNvSpPr>
          <p:nvPr/>
        </p:nvSpPr>
        <p:spPr>
          <a:xfrm rot="0">
            <a:off x="4724400" y="4267200"/>
            <a:ext cx="2209800" cy="7302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	N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个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信源符号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包含的平均信息量</a:t>
            </a:r>
            <a:endParaRPr lang="zh-CN" altLang="en-US" sz="2400" i="1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32" name="左大括号"/>
          <p:cNvSpPr>
            <a:spLocks/>
          </p:cNvSpPr>
          <p:nvPr/>
        </p:nvSpPr>
        <p:spPr>
          <a:xfrm rot="16200000">
            <a:off x="3733800" y="3429000"/>
            <a:ext cx="76200" cy="1295400"/>
          </a:xfrm>
          <a:prstGeom prst="leftBrace">
            <a:avLst>
              <a:gd name="adj1" fmla="val 141666"/>
              <a:gd name="adj2" fmla="val 50000"/>
            </a:avLst>
          </a:prstGeom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sp>
        <p:nvSpPr>
          <p:cNvPr id="233" name="左大括号"/>
          <p:cNvSpPr>
            <a:spLocks/>
          </p:cNvSpPr>
          <p:nvPr/>
        </p:nvSpPr>
        <p:spPr>
          <a:xfrm rot="16200000">
            <a:off x="5219700" y="3543300"/>
            <a:ext cx="76200" cy="1066800"/>
          </a:xfrm>
          <a:prstGeom prst="leftBrace">
            <a:avLst>
              <a:gd name="adj1" fmla="val 116666"/>
              <a:gd name="adj2" fmla="val 50000"/>
            </a:avLst>
          </a:prstGeom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grpSp>
        <p:nvGrpSpPr>
          <p:cNvPr id="236" name="组合"/>
          <p:cNvGrpSpPr>
            <a:grpSpLocks/>
          </p:cNvGrpSpPr>
          <p:nvPr/>
        </p:nvGrpSpPr>
        <p:grpSpPr>
          <a:xfrm>
            <a:off x="4489450" y="5305425"/>
            <a:ext cx="4672013" cy="1549400"/>
            <a:chOff x="4489450" y="5305425"/>
            <a:chExt cx="4672013" cy="1549400"/>
          </a:xfrm>
        </p:grpSpPr>
        <p:sp>
          <p:nvSpPr>
            <p:cNvPr id="234" name="文本框"/>
            <p:cNvSpPr txBox="1">
              <a:spLocks/>
            </p:cNvSpPr>
            <p:nvPr/>
          </p:nvSpPr>
          <p:spPr>
            <a:xfrm rot="0">
              <a:off x="4489450" y="5305425"/>
              <a:ext cx="4672013" cy="1549400"/>
            </a:xfrm>
            <a:prstGeom prst="rect"/>
            <a:noFill/>
            <a:ln w="9525" cmpd="sng" cap="flat">
              <a:solidFill>
                <a:schemeClr val="tx1"/>
              </a:solidFill>
              <a:prstDash val="dash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900" algn="r"/>
                  <a:tab pos="514350" algn="l"/>
                </a:tabLst>
              </a:pP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L</a:t>
              </a:r>
              <a:r>
                <a:rPr lang="zh-CN" altLang="en-US" sz="2400" i="1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N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 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:	平均码字长度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900" algn="r"/>
                  <a:tab pos="514350" algn="l"/>
                </a:tabLst>
              </a:pP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r 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: 码符号总数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900" algn="r"/>
                  <a:tab pos="514350" algn="l"/>
                </a:tabLst>
              </a:pP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H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(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S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)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 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: 平均每个信源符号的信息量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900" algn="r"/>
                  <a:tab pos="514350" algn="l"/>
                </a:tabLst>
              </a:pP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N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: 信源符号序列长度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235" name="直线"/>
            <p:cNvSpPr>
              <a:spLocks/>
            </p:cNvSpPr>
            <p:nvPr/>
          </p:nvSpPr>
          <p:spPr>
            <a:xfrm rot="0">
              <a:off x="4572000" y="5410200"/>
              <a:ext cx="228600" cy="0"/>
            </a:xfrm>
            <a:prstGeom prst="line"/>
            <a:noFill/>
            <a:ln w="9525" cmpd="sng" cap="flat">
              <a:solidFill>
                <a:schemeClr val="tx1"/>
              </a:solidFill>
              <a:prstDash val="solid"/>
              <a:miter/>
            </a:ln>
          </p:spPr>
        </p:sp>
      </p:grpSp>
      <p:sp>
        <p:nvSpPr>
          <p:cNvPr id="237" name="直线"/>
          <p:cNvSpPr>
            <a:spLocks/>
          </p:cNvSpPr>
          <p:nvPr/>
        </p:nvSpPr>
        <p:spPr>
          <a:xfrm rot="0">
            <a:off x="1676400" y="4267200"/>
            <a:ext cx="228600" cy="0"/>
          </a:xfrm>
          <a:prstGeom prst="line"/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13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89128004"/>
      </p:ext>
    </p:extLst>
  </p:cSld>
  <p:clrMapOvr>
    <a:masterClrMapping/>
  </p:clrMapOvr>
  <p:transition/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5.6 变长信源编码定理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239" name="对象"/>
          <p:cNvGraphicFramePr>
            <a:graphicFrameLocks noChangeAspect="1"/>
          </p:cNvGraphicFramePr>
          <p:nvPr/>
        </p:nvGraphicFramePr>
        <p:xfrm>
          <a:off x="2511425" y="1644650"/>
          <a:ext cx="39370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23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2511425" y="1644650"/>
                        <a:ext cx="3937000" cy="11096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" name="文本框"/>
          <p:cNvSpPr txBox="1">
            <a:spLocks/>
          </p:cNvSpPr>
          <p:nvPr/>
        </p:nvSpPr>
        <p:spPr>
          <a:xfrm rot="0">
            <a:off x="1143000" y="1050925"/>
            <a:ext cx="5526088" cy="520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总可以找到一种惟一可译码，使得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41" name="矩形"/>
          <p:cNvSpPr>
            <a:spLocks/>
          </p:cNvSpPr>
          <p:nvPr/>
        </p:nvSpPr>
        <p:spPr>
          <a:xfrm rot="0">
            <a:off x="838200" y="990600"/>
            <a:ext cx="6934200" cy="2438400"/>
          </a:xfrm>
          <a:prstGeom prst="rect"/>
          <a:noFill/>
          <a:ln w="38100" cmpd="sng" cap="flat">
            <a:solidFill>
              <a:srgbClr val="FF0000"/>
            </a:solidFill>
            <a:prstDash val="solid"/>
            <a:miter/>
          </a:ln>
        </p:spPr>
      </p:sp>
      <p:graphicFrame>
        <p:nvGraphicFramePr>
          <p:cNvPr id="242" name="对象"/>
          <p:cNvGraphicFramePr>
            <a:graphicFrameLocks noChangeAspect="1"/>
          </p:cNvGraphicFramePr>
          <p:nvPr/>
        </p:nvGraphicFramePr>
        <p:xfrm>
          <a:off x="1200150" y="2774950"/>
          <a:ext cx="61912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24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200150" y="2774950"/>
                        <a:ext cx="6191250" cy="5699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对象"/>
          <p:cNvGraphicFramePr>
            <a:graphicFrameLocks noChangeAspect="1"/>
          </p:cNvGraphicFramePr>
          <p:nvPr/>
        </p:nvGraphicFramePr>
        <p:xfrm>
          <a:off x="381000" y="3533775"/>
          <a:ext cx="2063750" cy="20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24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381000" y="3533775"/>
                        <a:ext cx="2063750" cy="20923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文本框"/>
          <p:cNvSpPr txBox="1">
            <a:spLocks/>
          </p:cNvSpPr>
          <p:nvPr/>
        </p:nvSpPr>
        <p:spPr>
          <a:xfrm rot="0">
            <a:off x="2441575" y="3657600"/>
            <a:ext cx="2327275" cy="94932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编码后</a:t>
            </a:r>
            <a:r>
              <a:rPr lang="zh-CN" altLang="en-US" sz="2800" b="1">
                <a:solidFill>
                  <a:srgbClr val="0000FF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信源</a:t>
            </a:r>
            <a:r>
              <a: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的</a:t>
            </a:r>
            <a:endParaRPr lang="zh-CN" altLang="en-US" sz="28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信息传输率</a:t>
            </a:r>
            <a:endParaRPr lang="zh-CN" altLang="en-US" sz="28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45" name="文本框"/>
          <p:cNvSpPr txBox="1">
            <a:spLocks/>
          </p:cNvSpPr>
          <p:nvPr/>
        </p:nvSpPr>
        <p:spPr>
          <a:xfrm rot="0">
            <a:off x="2441575" y="4846637"/>
            <a:ext cx="1614487" cy="520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编码效率</a:t>
            </a:r>
            <a:endParaRPr lang="zh-CN" altLang="en-US" sz="28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grpSp>
        <p:nvGrpSpPr>
          <p:cNvPr id="248" name="组合"/>
          <p:cNvGrpSpPr>
            <a:grpSpLocks/>
          </p:cNvGrpSpPr>
          <p:nvPr/>
        </p:nvGrpSpPr>
        <p:grpSpPr>
          <a:xfrm>
            <a:off x="4489450" y="5305425"/>
            <a:ext cx="4672013" cy="1549400"/>
            <a:chOff x="4489450" y="5305425"/>
            <a:chExt cx="4672013" cy="1549400"/>
          </a:xfrm>
        </p:grpSpPr>
        <p:sp>
          <p:nvSpPr>
            <p:cNvPr id="246" name="文本框"/>
            <p:cNvSpPr txBox="1">
              <a:spLocks/>
            </p:cNvSpPr>
            <p:nvPr/>
          </p:nvSpPr>
          <p:spPr>
            <a:xfrm rot="0">
              <a:off x="4489450" y="5305425"/>
              <a:ext cx="4672013" cy="1549400"/>
            </a:xfrm>
            <a:prstGeom prst="rect"/>
            <a:noFill/>
            <a:ln w="9525" cmpd="sng" cap="flat">
              <a:solidFill>
                <a:schemeClr val="tx1"/>
              </a:solidFill>
              <a:prstDash val="dash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900" algn="r"/>
                  <a:tab pos="514350" algn="l"/>
                </a:tabLst>
              </a:pP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L</a:t>
              </a:r>
              <a:r>
                <a:rPr lang="zh-CN" altLang="en-US" sz="2400" i="1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N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 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:	平均码字长度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900" algn="r"/>
                  <a:tab pos="514350" algn="l"/>
                </a:tabLst>
              </a:pP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r 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: 码符号总数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900" algn="r"/>
                  <a:tab pos="514350" algn="l"/>
                </a:tabLst>
              </a:pP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H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(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S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)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 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: 平均每个信源符号的信息量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900" algn="r"/>
                  <a:tab pos="514350" algn="l"/>
                </a:tabLst>
              </a:pP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N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: 信源符号序列长度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247" name="直线"/>
            <p:cNvSpPr>
              <a:spLocks/>
            </p:cNvSpPr>
            <p:nvPr/>
          </p:nvSpPr>
          <p:spPr>
            <a:xfrm rot="0">
              <a:off x="4572000" y="5410200"/>
              <a:ext cx="228600" cy="0"/>
            </a:xfrm>
            <a:prstGeom prst="line"/>
            <a:noFill/>
            <a:ln w="9525" cmpd="sng" cap="flat">
              <a:solidFill>
                <a:schemeClr val="tx1"/>
              </a:solidFill>
              <a:prstDash val="solid"/>
              <a:miter/>
            </a:ln>
          </p:spPr>
        </p:sp>
      </p:grpSp>
      <p:pic>
        <p:nvPicPr>
          <p:cNvPr id="249" name="对象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4953000" y="3581400"/>
            <a:ext cx="3352800" cy="1257300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50" name="文本框"/>
          <p:cNvSpPr txBox="1">
            <a:spLocks/>
          </p:cNvSpPr>
          <p:nvPr/>
        </p:nvSpPr>
        <p:spPr>
          <a:xfrm rot="0">
            <a:off x="4876800" y="4724400"/>
            <a:ext cx="4114800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Arial" pitchFamily="0" charset="0"/>
              </a:rPr>
              <a:t>编码后</a:t>
            </a:r>
            <a:r>
              <a:rPr lang="zh-CN" altLang="en-US" sz="2800" b="1">
                <a:solidFill>
                  <a:srgbClr val="0000FF"/>
                </a:solidFill>
                <a:latin typeface="Arial" pitchFamily="0" charset="0"/>
                <a:ea typeface="宋体" pitchFamily="0" charset="-122"/>
                <a:cs typeface="Arial" pitchFamily="0" charset="0"/>
              </a:rPr>
              <a:t>信道</a:t>
            </a:r>
            <a:r>
              <a: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Arial" pitchFamily="0" charset="0"/>
              </a:rPr>
              <a:t>的信息传输率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51" name="文本框"/>
          <p:cNvSpPr txBox="1">
            <a:spLocks/>
          </p:cNvSpPr>
          <p:nvPr/>
        </p:nvSpPr>
        <p:spPr>
          <a:xfrm rot="0">
            <a:off x="8001000" y="4267200"/>
            <a:ext cx="1066800" cy="4524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[P183]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14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95358517"/>
      </p:ext>
    </p:extLst>
  </p:cSld>
  <p:clrMapOvr>
    <a:masterClrMapping/>
  </p:clrMapOvr>
  <p:transition/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5.6 变长信源编码定理</a:t>
            </a:r>
            <a:br>
              <a:rPr lang="zh-CN" altLang="en-US"/>
            </a:br>
            <a:r>
              <a:rPr lang="zh-CN" altLang="en-US"/>
              <a:t>—— 例5.3 [P189]</a:t>
            </a:r>
            <a:endParaRPr lang="zh-CN" altLang="en-US"/>
          </a:p>
        </p:txBody>
      </p:sp>
      <p:graphicFrame>
        <p:nvGraphicFramePr>
          <p:cNvPr id="253" name="对象"/>
          <p:cNvGraphicFramePr>
            <a:graphicFrameLocks noChangeAspect="1"/>
          </p:cNvGraphicFramePr>
          <p:nvPr/>
        </p:nvGraphicFramePr>
        <p:xfrm>
          <a:off x="533400" y="1524000"/>
          <a:ext cx="1905000" cy="53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25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533400" y="1524000"/>
                        <a:ext cx="1905000" cy="5397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" name="文本框"/>
          <p:cNvSpPr txBox="1">
            <a:spLocks/>
          </p:cNvSpPr>
          <p:nvPr/>
        </p:nvSpPr>
        <p:spPr>
          <a:xfrm rot="0">
            <a:off x="2252662" y="2690812"/>
            <a:ext cx="3143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55" name="文本框"/>
          <p:cNvSpPr txBox="1">
            <a:spLocks/>
          </p:cNvSpPr>
          <p:nvPr/>
        </p:nvSpPr>
        <p:spPr>
          <a:xfrm rot="0">
            <a:off x="3105150" y="2690812"/>
            <a:ext cx="3143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56" name="文本框"/>
          <p:cNvSpPr txBox="1">
            <a:spLocks/>
          </p:cNvSpPr>
          <p:nvPr/>
        </p:nvSpPr>
        <p:spPr>
          <a:xfrm rot="0">
            <a:off x="3524250" y="2690812"/>
            <a:ext cx="3143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57" name="文本框"/>
          <p:cNvSpPr txBox="1">
            <a:spLocks/>
          </p:cNvSpPr>
          <p:nvPr/>
        </p:nvSpPr>
        <p:spPr>
          <a:xfrm rot="0">
            <a:off x="4810125" y="2690812"/>
            <a:ext cx="3143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58" name="文本框"/>
          <p:cNvSpPr txBox="1">
            <a:spLocks/>
          </p:cNvSpPr>
          <p:nvPr/>
        </p:nvSpPr>
        <p:spPr>
          <a:xfrm rot="0">
            <a:off x="5692775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59" name="文本框"/>
          <p:cNvSpPr txBox="1">
            <a:spLocks/>
          </p:cNvSpPr>
          <p:nvPr/>
        </p:nvSpPr>
        <p:spPr>
          <a:xfrm rot="0">
            <a:off x="6089650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60" name="文本框"/>
          <p:cNvSpPr txBox="1">
            <a:spLocks/>
          </p:cNvSpPr>
          <p:nvPr/>
        </p:nvSpPr>
        <p:spPr>
          <a:xfrm rot="0">
            <a:off x="6942138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61" name="文本框"/>
          <p:cNvSpPr txBox="1">
            <a:spLocks/>
          </p:cNvSpPr>
          <p:nvPr/>
        </p:nvSpPr>
        <p:spPr>
          <a:xfrm rot="0">
            <a:off x="7788275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62" name="文本框"/>
          <p:cNvSpPr txBox="1">
            <a:spLocks/>
          </p:cNvSpPr>
          <p:nvPr/>
        </p:nvSpPr>
        <p:spPr>
          <a:xfrm rot="0">
            <a:off x="8648700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63" name="文本框"/>
          <p:cNvSpPr txBox="1">
            <a:spLocks/>
          </p:cNvSpPr>
          <p:nvPr/>
        </p:nvSpPr>
        <p:spPr>
          <a:xfrm rot="0">
            <a:off x="6516687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01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64" name="文本框"/>
          <p:cNvSpPr txBox="1">
            <a:spLocks/>
          </p:cNvSpPr>
          <p:nvPr/>
        </p:nvSpPr>
        <p:spPr>
          <a:xfrm rot="0">
            <a:off x="7339013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01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65" name="文本框"/>
          <p:cNvSpPr txBox="1">
            <a:spLocks/>
          </p:cNvSpPr>
          <p:nvPr/>
        </p:nvSpPr>
        <p:spPr>
          <a:xfrm rot="0">
            <a:off x="3897312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01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66" name="文本框"/>
          <p:cNvSpPr txBox="1">
            <a:spLocks/>
          </p:cNvSpPr>
          <p:nvPr/>
        </p:nvSpPr>
        <p:spPr>
          <a:xfrm rot="0">
            <a:off x="8175625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10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67" name="文本框"/>
          <p:cNvSpPr txBox="1">
            <a:spLocks/>
          </p:cNvSpPr>
          <p:nvPr/>
        </p:nvSpPr>
        <p:spPr>
          <a:xfrm rot="0">
            <a:off x="2647950" y="2690812"/>
            <a:ext cx="3143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10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68" name="文本框"/>
          <p:cNvSpPr txBox="1">
            <a:spLocks/>
          </p:cNvSpPr>
          <p:nvPr/>
        </p:nvSpPr>
        <p:spPr>
          <a:xfrm rot="0">
            <a:off x="4384675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10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69" name="文本框"/>
          <p:cNvSpPr txBox="1">
            <a:spLocks/>
          </p:cNvSpPr>
          <p:nvPr/>
        </p:nvSpPr>
        <p:spPr>
          <a:xfrm rot="0">
            <a:off x="5319713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11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70" name="文本框"/>
          <p:cNvSpPr txBox="1">
            <a:spLocks/>
          </p:cNvSpPr>
          <p:nvPr/>
        </p:nvSpPr>
        <p:spPr>
          <a:xfrm rot="0">
            <a:off x="152400" y="2690812"/>
            <a:ext cx="1922462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信源消息序列: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71" name="左大括号"/>
          <p:cNvSpPr>
            <a:spLocks/>
          </p:cNvSpPr>
          <p:nvPr/>
        </p:nvSpPr>
        <p:spPr>
          <a:xfrm rot="5400000">
            <a:off x="5486400" y="-838200"/>
            <a:ext cx="228600" cy="6629400"/>
          </a:xfrm>
          <a:prstGeom prst="leftBrace">
            <a:avLst>
              <a:gd name="adj1" fmla="val 241666"/>
              <a:gd name="adj2" fmla="val 50000"/>
            </a:avLst>
          </a:prstGeom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sp>
        <p:nvSpPr>
          <p:cNvPr id="272" name="文本框"/>
          <p:cNvSpPr txBox="1">
            <a:spLocks/>
          </p:cNvSpPr>
          <p:nvPr/>
        </p:nvSpPr>
        <p:spPr>
          <a:xfrm rot="0">
            <a:off x="5029200" y="1920875"/>
            <a:ext cx="12287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32个符号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graphicFrame>
        <p:nvGraphicFramePr>
          <p:cNvPr id="273" name="对象"/>
          <p:cNvGraphicFramePr>
            <a:graphicFrameLocks noChangeAspect="1"/>
          </p:cNvGraphicFramePr>
          <p:nvPr/>
        </p:nvGraphicFramePr>
        <p:xfrm>
          <a:off x="2133600" y="3124200"/>
          <a:ext cx="5270500" cy="165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27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2133600" y="3124200"/>
                        <a:ext cx="5270500" cy="16509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" name="对象"/>
          <p:cNvGraphicFramePr>
            <a:graphicFrameLocks noChangeAspect="1"/>
          </p:cNvGraphicFramePr>
          <p:nvPr/>
        </p:nvGraphicFramePr>
        <p:xfrm>
          <a:off x="2736850" y="5486400"/>
          <a:ext cx="2825750" cy="98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2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2736850" y="5486400"/>
                        <a:ext cx="2825750" cy="9842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15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15979989"/>
      </p:ext>
    </p:extLst>
  </p:cSld>
  <p:clrMapOvr>
    <a:masterClrMapping/>
  </p:clrMapOvr>
  <p:transition/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5.6 变长信源编码定理</a:t>
            </a:r>
            <a:br>
              <a:rPr lang="zh-CN" altLang="en-US"/>
            </a:br>
            <a:r>
              <a:rPr lang="zh-CN" altLang="en-US"/>
              <a:t>—— 例5.3 [P189]</a:t>
            </a:r>
            <a:endParaRPr lang="zh-CN" altLang="en-US"/>
          </a:p>
        </p:txBody>
      </p:sp>
      <p:graphicFrame>
        <p:nvGraphicFramePr>
          <p:cNvPr id="276" name="对象"/>
          <p:cNvGraphicFramePr>
            <a:graphicFrameLocks noChangeAspect="1"/>
          </p:cNvGraphicFramePr>
          <p:nvPr/>
        </p:nvGraphicFramePr>
        <p:xfrm>
          <a:off x="533400" y="1524000"/>
          <a:ext cx="1905000" cy="53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27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533400" y="1524000"/>
                        <a:ext cx="1905000" cy="5397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" name="文本框"/>
          <p:cNvSpPr txBox="1">
            <a:spLocks/>
          </p:cNvSpPr>
          <p:nvPr/>
        </p:nvSpPr>
        <p:spPr>
          <a:xfrm rot="0">
            <a:off x="2252662" y="2690812"/>
            <a:ext cx="3143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78" name="文本框"/>
          <p:cNvSpPr txBox="1">
            <a:spLocks/>
          </p:cNvSpPr>
          <p:nvPr/>
        </p:nvSpPr>
        <p:spPr>
          <a:xfrm rot="0">
            <a:off x="3105150" y="2690812"/>
            <a:ext cx="3143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79" name="文本框"/>
          <p:cNvSpPr txBox="1">
            <a:spLocks/>
          </p:cNvSpPr>
          <p:nvPr/>
        </p:nvSpPr>
        <p:spPr>
          <a:xfrm rot="0">
            <a:off x="3524250" y="2690812"/>
            <a:ext cx="3143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80" name="文本框"/>
          <p:cNvSpPr txBox="1">
            <a:spLocks/>
          </p:cNvSpPr>
          <p:nvPr/>
        </p:nvSpPr>
        <p:spPr>
          <a:xfrm rot="0">
            <a:off x="4810125" y="2690812"/>
            <a:ext cx="3143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81" name="文本框"/>
          <p:cNvSpPr txBox="1">
            <a:spLocks/>
          </p:cNvSpPr>
          <p:nvPr/>
        </p:nvSpPr>
        <p:spPr>
          <a:xfrm rot="0">
            <a:off x="5692775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82" name="文本框"/>
          <p:cNvSpPr txBox="1">
            <a:spLocks/>
          </p:cNvSpPr>
          <p:nvPr/>
        </p:nvSpPr>
        <p:spPr>
          <a:xfrm rot="0">
            <a:off x="6089650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83" name="文本框"/>
          <p:cNvSpPr txBox="1">
            <a:spLocks/>
          </p:cNvSpPr>
          <p:nvPr/>
        </p:nvSpPr>
        <p:spPr>
          <a:xfrm rot="0">
            <a:off x="6942138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84" name="文本框"/>
          <p:cNvSpPr txBox="1">
            <a:spLocks/>
          </p:cNvSpPr>
          <p:nvPr/>
        </p:nvSpPr>
        <p:spPr>
          <a:xfrm rot="0">
            <a:off x="7788275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85" name="文本框"/>
          <p:cNvSpPr txBox="1">
            <a:spLocks/>
          </p:cNvSpPr>
          <p:nvPr/>
        </p:nvSpPr>
        <p:spPr>
          <a:xfrm rot="0">
            <a:off x="8648700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</a:t>
            </a:r>
            <a:endParaRPr lang="zh-CN" altLang="en-US" sz="2400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86" name="文本框"/>
          <p:cNvSpPr txBox="1">
            <a:spLocks/>
          </p:cNvSpPr>
          <p:nvPr/>
        </p:nvSpPr>
        <p:spPr>
          <a:xfrm rot="0">
            <a:off x="6516687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01</a:t>
            </a:r>
            <a:endParaRPr lang="zh-CN" altLang="en-US" sz="2400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87" name="文本框"/>
          <p:cNvSpPr txBox="1">
            <a:spLocks/>
          </p:cNvSpPr>
          <p:nvPr/>
        </p:nvSpPr>
        <p:spPr>
          <a:xfrm rot="0">
            <a:off x="7339013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01</a:t>
            </a:r>
            <a:endParaRPr lang="zh-CN" altLang="en-US" sz="2400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88" name="文本框"/>
          <p:cNvSpPr txBox="1">
            <a:spLocks/>
          </p:cNvSpPr>
          <p:nvPr/>
        </p:nvSpPr>
        <p:spPr>
          <a:xfrm rot="0">
            <a:off x="3897312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01</a:t>
            </a:r>
            <a:endParaRPr lang="zh-CN" altLang="en-US" sz="2400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89" name="文本框"/>
          <p:cNvSpPr txBox="1">
            <a:spLocks/>
          </p:cNvSpPr>
          <p:nvPr/>
        </p:nvSpPr>
        <p:spPr>
          <a:xfrm rot="0">
            <a:off x="8175625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10</a:t>
            </a:r>
            <a:endParaRPr lang="zh-CN" altLang="en-US" sz="2400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90" name="文本框"/>
          <p:cNvSpPr txBox="1">
            <a:spLocks/>
          </p:cNvSpPr>
          <p:nvPr/>
        </p:nvSpPr>
        <p:spPr>
          <a:xfrm rot="0">
            <a:off x="2647950" y="2690812"/>
            <a:ext cx="3143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10</a:t>
            </a:r>
            <a:endParaRPr lang="zh-CN" altLang="en-US" sz="2400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91" name="文本框"/>
          <p:cNvSpPr txBox="1">
            <a:spLocks/>
          </p:cNvSpPr>
          <p:nvPr/>
        </p:nvSpPr>
        <p:spPr>
          <a:xfrm rot="0">
            <a:off x="4384675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10</a:t>
            </a:r>
            <a:endParaRPr lang="zh-CN" altLang="en-US" sz="2400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92" name="文本框"/>
          <p:cNvSpPr txBox="1">
            <a:spLocks/>
          </p:cNvSpPr>
          <p:nvPr/>
        </p:nvSpPr>
        <p:spPr>
          <a:xfrm rot="0">
            <a:off x="5319713" y="2690812"/>
            <a:ext cx="3143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11</a:t>
            </a:r>
            <a:endParaRPr lang="zh-CN" altLang="en-US" sz="2400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93" name="文本框"/>
          <p:cNvSpPr txBox="1">
            <a:spLocks/>
          </p:cNvSpPr>
          <p:nvPr/>
        </p:nvSpPr>
        <p:spPr>
          <a:xfrm rot="0">
            <a:off x="152400" y="2690812"/>
            <a:ext cx="1922462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信源消息序列: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294" name="文本框"/>
          <p:cNvSpPr txBox="1">
            <a:spLocks/>
          </p:cNvSpPr>
          <p:nvPr/>
        </p:nvSpPr>
        <p:spPr>
          <a:xfrm rot="0">
            <a:off x="1066800" y="3581400"/>
            <a:ext cx="1008062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码序列: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grpSp>
        <p:nvGrpSpPr>
          <p:cNvPr id="327" name="组合"/>
          <p:cNvGrpSpPr>
            <a:grpSpLocks/>
          </p:cNvGrpSpPr>
          <p:nvPr/>
        </p:nvGrpSpPr>
        <p:grpSpPr>
          <a:xfrm>
            <a:off x="2328862" y="3055937"/>
            <a:ext cx="6557962" cy="887412"/>
            <a:chOff x="2328862" y="3055937"/>
            <a:chExt cx="6557962" cy="887412"/>
          </a:xfrm>
        </p:grpSpPr>
        <p:sp>
          <p:nvSpPr>
            <p:cNvPr id="295" name="文本框"/>
            <p:cNvSpPr txBox="1">
              <a:spLocks/>
            </p:cNvSpPr>
            <p:nvPr/>
          </p:nvSpPr>
          <p:spPr>
            <a:xfrm rot="0">
              <a:off x="2328862" y="3581400"/>
              <a:ext cx="161925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0</a:t>
              </a:r>
              <a:endPara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296" name="文本框"/>
            <p:cNvSpPr txBox="1">
              <a:spLocks/>
            </p:cNvSpPr>
            <p:nvPr/>
          </p:nvSpPr>
          <p:spPr>
            <a:xfrm rot="0">
              <a:off x="3181350" y="3581400"/>
              <a:ext cx="161925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0</a:t>
              </a:r>
              <a:endPara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297" name="文本框"/>
            <p:cNvSpPr txBox="1">
              <a:spLocks/>
            </p:cNvSpPr>
            <p:nvPr/>
          </p:nvSpPr>
          <p:spPr>
            <a:xfrm rot="0">
              <a:off x="3598862" y="3581400"/>
              <a:ext cx="1619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0</a:t>
              </a:r>
              <a:endPara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298" name="文本框"/>
            <p:cNvSpPr txBox="1">
              <a:spLocks/>
            </p:cNvSpPr>
            <p:nvPr/>
          </p:nvSpPr>
          <p:spPr>
            <a:xfrm rot="0">
              <a:off x="4886325" y="3581400"/>
              <a:ext cx="161925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0</a:t>
              </a:r>
              <a:endPara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299" name="文本框"/>
            <p:cNvSpPr txBox="1">
              <a:spLocks/>
            </p:cNvSpPr>
            <p:nvPr/>
          </p:nvSpPr>
          <p:spPr>
            <a:xfrm rot="0">
              <a:off x="5770563" y="3581400"/>
              <a:ext cx="1619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0</a:t>
              </a:r>
              <a:endPara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00" name="文本框"/>
            <p:cNvSpPr txBox="1">
              <a:spLocks/>
            </p:cNvSpPr>
            <p:nvPr/>
          </p:nvSpPr>
          <p:spPr>
            <a:xfrm rot="0">
              <a:off x="6165850" y="3581400"/>
              <a:ext cx="1619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0</a:t>
              </a:r>
              <a:endPara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01" name="文本框"/>
            <p:cNvSpPr txBox="1">
              <a:spLocks/>
            </p:cNvSpPr>
            <p:nvPr/>
          </p:nvSpPr>
          <p:spPr>
            <a:xfrm rot="0">
              <a:off x="7018337" y="3581400"/>
              <a:ext cx="1619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0</a:t>
              </a:r>
              <a:endPara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02" name="文本框"/>
            <p:cNvSpPr txBox="1">
              <a:spLocks/>
            </p:cNvSpPr>
            <p:nvPr/>
          </p:nvSpPr>
          <p:spPr>
            <a:xfrm rot="0">
              <a:off x="7862888" y="3581400"/>
              <a:ext cx="161925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0</a:t>
              </a:r>
              <a:endPara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03" name="文本框"/>
            <p:cNvSpPr txBox="1">
              <a:spLocks/>
            </p:cNvSpPr>
            <p:nvPr/>
          </p:nvSpPr>
          <p:spPr>
            <a:xfrm rot="0">
              <a:off x="8724901" y="3581400"/>
              <a:ext cx="1619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0</a:t>
              </a:r>
              <a:endPara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04" name="文本框"/>
            <p:cNvSpPr txBox="1">
              <a:spLocks/>
            </p:cNvSpPr>
            <p:nvPr/>
          </p:nvSpPr>
          <p:spPr>
            <a:xfrm rot="0">
              <a:off x="6516687" y="3581400"/>
              <a:ext cx="3143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10</a:t>
              </a:r>
              <a:endPara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05" name="文本框"/>
            <p:cNvSpPr txBox="1">
              <a:spLocks/>
            </p:cNvSpPr>
            <p:nvPr/>
          </p:nvSpPr>
          <p:spPr>
            <a:xfrm rot="0">
              <a:off x="7337425" y="3581400"/>
              <a:ext cx="3143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10</a:t>
              </a:r>
              <a:endPara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06" name="文本框"/>
            <p:cNvSpPr txBox="1">
              <a:spLocks/>
            </p:cNvSpPr>
            <p:nvPr/>
          </p:nvSpPr>
          <p:spPr>
            <a:xfrm rot="0">
              <a:off x="3895725" y="3581400"/>
              <a:ext cx="3143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10</a:t>
              </a:r>
              <a:endPara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07" name="文本框"/>
            <p:cNvSpPr txBox="1">
              <a:spLocks/>
            </p:cNvSpPr>
            <p:nvPr/>
          </p:nvSpPr>
          <p:spPr>
            <a:xfrm rot="0">
              <a:off x="8099425" y="3581400"/>
              <a:ext cx="4667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110</a:t>
              </a:r>
              <a:endParaRPr lang="zh-CN" altLang="en-US" sz="2400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08" name="文本框"/>
            <p:cNvSpPr txBox="1">
              <a:spLocks/>
            </p:cNvSpPr>
            <p:nvPr/>
          </p:nvSpPr>
          <p:spPr>
            <a:xfrm rot="0">
              <a:off x="2571750" y="3581400"/>
              <a:ext cx="466725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110</a:t>
              </a:r>
              <a:endPara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09" name="文本框"/>
            <p:cNvSpPr txBox="1">
              <a:spLocks/>
            </p:cNvSpPr>
            <p:nvPr/>
          </p:nvSpPr>
          <p:spPr>
            <a:xfrm rot="0">
              <a:off x="4308475" y="3581400"/>
              <a:ext cx="4667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110</a:t>
              </a:r>
              <a:endPara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sp>
          <p:nvSpPr>
            <p:cNvPr id="310" name="文本框"/>
            <p:cNvSpPr txBox="1">
              <a:spLocks/>
            </p:cNvSpPr>
            <p:nvPr/>
          </p:nvSpPr>
          <p:spPr>
            <a:xfrm rot="0">
              <a:off x="5245100" y="3581400"/>
              <a:ext cx="466725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111</a:t>
              </a:r>
              <a:endParaRPr lang="zh-CN" altLang="en-US" sz="2400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cxnSp>
          <p:nvCxnSpPr>
            <p:cNvPr id="311" name="直线连接线"/>
            <p:cNvCxnSpPr>
              <a:cxnSpLocks/>
              <a:stCxn id="277" idx="2"/>
              <a:endCxn id="295" idx="0"/>
            </p:cNvCxnSpPr>
            <p:nvPr/>
          </p:nvCxnSpPr>
          <p:spPr>
            <a:xfrm rot="0">
              <a:off x="2405062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12" name="直线连接线"/>
            <p:cNvCxnSpPr>
              <a:cxnSpLocks/>
              <a:stCxn id="290" idx="2"/>
              <a:endCxn id="308" idx="0"/>
            </p:cNvCxnSpPr>
            <p:nvPr/>
          </p:nvCxnSpPr>
          <p:spPr>
            <a:xfrm rot="0">
              <a:off x="2800350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13" name="直线连接线"/>
            <p:cNvCxnSpPr>
              <a:cxnSpLocks/>
              <a:stCxn id="278" idx="2"/>
              <a:endCxn id="296" idx="0"/>
            </p:cNvCxnSpPr>
            <p:nvPr/>
          </p:nvCxnSpPr>
          <p:spPr>
            <a:xfrm rot="0">
              <a:off x="3257550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14" name="直线连接线"/>
            <p:cNvCxnSpPr>
              <a:cxnSpLocks/>
              <a:stCxn id="279" idx="2"/>
              <a:endCxn id="297" idx="0"/>
            </p:cNvCxnSpPr>
            <p:nvPr/>
          </p:nvCxnSpPr>
          <p:spPr>
            <a:xfrm flipH="1" rot="21600000">
              <a:off x="3675063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15" name="直线连接线"/>
            <p:cNvCxnSpPr>
              <a:cxnSpLocks/>
              <a:stCxn id="288" idx="2"/>
              <a:endCxn id="306" idx="0"/>
            </p:cNvCxnSpPr>
            <p:nvPr/>
          </p:nvCxnSpPr>
          <p:spPr>
            <a:xfrm flipH="1" rot="21600000">
              <a:off x="4048125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16" name="直线连接线"/>
            <p:cNvCxnSpPr>
              <a:cxnSpLocks/>
              <a:stCxn id="291" idx="2"/>
              <a:endCxn id="309" idx="0"/>
            </p:cNvCxnSpPr>
            <p:nvPr/>
          </p:nvCxnSpPr>
          <p:spPr>
            <a:xfrm rot="0">
              <a:off x="4537075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17" name="直线连接线"/>
            <p:cNvCxnSpPr>
              <a:cxnSpLocks/>
              <a:stCxn id="280" idx="2"/>
              <a:endCxn id="298" idx="0"/>
            </p:cNvCxnSpPr>
            <p:nvPr/>
          </p:nvCxnSpPr>
          <p:spPr>
            <a:xfrm rot="0">
              <a:off x="4962525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18" name="直线连接线"/>
            <p:cNvCxnSpPr>
              <a:cxnSpLocks/>
              <a:stCxn id="292" idx="2"/>
              <a:endCxn id="310" idx="0"/>
            </p:cNvCxnSpPr>
            <p:nvPr/>
          </p:nvCxnSpPr>
          <p:spPr>
            <a:xfrm rot="0">
              <a:off x="5472113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19" name="直线连接线"/>
            <p:cNvCxnSpPr>
              <a:cxnSpLocks/>
              <a:stCxn id="281" idx="2"/>
              <a:endCxn id="299" idx="0"/>
            </p:cNvCxnSpPr>
            <p:nvPr/>
          </p:nvCxnSpPr>
          <p:spPr>
            <a:xfrm rot="0">
              <a:off x="5845175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20" name="直线连接线"/>
            <p:cNvCxnSpPr>
              <a:cxnSpLocks/>
              <a:stCxn id="282" idx="2"/>
              <a:endCxn id="300" idx="0"/>
            </p:cNvCxnSpPr>
            <p:nvPr/>
          </p:nvCxnSpPr>
          <p:spPr>
            <a:xfrm rot="0">
              <a:off x="6242050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21" name="直线连接线"/>
            <p:cNvCxnSpPr>
              <a:cxnSpLocks/>
              <a:stCxn id="286" idx="2"/>
              <a:endCxn id="304" idx="0"/>
            </p:cNvCxnSpPr>
            <p:nvPr/>
          </p:nvCxnSpPr>
          <p:spPr>
            <a:xfrm rot="0">
              <a:off x="6669088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22" name="直线连接线"/>
            <p:cNvCxnSpPr>
              <a:cxnSpLocks/>
              <a:stCxn id="283" idx="2"/>
              <a:endCxn id="301" idx="0"/>
            </p:cNvCxnSpPr>
            <p:nvPr/>
          </p:nvCxnSpPr>
          <p:spPr>
            <a:xfrm rot="0">
              <a:off x="7094538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23" name="直线连接线"/>
            <p:cNvCxnSpPr>
              <a:cxnSpLocks/>
              <a:stCxn id="287" idx="2"/>
              <a:endCxn id="305" idx="0"/>
            </p:cNvCxnSpPr>
            <p:nvPr/>
          </p:nvCxnSpPr>
          <p:spPr>
            <a:xfrm flipH="1" rot="21600000">
              <a:off x="7489825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24" name="直线连接线"/>
            <p:cNvCxnSpPr>
              <a:cxnSpLocks/>
              <a:stCxn id="284" idx="2"/>
              <a:endCxn id="302" idx="0"/>
            </p:cNvCxnSpPr>
            <p:nvPr/>
          </p:nvCxnSpPr>
          <p:spPr>
            <a:xfrm flipH="1" rot="21600000">
              <a:off x="7939087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25" name="直线连接线"/>
            <p:cNvCxnSpPr>
              <a:cxnSpLocks/>
              <a:stCxn id="289" idx="2"/>
              <a:endCxn id="307" idx="0"/>
            </p:cNvCxnSpPr>
            <p:nvPr/>
          </p:nvCxnSpPr>
          <p:spPr>
            <a:xfrm rot="0">
              <a:off x="8328025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  <p:cxnSp>
          <p:nvCxnSpPr>
            <p:cNvPr id="326" name="直线连接线"/>
            <p:cNvCxnSpPr>
              <a:cxnSpLocks/>
              <a:stCxn id="285" idx="2"/>
              <a:endCxn id="303" idx="0"/>
            </p:cNvCxnSpPr>
            <p:nvPr/>
          </p:nvCxnSpPr>
          <p:spPr>
            <a:xfrm rot="0">
              <a:off x="8801100" y="3055937"/>
              <a:ext cx="1587" cy="525462"/>
            </a:xfrm>
            <a:prstGeom prst="straightConnector1"/>
            <a:noFill/>
            <a:ln w="9525" cmpd="sng" cap="flat">
              <a:solidFill>
                <a:schemeClr val="tx1"/>
              </a:solidFill>
              <a:prstDash val="dash"/>
              <a:miter/>
              <a:tailEnd type="triangle" w="med" len="med"/>
            </a:ln>
          </p:spPr>
        </p:cxnSp>
      </p:grpSp>
      <p:sp>
        <p:nvSpPr>
          <p:cNvPr id="328" name="左大括号"/>
          <p:cNvSpPr>
            <a:spLocks/>
          </p:cNvSpPr>
          <p:nvPr/>
        </p:nvSpPr>
        <p:spPr>
          <a:xfrm rot="5400000">
            <a:off x="5486400" y="-838200"/>
            <a:ext cx="228600" cy="6629400"/>
          </a:xfrm>
          <a:prstGeom prst="leftBrace">
            <a:avLst>
              <a:gd name="adj1" fmla="val 241666"/>
              <a:gd name="adj2" fmla="val 50000"/>
            </a:avLst>
          </a:prstGeom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sp>
        <p:nvSpPr>
          <p:cNvPr id="329" name="文本框"/>
          <p:cNvSpPr txBox="1">
            <a:spLocks/>
          </p:cNvSpPr>
          <p:nvPr/>
        </p:nvSpPr>
        <p:spPr>
          <a:xfrm rot="0">
            <a:off x="5029200" y="1920875"/>
            <a:ext cx="1228724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32个符号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grpSp>
        <p:nvGrpSpPr>
          <p:cNvPr id="332" name="组合"/>
          <p:cNvGrpSpPr>
            <a:grpSpLocks/>
          </p:cNvGrpSpPr>
          <p:nvPr/>
        </p:nvGrpSpPr>
        <p:grpSpPr>
          <a:xfrm>
            <a:off x="2286000" y="4022725"/>
            <a:ext cx="6629399" cy="742950"/>
            <a:chOff x="2286000" y="4022725"/>
            <a:chExt cx="6629399" cy="742950"/>
          </a:xfrm>
        </p:grpSpPr>
        <p:sp>
          <p:nvSpPr>
            <p:cNvPr id="330" name="左大括号"/>
            <p:cNvSpPr>
              <a:spLocks/>
            </p:cNvSpPr>
            <p:nvPr/>
          </p:nvSpPr>
          <p:spPr>
            <a:xfrm flipV="1" rot="16200000">
              <a:off x="5486400" y="822325"/>
              <a:ext cx="228600" cy="6629399"/>
            </a:xfrm>
            <a:prstGeom prst="leftBrace">
              <a:avLst>
                <a:gd name="adj1" fmla="val 241666"/>
                <a:gd name="adj2" fmla="val 50000"/>
              </a:avLst>
            </a:prstGeom>
            <a:noFill/>
            <a:ln w="9525" cmpd="sng" cap="flat">
              <a:solidFill>
                <a:schemeClr val="tx1"/>
              </a:solidFill>
              <a:prstDash val="solid"/>
              <a:miter/>
            </a:ln>
          </p:spPr>
        </p:sp>
        <p:sp>
          <p:nvSpPr>
            <p:cNvPr id="331" name="文本框"/>
            <p:cNvSpPr txBox="1">
              <a:spLocks/>
            </p:cNvSpPr>
            <p:nvPr/>
          </p:nvSpPr>
          <p:spPr>
            <a:xfrm rot="0">
              <a:off x="5029200" y="4403725"/>
              <a:ext cx="12287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27个符号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</p:grpSp>
      <p:graphicFrame>
        <p:nvGraphicFramePr>
          <p:cNvPr id="333" name="对象"/>
          <p:cNvGraphicFramePr>
            <a:graphicFrameLocks noChangeAspect="1"/>
          </p:cNvGraphicFramePr>
          <p:nvPr/>
        </p:nvGraphicFramePr>
        <p:xfrm>
          <a:off x="152400" y="4686300"/>
          <a:ext cx="52387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33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52400" y="4686300"/>
                        <a:ext cx="5238750" cy="20955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" name="矩形"/>
          <p:cNvSpPr>
            <a:spLocks/>
          </p:cNvSpPr>
          <p:nvPr/>
        </p:nvSpPr>
        <p:spPr>
          <a:xfrm rot="0">
            <a:off x="2895600" y="6030913"/>
            <a:ext cx="811212" cy="522287"/>
          </a:xfrm>
          <a:prstGeom prst="rect"/>
          <a:noFill/>
          <a:ln w="19050" cmpd="sng" cap="flat">
            <a:solidFill>
              <a:srgbClr val="FF0000"/>
            </a:solidFill>
            <a:prstDash val="solid"/>
            <a:miter/>
          </a:ln>
        </p:spPr>
      </p:sp>
      <p:graphicFrame>
        <p:nvGraphicFramePr>
          <p:cNvPr id="335" name="对象"/>
          <p:cNvGraphicFramePr>
            <a:graphicFrameLocks noChangeAspect="1"/>
          </p:cNvGraphicFramePr>
          <p:nvPr/>
        </p:nvGraphicFramePr>
        <p:xfrm>
          <a:off x="6096000" y="5105400"/>
          <a:ext cx="2825750" cy="98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33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096000" y="5105400"/>
                        <a:ext cx="2825750" cy="9842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16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571099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animBg="1"/>
      <p:bldP spid="327" grpId="0" animBg="1"/>
      <p:bldP spid="332" grpId="0" animBg="1"/>
      <p:bldP spid="334" grpId="0" animBg="1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5387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5.1 编码器</a:t>
            </a:r>
            <a:br>
              <a:rPr lang="zh-CN" altLang="en-US"/>
            </a:br>
            <a:r>
              <a:rPr lang="zh-CN" altLang="en-US"/>
              <a:t>—— 无失真信源编码例子1</a:t>
            </a:r>
            <a:endParaRPr lang="zh-CN" altLang="en-US"/>
          </a:p>
        </p:txBody>
      </p:sp>
      <p:graphicFrame>
        <p:nvGraphicFramePr>
          <p:cNvPr id="82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685800" y="1828800"/>
          <a:ext cx="7639050" cy="3351212"/>
        </p:xfrm>
        <a:graphic>
          <a:graphicData uri="http://schemas.openxmlformats.org/drawingml/2006/table">
            <a:tbl>
              <a:tblPr bandRow="1"/>
              <a:tblGrid>
                <a:gridCol w="1833537"/>
                <a:gridCol w="1843062"/>
                <a:gridCol w="1730349"/>
                <a:gridCol w="2184374"/>
              </a:tblGrid>
              <a:tr h="95565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文件大小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(bytes)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传输时间</a:t>
                      </a:r>
                      <a:r>
                        <a:rPr lang="zh-CN" altLang="en-US" sz="2600" baseline="30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</a:t>
                      </a:r>
                      <a:endParaRPr lang="zh-CN" altLang="en-US" sz="2600" baseline="30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（秒）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压缩比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(编码后:信源)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8417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信源符号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4,397,568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134.20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1:1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8259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ZIP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2,050,647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62.58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2.14:1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8417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RAR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1,846,646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56.36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2.38:1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0640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7z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1,519,568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46.37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6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2.89:1</a:t>
                      </a:r>
                      <a:endParaRPr lang="zh-CN" altLang="en-US" sz="26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83" name="文本框"/>
          <p:cNvSpPr txBox="1">
            <a:spLocks/>
          </p:cNvSpPr>
          <p:nvPr/>
        </p:nvSpPr>
        <p:spPr>
          <a:xfrm rot="0">
            <a:off x="838200" y="5410200"/>
            <a:ext cx="4587875" cy="4540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aseline="300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 设信道的传输速率为256kbps。</a:t>
            </a:r>
            <a:endParaRPr lang="zh-CN" altLang="en-US" sz="24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2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994025604"/>
      </p:ext>
    </p:extLst>
  </p:cSld>
  <p:clrMapOvr>
    <a:masterClrMapping/>
  </p:clrMapOvr>
  <p:transition/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5387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5.1 编码器</a:t>
            </a:r>
            <a:br>
              <a:rPr lang="zh-CN" altLang="en-US"/>
            </a:br>
            <a:r>
              <a:rPr lang="zh-CN" altLang="en-US"/>
              <a:t>—— 无失真信源编码例子2</a:t>
            </a:r>
            <a:endParaRPr lang="zh-CN" altLang="en-US"/>
          </a:p>
        </p:txBody>
      </p:sp>
      <p:sp>
        <p:nvSpPr>
          <p:cNvPr id="85" name="文本框"/>
          <p:cNvSpPr txBox="1">
            <a:spLocks/>
          </p:cNvSpPr>
          <p:nvPr/>
        </p:nvSpPr>
        <p:spPr>
          <a:xfrm rot="0">
            <a:off x="285750" y="1957387"/>
            <a:ext cx="709612" cy="396874"/>
          </a:xfrm>
          <a:prstGeom prst="rect"/>
          <a:solidFill>
            <a:schemeClr val="bg1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信源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86" name="文本框"/>
          <p:cNvSpPr txBox="1">
            <a:spLocks/>
          </p:cNvSpPr>
          <p:nvPr/>
        </p:nvSpPr>
        <p:spPr>
          <a:xfrm rot="0">
            <a:off x="4152900" y="1957387"/>
            <a:ext cx="711200" cy="396874"/>
          </a:xfrm>
          <a:prstGeom prst="rect"/>
          <a:solidFill>
            <a:schemeClr val="bg1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信道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87" name="文本框"/>
          <p:cNvSpPr txBox="1">
            <a:spLocks/>
          </p:cNvSpPr>
          <p:nvPr/>
        </p:nvSpPr>
        <p:spPr>
          <a:xfrm rot="0">
            <a:off x="8059737" y="1957387"/>
            <a:ext cx="709612" cy="396874"/>
          </a:xfrm>
          <a:prstGeom prst="rect"/>
          <a:solidFill>
            <a:schemeClr val="bg1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信宿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88" name="文本框"/>
          <p:cNvSpPr txBox="1">
            <a:spLocks/>
          </p:cNvSpPr>
          <p:nvPr/>
        </p:nvSpPr>
        <p:spPr>
          <a:xfrm rot="0">
            <a:off x="2049462" y="1957387"/>
            <a:ext cx="963612" cy="396874"/>
          </a:xfrm>
          <a:prstGeom prst="rect"/>
          <a:solidFill>
            <a:srgbClr val="99FF66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编码器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89" name="文本框"/>
          <p:cNvSpPr txBox="1">
            <a:spLocks/>
          </p:cNvSpPr>
          <p:nvPr/>
        </p:nvSpPr>
        <p:spPr>
          <a:xfrm rot="0">
            <a:off x="5937250" y="1957387"/>
            <a:ext cx="963612" cy="396874"/>
          </a:xfrm>
          <a:prstGeom prst="rect"/>
          <a:solidFill>
            <a:srgbClr val="99FF66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译码器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cxnSp>
        <p:nvCxnSpPr>
          <p:cNvPr id="90" name="直线连接线"/>
          <p:cNvCxnSpPr>
            <a:cxnSpLocks/>
            <a:stCxn id="85" idx="3"/>
            <a:endCxn id="88" idx="1"/>
          </p:cNvCxnSpPr>
          <p:nvPr/>
        </p:nvCxnSpPr>
        <p:spPr>
          <a:xfrm rot="0">
            <a:off x="995362" y="2155825"/>
            <a:ext cx="1054100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cxnSp>
        <p:nvCxnSpPr>
          <p:cNvPr id="91" name="直线连接线"/>
          <p:cNvCxnSpPr>
            <a:cxnSpLocks/>
            <a:stCxn id="88" idx="3"/>
            <a:endCxn id="86" idx="1"/>
          </p:cNvCxnSpPr>
          <p:nvPr/>
        </p:nvCxnSpPr>
        <p:spPr>
          <a:xfrm rot="0">
            <a:off x="3013075" y="2155825"/>
            <a:ext cx="1139825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cxnSp>
        <p:nvCxnSpPr>
          <p:cNvPr id="92" name="直线连接线"/>
          <p:cNvCxnSpPr>
            <a:cxnSpLocks/>
            <a:stCxn id="86" idx="3"/>
            <a:endCxn id="89" idx="1"/>
          </p:cNvCxnSpPr>
          <p:nvPr/>
        </p:nvCxnSpPr>
        <p:spPr>
          <a:xfrm rot="0">
            <a:off x="4864100" y="2155825"/>
            <a:ext cx="1073149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cxnSp>
        <p:nvCxnSpPr>
          <p:cNvPr id="93" name="直线连接线"/>
          <p:cNvCxnSpPr>
            <a:cxnSpLocks/>
            <a:stCxn id="89" idx="3"/>
            <a:endCxn id="87" idx="1"/>
          </p:cNvCxnSpPr>
          <p:nvPr/>
        </p:nvCxnSpPr>
        <p:spPr>
          <a:xfrm rot="0">
            <a:off x="6900862" y="2155825"/>
            <a:ext cx="1158875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sp>
        <p:nvSpPr>
          <p:cNvPr id="94" name="文本框"/>
          <p:cNvSpPr txBox="1">
            <a:spLocks/>
          </p:cNvSpPr>
          <p:nvPr/>
        </p:nvSpPr>
        <p:spPr>
          <a:xfrm rot="0">
            <a:off x="1009650" y="1676400"/>
            <a:ext cx="971930" cy="266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0100 0010</a:t>
            </a:r>
            <a:endParaRPr lang="zh-CN" altLang="en-US" sz="1800" b="1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graphicFrame>
        <p:nvGraphicFramePr>
          <p:cNvPr id="95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295400" y="2590800"/>
          <a:ext cx="2719387" cy="3948112"/>
        </p:xfrm>
        <a:graphic>
          <a:graphicData uri="http://schemas.openxmlformats.org/drawingml/2006/table">
            <a:tbl>
              <a:tblPr bandRow="1"/>
              <a:tblGrid>
                <a:gridCol w="661962"/>
                <a:gridCol w="1179487"/>
                <a:gridCol w="828649"/>
              </a:tblGrid>
              <a:tr h="3857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文字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信源符号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码字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256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2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050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Z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(空格)</a:t>
                      </a:r>
                      <a:endParaRPr lang="zh-CN" altLang="en-US" sz="14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,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0010 1100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732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6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5257800" y="2590800"/>
          <a:ext cx="2722562" cy="3949700"/>
        </p:xfrm>
        <a:graphic>
          <a:graphicData uri="http://schemas.openxmlformats.org/drawingml/2006/table">
            <a:tbl>
              <a:tblPr bandRow="1"/>
              <a:tblGrid>
                <a:gridCol w="663549"/>
                <a:gridCol w="1179487"/>
                <a:gridCol w="830249"/>
              </a:tblGrid>
              <a:tr h="3857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文字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信源符号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码字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256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2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2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Z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(空格)</a:t>
                      </a:r>
                      <a:endParaRPr lang="zh-CN" altLang="en-US" sz="14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,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0010 1100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891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97" name="文本框"/>
          <p:cNvSpPr txBox="1">
            <a:spLocks/>
          </p:cNvSpPr>
          <p:nvPr/>
        </p:nvSpPr>
        <p:spPr>
          <a:xfrm rot="0">
            <a:off x="3257550" y="1676400"/>
            <a:ext cx="632459" cy="266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0 0001</a:t>
            </a:r>
            <a:endParaRPr lang="zh-CN" altLang="en-US" sz="1800" b="1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98" name="矩形"/>
          <p:cNvSpPr>
            <a:spLocks/>
          </p:cNvSpPr>
          <p:nvPr/>
        </p:nvSpPr>
        <p:spPr>
          <a:xfrm rot="0">
            <a:off x="2054225" y="3400425"/>
            <a:ext cx="1069975" cy="333374"/>
          </a:xfrm>
          <a:prstGeom prst="rect"/>
          <a:noFill/>
          <a:ln w="28575" cmpd="sng" cap="flat">
            <a:solidFill>
              <a:srgbClr val="0000FF"/>
            </a:solidFill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3206750" y="3400425"/>
            <a:ext cx="679449" cy="333374"/>
          </a:xfrm>
          <a:prstGeom prst="rect"/>
          <a:noFill/>
          <a:ln w="28575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00" name="文本框"/>
          <p:cNvSpPr txBox="1">
            <a:spLocks/>
          </p:cNvSpPr>
          <p:nvPr/>
        </p:nvSpPr>
        <p:spPr>
          <a:xfrm rot="0">
            <a:off x="7011988" y="1676400"/>
            <a:ext cx="971931" cy="266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0100 0010</a:t>
            </a:r>
            <a:endParaRPr lang="zh-CN" altLang="en-US" sz="1800" b="1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01" name="文本框"/>
          <p:cNvSpPr txBox="1">
            <a:spLocks/>
          </p:cNvSpPr>
          <p:nvPr/>
        </p:nvSpPr>
        <p:spPr>
          <a:xfrm rot="0">
            <a:off x="5029200" y="1676400"/>
            <a:ext cx="632459" cy="266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0 0001</a:t>
            </a:r>
            <a:endParaRPr lang="zh-CN" altLang="en-US" sz="1800" b="1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6016625" y="3400425"/>
            <a:ext cx="1069974" cy="333374"/>
          </a:xfrm>
          <a:prstGeom prst="rect"/>
          <a:noFill/>
          <a:ln w="28575" cmpd="sng" cap="flat">
            <a:solidFill>
              <a:srgbClr val="0000FF"/>
            </a:solidFill>
            <a:prstDash val="solid"/>
            <a:miter/>
          </a:ln>
        </p:spPr>
      </p:sp>
      <p:sp>
        <p:nvSpPr>
          <p:cNvPr id="103" name="矩形"/>
          <p:cNvSpPr>
            <a:spLocks/>
          </p:cNvSpPr>
          <p:nvPr/>
        </p:nvSpPr>
        <p:spPr>
          <a:xfrm rot="0">
            <a:off x="7162800" y="3400425"/>
            <a:ext cx="679449" cy="333374"/>
          </a:xfrm>
          <a:prstGeom prst="rect"/>
          <a:noFill/>
          <a:ln w="28575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3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48101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8" grpId="0" animBg="1"/>
      <p:bldP spid="99" grpId="0" animBg="1"/>
      <p:bldP spid="97" grpId="0" animBg="1"/>
      <p:bldP spid="101" grpId="0" animBg="1"/>
      <p:bldP spid="103" grpId="0" animBg="1"/>
      <p:bldP spid="102" grpId="0" animBg="1"/>
      <p:bldP spid="100" grpId="0" animBg="1"/>
    </p:bld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5387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5.1 编码器</a:t>
            </a:r>
            <a:br>
              <a:rPr lang="zh-CN" altLang="en-US"/>
            </a:br>
            <a:r>
              <a:rPr lang="zh-CN" altLang="en-US"/>
              <a:t>—— 无失真信源编码例子2</a:t>
            </a:r>
            <a:endParaRPr lang="zh-CN" altLang="en-US"/>
          </a:p>
        </p:txBody>
      </p:sp>
      <p:sp>
        <p:nvSpPr>
          <p:cNvPr id="105" name="文本框"/>
          <p:cNvSpPr txBox="1">
            <a:spLocks/>
          </p:cNvSpPr>
          <p:nvPr/>
        </p:nvSpPr>
        <p:spPr>
          <a:xfrm rot="0">
            <a:off x="285750" y="1957387"/>
            <a:ext cx="709612" cy="396874"/>
          </a:xfrm>
          <a:prstGeom prst="rect"/>
          <a:solidFill>
            <a:schemeClr val="bg1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信源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06" name="文本框"/>
          <p:cNvSpPr txBox="1">
            <a:spLocks/>
          </p:cNvSpPr>
          <p:nvPr/>
        </p:nvSpPr>
        <p:spPr>
          <a:xfrm rot="0">
            <a:off x="4152900" y="1957387"/>
            <a:ext cx="711200" cy="396874"/>
          </a:xfrm>
          <a:prstGeom prst="rect"/>
          <a:solidFill>
            <a:schemeClr val="bg1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信道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07" name="文本框"/>
          <p:cNvSpPr txBox="1">
            <a:spLocks/>
          </p:cNvSpPr>
          <p:nvPr/>
        </p:nvSpPr>
        <p:spPr>
          <a:xfrm rot="0">
            <a:off x="8059737" y="1957387"/>
            <a:ext cx="709612" cy="396874"/>
          </a:xfrm>
          <a:prstGeom prst="rect"/>
          <a:solidFill>
            <a:schemeClr val="bg1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信宿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08" name="文本框"/>
          <p:cNvSpPr txBox="1">
            <a:spLocks/>
          </p:cNvSpPr>
          <p:nvPr/>
        </p:nvSpPr>
        <p:spPr>
          <a:xfrm rot="0">
            <a:off x="2049462" y="1957387"/>
            <a:ext cx="963612" cy="396874"/>
          </a:xfrm>
          <a:prstGeom prst="rect"/>
          <a:solidFill>
            <a:srgbClr val="99FF66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编码器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09" name="文本框"/>
          <p:cNvSpPr txBox="1">
            <a:spLocks/>
          </p:cNvSpPr>
          <p:nvPr/>
        </p:nvSpPr>
        <p:spPr>
          <a:xfrm rot="0">
            <a:off x="5937250" y="1957387"/>
            <a:ext cx="963612" cy="396874"/>
          </a:xfrm>
          <a:prstGeom prst="rect"/>
          <a:solidFill>
            <a:srgbClr val="99FF66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译码器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cxnSp>
        <p:nvCxnSpPr>
          <p:cNvPr id="110" name="直线连接线"/>
          <p:cNvCxnSpPr>
            <a:cxnSpLocks/>
            <a:stCxn id="105" idx="3"/>
            <a:endCxn id="108" idx="1"/>
          </p:cNvCxnSpPr>
          <p:nvPr/>
        </p:nvCxnSpPr>
        <p:spPr>
          <a:xfrm rot="0">
            <a:off x="995362" y="2155825"/>
            <a:ext cx="1054100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cxnSp>
        <p:nvCxnSpPr>
          <p:cNvPr id="111" name="直线连接线"/>
          <p:cNvCxnSpPr>
            <a:cxnSpLocks/>
            <a:stCxn id="108" idx="3"/>
            <a:endCxn id="106" idx="1"/>
          </p:cNvCxnSpPr>
          <p:nvPr/>
        </p:nvCxnSpPr>
        <p:spPr>
          <a:xfrm rot="0">
            <a:off x="3013075" y="2155825"/>
            <a:ext cx="1139825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cxnSp>
        <p:nvCxnSpPr>
          <p:cNvPr id="112" name="直线连接线"/>
          <p:cNvCxnSpPr>
            <a:cxnSpLocks/>
            <a:stCxn id="106" idx="3"/>
            <a:endCxn id="109" idx="1"/>
          </p:cNvCxnSpPr>
          <p:nvPr/>
        </p:nvCxnSpPr>
        <p:spPr>
          <a:xfrm rot="0">
            <a:off x="4864100" y="2155825"/>
            <a:ext cx="1073149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cxnSp>
        <p:nvCxnSpPr>
          <p:cNvPr id="113" name="直线连接线"/>
          <p:cNvCxnSpPr>
            <a:cxnSpLocks/>
            <a:stCxn id="109" idx="3"/>
            <a:endCxn id="107" idx="1"/>
          </p:cNvCxnSpPr>
          <p:nvPr/>
        </p:nvCxnSpPr>
        <p:spPr>
          <a:xfrm rot="0">
            <a:off x="6900862" y="2155825"/>
            <a:ext cx="1158875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sp>
        <p:nvSpPr>
          <p:cNvPr id="114" name="文本框"/>
          <p:cNvSpPr txBox="1">
            <a:spLocks/>
          </p:cNvSpPr>
          <p:nvPr/>
        </p:nvSpPr>
        <p:spPr>
          <a:xfrm rot="0">
            <a:off x="1009650" y="1676400"/>
            <a:ext cx="971930" cy="266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0010 1100</a:t>
            </a:r>
            <a:endParaRPr lang="zh-CN" altLang="en-US" sz="1800" b="1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graphicFrame>
        <p:nvGraphicFramePr>
          <p:cNvPr id="115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295400" y="2590800"/>
          <a:ext cx="2722562" cy="3951287"/>
        </p:xfrm>
        <a:graphic>
          <a:graphicData uri="http://schemas.openxmlformats.org/drawingml/2006/table">
            <a:tbl>
              <a:tblPr bandRow="1"/>
              <a:tblGrid>
                <a:gridCol w="661962"/>
                <a:gridCol w="1181074"/>
                <a:gridCol w="828649"/>
              </a:tblGrid>
              <a:tr h="3857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文字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信源符号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码字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256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2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2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Z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(空格)</a:t>
                      </a:r>
                      <a:endParaRPr lang="zh-CN" altLang="en-US" sz="14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,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0010 1100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891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6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5257800" y="2590800"/>
          <a:ext cx="2722562" cy="3949700"/>
        </p:xfrm>
        <a:graphic>
          <a:graphicData uri="http://schemas.openxmlformats.org/drawingml/2006/table">
            <a:tbl>
              <a:tblPr bandRow="1"/>
              <a:tblGrid>
                <a:gridCol w="663549"/>
                <a:gridCol w="1179487"/>
                <a:gridCol w="830249"/>
              </a:tblGrid>
              <a:tr h="3857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文字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信源符号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码字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256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2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2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Z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(空格)</a:t>
                      </a:r>
                      <a:endParaRPr lang="zh-CN" altLang="en-US" sz="14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,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0010 1100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891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17" name="文本框"/>
          <p:cNvSpPr txBox="1">
            <a:spLocks/>
          </p:cNvSpPr>
          <p:nvPr/>
        </p:nvSpPr>
        <p:spPr>
          <a:xfrm rot="0">
            <a:off x="3257550" y="1676400"/>
            <a:ext cx="632459" cy="266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1 1011</a:t>
            </a:r>
            <a:endParaRPr lang="zh-CN" altLang="en-US" sz="1800" b="1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2017712" y="5334000"/>
            <a:ext cx="1069975" cy="333375"/>
          </a:xfrm>
          <a:prstGeom prst="rect"/>
          <a:noFill/>
          <a:ln w="28575" cmpd="sng" cap="flat">
            <a:solidFill>
              <a:srgbClr val="0000FF"/>
            </a:solidFill>
            <a:prstDash val="solid"/>
            <a:miter/>
          </a:ln>
        </p:spPr>
      </p:sp>
      <p:sp>
        <p:nvSpPr>
          <p:cNvPr id="119" name="矩形"/>
          <p:cNvSpPr>
            <a:spLocks/>
          </p:cNvSpPr>
          <p:nvPr/>
        </p:nvSpPr>
        <p:spPr>
          <a:xfrm rot="0">
            <a:off x="3201987" y="5334000"/>
            <a:ext cx="679450" cy="333375"/>
          </a:xfrm>
          <a:prstGeom prst="rect"/>
          <a:noFill/>
          <a:ln w="28575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20" name="文本框"/>
          <p:cNvSpPr txBox="1">
            <a:spLocks/>
          </p:cNvSpPr>
          <p:nvPr/>
        </p:nvSpPr>
        <p:spPr>
          <a:xfrm rot="0">
            <a:off x="7011988" y="1676400"/>
            <a:ext cx="971931" cy="266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0010 1100</a:t>
            </a:r>
            <a:endParaRPr lang="zh-CN" altLang="en-US" sz="1800" b="1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21" name="文本框"/>
          <p:cNvSpPr txBox="1">
            <a:spLocks/>
          </p:cNvSpPr>
          <p:nvPr/>
        </p:nvSpPr>
        <p:spPr>
          <a:xfrm rot="0">
            <a:off x="5029200" y="1676400"/>
            <a:ext cx="632459" cy="266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1 1011</a:t>
            </a:r>
            <a:endParaRPr lang="zh-CN" altLang="en-US" sz="1800" b="1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5984875" y="5334000"/>
            <a:ext cx="1069975" cy="333375"/>
          </a:xfrm>
          <a:prstGeom prst="rect"/>
          <a:noFill/>
          <a:ln w="28575" cmpd="sng" cap="flat">
            <a:solidFill>
              <a:srgbClr val="0000FF"/>
            </a:solidFill>
            <a:prstDash val="solid"/>
            <a:miter/>
          </a:ln>
        </p:spPr>
      </p:sp>
      <p:sp>
        <p:nvSpPr>
          <p:cNvPr id="123" name="矩形"/>
          <p:cNvSpPr>
            <a:spLocks/>
          </p:cNvSpPr>
          <p:nvPr/>
        </p:nvSpPr>
        <p:spPr>
          <a:xfrm rot="0">
            <a:off x="7169150" y="5334000"/>
            <a:ext cx="679449" cy="333375"/>
          </a:xfrm>
          <a:prstGeom prst="rect"/>
          <a:noFill/>
          <a:ln w="28575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4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6648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8" grpId="0" animBg="1"/>
      <p:bldP spid="119" grpId="0" animBg="1"/>
      <p:bldP spid="117" grpId="0" animBg="1"/>
      <p:bldP spid="121" grpId="0" animBg="1"/>
      <p:bldP spid="123" grpId="0" animBg="1"/>
      <p:bldP spid="122" grpId="0" animBg="1"/>
      <p:bldP spid="120" grpId="0" animBg="1"/>
    </p:bld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5387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5.1 编码器</a:t>
            </a:r>
            <a:br>
              <a:rPr lang="zh-CN" altLang="en-US"/>
            </a:br>
            <a:r>
              <a:rPr lang="zh-CN" altLang="en-US"/>
              <a:t>—— 若干概念</a:t>
            </a:r>
            <a:endParaRPr lang="zh-CN" altLang="en-US"/>
          </a:p>
        </p:txBody>
      </p:sp>
      <p:sp>
        <p:nvSpPr>
          <p:cNvPr id="125" name="文本框"/>
          <p:cNvSpPr txBox="1">
            <a:spLocks/>
          </p:cNvSpPr>
          <p:nvPr/>
        </p:nvSpPr>
        <p:spPr>
          <a:xfrm rot="0">
            <a:off x="1592262" y="1957387"/>
            <a:ext cx="963612" cy="396874"/>
          </a:xfrm>
          <a:prstGeom prst="rect"/>
          <a:solidFill>
            <a:srgbClr val="99FF66"/>
          </a:solidFill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编码器</a:t>
            </a:r>
            <a:endParaRPr lang="zh-CN" altLang="en-US" sz="20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cxnSp>
        <p:nvCxnSpPr>
          <p:cNvPr id="126" name="直线连接线"/>
          <p:cNvCxnSpPr>
            <a:cxnSpLocks/>
            <a:endCxn id="125" idx="1"/>
          </p:cNvCxnSpPr>
          <p:nvPr/>
        </p:nvCxnSpPr>
        <p:spPr>
          <a:xfrm rot="0">
            <a:off x="533400" y="2155825"/>
            <a:ext cx="1058862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cxnSp>
        <p:nvCxnSpPr>
          <p:cNvPr id="127" name="直线连接线"/>
          <p:cNvCxnSpPr>
            <a:cxnSpLocks/>
            <a:stCxn id="125" idx="3"/>
          </p:cNvCxnSpPr>
          <p:nvPr/>
        </p:nvCxnSpPr>
        <p:spPr>
          <a:xfrm rot="0">
            <a:off x="2552700" y="2160587"/>
            <a:ext cx="1143000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sp>
        <p:nvSpPr>
          <p:cNvPr id="128" name="文本框"/>
          <p:cNvSpPr txBox="1">
            <a:spLocks/>
          </p:cNvSpPr>
          <p:nvPr/>
        </p:nvSpPr>
        <p:spPr>
          <a:xfrm rot="0">
            <a:off x="552450" y="1676400"/>
            <a:ext cx="971930" cy="266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0100 0010</a:t>
            </a:r>
            <a:endParaRPr lang="zh-CN" altLang="en-US" sz="1800" b="1">
              <a:solidFill>
                <a:srgbClr val="0000FF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graphicFrame>
        <p:nvGraphicFramePr>
          <p:cNvPr id="129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838200" y="2590800"/>
          <a:ext cx="2722562" cy="3951287"/>
        </p:xfrm>
        <a:graphic>
          <a:graphicData uri="http://schemas.openxmlformats.org/drawingml/2006/table">
            <a:tbl>
              <a:tblPr bandRow="1"/>
              <a:tblGrid>
                <a:gridCol w="661962"/>
                <a:gridCol w="1181074"/>
                <a:gridCol w="828649"/>
              </a:tblGrid>
              <a:tr h="3857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文字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信源符号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码字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256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2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0100 0011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2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Z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0101 1010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(空格)</a:t>
                      </a:r>
                      <a:endParaRPr lang="zh-CN" altLang="en-US" sz="14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1 1010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,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0010 1100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1 1011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36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891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18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0010 0001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30" name="文本框"/>
          <p:cNvSpPr txBox="1">
            <a:spLocks/>
          </p:cNvSpPr>
          <p:nvPr/>
        </p:nvSpPr>
        <p:spPr>
          <a:xfrm rot="0">
            <a:off x="2800350" y="1676400"/>
            <a:ext cx="632459" cy="266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0 0001</a:t>
            </a:r>
            <a:endParaRPr lang="zh-CN" altLang="en-US" sz="1800" b="1">
              <a:solidFill>
                <a:srgbClr val="FF0000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2749550" y="3048000"/>
            <a:ext cx="679449" cy="3365500"/>
          </a:xfrm>
          <a:prstGeom prst="rect"/>
          <a:noFill/>
          <a:ln w="28575" cmpd="sng" cap="flat">
            <a:solidFill>
              <a:srgbClr val="FF33CC"/>
            </a:solidFill>
            <a:prstDash val="solid"/>
            <a:miter/>
          </a:ln>
        </p:spPr>
      </p:sp>
      <p:sp>
        <p:nvSpPr>
          <p:cNvPr id="132" name="矩形"/>
          <p:cNvSpPr>
            <a:spLocks/>
          </p:cNvSpPr>
          <p:nvPr/>
        </p:nvSpPr>
        <p:spPr>
          <a:xfrm rot="0">
            <a:off x="6300787" y="1905000"/>
            <a:ext cx="1219200" cy="533400"/>
          </a:xfrm>
          <a:prstGeom prst="rect"/>
          <a:noFill/>
          <a:ln w="9525" cmpd="sng" cap="flat">
            <a:solidFill>
              <a:schemeClr val="tx1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编码器</a:t>
            </a:r>
            <a:endParaRPr lang="zh-CN" altLang="en-US" sz="2400" b="1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graphicFrame>
        <p:nvGraphicFramePr>
          <p:cNvPr id="133" name="对象"/>
          <p:cNvGraphicFramePr>
            <a:graphicFrameLocks noChangeAspect="1"/>
          </p:cNvGraphicFramePr>
          <p:nvPr/>
        </p:nvGraphicFramePr>
        <p:xfrm>
          <a:off x="4445000" y="1943100"/>
          <a:ext cx="15001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3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4445000" y="1943100"/>
                        <a:ext cx="1500187" cy="4572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对象"/>
          <p:cNvGraphicFramePr>
            <a:graphicFrameLocks noChangeAspect="1"/>
          </p:cNvGraphicFramePr>
          <p:nvPr/>
        </p:nvGraphicFramePr>
        <p:xfrm>
          <a:off x="7926388" y="194310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3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7926388" y="1943100"/>
                        <a:ext cx="990600" cy="4572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"/>
          <p:cNvGraphicFramePr>
            <a:graphicFrameLocks noChangeAspect="1"/>
          </p:cNvGraphicFramePr>
          <p:nvPr/>
        </p:nvGraphicFramePr>
        <p:xfrm>
          <a:off x="5792787" y="2819400"/>
          <a:ext cx="2233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3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5792787" y="2819400"/>
                        <a:ext cx="2233612" cy="9144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直线连接线"/>
          <p:cNvCxnSpPr>
            <a:cxnSpLocks/>
            <a:stCxn id="133" idx="3"/>
            <a:endCxn id="132" idx="1"/>
          </p:cNvCxnSpPr>
          <p:nvPr/>
        </p:nvCxnSpPr>
        <p:spPr>
          <a:xfrm rot="0">
            <a:off x="5945188" y="2171700"/>
            <a:ext cx="355599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cxnSp>
        <p:nvCxnSpPr>
          <p:cNvPr id="137" name="直线连接线"/>
          <p:cNvCxnSpPr>
            <a:cxnSpLocks/>
            <a:stCxn id="132" idx="3"/>
            <a:endCxn id="134" idx="1"/>
          </p:cNvCxnSpPr>
          <p:nvPr/>
        </p:nvCxnSpPr>
        <p:spPr>
          <a:xfrm rot="0">
            <a:off x="7519987" y="2171700"/>
            <a:ext cx="406400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cxnSp>
        <p:nvCxnSpPr>
          <p:cNvPr id="138" name="直线连接线"/>
          <p:cNvCxnSpPr>
            <a:cxnSpLocks/>
            <a:stCxn id="135" idx="0"/>
            <a:endCxn id="132" idx="2"/>
          </p:cNvCxnSpPr>
          <p:nvPr/>
        </p:nvCxnSpPr>
        <p:spPr>
          <a:xfrm flipV="1" rot="21600000">
            <a:off x="6910387" y="2438400"/>
            <a:ext cx="1587" cy="381000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sp>
        <p:nvSpPr>
          <p:cNvPr id="139" name="文本框"/>
          <p:cNvSpPr txBox="1">
            <a:spLocks/>
          </p:cNvSpPr>
          <p:nvPr/>
        </p:nvSpPr>
        <p:spPr>
          <a:xfrm rot="0">
            <a:off x="4864100" y="5334000"/>
            <a:ext cx="2157412" cy="11779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s</a:t>
            </a:r>
            <a:r>
              <a:rPr lang="zh-CN" altLang="en-US" sz="2400" i="1" baseline="-250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i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	 信源符号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x</a:t>
            </a:r>
            <a:r>
              <a:rPr lang="zh-CN" altLang="en-US" sz="2400" i="1" baseline="-250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i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码符号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C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码（码书）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40" name="文本框"/>
          <p:cNvSpPr txBox="1">
            <a:spLocks/>
          </p:cNvSpPr>
          <p:nvPr/>
        </p:nvSpPr>
        <p:spPr>
          <a:xfrm rot="0">
            <a:off x="6923087" y="5334000"/>
            <a:ext cx="1733473" cy="1177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W</a:t>
            </a:r>
            <a:r>
              <a:rPr lang="zh-CN" altLang="en-US" sz="2400" i="1" baseline="-250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i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码字</a:t>
            </a:r>
            <a:endParaRPr lang="zh-CN" altLang="en-US" sz="2400" i="1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l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	码字长度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41" name="文本框"/>
          <p:cNvSpPr txBox="1">
            <a:spLocks/>
          </p:cNvSpPr>
          <p:nvPr/>
        </p:nvSpPr>
        <p:spPr>
          <a:xfrm rot="0">
            <a:off x="3716337" y="4548187"/>
            <a:ext cx="212725" cy="3619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C</a:t>
            </a:r>
            <a:endParaRPr lang="zh-CN" altLang="en-US" sz="2400" i="1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cxnSp>
        <p:nvCxnSpPr>
          <p:cNvPr id="142" name="直线连接线"/>
          <p:cNvCxnSpPr>
            <a:cxnSpLocks/>
            <a:stCxn id="141" idx="1"/>
            <a:endCxn id="131" idx="3"/>
          </p:cNvCxnSpPr>
          <p:nvPr/>
        </p:nvCxnSpPr>
        <p:spPr>
          <a:xfrm flipH="1" rot="21600000">
            <a:off x="3429000" y="4729162"/>
            <a:ext cx="287337" cy="1587"/>
          </a:xfrm>
          <a:prstGeom prst="straightConnector1"/>
          <a:noFill/>
          <a:ln w="9525" cmpd="sng" cap="flat">
            <a:solidFill>
              <a:schemeClr val="tx1"/>
            </a:solidFill>
            <a:prstDash val="solid"/>
            <a:miter/>
            <a:tailEnd type="triangle" w="med" len="med"/>
          </a:ln>
        </p:spPr>
      </p:cxnSp>
      <p:grpSp>
        <p:nvGrpSpPr>
          <p:cNvPr id="147" name="组合"/>
          <p:cNvGrpSpPr>
            <a:grpSpLocks/>
          </p:cNvGrpSpPr>
          <p:nvPr/>
        </p:nvGrpSpPr>
        <p:grpSpPr>
          <a:xfrm>
            <a:off x="4791075" y="3813174"/>
            <a:ext cx="3744912" cy="1289050"/>
            <a:chOff x="4791075" y="3813174"/>
            <a:chExt cx="3744912" cy="1289050"/>
          </a:xfrm>
        </p:grpSpPr>
        <p:sp>
          <p:nvSpPr>
            <p:cNvPr id="143" name="文本框"/>
            <p:cNvSpPr txBox="1">
              <a:spLocks/>
            </p:cNvSpPr>
            <p:nvPr/>
          </p:nvSpPr>
          <p:spPr>
            <a:xfrm rot="0">
              <a:off x="6821488" y="4740275"/>
              <a:ext cx="1027112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码长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l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=5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pic>
          <p:nvPicPr>
            <p:cNvPr id="144" name="对象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5405437" y="3813174"/>
              <a:ext cx="3130550" cy="68262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145" name="左大括号"/>
            <p:cNvSpPr>
              <a:spLocks/>
            </p:cNvSpPr>
            <p:nvPr/>
          </p:nvSpPr>
          <p:spPr>
            <a:xfrm rot="16200004">
              <a:off x="7239000" y="3505200"/>
              <a:ext cx="152400" cy="1981200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 cmpd="sng" cap="flat">
              <a:solidFill>
                <a:schemeClr val="tx1"/>
              </a:solidFill>
              <a:prstDash val="solid"/>
              <a:miter/>
            </a:ln>
          </p:spPr>
        </p:sp>
        <p:sp>
          <p:nvSpPr>
            <p:cNvPr id="146" name="文本框"/>
            <p:cNvSpPr txBox="1">
              <a:spLocks/>
            </p:cNvSpPr>
            <p:nvPr/>
          </p:nvSpPr>
          <p:spPr>
            <a:xfrm rot="0">
              <a:off x="4791075" y="3905250"/>
              <a:ext cx="619124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l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其中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</p:grp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5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793123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41" grpId="0" animBg="1"/>
      <p:bldP spid="141" grpId="1" animBg="1"/>
    </p:bld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5.1 编码器</a:t>
            </a:r>
            <a:br>
              <a:rPr lang="zh-CN" altLang="en-US"/>
            </a:br>
            <a:r>
              <a:rPr lang="zh-CN" altLang="en-US"/>
              <a:t>—— 码的</a:t>
            </a:r>
            <a:r>
              <a:rPr lang="zh-CN" altLang="en-US" i="1"/>
              <a:t>N</a:t>
            </a:r>
            <a:r>
              <a:rPr lang="zh-CN" altLang="en-US"/>
              <a:t>次扩展码</a:t>
            </a:r>
            <a:endParaRPr lang="zh-CN" altLang="en-US"/>
          </a:p>
        </p:txBody>
      </p:sp>
      <p:graphicFrame>
        <p:nvGraphicFramePr>
          <p:cNvPr id="149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457200" y="4000500"/>
          <a:ext cx="8267555" cy="2400207"/>
        </p:xfrm>
        <a:graphic>
          <a:graphicData uri="http://schemas.openxmlformats.org/drawingml/2006/table">
            <a:tbl>
              <a:tblPr bandRow="1"/>
              <a:tblGrid>
                <a:gridCol w="607987"/>
                <a:gridCol w="1298549"/>
                <a:gridCol w="598462"/>
                <a:gridCol w="1303312"/>
                <a:gridCol w="601637"/>
                <a:gridCol w="1298549"/>
                <a:gridCol w="682599"/>
                <a:gridCol w="530199"/>
                <a:gridCol w="1298549"/>
              </a:tblGrid>
              <a:tr h="3857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00 010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11 111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00 010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11 111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00 010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11 111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00 010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11 111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pSp>
        <p:nvGrpSpPr>
          <p:cNvPr id="153" name="组合"/>
          <p:cNvGrpSpPr>
            <a:grpSpLocks/>
          </p:cNvGrpSpPr>
          <p:nvPr/>
        </p:nvGrpSpPr>
        <p:grpSpPr>
          <a:xfrm>
            <a:off x="1981200" y="2593975"/>
            <a:ext cx="3959225" cy="1139825"/>
            <a:chOff x="1981200" y="2593975"/>
            <a:chExt cx="3959225" cy="1139825"/>
          </a:xfrm>
        </p:grpSpPr>
        <p:sp>
          <p:nvSpPr>
            <p:cNvPr id="150" name="文本框"/>
            <p:cNvSpPr txBox="1">
              <a:spLocks/>
            </p:cNvSpPr>
            <p:nvPr/>
          </p:nvSpPr>
          <p:spPr>
            <a:xfrm rot="0">
              <a:off x="4386262" y="3371850"/>
              <a:ext cx="1179512" cy="36195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0" tIns="0" rIns="0" bIns="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码长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l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0" charset="0"/>
                  <a:ea typeface="宋体" pitchFamily="0" charset="-122"/>
                  <a:cs typeface="Times New Roman" pitchFamily="0" charset="0"/>
                </a:rPr>
                <a:t>=10</a:t>
              </a:r>
              <a:endPara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endParaRPr>
            </a:p>
          </p:txBody>
        </p:sp>
        <p:pic>
          <p:nvPicPr>
            <p:cNvPr id="151" name="对象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981200" y="2593975"/>
              <a:ext cx="3959225" cy="606424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152" name="左大括号"/>
            <p:cNvSpPr>
              <a:spLocks/>
            </p:cNvSpPr>
            <p:nvPr/>
          </p:nvSpPr>
          <p:spPr>
            <a:xfrm rot="16200000">
              <a:off x="4918075" y="2552700"/>
              <a:ext cx="152400" cy="1447799"/>
            </a:xfrm>
            <a:prstGeom prst="leftBrace">
              <a:avLst>
                <a:gd name="adj1" fmla="val 79166"/>
                <a:gd name="adj2" fmla="val 50000"/>
              </a:avLst>
            </a:prstGeom>
            <a:noFill/>
            <a:ln w="9525" cmpd="sng" cap="flat">
              <a:solidFill>
                <a:schemeClr val="tx1"/>
              </a:solidFill>
              <a:prstDash val="solid"/>
              <a:miter/>
            </a:ln>
          </p:spPr>
        </p:sp>
      </p:grpSp>
      <p:pic>
        <p:nvPicPr>
          <p:cNvPr id="154" name="对象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981200" y="1603375"/>
            <a:ext cx="1779587" cy="6826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155" name="文本框"/>
          <p:cNvSpPr txBox="1">
            <a:spLocks/>
          </p:cNvSpPr>
          <p:nvPr/>
        </p:nvSpPr>
        <p:spPr>
          <a:xfrm rot="0">
            <a:off x="442912" y="1676400"/>
            <a:ext cx="1614487" cy="5206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信源符号</a:t>
            </a:r>
            <a:endParaRPr lang="zh-CN" altLang="en-US" sz="28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 rot="0">
            <a:off x="1154112" y="2590800"/>
            <a:ext cx="903287" cy="520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Arial" pitchFamily="0" charset="0"/>
              </a:rPr>
              <a:t>码字</a:t>
            </a:r>
            <a:endParaRPr lang="zh-CN" altLang="en-US" sz="2800">
              <a:solidFill>
                <a:schemeClr val="tx1"/>
              </a:solidFill>
              <a:latin typeface="Arial" pitchFamily="0" charset="0"/>
              <a:ea typeface="宋体" pitchFamily="0" charset="-122"/>
              <a:cs typeface="Aria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6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35946697"/>
      </p:ext>
    </p:extLst>
  </p:cSld>
  <p:clrMapOvr>
    <a:masterClrMapping/>
  </p:clrMapOvr>
  <p:transition/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5.2 等长码</a:t>
            </a:r>
            <a:br>
              <a:rPr lang="zh-CN" altLang="en-US"/>
            </a:br>
            <a:r>
              <a:rPr lang="zh-CN" altLang="en-US"/>
              <a:t>—— 优化 </a:t>
            </a:r>
            <a:r>
              <a:rPr lang="zh-CN" altLang="en-US">
                <a:latin typeface="Times New Roman" pitchFamily="0" charset="0"/>
                <a:cs typeface="Times New Roman" pitchFamily="0" charset="0"/>
              </a:rPr>
              <a:t>(</a:t>
            </a:r>
            <a:r>
              <a:rPr lang="zh-CN" altLang="en-US" i="1">
                <a:latin typeface="Times New Roman" pitchFamily="0" charset="0"/>
                <a:cs typeface="Times New Roman" pitchFamily="0" charset="0"/>
              </a:rPr>
              <a:t>N</a:t>
            </a:r>
            <a:r>
              <a:rPr lang="zh-CN" altLang="en-US">
                <a:latin typeface="Times New Roman" pitchFamily="0" charset="0"/>
                <a:cs typeface="Times New Roman" pitchFamily="0" charset="0"/>
              </a:rPr>
              <a:t>=2)</a:t>
            </a:r>
            <a:endParaRPr lang="zh-CN" altLang="en-US">
              <a:latin typeface="Times New Roman" pitchFamily="0" charset="0"/>
              <a:cs typeface="Times New Roman" pitchFamily="0" charset="0"/>
            </a:endParaRPr>
          </a:p>
        </p:txBody>
      </p:sp>
      <p:graphicFrame>
        <p:nvGraphicFramePr>
          <p:cNvPr id="158" name="表格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304800" y="4038600"/>
          <a:ext cx="7373791" cy="2400206"/>
        </p:xfrm>
        <a:graphic>
          <a:graphicData uri="http://schemas.openxmlformats.org/drawingml/2006/table">
            <a:tbl>
              <a:tblPr bandRow="1"/>
              <a:tblGrid>
                <a:gridCol w="569887"/>
                <a:gridCol w="1146149"/>
                <a:gridCol w="565124"/>
                <a:gridCol w="1125512"/>
                <a:gridCol w="565124"/>
                <a:gridCol w="1125512"/>
                <a:gridCol w="628650"/>
                <a:gridCol w="474637"/>
                <a:gridCol w="1125512"/>
              </a:tblGrid>
              <a:tr h="3857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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0 0001 1001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0 0010 1111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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0 0001 1010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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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0 0000 0001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0 0001 1011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0 0011 0000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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0 0001 1000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0 0010 1110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0 0011 1100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1 1110 0010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9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3350" y="1447800"/>
          <a:ext cx="7494433" cy="2447831"/>
        </p:xfrm>
        <a:graphic>
          <a:graphicData uri="http://schemas.openxmlformats.org/drawingml/2006/table">
            <a:tbl>
              <a:tblPr bandRow="1"/>
              <a:tblGrid>
                <a:gridCol w="576237"/>
                <a:gridCol w="1225524"/>
                <a:gridCol w="538137"/>
                <a:gridCol w="1160437"/>
                <a:gridCol w="538137"/>
                <a:gridCol w="1162024"/>
                <a:gridCol w="611162"/>
                <a:gridCol w="473049"/>
                <a:gridCol w="1162024"/>
              </a:tblGrid>
              <a:tr h="3857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4289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00 010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11 111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00 010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11 111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00 010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11 111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00 001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00 010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rgbClr val="0000FF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11 111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pSp>
        <p:nvGrpSpPr>
          <p:cNvPr id="162" name="组合"/>
          <p:cNvGrpSpPr>
            <a:grpSpLocks/>
          </p:cNvGrpSpPr>
          <p:nvPr/>
        </p:nvGrpSpPr>
        <p:grpSpPr>
          <a:xfrm>
            <a:off x="228600" y="1955800"/>
            <a:ext cx="381000" cy="253999"/>
            <a:chOff x="228600" y="1955800"/>
            <a:chExt cx="381000" cy="253999"/>
          </a:xfrm>
        </p:grpSpPr>
        <p:sp>
          <p:nvSpPr>
            <p:cNvPr id="160" name="直线"/>
            <p:cNvSpPr>
              <a:spLocks/>
            </p:cNvSpPr>
            <p:nvPr/>
          </p:nvSpPr>
          <p:spPr>
            <a:xfrm rot="0">
              <a:off x="228600" y="1955800"/>
              <a:ext cx="381000" cy="253999"/>
            </a:xfrm>
            <a:prstGeom prst="line"/>
            <a:noFill/>
            <a:ln w="19050" cmpd="sng" cap="flat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61" name="直线"/>
            <p:cNvSpPr>
              <a:spLocks/>
            </p:cNvSpPr>
            <p:nvPr/>
          </p:nvSpPr>
          <p:spPr>
            <a:xfrm flipH="1" rot="21600000">
              <a:off x="228600" y="1955800"/>
              <a:ext cx="381000" cy="253999"/>
            </a:xfrm>
            <a:prstGeom prst="line"/>
            <a:noFill/>
            <a:ln w="19050" cmpd="sng" cap="flat">
              <a:solidFill>
                <a:srgbClr val="FF0000"/>
              </a:solidFill>
              <a:prstDash val="solid"/>
              <a:miter/>
            </a:ln>
          </p:spPr>
        </p:sp>
      </p:grpSp>
      <p:grpSp>
        <p:nvGrpSpPr>
          <p:cNvPr id="165" name="组合"/>
          <p:cNvGrpSpPr>
            <a:grpSpLocks/>
          </p:cNvGrpSpPr>
          <p:nvPr/>
        </p:nvGrpSpPr>
        <p:grpSpPr>
          <a:xfrm>
            <a:off x="3733800" y="2362200"/>
            <a:ext cx="381000" cy="254000"/>
            <a:chOff x="3733800" y="2362200"/>
            <a:chExt cx="381000" cy="254000"/>
          </a:xfrm>
        </p:grpSpPr>
        <p:sp>
          <p:nvSpPr>
            <p:cNvPr id="163" name="直线"/>
            <p:cNvSpPr>
              <a:spLocks/>
            </p:cNvSpPr>
            <p:nvPr/>
          </p:nvSpPr>
          <p:spPr>
            <a:xfrm rot="0">
              <a:off x="3733800" y="2362200"/>
              <a:ext cx="381000" cy="254000"/>
            </a:xfrm>
            <a:prstGeom prst="line"/>
            <a:noFill/>
            <a:ln w="19050" cmpd="sng" cap="flat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64" name="直线"/>
            <p:cNvSpPr>
              <a:spLocks/>
            </p:cNvSpPr>
            <p:nvPr/>
          </p:nvSpPr>
          <p:spPr>
            <a:xfrm flipH="1" rot="21600000">
              <a:off x="3733800" y="2362200"/>
              <a:ext cx="381000" cy="254000"/>
            </a:xfrm>
            <a:prstGeom prst="line"/>
            <a:noFill/>
            <a:ln w="19050" cmpd="sng" cap="flat">
              <a:solidFill>
                <a:srgbClr val="FF0000"/>
              </a:solidFill>
              <a:prstDash val="solid"/>
              <a:miter/>
            </a:ln>
          </p:spPr>
        </p:sp>
      </p:grpSp>
      <p:grpSp>
        <p:nvGrpSpPr>
          <p:cNvPr id="168" name="组合"/>
          <p:cNvGrpSpPr>
            <a:grpSpLocks/>
          </p:cNvGrpSpPr>
          <p:nvPr/>
        </p:nvGrpSpPr>
        <p:grpSpPr>
          <a:xfrm>
            <a:off x="6032500" y="1917700"/>
            <a:ext cx="381000" cy="253999"/>
            <a:chOff x="6032500" y="1917700"/>
            <a:chExt cx="381000" cy="253999"/>
          </a:xfrm>
        </p:grpSpPr>
        <p:sp>
          <p:nvSpPr>
            <p:cNvPr id="166" name="直线"/>
            <p:cNvSpPr>
              <a:spLocks/>
            </p:cNvSpPr>
            <p:nvPr/>
          </p:nvSpPr>
          <p:spPr>
            <a:xfrm rot="0">
              <a:off x="6032500" y="1917700"/>
              <a:ext cx="381000" cy="253999"/>
            </a:xfrm>
            <a:prstGeom prst="line"/>
            <a:noFill/>
            <a:ln w="19050" cmpd="sng" cap="flat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67" name="直线"/>
            <p:cNvSpPr>
              <a:spLocks/>
            </p:cNvSpPr>
            <p:nvPr/>
          </p:nvSpPr>
          <p:spPr>
            <a:xfrm flipH="1" rot="21600000">
              <a:off x="6032500" y="1917700"/>
              <a:ext cx="381000" cy="253999"/>
            </a:xfrm>
            <a:prstGeom prst="line"/>
            <a:noFill/>
            <a:ln w="19050" cmpd="sng" cap="flat">
              <a:solidFill>
                <a:srgbClr val="FF0000"/>
              </a:solidFill>
              <a:prstDash val="solid"/>
              <a:miter/>
            </a:ln>
          </p:spPr>
        </p:sp>
      </p:grpSp>
      <p:grpSp>
        <p:nvGrpSpPr>
          <p:cNvPr id="171" name="组合"/>
          <p:cNvGrpSpPr>
            <a:grpSpLocks/>
          </p:cNvGrpSpPr>
          <p:nvPr/>
        </p:nvGrpSpPr>
        <p:grpSpPr>
          <a:xfrm>
            <a:off x="6032500" y="2349500"/>
            <a:ext cx="381000" cy="253999"/>
            <a:chOff x="6032500" y="2349500"/>
            <a:chExt cx="381000" cy="253999"/>
          </a:xfrm>
        </p:grpSpPr>
        <p:sp>
          <p:nvSpPr>
            <p:cNvPr id="169" name="直线"/>
            <p:cNvSpPr>
              <a:spLocks/>
            </p:cNvSpPr>
            <p:nvPr/>
          </p:nvSpPr>
          <p:spPr>
            <a:xfrm rot="0">
              <a:off x="6032500" y="2349500"/>
              <a:ext cx="381000" cy="253999"/>
            </a:xfrm>
            <a:prstGeom prst="line"/>
            <a:noFill/>
            <a:ln w="19050" cmpd="sng" cap="flat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70" name="直线"/>
            <p:cNvSpPr>
              <a:spLocks/>
            </p:cNvSpPr>
            <p:nvPr/>
          </p:nvSpPr>
          <p:spPr>
            <a:xfrm flipH="1" rot="21600000">
              <a:off x="6032500" y="2349500"/>
              <a:ext cx="381000" cy="253999"/>
            </a:xfrm>
            <a:prstGeom prst="line"/>
            <a:noFill/>
            <a:ln w="19050" cmpd="sng" cap="flat">
              <a:solidFill>
                <a:srgbClr val="FF0000"/>
              </a:solidFill>
              <a:prstDash val="solid"/>
              <a:miter/>
            </a:ln>
          </p:spPr>
        </p:sp>
      </p:grpSp>
      <p:grpSp>
        <p:nvGrpSpPr>
          <p:cNvPr id="174" name="组合"/>
          <p:cNvGrpSpPr>
            <a:grpSpLocks/>
          </p:cNvGrpSpPr>
          <p:nvPr/>
        </p:nvGrpSpPr>
        <p:grpSpPr>
          <a:xfrm>
            <a:off x="6032500" y="2730500"/>
            <a:ext cx="381000" cy="253999"/>
            <a:chOff x="6032500" y="2730500"/>
            <a:chExt cx="381000" cy="253999"/>
          </a:xfrm>
        </p:grpSpPr>
        <p:sp>
          <p:nvSpPr>
            <p:cNvPr id="172" name="直线"/>
            <p:cNvSpPr>
              <a:spLocks/>
            </p:cNvSpPr>
            <p:nvPr/>
          </p:nvSpPr>
          <p:spPr>
            <a:xfrm rot="0">
              <a:off x="6032500" y="2730500"/>
              <a:ext cx="381000" cy="253999"/>
            </a:xfrm>
            <a:prstGeom prst="line"/>
            <a:noFill/>
            <a:ln w="19050" cmpd="sng" cap="flat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73" name="直线"/>
            <p:cNvSpPr>
              <a:spLocks/>
            </p:cNvSpPr>
            <p:nvPr/>
          </p:nvSpPr>
          <p:spPr>
            <a:xfrm flipH="1" rot="21600000">
              <a:off x="6032500" y="2730500"/>
              <a:ext cx="381000" cy="253999"/>
            </a:xfrm>
            <a:prstGeom prst="line"/>
            <a:noFill/>
            <a:ln w="19050" cmpd="sng" cap="flat">
              <a:solidFill>
                <a:srgbClr val="FF0000"/>
              </a:solidFill>
              <a:prstDash val="solid"/>
              <a:miter/>
            </a:ln>
          </p:spPr>
        </p:sp>
      </p:grpSp>
      <p:graphicFrame>
        <p:nvGraphicFramePr>
          <p:cNvPr id="175" name="对象"/>
          <p:cNvGraphicFramePr>
            <a:graphicFrameLocks noChangeAspect="1"/>
          </p:cNvGraphicFramePr>
          <p:nvPr/>
        </p:nvGraphicFramePr>
        <p:xfrm>
          <a:off x="7696200" y="3048000"/>
          <a:ext cx="762000" cy="35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7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696200" y="3048000"/>
                        <a:ext cx="762000" cy="3555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对象"/>
          <p:cNvGraphicFramePr>
            <a:graphicFrameLocks noChangeAspect="1"/>
          </p:cNvGraphicFramePr>
          <p:nvPr/>
        </p:nvGraphicFramePr>
        <p:xfrm>
          <a:off x="7696200" y="5588000"/>
          <a:ext cx="634999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7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7696200" y="5588000"/>
                        <a:ext cx="634999" cy="3556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文本框"/>
          <p:cNvSpPr txBox="1">
            <a:spLocks/>
          </p:cNvSpPr>
          <p:nvPr/>
        </p:nvSpPr>
        <p:spPr>
          <a:xfrm rot="0">
            <a:off x="7696200" y="1828800"/>
            <a:ext cx="1228724" cy="10858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信源符号</a:t>
            </a:r>
            <a:endParaRPr lang="zh-CN" altLang="en-US" sz="24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总数</a:t>
            </a:r>
            <a:endParaRPr lang="zh-CN" altLang="en-US" sz="24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=1024</a:t>
            </a:r>
            <a:endParaRPr lang="zh-CN" altLang="en-US" sz="24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78" name="文本框"/>
          <p:cNvSpPr txBox="1">
            <a:spLocks/>
          </p:cNvSpPr>
          <p:nvPr/>
        </p:nvSpPr>
        <p:spPr>
          <a:xfrm rot="0">
            <a:off x="7696200" y="4419600"/>
            <a:ext cx="1228724" cy="10858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有效信源</a:t>
            </a:r>
            <a:endParaRPr lang="zh-CN" altLang="en-US" sz="24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符号总数</a:t>
            </a:r>
            <a:endParaRPr lang="zh-CN" altLang="en-US" sz="24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=483</a:t>
            </a:r>
            <a:endParaRPr lang="zh-CN" altLang="en-US" sz="2400">
              <a:solidFill>
                <a:schemeClr val="tx1"/>
              </a:solidFill>
              <a:latin typeface="Arial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7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4333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5" grpId="0" animBg="1"/>
      <p:bldP spid="168" grpId="0" animBg="1"/>
      <p:bldP spid="171" grpId="0" animBg="1"/>
      <p:bldP spid="174" grpId="0" animBg="1"/>
      <p:bldP spid="178" grpId="0" animBg="1"/>
    </p:bld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5.2 等长码</a:t>
            </a:r>
            <a:br>
              <a:rPr lang="zh-CN" altLang="en-US"/>
            </a:br>
            <a:r>
              <a:rPr lang="zh-CN" altLang="en-US"/>
              <a:t>—— 优化</a:t>
            </a:r>
            <a:endParaRPr lang="zh-CN" altLang="en-US"/>
          </a:p>
        </p:txBody>
      </p:sp>
      <p:graphicFrame>
        <p:nvGraphicFramePr>
          <p:cNvPr id="180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457200" y="4059237"/>
          <a:ext cx="6775450" cy="2370138"/>
        </p:xfrm>
        <a:graphic>
          <a:graphicData uri="http://schemas.openxmlformats.org/drawingml/2006/table">
            <a:tbl>
              <a:tblPr bandRow="1"/>
              <a:tblGrid>
                <a:gridCol w="1698625"/>
                <a:gridCol w="1709712"/>
                <a:gridCol w="1622399"/>
                <a:gridCol w="1697024"/>
              </a:tblGrid>
              <a:tr h="75087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信源符号长度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N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P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(</a:t>
                      </a: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)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0的个数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q’</a:t>
                      </a:r>
                      <a:endParaRPr lang="zh-CN" altLang="en-US" sz="2000" i="1" baseline="30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码长(优化后)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l</a:t>
                      </a:r>
                      <a:endParaRPr lang="zh-CN" altLang="en-US" sz="20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码长(优化前)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l</a:t>
                      </a:r>
                      <a:endParaRPr lang="zh-CN" altLang="en-US" sz="2000" i="1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32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483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9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2012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1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304800" y="1447800"/>
          <a:ext cx="7380287" cy="2406650"/>
        </p:xfrm>
        <a:graphic>
          <a:graphicData uri="http://schemas.openxmlformats.org/drawingml/2006/table">
            <a:tbl>
              <a:tblPr bandRow="1"/>
              <a:tblGrid>
                <a:gridCol w="569887"/>
                <a:gridCol w="1146149"/>
                <a:gridCol w="565124"/>
                <a:gridCol w="1125512"/>
                <a:gridCol w="565124"/>
                <a:gridCol w="1125512"/>
                <a:gridCol w="628650"/>
                <a:gridCol w="474637"/>
                <a:gridCol w="1125512"/>
              </a:tblGrid>
              <a:tr h="387328"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i="1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</a:t>
                      </a:r>
                      <a:r>
                        <a:rPr lang="zh-CN" altLang="en-US" sz="2000" i="1" baseline="-25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i</a:t>
                      </a:r>
                      <a:endParaRPr lang="zh-CN" altLang="en-US" sz="2000" i="1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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0 0001 1001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0 0010 1111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!A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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0 0001 1010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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!B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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0 0000 0001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0 0001 1011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0 0011 0000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!C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  <a:sym typeface="Symbol" pitchFamily="0" charset="2"/>
                        </a:rPr>
                        <a:t>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  <a:sym typeface="Symbol" pitchFamily="0" charset="2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…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5271"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A!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0 0001 1000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B!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0 0010 1110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C!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0 0011 1100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!!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-122"/>
                          <a:cs typeface="Times New Roman" pitchFamily="0" charset="0"/>
                        </a:rPr>
                        <a:t>1 1110 0010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-122"/>
                        <a:cs typeface="Times New Roman" pitchFamily="0" charset="0"/>
                      </a:endParaRPr>
                    </a:p>
                  </a:txBody>
                  <a:tcPr marL="91440" marT="45720" marR="91440" marB="45720" vert="horz" anchor="ctr">
                    <a:lnL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8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831994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457200" y="122237"/>
            <a:ext cx="7543800" cy="1295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>
              <a:buNone/>
            </a:pPr>
            <a:r>
              <a:rPr lang="zh-CN" altLang="en-US"/>
              <a:t>5.4 等长信源编码定理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183" name="对象"/>
          <p:cNvGraphicFramePr>
            <a:graphicFrameLocks noChangeAspect="1"/>
          </p:cNvGraphicFramePr>
          <p:nvPr/>
        </p:nvGraphicFramePr>
        <p:xfrm>
          <a:off x="3321050" y="1676400"/>
          <a:ext cx="23177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8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3321050" y="1676400"/>
                        <a:ext cx="2317750" cy="10461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文本框"/>
          <p:cNvSpPr txBox="1">
            <a:spLocks/>
          </p:cNvSpPr>
          <p:nvPr/>
        </p:nvSpPr>
        <p:spPr>
          <a:xfrm rot="0">
            <a:off x="1143000" y="1066800"/>
            <a:ext cx="3927475" cy="5206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对于任意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  <a:sym typeface="Symbol" pitchFamily="0" charset="2"/>
              </a:rPr>
              <a:t></a:t>
            </a: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  <a:sym typeface="Symbol" pitchFamily="0" charset="2"/>
              </a:rPr>
              <a:t>&gt;0，</a:t>
            </a: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只要满足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85" name="文本框"/>
          <p:cNvSpPr txBox="1">
            <a:spLocks/>
          </p:cNvSpPr>
          <p:nvPr/>
        </p:nvSpPr>
        <p:spPr>
          <a:xfrm rot="0">
            <a:off x="1066800" y="2841625"/>
            <a:ext cx="6475412" cy="5207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则当</a:t>
            </a:r>
            <a:r>
              <a:rPr lang="zh-CN" altLang="en-US" sz="28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足够大时，可实现几乎无失真编码</a:t>
            </a:r>
            <a:endParaRPr lang="zh-CN" altLang="en-US" sz="28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838200" y="990600"/>
            <a:ext cx="6934200" cy="2438400"/>
          </a:xfrm>
          <a:prstGeom prst="rect"/>
          <a:noFill/>
          <a:ln w="38100" cmpd="sng" cap="flat">
            <a:solidFill>
              <a:srgbClr val="FF0000"/>
            </a:solidFill>
            <a:prstDash val="solid"/>
            <a:miter/>
          </a:ln>
        </p:spPr>
      </p:sp>
      <p:graphicFrame>
        <p:nvGraphicFramePr>
          <p:cNvPr id="187" name="对象"/>
          <p:cNvGraphicFramePr>
            <a:graphicFrameLocks noChangeAspect="1"/>
          </p:cNvGraphicFramePr>
          <p:nvPr/>
        </p:nvGraphicFramePr>
        <p:xfrm>
          <a:off x="3260725" y="3505200"/>
          <a:ext cx="2474912" cy="50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8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3260725" y="3505200"/>
                        <a:ext cx="2474912" cy="5079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文本框"/>
          <p:cNvSpPr txBox="1">
            <a:spLocks/>
          </p:cNvSpPr>
          <p:nvPr/>
        </p:nvSpPr>
        <p:spPr>
          <a:xfrm rot="0">
            <a:off x="2209800" y="4225925"/>
            <a:ext cx="2057400" cy="10858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l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个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码符号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平均最大可以表示的信息量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89" name="文本框"/>
          <p:cNvSpPr txBox="1">
            <a:spLocks/>
          </p:cNvSpPr>
          <p:nvPr/>
        </p:nvSpPr>
        <p:spPr>
          <a:xfrm rot="0">
            <a:off x="4648200" y="4225925"/>
            <a:ext cx="2438400" cy="73024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	N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个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信源符号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包含的平均信息量</a:t>
            </a:r>
            <a:endParaRPr lang="zh-CN" altLang="en-US" sz="2400" i="1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90" name="文本框"/>
          <p:cNvSpPr txBox="1">
            <a:spLocks/>
          </p:cNvSpPr>
          <p:nvPr/>
        </p:nvSpPr>
        <p:spPr>
          <a:xfrm rot="0">
            <a:off x="4489450" y="5305425"/>
            <a:ext cx="4672013" cy="1549400"/>
          </a:xfrm>
          <a:prstGeom prst="rect"/>
          <a:noFill/>
          <a:ln w="9525" cmpd="sng" cap="flat">
            <a:solidFill>
              <a:schemeClr val="tx1"/>
            </a:solidFill>
            <a:prstDash val="dash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l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	码字长度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r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码符号总数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H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(</a:t>
            </a: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S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)</a:t>
            </a: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平均每个信源符号的信息量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r"/>
                <a:tab pos="514350" algn="l"/>
              </a:tabLst>
            </a:pPr>
            <a:r>
              <a:rPr lang="zh-CN" altLang="en-US" sz="2400" i="1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itchFamily="0" charset="0"/>
                <a:ea typeface="宋体" pitchFamily="0" charset="-122"/>
                <a:cs typeface="Times New Roman" pitchFamily="0" charset="0"/>
              </a:rPr>
              <a:t>: 信源符号序列长度</a:t>
            </a:r>
            <a:endParaRPr lang="zh-CN" altLang="en-US" sz="2400">
              <a:solidFill>
                <a:schemeClr val="tx1"/>
              </a:solidFill>
              <a:latin typeface="Times New Roman" pitchFamily="0" charset="0"/>
              <a:ea typeface="宋体" pitchFamily="0" charset="-122"/>
              <a:cs typeface="Times New Roman" pitchFamily="0" charset="0"/>
            </a:endParaRPr>
          </a:p>
        </p:txBody>
      </p:sp>
      <p:sp>
        <p:nvSpPr>
          <p:cNvPr id="191" name="左大括号"/>
          <p:cNvSpPr>
            <a:spLocks/>
          </p:cNvSpPr>
          <p:nvPr/>
        </p:nvSpPr>
        <p:spPr>
          <a:xfrm rot="16200000">
            <a:off x="3657600" y="3657600"/>
            <a:ext cx="76200" cy="838200"/>
          </a:xfrm>
          <a:prstGeom prst="leftBrace">
            <a:avLst>
              <a:gd name="adj1" fmla="val 91666"/>
              <a:gd name="adj2" fmla="val 50000"/>
            </a:avLst>
          </a:prstGeom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sp>
        <p:nvSpPr>
          <p:cNvPr id="192" name="左大括号"/>
          <p:cNvSpPr>
            <a:spLocks/>
          </p:cNvSpPr>
          <p:nvPr/>
        </p:nvSpPr>
        <p:spPr>
          <a:xfrm rot="16200000">
            <a:off x="5067300" y="3543300"/>
            <a:ext cx="76200" cy="1066800"/>
          </a:xfrm>
          <a:prstGeom prst="leftBrace">
            <a:avLst>
              <a:gd name="adj1" fmla="val 116666"/>
              <a:gd name="adj2" fmla="val 50000"/>
            </a:avLst>
          </a:prstGeom>
          <a:noFill/>
          <a:ln w="9525" cmpd="sng" cap="flat">
            <a:solidFill>
              <a:schemeClr val="tx1"/>
            </a:solidFill>
            <a:prstDash val="solid"/>
            <a:miter/>
          </a:ln>
        </p:spPr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553200" y="6248400"/>
            <a:ext cx="2133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zh-CN" altLang="en-US" sz="1600">
                <a:solidFill>
                  <a:schemeClr val="tx1"/>
                </a:solidFill>
                <a:latin typeface="Arial" pitchFamily="0" charset="0"/>
                <a:ea typeface="宋体" pitchFamily="0" charset="-122"/>
                <a:cs typeface="Times New Roman" pitchFamily="0" charset="0"/>
              </a:rPr>
              <a:t>9</a:t>
            </a:fld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775336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twork">
  <a:themeElements>
    <a:clrScheme name="Network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7E9CE8"/>
      </a:hlink>
      <a:folHlink>
        <a:srgbClr val="D8D8EC"/>
      </a:folHlink>
    </a:clrScheme>
    <a:fontScheme name="Networ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etwork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2119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cp:lastModifiedBy>GJL</cp:lastModifiedBy>
  <cp:revision>619</cp:revision>
  <dcterms:modified xsi:type="dcterms:W3CDTF">2010-05-03T23:57:55Z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Version">
    <vt:i4>1</vt:i4>
  </property>
</Properties>
</file>